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9" r:id="rId11"/>
    <p:sldId id="268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C246A-276A-432B-90C6-495D18F5F14E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7B9B9-8B87-4467-908D-D7542B627E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03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7B9B9-8B87-4467-908D-D7542B627EC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97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80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7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65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84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93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64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32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88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83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65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64CE-973E-44E6-92ED-CE880D795117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C1DB8-8DDD-4049-90D5-B7384E998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60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36763"/>
            <a:ext cx="9144000" cy="23876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Plaj Voleybolunda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Tıbbi Yardım Protokolleri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8" y="445366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ach-Volleyball Ball Mark Protokoll bei #HamburgWM201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162" y="0"/>
            <a:ext cx="10723419" cy="6434522"/>
          </a:xfrm>
        </p:spPr>
      </p:pic>
    </p:spTree>
    <p:extLst>
      <p:ext uri="{BB962C8B-B14F-4D97-AF65-F5344CB8AC3E}">
        <p14:creationId xmlns:p14="http://schemas.microsoft.com/office/powerpoint/2010/main" val="196104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671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7200" b="1" dirty="0" smtClean="0">
                <a:solidFill>
                  <a:srgbClr val="FF0000"/>
                </a:solidFill>
              </a:rPr>
              <a:t>İTİRAZ PROTOKOLÜ</a:t>
            </a:r>
            <a:endParaRPr lang="tr-TR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624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İtiraz protokolü</a:t>
            </a:r>
          </a:p>
          <a:p>
            <a:pPr marL="0" indent="0">
              <a:buNone/>
            </a:pPr>
            <a:r>
              <a:rPr lang="tr-TR" dirty="0" smtClean="0"/>
              <a:t>Bir İtiraz Protokolü’nün kabul edilmesi için geçerli üç adet kriter bulunmaktadır: </a:t>
            </a:r>
          </a:p>
          <a:p>
            <a:pPr marL="514350" indent="-514350">
              <a:buAutoNum type="arabicPeriod"/>
            </a:pPr>
            <a:r>
              <a:rPr lang="tr-TR" dirty="0" smtClean="0"/>
              <a:t>Hakemin oyun kurallarını yanlış yorumlaması veya kuralları ya da </a:t>
            </a:r>
            <a:r>
              <a:rPr lang="tr-TR" dirty="0" err="1" smtClean="0"/>
              <a:t>reglamanları</a:t>
            </a:r>
            <a:r>
              <a:rPr lang="tr-TR" dirty="0" smtClean="0"/>
              <a:t> doğru uygulamaması, yahut verdiği kararın sonuçlarını fark edememesi; </a:t>
            </a:r>
          </a:p>
          <a:p>
            <a:pPr marL="514350" indent="-514350">
              <a:buAutoNum type="arabicPeriod"/>
            </a:pPr>
            <a:r>
              <a:rPr lang="tr-TR" dirty="0" smtClean="0"/>
              <a:t>2. Skorda bir hata olması (dönüş hatası veya skorboard) </a:t>
            </a:r>
          </a:p>
          <a:p>
            <a:pPr marL="514350" indent="-514350">
              <a:buAutoNum type="arabicPeriod"/>
            </a:pPr>
            <a:r>
              <a:rPr lang="tr-TR" dirty="0" smtClean="0"/>
              <a:t>3. Maçın oynandığı koşullarda bir değişiklik olursa; (hava koşulları, ışıklandırma vb. )</a:t>
            </a:r>
            <a:endParaRPr lang="tr-TR" dirty="0"/>
          </a:p>
        </p:txBody>
      </p:sp>
      <p:pic>
        <p:nvPicPr>
          <p:cNvPr id="5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188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Oyun Kurallarının olası bir yanlış yorumlanması durumu haricinde, Baş Hakemin oyun hareketlerini veya hatalı davranış yaptırımlarını kapsayan bir İtiraz Protokolü’nü kabul etmesi kurallara uygun değildir.</a:t>
            </a:r>
            <a:endParaRPr lang="tr-TR" dirty="0"/>
          </a:p>
        </p:txBody>
      </p:sp>
      <p:pic>
        <p:nvPicPr>
          <p:cNvPr id="4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5" y="230188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smtClean="0"/>
              <a:t>İTİRAZ PROTOKOLÜ 1. AŞAMA: İTİRAZ ANINDA ÇÖZÜMLENME</a:t>
            </a:r>
            <a:endParaRPr lang="tr-TR" dirty="0"/>
          </a:p>
          <a:p>
            <a:r>
              <a:rPr lang="tr-TR" dirty="0" smtClean="0"/>
              <a:t>İTİRAZ PROTOKOLÜ  2. AŞAMA: MAÇTAN SONRA ÇÖZÜMLEME (gerekirse maç </a:t>
            </a:r>
            <a:r>
              <a:rPr lang="tr-TR" dirty="0" err="1" smtClean="0"/>
              <a:t>tekararı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r>
              <a:rPr lang="tr-TR" dirty="0" smtClean="0"/>
              <a:t>Kaptan maç esnasında mutlaka maç sonrası itiraz protokolü başlatacağını baş hakeme </a:t>
            </a:r>
            <a:r>
              <a:rPr lang="tr-TR" smtClean="0"/>
              <a:t>söylemiş olmalıdır.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TVF Plaj Voleyb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7982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 Tıbbi mola</a:t>
            </a:r>
          </a:p>
          <a:p>
            <a:r>
              <a:rPr lang="tr-TR" dirty="0" smtClean="0"/>
              <a:t>2-Şiddetli hava koşulları veya tuvalet kullanımı</a:t>
            </a:r>
          </a:p>
          <a:p>
            <a:r>
              <a:rPr lang="tr-TR" dirty="0" smtClean="0"/>
              <a:t>3-Kanlı yaralanma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1" y="365125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8927" y="1136072"/>
            <a:ext cx="10515600" cy="5899872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Tıbbi Mola:</a:t>
            </a:r>
          </a:p>
          <a:p>
            <a:r>
              <a:rPr lang="tr-TR" dirty="0" smtClean="0"/>
              <a:t>Bir oyuncu sakatlandığı anda uygulanacak olan protokoldür.</a:t>
            </a:r>
          </a:p>
          <a:p>
            <a:r>
              <a:rPr lang="tr-TR" dirty="0" smtClean="0"/>
              <a:t>Öncelikle takım molasını kullanmadıysa takım molası kullandırılır.</a:t>
            </a:r>
          </a:p>
          <a:p>
            <a:r>
              <a:rPr lang="tr-TR" dirty="0" smtClean="0"/>
              <a:t>Mola bittikten sonra düdük çalarak oyuncular </a:t>
            </a:r>
            <a:r>
              <a:rPr lang="tr-TR" dirty="0" err="1" smtClean="0"/>
              <a:t>yrd</a:t>
            </a:r>
            <a:r>
              <a:rPr lang="tr-TR" dirty="0" smtClean="0"/>
              <a:t> </a:t>
            </a:r>
            <a:r>
              <a:rPr lang="tr-TR" dirty="0" err="1" smtClean="0"/>
              <a:t>hk</a:t>
            </a:r>
            <a:r>
              <a:rPr lang="tr-TR" dirty="0" smtClean="0"/>
              <a:t> tarafından sahaya davet edilir.</a:t>
            </a:r>
          </a:p>
          <a:p>
            <a:r>
              <a:rPr lang="tr-TR" dirty="0" smtClean="0"/>
              <a:t>Sakatlanan oyuncuya tıbbi mola isteyip istemediği </a:t>
            </a:r>
            <a:r>
              <a:rPr lang="tr-TR" dirty="0" err="1" smtClean="0"/>
              <a:t>yrd</a:t>
            </a:r>
            <a:r>
              <a:rPr lang="tr-TR" dirty="0" smtClean="0"/>
              <a:t> </a:t>
            </a:r>
            <a:r>
              <a:rPr lang="tr-TR" dirty="0" err="1" smtClean="0"/>
              <a:t>hk</a:t>
            </a:r>
            <a:r>
              <a:rPr lang="tr-TR" dirty="0" smtClean="0"/>
              <a:t> tarafından sorulur.</a:t>
            </a:r>
          </a:p>
          <a:p>
            <a:r>
              <a:rPr lang="tr-TR" dirty="0" err="1" smtClean="0"/>
              <a:t>Yrd</a:t>
            </a:r>
            <a:r>
              <a:rPr lang="tr-TR" dirty="0" smtClean="0"/>
              <a:t> </a:t>
            </a:r>
            <a:r>
              <a:rPr lang="tr-TR" dirty="0" err="1" smtClean="0"/>
              <a:t>hk</a:t>
            </a:r>
            <a:r>
              <a:rPr lang="tr-TR" dirty="0" smtClean="0"/>
              <a:t> bu talebi baş hakeme iletir. </a:t>
            </a:r>
            <a:endParaRPr lang="tr-TR" dirty="0"/>
          </a:p>
          <a:p>
            <a:r>
              <a:rPr lang="tr-TR" dirty="0" smtClean="0"/>
              <a:t>Baş hakem kuleden iner ve sakatlanan oyuncuya ilgili soruları sorar.</a:t>
            </a:r>
          </a:p>
          <a:p>
            <a:r>
              <a:rPr lang="tr-TR" dirty="0" smtClean="0"/>
              <a:t>(Kendi doktorunuzu mu </a:t>
            </a:r>
            <a:r>
              <a:rPr lang="tr-TR" dirty="0" err="1" smtClean="0"/>
              <a:t>istiyorsunuz,organizasyonun</a:t>
            </a:r>
            <a:r>
              <a:rPr lang="tr-TR" dirty="0" smtClean="0"/>
              <a:t> doktoru mu?)</a:t>
            </a:r>
          </a:p>
          <a:p>
            <a:r>
              <a:rPr lang="tr-TR" dirty="0" smtClean="0"/>
              <a:t>Kendi </a:t>
            </a:r>
            <a:r>
              <a:rPr lang="tr-TR" dirty="0" err="1" smtClean="0"/>
              <a:t>dr</a:t>
            </a:r>
            <a:r>
              <a:rPr lang="tr-TR" dirty="0" smtClean="0"/>
              <a:t> istedikleri takdirde 5 </a:t>
            </a:r>
            <a:r>
              <a:rPr lang="tr-TR" dirty="0" err="1" smtClean="0"/>
              <a:t>dk</a:t>
            </a:r>
            <a:r>
              <a:rPr lang="tr-TR" dirty="0" smtClean="0"/>
              <a:t> süreyi düdük çalıp el işareti ile başlatır.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202622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Organizasyonun doktoru ise </a:t>
            </a:r>
            <a:r>
              <a:rPr lang="tr-TR" dirty="0" err="1" smtClean="0"/>
              <a:t>dr</a:t>
            </a:r>
            <a:r>
              <a:rPr lang="tr-TR" dirty="0" smtClean="0"/>
              <a:t> geldiği anda süre başlatılır.</a:t>
            </a:r>
          </a:p>
          <a:p>
            <a:r>
              <a:rPr lang="tr-TR" dirty="0" smtClean="0"/>
              <a:t>Baş hakem soruları sorarken </a:t>
            </a:r>
            <a:r>
              <a:rPr lang="tr-TR" dirty="0" err="1" smtClean="0"/>
              <a:t>yrd</a:t>
            </a:r>
            <a:r>
              <a:rPr lang="tr-TR" dirty="0" smtClean="0"/>
              <a:t> </a:t>
            </a:r>
            <a:r>
              <a:rPr lang="tr-TR" dirty="0" err="1" smtClean="0"/>
              <a:t>hkm</a:t>
            </a:r>
            <a:r>
              <a:rPr lang="tr-TR" dirty="0" smtClean="0"/>
              <a:t> zaman kaybı olmaması için hızlı bir şekilde doktora haber vermiş olmalıdır.</a:t>
            </a:r>
          </a:p>
          <a:p>
            <a:r>
              <a:rPr lang="tr-TR" dirty="0" smtClean="0"/>
              <a:t>Süre tamamlanmak zorunda değildir ,oyuncu iyileştiği anda dönebilir.</a:t>
            </a:r>
          </a:p>
          <a:p>
            <a:r>
              <a:rPr lang="tr-TR" dirty="0" smtClean="0"/>
              <a:t>Dönemiyorsa maç </a:t>
            </a:r>
            <a:r>
              <a:rPr lang="tr-TR" dirty="0" err="1" smtClean="0"/>
              <a:t>tamamlanır.Takım</a:t>
            </a:r>
            <a:r>
              <a:rPr lang="tr-TR" dirty="0" smtClean="0"/>
              <a:t> eksik ilan edilir. Karar tamamen oyuncuya aittir. </a:t>
            </a:r>
          </a:p>
          <a:p>
            <a:r>
              <a:rPr lang="tr-TR" dirty="0" smtClean="0"/>
              <a:t>Baş hakem sakatlanan oyuncuya eşlik edecek </a:t>
            </a:r>
            <a:r>
              <a:rPr lang="tr-TR" dirty="0" err="1" smtClean="0"/>
              <a:t>yrd</a:t>
            </a:r>
            <a:r>
              <a:rPr lang="tr-TR" dirty="0" smtClean="0"/>
              <a:t> hakem masada süre tutup diğer takıma bilgi verecektir. Diğer takım koçsuz topla saha dışında ısınabilir.</a:t>
            </a:r>
          </a:p>
          <a:p>
            <a:r>
              <a:rPr lang="tr-TR" dirty="0" smtClean="0"/>
              <a:t>Bir takımın bir maç içinde aynı oyuncusu sadece 1 </a:t>
            </a:r>
            <a:r>
              <a:rPr lang="tr-TR" dirty="0" err="1" smtClean="0"/>
              <a:t>tm</a:t>
            </a:r>
            <a:r>
              <a:rPr lang="tr-TR" dirty="0" smtClean="0"/>
              <a:t> kullanabilir. Diğer oyuncunu takım arkadaşı için alması söz konusu değildir.</a:t>
            </a:r>
            <a:endParaRPr lang="tr-TR" dirty="0"/>
          </a:p>
        </p:txBody>
      </p:sp>
      <p:pic>
        <p:nvPicPr>
          <p:cNvPr id="4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188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2-Şiddetli hava koşulları veya tuvalet kullanımı:</a:t>
            </a:r>
          </a:p>
          <a:p>
            <a:r>
              <a:rPr lang="tr-TR" dirty="0" smtClean="0"/>
              <a:t>Oyuncular maç esnasında tuvalet molası alabilirler. *Takımın uygun bir mola hakkı varsa veya yeni biten oyun teknik bir mola veya set arasına denk gelirse, oyuncu tuvaleti oyunu geciktirmeden kullanma hakkına </a:t>
            </a:r>
            <a:r>
              <a:rPr lang="tr-TR" dirty="0" err="1" smtClean="0"/>
              <a:t>sahiptir.Eğer</a:t>
            </a:r>
            <a:r>
              <a:rPr lang="tr-TR" dirty="0" smtClean="0"/>
              <a:t> </a:t>
            </a:r>
            <a:r>
              <a:rPr lang="tr-TR" dirty="0" err="1" smtClean="0"/>
              <a:t>yoksa,bu</a:t>
            </a:r>
            <a:r>
              <a:rPr lang="tr-TR" dirty="0" smtClean="0"/>
              <a:t> durumda da süre 5 </a:t>
            </a:r>
            <a:r>
              <a:rPr lang="tr-TR" dirty="0" err="1" smtClean="0"/>
              <a:t>dakikadır.Oyuncu</a:t>
            </a:r>
            <a:r>
              <a:rPr lang="tr-TR" dirty="0" smtClean="0"/>
              <a:t> tuvalete giderken </a:t>
            </a:r>
            <a:r>
              <a:rPr lang="tr-TR" dirty="0" err="1" smtClean="0"/>
              <a:t>yrd</a:t>
            </a:r>
            <a:r>
              <a:rPr lang="tr-TR" dirty="0" smtClean="0"/>
              <a:t> </a:t>
            </a:r>
            <a:r>
              <a:rPr lang="tr-TR" dirty="0" err="1" smtClean="0"/>
              <a:t>hk</a:t>
            </a:r>
            <a:r>
              <a:rPr lang="tr-TR" dirty="0" smtClean="0"/>
              <a:t> de hızlı bir şekilde eşlik ederek gidecektir. (cetvele kayıt yapılır)</a:t>
            </a:r>
          </a:p>
          <a:p>
            <a:endParaRPr lang="tr-TR" dirty="0" smtClean="0"/>
          </a:p>
          <a:p>
            <a:r>
              <a:rPr lang="tr-TR" dirty="0" smtClean="0"/>
              <a:t>Şiddetli hava koşullarına itiraz olduğu takdirde turnuva sorumlusuna iletilecek karar hakemler tarafından verilmeyecektir.</a:t>
            </a:r>
          </a:p>
          <a:p>
            <a:r>
              <a:rPr lang="tr-TR" dirty="0" smtClean="0"/>
              <a:t>-Gerektiğinde ralliler arasındaki süreyi uzatmak  -Saha değişimlerinde hızlı su molasına izin vermek, -Takımlar tarafından alınan toplam sayı 42 olduğunda fazladan bir teknik mola vermek uygulanabilir.</a:t>
            </a:r>
          </a:p>
          <a:p>
            <a:endParaRPr lang="tr-TR" dirty="0"/>
          </a:p>
        </p:txBody>
      </p:sp>
      <p:pic>
        <p:nvPicPr>
          <p:cNvPr id="4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188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2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3-Kanlı yaralanma</a:t>
            </a:r>
          </a:p>
          <a:p>
            <a:r>
              <a:rPr lang="tr-TR" dirty="0" smtClean="0"/>
              <a:t>Kanlı yaralanma tıbbi mola değildir. Yaralanan oyuncu hızlı bir şekilde kanını temizleyip kapatıp oyuna dönecektir. Her seferinde tekrarlanır. Şiddetli bir kanama durumunda tıbbi mola prosedürüne geçilir.</a:t>
            </a:r>
          </a:p>
          <a:p>
            <a:r>
              <a:rPr lang="tr-TR" dirty="0" smtClean="0"/>
              <a:t>Kanlı malzemeler temizlenmelidir.</a:t>
            </a:r>
            <a:endParaRPr lang="tr-TR" dirty="0"/>
          </a:p>
        </p:txBody>
      </p:sp>
      <p:pic>
        <p:nvPicPr>
          <p:cNvPr id="4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624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                 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6000" b="1" dirty="0">
                <a:solidFill>
                  <a:srgbClr val="FF0000"/>
                </a:solidFill>
              </a:rPr>
              <a:t> </a:t>
            </a:r>
            <a:r>
              <a:rPr lang="tr-TR" sz="6000" b="1" dirty="0" smtClean="0">
                <a:solidFill>
                  <a:srgbClr val="FF0000"/>
                </a:solidFill>
              </a:rPr>
              <a:t>          TOP İZİ PROTOKOLÜ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624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Top izi protokolü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smtClean="0"/>
              <a:t>Baş Hakem, kuleden iner ve ilgili çizgi hakeminin (veya hakemlerinin), top izinin yanına gelmelerini istediğini işaret eder.</a:t>
            </a:r>
            <a:endParaRPr lang="tr-TR" dirty="0"/>
          </a:p>
          <a:p>
            <a:r>
              <a:rPr lang="tr-TR" dirty="0" smtClean="0"/>
              <a:t>Ayrıca, top izinin bulunduğu taraftaki takımın oyuncularının, top izinin bulunduğu alandan uzaklaşmalarını ister. Bu her iki takıma da işlem sırasında eşit ve adil davranılmasını sağlamak bakımından özellikle </a:t>
            </a:r>
            <a:r>
              <a:rPr lang="tr-TR" dirty="0" err="1" smtClean="0"/>
              <a:t>önemlidir.Diğer</a:t>
            </a:r>
            <a:r>
              <a:rPr lang="tr-TR" dirty="0" smtClean="0"/>
              <a:t> takımın file altından karşı sahaya geçmesi </a:t>
            </a:r>
            <a:r>
              <a:rPr lang="tr-TR" dirty="0" err="1" smtClean="0"/>
              <a:t>yrd.</a:t>
            </a:r>
            <a:r>
              <a:rPr lang="tr-TR" dirty="0" smtClean="0"/>
              <a:t> </a:t>
            </a:r>
            <a:r>
              <a:rPr lang="tr-TR" dirty="0" err="1" smtClean="0"/>
              <a:t>Hk</a:t>
            </a:r>
            <a:r>
              <a:rPr lang="tr-TR" dirty="0" smtClean="0"/>
              <a:t> . Tarafından engellenecektir.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188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 olarak topun çizgiye temas edip etmediği açıklığa kavuşturulmalıdır. Bu, çizginin diklemesine durduğu ve topun çizgiye temas ettiği durumları da kapsar.</a:t>
            </a:r>
          </a:p>
          <a:p>
            <a:r>
              <a:rPr lang="tr-TR" dirty="0" smtClean="0"/>
              <a:t>Baş Hakem karar verebilecek duruma geldiğinde, süratle hakem sandalyesine çıkmalı, servis atacak takımı gösterip top izi protokolünün sonucunu işaret etmeli, eğer varsa filenin altından geçen oyuncu ya da oyuncuları cezalandırmalıdır ( Kaba Davranış+ Kırmızı Kart ). Bundan sonra başka bir gecikmeye izin verilmeyecek ve oyuncuların derhal oyuna devam etmeleri sağlanacaktır. </a:t>
            </a:r>
            <a:endParaRPr lang="tr-TR" dirty="0"/>
          </a:p>
        </p:txBody>
      </p:sp>
      <p:pic>
        <p:nvPicPr>
          <p:cNvPr id="4" name="Picture 2" descr="TVF Plaj Voleybo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188"/>
            <a:ext cx="12192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620</Words>
  <Application>Microsoft Office PowerPoint</Application>
  <PresentationFormat>Geniş ekran</PresentationFormat>
  <Paragraphs>52</Paragraphs>
  <Slides>14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Plaj Voleybolunda  Tıbbi Yardım Protokolleri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Plaj Voleybolunda  Tıbbi Yardım Protokolleri</dc:title>
  <dc:creator>Microsoft hesabı</dc:creator>
  <cp:lastModifiedBy>Microsoft hesabı</cp:lastModifiedBy>
  <cp:revision>13</cp:revision>
  <dcterms:created xsi:type="dcterms:W3CDTF">2024-03-25T09:31:39Z</dcterms:created>
  <dcterms:modified xsi:type="dcterms:W3CDTF">2024-03-27T11:19:07Z</dcterms:modified>
</cp:coreProperties>
</file>