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62"/>
  </p:notesMasterIdLst>
  <p:sldIdLst>
    <p:sldId id="269" r:id="rId3"/>
    <p:sldId id="267" r:id="rId4"/>
    <p:sldId id="315" r:id="rId5"/>
    <p:sldId id="392" r:id="rId6"/>
    <p:sldId id="357" r:id="rId7"/>
    <p:sldId id="325" r:id="rId8"/>
    <p:sldId id="317" r:id="rId9"/>
    <p:sldId id="331" r:id="rId10"/>
    <p:sldId id="356" r:id="rId11"/>
    <p:sldId id="360" r:id="rId12"/>
    <p:sldId id="408" r:id="rId13"/>
    <p:sldId id="327" r:id="rId14"/>
    <p:sldId id="316" r:id="rId15"/>
    <p:sldId id="358" r:id="rId16"/>
    <p:sldId id="377" r:id="rId17"/>
    <p:sldId id="338" r:id="rId18"/>
    <p:sldId id="337" r:id="rId19"/>
    <p:sldId id="381" r:id="rId20"/>
    <p:sldId id="341" r:id="rId21"/>
    <p:sldId id="340" r:id="rId22"/>
    <p:sldId id="342" r:id="rId23"/>
    <p:sldId id="354" r:id="rId24"/>
    <p:sldId id="343" r:id="rId25"/>
    <p:sldId id="344" r:id="rId26"/>
    <p:sldId id="378" r:id="rId27"/>
    <p:sldId id="345" r:id="rId28"/>
    <p:sldId id="394" r:id="rId29"/>
    <p:sldId id="379" r:id="rId30"/>
    <p:sldId id="403" r:id="rId31"/>
    <p:sldId id="404" r:id="rId32"/>
    <p:sldId id="346" r:id="rId33"/>
    <p:sldId id="405" r:id="rId34"/>
    <p:sldId id="355" r:id="rId35"/>
    <p:sldId id="383" r:id="rId36"/>
    <p:sldId id="347" r:id="rId37"/>
    <p:sldId id="402" r:id="rId38"/>
    <p:sldId id="348" r:id="rId39"/>
    <p:sldId id="390" r:id="rId40"/>
    <p:sldId id="391" r:id="rId41"/>
    <p:sldId id="349" r:id="rId42"/>
    <p:sldId id="384" r:id="rId43"/>
    <p:sldId id="385" r:id="rId44"/>
    <p:sldId id="350" r:id="rId45"/>
    <p:sldId id="387" r:id="rId46"/>
    <p:sldId id="351" r:id="rId47"/>
    <p:sldId id="386" r:id="rId48"/>
    <p:sldId id="352" r:id="rId49"/>
    <p:sldId id="388" r:id="rId50"/>
    <p:sldId id="389" r:id="rId51"/>
    <p:sldId id="395" r:id="rId52"/>
    <p:sldId id="396" r:id="rId53"/>
    <p:sldId id="397" r:id="rId54"/>
    <p:sldId id="398" r:id="rId55"/>
    <p:sldId id="399" r:id="rId56"/>
    <p:sldId id="400" r:id="rId57"/>
    <p:sldId id="401" r:id="rId58"/>
    <p:sldId id="406" r:id="rId59"/>
    <p:sldId id="407" r:id="rId60"/>
    <p:sldId id="353" r:id="rId61"/>
  </p:sldIdLst>
  <p:sldSz cx="9144000" cy="6858000" type="screen4x3"/>
  <p:notesSz cx="6858000" cy="9144000"/>
  <p:custDataLst>
    <p:tags r:id="rId63"/>
  </p:custDataLst>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2" d="100"/>
          <a:sy n="112" d="100"/>
        </p:scale>
        <p:origin x="15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44878-0FB4-42EC-ABE3-60EC4BC237D6}"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tr-TR"/>
        </a:p>
      </dgm:t>
    </dgm:pt>
    <dgm:pt modelId="{6C7F3F50-038B-4DB4-BB0F-4A28DADFD615}" type="parTrans" cxnId="{4AAEEACD-B937-4BD2-AD46-1A880AE94909}">
      <dgm:prSet/>
      <dgm:spPr/>
      <dgm:t>
        <a:bodyPr/>
        <a:lstStyle/>
        <a:p>
          <a:endParaRPr lang="tr-TR"/>
        </a:p>
      </dgm:t>
    </dgm:pt>
    <dgm:pt modelId="{20C73725-2650-4A59-B393-86337F984AAA}">
      <dgm:prSet phldrT="[Metin]"/>
      <dgm:spPr/>
      <dgm:t>
        <a:bodyPr/>
        <a:lstStyle/>
        <a:p>
          <a:r>
            <a:rPr lang="tr-TR" b="1">
              <a:solidFill>
                <a:schemeClr val="tx1"/>
              </a:solidFill>
              <a:latin typeface="Times New Roman" pitchFamily="18" charset="0"/>
              <a:cs typeface="Times New Roman" pitchFamily="18" charset="0"/>
            </a:rPr>
            <a:t>Temel Hareket Becerileri</a:t>
          </a:r>
        </a:p>
      </dgm:t>
    </dgm:pt>
    <dgm:pt modelId="{C20D1CFC-8FA9-4F29-A0CD-39DE33F063FF}" type="sibTrans" cxnId="{4AAEEACD-B937-4BD2-AD46-1A880AE94909}">
      <dgm:prSet/>
      <dgm:spPr/>
      <dgm:t>
        <a:bodyPr/>
        <a:lstStyle/>
        <a:p>
          <a:endParaRPr lang="tr-TR"/>
        </a:p>
      </dgm:t>
    </dgm:pt>
    <dgm:pt modelId="{2B18218B-B73C-47DC-9A8C-37A75518C58E}" type="parTrans" cxnId="{DDDE33BE-1136-471E-BF67-AF92A1FDCEA9}">
      <dgm:prSet/>
      <dgm:spPr/>
      <dgm:t>
        <a:bodyPr/>
        <a:lstStyle/>
        <a:p>
          <a:endParaRPr lang="tr-TR"/>
        </a:p>
      </dgm:t>
    </dgm:pt>
    <dgm:pt modelId="{0EB6713E-86FC-4E1E-956E-CE5D0D15EAFF}">
      <dgm:prSet phldrT="[Metin]"/>
      <dgm:spPr/>
      <dgm:t>
        <a:bodyPr/>
        <a:lstStyle/>
        <a:p>
          <a:r>
            <a:rPr lang="tr-TR" b="1">
              <a:solidFill>
                <a:schemeClr val="tx1"/>
              </a:solidFill>
              <a:latin typeface="Times New Roman" pitchFamily="18" charset="0"/>
              <a:cs typeface="Times New Roman" pitchFamily="18" charset="0"/>
            </a:rPr>
            <a:t>Hareket Kavramları</a:t>
          </a:r>
        </a:p>
      </dgm:t>
    </dgm:pt>
    <dgm:pt modelId="{F47A1194-11B6-4F8E-B5DE-5D20FA31EB9B}" type="sibTrans" cxnId="{DDDE33BE-1136-471E-BF67-AF92A1FDCEA9}">
      <dgm:prSet/>
      <dgm:spPr/>
      <dgm:t>
        <a:bodyPr/>
        <a:lstStyle/>
        <a:p>
          <a:endParaRPr lang="tr-TR"/>
        </a:p>
      </dgm:t>
    </dgm:pt>
    <dgm:pt modelId="{067F96F5-B211-489A-B67E-8DBA554D343F}" type="parTrans" cxnId="{F841DCE6-6F01-4E8C-B80F-9DA2CDBF4314}">
      <dgm:prSet/>
      <dgm:spPr/>
      <dgm:t>
        <a:bodyPr/>
        <a:lstStyle/>
        <a:p>
          <a:endParaRPr lang="tr-TR"/>
        </a:p>
      </dgm:t>
    </dgm:pt>
    <dgm:pt modelId="{E17B1D52-2F25-449E-9B96-0562F71BE26A}">
      <dgm:prSet phldrT="[Metin]" custT="1"/>
      <dgm:spPr/>
      <dgm:t>
        <a:bodyPr/>
        <a:lstStyle/>
        <a:p>
          <a:r>
            <a:rPr lang="tr-TR" sz="2000" b="1">
              <a:solidFill>
                <a:schemeClr val="tx1"/>
              </a:solidFill>
              <a:latin typeface="Times New Roman" pitchFamily="18" charset="0"/>
              <a:cs typeface="Times New Roman" pitchFamily="18" charset="0"/>
            </a:rPr>
            <a:t>HAREKET EĞİTİMİ</a:t>
          </a:r>
        </a:p>
      </dgm:t>
    </dgm:pt>
    <dgm:pt modelId="{81ADBCA4-D297-4224-8CA5-2844042DE6DC}" type="sibTrans" cxnId="{F841DCE6-6F01-4E8C-B80F-9DA2CDBF4314}">
      <dgm:prSet/>
      <dgm:spPr/>
      <dgm:t>
        <a:bodyPr/>
        <a:lstStyle/>
        <a:p>
          <a:endParaRPr lang="tr-TR"/>
        </a:p>
      </dgm:t>
    </dgm:pt>
    <dgm:pt modelId="{3628F231-52B1-4B58-84C1-7F33CB1419DB}" type="pres">
      <dgm:prSet presAssocID="{FF244878-0FB4-42EC-ABE3-60EC4BC237D6}" presName="linearFlow" presStyleCnt="0">
        <dgm:presLayoutVars>
          <dgm:dir/>
          <dgm:resizeHandles val="exact"/>
        </dgm:presLayoutVars>
      </dgm:prSet>
      <dgm:spPr/>
    </dgm:pt>
    <dgm:pt modelId="{C6841D5F-CD42-44BB-AB3F-96F91DD4DFD9}" type="pres">
      <dgm:prSet presAssocID="{20C73725-2650-4A59-B393-86337F984AAA}" presName="node" presStyleLbl="node1" presStyleIdx="0" presStyleCnt="3">
        <dgm:presLayoutVars>
          <dgm:bulletEnabled val="1"/>
        </dgm:presLayoutVars>
      </dgm:prSet>
      <dgm:spPr/>
    </dgm:pt>
    <dgm:pt modelId="{95FE45F0-08DE-49E6-9AF6-2FDD3C60187A}" type="pres">
      <dgm:prSet presAssocID="{C20D1CFC-8FA9-4F29-A0CD-39DE33F063FF}" presName="spacerL" presStyleCnt="0"/>
      <dgm:spPr/>
    </dgm:pt>
    <dgm:pt modelId="{EB895DD7-EF18-443F-9B45-5C41DAC521E1}" type="pres">
      <dgm:prSet presAssocID="{C20D1CFC-8FA9-4F29-A0CD-39DE33F063FF}" presName="sibTrans" presStyleLbl="sibTrans2D1" presStyleIdx="0" presStyleCnt="2"/>
      <dgm:spPr/>
    </dgm:pt>
    <dgm:pt modelId="{7E64FAC2-20E1-4570-93D9-80114A19E3CF}" type="pres">
      <dgm:prSet presAssocID="{C20D1CFC-8FA9-4F29-A0CD-39DE33F063FF}" presName="spacerR" presStyleCnt="0"/>
      <dgm:spPr/>
    </dgm:pt>
    <dgm:pt modelId="{F4FC7BA6-6E26-4709-ACC6-01B7D3E3FFC1}" type="pres">
      <dgm:prSet presAssocID="{0EB6713E-86FC-4E1E-956E-CE5D0D15EAFF}" presName="node" presStyleLbl="node1" presStyleIdx="1" presStyleCnt="3">
        <dgm:presLayoutVars>
          <dgm:bulletEnabled val="1"/>
        </dgm:presLayoutVars>
      </dgm:prSet>
      <dgm:spPr/>
    </dgm:pt>
    <dgm:pt modelId="{9B601781-B8E2-40ED-A183-B9CBB68F6F78}" type="pres">
      <dgm:prSet presAssocID="{F47A1194-11B6-4F8E-B5DE-5D20FA31EB9B}" presName="spacerL" presStyleCnt="0"/>
      <dgm:spPr/>
    </dgm:pt>
    <dgm:pt modelId="{E9381A86-463D-4A0F-92D9-E8BD655D3F9C}" type="pres">
      <dgm:prSet presAssocID="{F47A1194-11B6-4F8E-B5DE-5D20FA31EB9B}" presName="sibTrans" presStyleLbl="sibTrans2D1" presStyleIdx="1" presStyleCnt="2"/>
      <dgm:spPr/>
    </dgm:pt>
    <dgm:pt modelId="{E8B90149-782B-41B0-8587-4436A9DCCB30}" type="pres">
      <dgm:prSet presAssocID="{F47A1194-11B6-4F8E-B5DE-5D20FA31EB9B}" presName="spacerR" presStyleCnt="0"/>
      <dgm:spPr/>
    </dgm:pt>
    <dgm:pt modelId="{FD6C723F-208F-4556-BF0C-711DE301AB72}" type="pres">
      <dgm:prSet presAssocID="{E17B1D52-2F25-449E-9B96-0562F71BE26A}" presName="node" presStyleLbl="node1" presStyleIdx="2" presStyleCnt="3" custScaleX="114608">
        <dgm:presLayoutVars>
          <dgm:bulletEnabled val="1"/>
        </dgm:presLayoutVars>
      </dgm:prSet>
      <dgm:spPr/>
    </dgm:pt>
  </dgm:ptLst>
  <dgm:cxnLst>
    <dgm:cxn modelId="{850BF619-9D81-44F3-A46B-3DFE9E27E27E}" type="presOf" srcId="{E17B1D52-2F25-449E-9B96-0562F71BE26A}" destId="{FD6C723F-208F-4556-BF0C-711DE301AB72}" srcOrd="0" destOrd="0" presId="urn:microsoft.com/office/officeart/2005/8/layout/equation1"/>
    <dgm:cxn modelId="{29F2A93F-BC4A-432F-B58F-7AF52240664E}" type="presOf" srcId="{C20D1CFC-8FA9-4F29-A0CD-39DE33F063FF}" destId="{EB895DD7-EF18-443F-9B45-5C41DAC521E1}" srcOrd="0" destOrd="0" presId="urn:microsoft.com/office/officeart/2005/8/layout/equation1"/>
    <dgm:cxn modelId="{FFDB4065-8962-4B9D-8544-B27375083540}" type="presOf" srcId="{FF244878-0FB4-42EC-ABE3-60EC4BC237D6}" destId="{3628F231-52B1-4B58-84C1-7F33CB1419DB}" srcOrd="0" destOrd="0" presId="urn:microsoft.com/office/officeart/2005/8/layout/equation1"/>
    <dgm:cxn modelId="{B228A86A-20C6-42E5-BFD9-4F83C174E175}" type="presOf" srcId="{F47A1194-11B6-4F8E-B5DE-5D20FA31EB9B}" destId="{E9381A86-463D-4A0F-92D9-E8BD655D3F9C}" srcOrd="0" destOrd="0" presId="urn:microsoft.com/office/officeart/2005/8/layout/equation1"/>
    <dgm:cxn modelId="{608F74B9-7FDB-4399-8CA9-57F6A4480777}" type="presOf" srcId="{20C73725-2650-4A59-B393-86337F984AAA}" destId="{C6841D5F-CD42-44BB-AB3F-96F91DD4DFD9}" srcOrd="0" destOrd="0" presId="urn:microsoft.com/office/officeart/2005/8/layout/equation1"/>
    <dgm:cxn modelId="{DDDE33BE-1136-471E-BF67-AF92A1FDCEA9}" srcId="{FF244878-0FB4-42EC-ABE3-60EC4BC237D6}" destId="{0EB6713E-86FC-4E1E-956E-CE5D0D15EAFF}" srcOrd="1" destOrd="0" parTransId="{2B18218B-B73C-47DC-9A8C-37A75518C58E}" sibTransId="{F47A1194-11B6-4F8E-B5DE-5D20FA31EB9B}"/>
    <dgm:cxn modelId="{4AAEEACD-B937-4BD2-AD46-1A880AE94909}" srcId="{FF244878-0FB4-42EC-ABE3-60EC4BC237D6}" destId="{20C73725-2650-4A59-B393-86337F984AAA}" srcOrd="0" destOrd="0" parTransId="{6C7F3F50-038B-4DB4-BB0F-4A28DADFD615}" sibTransId="{C20D1CFC-8FA9-4F29-A0CD-39DE33F063FF}"/>
    <dgm:cxn modelId="{4FF597E0-9DE0-4D08-9261-95990A49C38A}" type="presOf" srcId="{0EB6713E-86FC-4E1E-956E-CE5D0D15EAFF}" destId="{F4FC7BA6-6E26-4709-ACC6-01B7D3E3FFC1}" srcOrd="0" destOrd="0" presId="urn:microsoft.com/office/officeart/2005/8/layout/equation1"/>
    <dgm:cxn modelId="{F841DCE6-6F01-4E8C-B80F-9DA2CDBF4314}" srcId="{FF244878-0FB4-42EC-ABE3-60EC4BC237D6}" destId="{E17B1D52-2F25-449E-9B96-0562F71BE26A}" srcOrd="2" destOrd="0" parTransId="{067F96F5-B211-489A-B67E-8DBA554D343F}" sibTransId="{81ADBCA4-D297-4224-8CA5-2844042DE6DC}"/>
    <dgm:cxn modelId="{601CE830-5867-429A-B4B2-3FE0524227D5}" type="presParOf" srcId="{3628F231-52B1-4B58-84C1-7F33CB1419DB}" destId="{C6841D5F-CD42-44BB-AB3F-96F91DD4DFD9}" srcOrd="0" destOrd="0" presId="urn:microsoft.com/office/officeart/2005/8/layout/equation1"/>
    <dgm:cxn modelId="{09DE95D1-ED7F-4699-AB35-6B560B919D00}" type="presParOf" srcId="{3628F231-52B1-4B58-84C1-7F33CB1419DB}" destId="{95FE45F0-08DE-49E6-9AF6-2FDD3C60187A}" srcOrd="1" destOrd="0" presId="urn:microsoft.com/office/officeart/2005/8/layout/equation1"/>
    <dgm:cxn modelId="{8EF685E0-72FC-4366-ADC0-E6E392BC3B3F}" type="presParOf" srcId="{3628F231-52B1-4B58-84C1-7F33CB1419DB}" destId="{EB895DD7-EF18-443F-9B45-5C41DAC521E1}" srcOrd="2" destOrd="0" presId="urn:microsoft.com/office/officeart/2005/8/layout/equation1"/>
    <dgm:cxn modelId="{78A46DF6-A514-420F-91D3-E977C336462A}" type="presParOf" srcId="{3628F231-52B1-4B58-84C1-7F33CB1419DB}" destId="{7E64FAC2-20E1-4570-93D9-80114A19E3CF}" srcOrd="3" destOrd="0" presId="urn:microsoft.com/office/officeart/2005/8/layout/equation1"/>
    <dgm:cxn modelId="{007276BD-F8AB-41DE-8E67-CD9D1627E4F8}" type="presParOf" srcId="{3628F231-52B1-4B58-84C1-7F33CB1419DB}" destId="{F4FC7BA6-6E26-4709-ACC6-01B7D3E3FFC1}" srcOrd="4" destOrd="0" presId="urn:microsoft.com/office/officeart/2005/8/layout/equation1"/>
    <dgm:cxn modelId="{B18BD89F-8F19-42AD-A10E-00B6B9D133FB}" type="presParOf" srcId="{3628F231-52B1-4B58-84C1-7F33CB1419DB}" destId="{9B601781-B8E2-40ED-A183-B9CBB68F6F78}" srcOrd="5" destOrd="0" presId="urn:microsoft.com/office/officeart/2005/8/layout/equation1"/>
    <dgm:cxn modelId="{AD7D4833-7643-4715-846C-CC47096BA8F8}" type="presParOf" srcId="{3628F231-52B1-4B58-84C1-7F33CB1419DB}" destId="{E9381A86-463D-4A0F-92D9-E8BD655D3F9C}" srcOrd="6" destOrd="0" presId="urn:microsoft.com/office/officeart/2005/8/layout/equation1"/>
    <dgm:cxn modelId="{72707B1B-19E2-41BA-A49D-92E7FB71F785}" type="presParOf" srcId="{3628F231-52B1-4B58-84C1-7F33CB1419DB}" destId="{E8B90149-782B-41B0-8587-4436A9DCCB30}" srcOrd="7" destOrd="0" presId="urn:microsoft.com/office/officeart/2005/8/layout/equation1"/>
    <dgm:cxn modelId="{574B5273-7BE6-4209-9E4B-08A7822C3988}" type="presParOf" srcId="{3628F231-52B1-4B58-84C1-7F33CB1419DB}" destId="{FD6C723F-208F-4556-BF0C-711DE301AB72}"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A2E17501-C891-48DC-BDA9-DE76D71B4011}"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a:p>
      </dgm:t>
    </dgm:pt>
    <dgm:pt modelId="{D32BEC1A-AE40-43B6-A0EF-456BEF70ABAB}" type="parTrans" cxnId="{E31BB968-0F5A-4B8A-977C-6389FD462E6E}">
      <dgm:prSet/>
      <dgm:spPr/>
      <dgm:t>
        <a:bodyPr/>
        <a:lstStyle/>
        <a:p>
          <a:endParaRPr lang="tr-TR"/>
        </a:p>
      </dgm:t>
    </dgm:pt>
    <dgm:pt modelId="{60734123-9455-4623-9A6B-3917B8F49423}">
      <dgm:prSet phldrT="[Metin]" custT="1"/>
      <dgm:spPr/>
      <dgm:t>
        <a:bodyPr/>
        <a:lstStyle/>
        <a:p>
          <a:r>
            <a:rPr lang="tr-TR" sz="1100" b="0">
              <a:latin typeface="Times New Roman" pitchFamily="18" charset="0"/>
              <a:cs typeface="Times New Roman" pitchFamily="18" charset="0"/>
            </a:rPr>
            <a:t>Kazanmak için Antrenman</a:t>
          </a:r>
        </a:p>
        <a:p>
          <a:r>
            <a:rPr lang="tr-TR" sz="1100" b="0">
              <a:latin typeface="Times New Roman" pitchFamily="18" charset="0"/>
              <a:cs typeface="Times New Roman" pitchFamily="18" charset="0"/>
            </a:rPr>
            <a:t>Kızlar 18+, Erkekler 19+</a:t>
          </a:r>
        </a:p>
      </dgm:t>
    </dgm:pt>
    <dgm:pt modelId="{1876FEBB-A68F-4599-84AE-133C3DE79036}" type="sibTrans" cxnId="{E31BB968-0F5A-4B8A-977C-6389FD462E6E}">
      <dgm:prSet/>
      <dgm:spPr/>
      <dgm:t>
        <a:bodyPr/>
        <a:lstStyle/>
        <a:p>
          <a:endParaRPr lang="tr-TR"/>
        </a:p>
      </dgm:t>
    </dgm:pt>
    <dgm:pt modelId="{704D370E-8A0F-4E3A-BD1B-8BFFA21BC45F}" type="parTrans" cxnId="{C542FD44-461B-4642-B3A5-6772B8A77EEA}">
      <dgm:prSet/>
      <dgm:spPr/>
      <dgm:t>
        <a:bodyPr/>
        <a:lstStyle/>
        <a:p>
          <a:endParaRPr lang="tr-TR"/>
        </a:p>
      </dgm:t>
    </dgm:pt>
    <dgm:pt modelId="{3804BE81-1E94-4716-BAFD-A5B51D18C44F}">
      <dgm:prSet custT="1"/>
      <dgm:spPr/>
      <dgm:t>
        <a:bodyPr/>
        <a:lstStyle/>
        <a:p>
          <a:r>
            <a:rPr lang="tr-TR" sz="1100" b="0">
              <a:latin typeface="Times New Roman" pitchFamily="18" charset="0"/>
              <a:cs typeface="Times New Roman" pitchFamily="18" charset="0"/>
            </a:rPr>
            <a:t>Yarışmak için Antrenman</a:t>
          </a:r>
        </a:p>
        <a:p>
          <a:r>
            <a:rPr lang="tr-TR" sz="1100" b="0">
              <a:latin typeface="Times New Roman" pitchFamily="18" charset="0"/>
              <a:cs typeface="Times New Roman" pitchFamily="18" charset="0"/>
            </a:rPr>
            <a:t>Kızlar 15-21 yaş, Erkekler 16-23 yaş</a:t>
          </a:r>
        </a:p>
      </dgm:t>
    </dgm:pt>
    <dgm:pt modelId="{4CB104B0-74D9-4CDC-94CE-94A60C817D0D}" type="sibTrans" cxnId="{C542FD44-461B-4642-B3A5-6772B8A77EEA}">
      <dgm:prSet/>
      <dgm:spPr/>
      <dgm:t>
        <a:bodyPr/>
        <a:lstStyle/>
        <a:p>
          <a:endParaRPr lang="tr-TR"/>
        </a:p>
      </dgm:t>
    </dgm:pt>
    <dgm:pt modelId="{7726E146-C9F9-4D72-8FB3-26E17ADA756E}" type="parTrans" cxnId="{BB1AC4FC-AED0-4B7A-9B53-F7D61A10AC9C}">
      <dgm:prSet/>
      <dgm:spPr/>
      <dgm:t>
        <a:bodyPr/>
        <a:lstStyle/>
        <a:p>
          <a:endParaRPr lang="tr-TR"/>
        </a:p>
      </dgm:t>
    </dgm:pt>
    <dgm:pt modelId="{35FE327C-1D8B-4087-910F-5E835F69BE60}">
      <dgm:prSet custT="1"/>
      <dgm:spPr/>
      <dgm:t>
        <a:bodyPr/>
        <a:lstStyle/>
        <a:p>
          <a:r>
            <a:rPr lang="tr-TR" sz="1100" b="0">
              <a:latin typeface="Times New Roman" pitchFamily="18" charset="0"/>
              <a:cs typeface="Times New Roman" pitchFamily="18" charset="0"/>
            </a:rPr>
            <a:t>Antrenman  için Antrenman</a:t>
          </a:r>
        </a:p>
        <a:p>
          <a:r>
            <a:rPr lang="tr-TR" sz="1100" b="0">
              <a:latin typeface="Times New Roman" pitchFamily="18" charset="0"/>
              <a:cs typeface="Times New Roman" pitchFamily="18" charset="0"/>
            </a:rPr>
            <a:t>Kızlar 11-15 yaş, Erkekler 12-16 yaş</a:t>
          </a:r>
        </a:p>
      </dgm:t>
    </dgm:pt>
    <dgm:pt modelId="{1B9B3080-4C79-46FF-9639-C366EC8E6E12}" type="sibTrans" cxnId="{BB1AC4FC-AED0-4B7A-9B53-F7D61A10AC9C}">
      <dgm:prSet/>
      <dgm:spPr/>
      <dgm:t>
        <a:bodyPr/>
        <a:lstStyle/>
        <a:p>
          <a:endParaRPr lang="tr-TR"/>
        </a:p>
      </dgm:t>
    </dgm:pt>
    <dgm:pt modelId="{38487863-06A7-424D-AA8C-A55FA6387F7C}" type="parTrans" cxnId="{DEB9BDDA-7E31-44F7-AC78-9BD373CF7C2D}">
      <dgm:prSet/>
      <dgm:spPr/>
      <dgm:t>
        <a:bodyPr/>
        <a:lstStyle/>
        <a:p>
          <a:endParaRPr lang="tr-TR"/>
        </a:p>
      </dgm:t>
    </dgm:pt>
    <dgm:pt modelId="{9528B432-96A8-46C9-BC4F-E79F56424549}">
      <dgm:prSet custT="1"/>
      <dgm:spPr/>
      <dgm:t>
        <a:bodyPr/>
        <a:lstStyle/>
        <a:p>
          <a:r>
            <a:rPr lang="tr-TR" sz="1400" b="1">
              <a:latin typeface="Times New Roman" pitchFamily="18" charset="0"/>
              <a:cs typeface="Times New Roman" pitchFamily="18" charset="0"/>
            </a:rPr>
            <a:t>Antrenmanı  Öğrenme</a:t>
          </a:r>
        </a:p>
        <a:p>
          <a:r>
            <a:rPr lang="tr-TR" sz="1400" b="1">
              <a:latin typeface="Times New Roman" pitchFamily="18" charset="0"/>
              <a:cs typeface="Times New Roman" pitchFamily="18" charset="0"/>
            </a:rPr>
            <a:t>Kızlar 8-11 yaş, Erkekler 9-12 yaş</a:t>
          </a:r>
        </a:p>
      </dgm:t>
    </dgm:pt>
    <dgm:pt modelId="{C17B7B24-D0D5-487C-98EB-BC11C2D0E686}" type="sibTrans" cxnId="{DEB9BDDA-7E31-44F7-AC78-9BD373CF7C2D}">
      <dgm:prSet/>
      <dgm:spPr/>
      <dgm:t>
        <a:bodyPr/>
        <a:lstStyle/>
        <a:p>
          <a:endParaRPr lang="tr-TR"/>
        </a:p>
      </dgm:t>
    </dgm:pt>
    <dgm:pt modelId="{CF883CAF-DBF8-4470-8C14-78A1C01F896D}" type="parTrans" cxnId="{3FA8623D-95A4-448C-800B-058E9F465FC1}">
      <dgm:prSet/>
      <dgm:spPr/>
      <dgm:t>
        <a:bodyPr/>
        <a:lstStyle/>
        <a:p>
          <a:endParaRPr lang="tr-TR"/>
        </a:p>
      </dgm:t>
    </dgm:pt>
    <dgm:pt modelId="{9FDF4664-0215-489D-A81F-FC201E7F1188}">
      <dgm:prSet phldrT="[Metin]" custT="1"/>
      <dgm:spPr/>
      <dgm:t>
        <a:bodyPr/>
        <a:lstStyle/>
        <a:p>
          <a:r>
            <a:rPr lang="tr-TR" sz="1400" b="1">
              <a:latin typeface="Times New Roman" pitchFamily="18" charset="0"/>
              <a:cs typeface="Times New Roman" pitchFamily="18" charset="0"/>
            </a:rPr>
            <a:t>Temel Hareket Becerileri</a:t>
          </a:r>
        </a:p>
        <a:p>
          <a:r>
            <a:rPr lang="tr-TR" sz="1400" b="1">
              <a:latin typeface="Times New Roman" pitchFamily="18" charset="0"/>
              <a:cs typeface="Times New Roman" pitchFamily="18" charset="0"/>
            </a:rPr>
            <a:t>(Oyun-eğlence)</a:t>
          </a:r>
        </a:p>
        <a:p>
          <a:r>
            <a:rPr lang="tr-TR" sz="1400" b="1">
              <a:latin typeface="Times New Roman" pitchFamily="18" charset="0"/>
              <a:cs typeface="Times New Roman" pitchFamily="18" charset="0"/>
            </a:rPr>
            <a:t>Kızlar 6-8 yaş, Erkekler 6-9 yaş</a:t>
          </a:r>
        </a:p>
      </dgm:t>
    </dgm:pt>
    <dgm:pt modelId="{9DA1FF0C-A2F0-4698-AABB-E88595CE5C0A}" type="sibTrans" cxnId="{3FA8623D-95A4-448C-800B-058E9F465FC1}">
      <dgm:prSet/>
      <dgm:spPr/>
      <dgm:t>
        <a:bodyPr/>
        <a:lstStyle/>
        <a:p>
          <a:endParaRPr lang="tr-TR"/>
        </a:p>
      </dgm:t>
    </dgm:pt>
    <dgm:pt modelId="{51C06864-E195-486D-A2CA-FC54650E9FAD}" type="parTrans" cxnId="{890AC28C-677A-46B5-8526-1E0DCEDA5C27}">
      <dgm:prSet/>
      <dgm:spPr/>
      <dgm:t>
        <a:bodyPr/>
        <a:lstStyle/>
        <a:p>
          <a:endParaRPr lang="tr-TR"/>
        </a:p>
      </dgm:t>
    </dgm:pt>
    <dgm:pt modelId="{B860C2CE-746B-4DC4-97B2-3826D2823FC5}">
      <dgm:prSet phldrT="[Metin]" custT="1"/>
      <dgm:spPr/>
      <dgm:t>
        <a:bodyPr/>
        <a:lstStyle/>
        <a:p>
          <a:r>
            <a:rPr lang="tr-TR" sz="1400" b="1">
              <a:latin typeface="Times New Roman" pitchFamily="18" charset="0"/>
              <a:cs typeface="Times New Roman" pitchFamily="18" charset="0"/>
            </a:rPr>
            <a:t>Aktif Başlangıç</a:t>
          </a:r>
        </a:p>
        <a:p>
          <a:r>
            <a:rPr lang="tr-TR" sz="1400" b="1">
              <a:latin typeface="Times New Roman" pitchFamily="18" charset="0"/>
              <a:cs typeface="Times New Roman" pitchFamily="18" charset="0"/>
            </a:rPr>
            <a:t>(Oyun)</a:t>
          </a:r>
        </a:p>
        <a:p>
          <a:r>
            <a:rPr lang="tr-TR" sz="1400" b="1">
              <a:latin typeface="Times New Roman" pitchFamily="18" charset="0"/>
              <a:cs typeface="Times New Roman" pitchFamily="18" charset="0"/>
            </a:rPr>
            <a:t>0-6 yaş</a:t>
          </a:r>
        </a:p>
      </dgm:t>
    </dgm:pt>
    <dgm:pt modelId="{2CDFBF79-13A2-457B-B2E3-E3D8F1B10804}" type="sibTrans" cxnId="{890AC28C-677A-46B5-8526-1E0DCEDA5C27}">
      <dgm:prSet/>
      <dgm:spPr/>
      <dgm:t>
        <a:bodyPr/>
        <a:lstStyle/>
        <a:p>
          <a:endParaRPr lang="tr-TR"/>
        </a:p>
      </dgm:t>
    </dgm:pt>
    <dgm:pt modelId="{F311D565-B5AB-4176-BF8A-6D3D603222F5}" type="pres">
      <dgm:prSet presAssocID="{A2E17501-C891-48DC-BDA9-DE76D71B4011}" presName="compositeShape" presStyleCnt="0">
        <dgm:presLayoutVars>
          <dgm:dir/>
          <dgm:resizeHandles/>
        </dgm:presLayoutVars>
      </dgm:prSet>
      <dgm:spPr/>
    </dgm:pt>
    <dgm:pt modelId="{3942BB34-D32F-47BD-9E8A-0E92D730E985}" type="pres">
      <dgm:prSet presAssocID="{A2E17501-C891-48DC-BDA9-DE76D71B4011}" presName="pyramid" presStyleLbl="node1" presStyleIdx="0" presStyleCnt="1"/>
      <dgm:spPr/>
    </dgm:pt>
    <dgm:pt modelId="{733BD24B-1337-49FA-8713-3055A0717E3F}" type="pres">
      <dgm:prSet presAssocID="{A2E17501-C891-48DC-BDA9-DE76D71B4011}" presName="theList" presStyleCnt="0"/>
      <dgm:spPr/>
    </dgm:pt>
    <dgm:pt modelId="{4D83D379-BABF-48A6-A64B-9F8571DAB907}" type="pres">
      <dgm:prSet presAssocID="{60734123-9455-4623-9A6B-3917B8F49423}" presName="aNode" presStyleLbl="fgAcc1" presStyleIdx="0" presStyleCnt="6">
        <dgm:presLayoutVars>
          <dgm:bulletEnabled val="1"/>
        </dgm:presLayoutVars>
      </dgm:prSet>
      <dgm:spPr/>
    </dgm:pt>
    <dgm:pt modelId="{D2BED64C-5FD2-4096-A12F-7F393FF1C488}" type="pres">
      <dgm:prSet presAssocID="{60734123-9455-4623-9A6B-3917B8F49423}" presName="aSpace" presStyleCnt="0"/>
      <dgm:spPr/>
    </dgm:pt>
    <dgm:pt modelId="{FC6DB5AD-3995-4B5A-9C97-153959A1306F}" type="pres">
      <dgm:prSet presAssocID="{3804BE81-1E94-4716-BAFD-A5B51D18C44F}" presName="aNode" presStyleLbl="fgAcc1" presStyleIdx="1" presStyleCnt="6">
        <dgm:presLayoutVars>
          <dgm:bulletEnabled val="1"/>
        </dgm:presLayoutVars>
      </dgm:prSet>
      <dgm:spPr/>
    </dgm:pt>
    <dgm:pt modelId="{B80C6685-AD11-4713-BF78-D6FBF8660B67}" type="pres">
      <dgm:prSet presAssocID="{3804BE81-1E94-4716-BAFD-A5B51D18C44F}" presName="aSpace" presStyleCnt="0"/>
      <dgm:spPr/>
    </dgm:pt>
    <dgm:pt modelId="{AEBFE197-EE31-4F6C-BF2B-7979A314E430}" type="pres">
      <dgm:prSet presAssocID="{35FE327C-1D8B-4087-910F-5E835F69BE60}" presName="aNode" presStyleLbl="fgAcc1" presStyleIdx="2" presStyleCnt="6">
        <dgm:presLayoutVars>
          <dgm:bulletEnabled val="1"/>
        </dgm:presLayoutVars>
      </dgm:prSet>
      <dgm:spPr/>
    </dgm:pt>
    <dgm:pt modelId="{3ACE2BD0-9634-4BFC-8C9D-464721BECD83}" type="pres">
      <dgm:prSet presAssocID="{35FE327C-1D8B-4087-910F-5E835F69BE60}" presName="aSpace" presStyleCnt="0"/>
      <dgm:spPr/>
    </dgm:pt>
    <dgm:pt modelId="{4076FE7B-32BB-431D-9838-218044A4A824}" type="pres">
      <dgm:prSet presAssocID="{9528B432-96A8-46C9-BC4F-E79F56424549}" presName="aNode" presStyleLbl="fgAcc1" presStyleIdx="3" presStyleCnt="6">
        <dgm:presLayoutVars>
          <dgm:bulletEnabled val="1"/>
        </dgm:presLayoutVars>
      </dgm:prSet>
      <dgm:spPr/>
    </dgm:pt>
    <dgm:pt modelId="{2656C407-F7AA-4F42-8F0B-172C269F6FC2}" type="pres">
      <dgm:prSet presAssocID="{9528B432-96A8-46C9-BC4F-E79F56424549}" presName="aSpace" presStyleCnt="0"/>
      <dgm:spPr/>
    </dgm:pt>
    <dgm:pt modelId="{8BDB1D39-13E3-406B-95EF-F5D628748E60}" type="pres">
      <dgm:prSet presAssocID="{9FDF4664-0215-489D-A81F-FC201E7F1188}" presName="aNode" presStyleLbl="fgAcc1" presStyleIdx="4" presStyleCnt="6">
        <dgm:presLayoutVars>
          <dgm:bulletEnabled val="1"/>
        </dgm:presLayoutVars>
      </dgm:prSet>
      <dgm:spPr/>
    </dgm:pt>
    <dgm:pt modelId="{9AE197B4-074F-4C53-A8BA-86C7BD37D3D8}" type="pres">
      <dgm:prSet presAssocID="{9FDF4664-0215-489D-A81F-FC201E7F1188}" presName="aSpace" presStyleCnt="0"/>
      <dgm:spPr/>
    </dgm:pt>
    <dgm:pt modelId="{399CB0CD-6545-4D42-9D1B-2556CB013A76}" type="pres">
      <dgm:prSet presAssocID="{B860C2CE-746B-4DC4-97B2-3826D2823FC5}" presName="aNode" presStyleLbl="fgAcc1" presStyleIdx="5" presStyleCnt="6">
        <dgm:presLayoutVars>
          <dgm:bulletEnabled val="1"/>
        </dgm:presLayoutVars>
      </dgm:prSet>
      <dgm:spPr/>
    </dgm:pt>
    <dgm:pt modelId="{AA56AA30-5FDA-4497-9520-EFBAF0741AEF}" type="pres">
      <dgm:prSet presAssocID="{B860C2CE-746B-4DC4-97B2-3826D2823FC5}" presName="aSpace" presStyleCnt="0"/>
      <dgm:spPr/>
    </dgm:pt>
  </dgm:ptLst>
  <dgm:cxnLst>
    <dgm:cxn modelId="{CEA09A01-69EF-4E69-8691-A113FDCCC040}" type="presOf" srcId="{9FDF4664-0215-489D-A81F-FC201E7F1188}" destId="{8BDB1D39-13E3-406B-95EF-F5D628748E60}" srcOrd="0" destOrd="0" presId="urn:microsoft.com/office/officeart/2005/8/layout/pyramid2"/>
    <dgm:cxn modelId="{98C0740E-0D79-4DB5-9483-AAB1F213CC0F}" type="presOf" srcId="{9528B432-96A8-46C9-BC4F-E79F56424549}" destId="{4076FE7B-32BB-431D-9838-218044A4A824}" srcOrd="0" destOrd="0" presId="urn:microsoft.com/office/officeart/2005/8/layout/pyramid2"/>
    <dgm:cxn modelId="{6F208E24-ADAF-4A99-A57B-BB4391DFA2C0}" type="presOf" srcId="{B860C2CE-746B-4DC4-97B2-3826D2823FC5}" destId="{399CB0CD-6545-4D42-9D1B-2556CB013A76}" srcOrd="0" destOrd="0" presId="urn:microsoft.com/office/officeart/2005/8/layout/pyramid2"/>
    <dgm:cxn modelId="{3FA8623D-95A4-448C-800B-058E9F465FC1}" srcId="{A2E17501-C891-48DC-BDA9-DE76D71B4011}" destId="{9FDF4664-0215-489D-A81F-FC201E7F1188}" srcOrd="4" destOrd="0" parTransId="{CF883CAF-DBF8-4470-8C14-78A1C01F896D}" sibTransId="{9DA1FF0C-A2F0-4698-AABB-E88595CE5C0A}"/>
    <dgm:cxn modelId="{23414E5D-B07F-4A5C-BE42-6D82C73926A0}" type="presOf" srcId="{3804BE81-1E94-4716-BAFD-A5B51D18C44F}" destId="{FC6DB5AD-3995-4B5A-9C97-153959A1306F}" srcOrd="0" destOrd="0" presId="urn:microsoft.com/office/officeart/2005/8/layout/pyramid2"/>
    <dgm:cxn modelId="{EFC74542-73AF-4903-8F51-5B017AADFA5E}" type="presOf" srcId="{A2E17501-C891-48DC-BDA9-DE76D71B4011}" destId="{F311D565-B5AB-4176-BF8A-6D3D603222F5}" srcOrd="0" destOrd="0" presId="urn:microsoft.com/office/officeart/2005/8/layout/pyramid2"/>
    <dgm:cxn modelId="{C542FD44-461B-4642-B3A5-6772B8A77EEA}" srcId="{A2E17501-C891-48DC-BDA9-DE76D71B4011}" destId="{3804BE81-1E94-4716-BAFD-A5B51D18C44F}" srcOrd="1" destOrd="0" parTransId="{704D370E-8A0F-4E3A-BD1B-8BFFA21BC45F}" sibTransId="{4CB104B0-74D9-4CDC-94CE-94A60C817D0D}"/>
    <dgm:cxn modelId="{E31BB968-0F5A-4B8A-977C-6389FD462E6E}" srcId="{A2E17501-C891-48DC-BDA9-DE76D71B4011}" destId="{60734123-9455-4623-9A6B-3917B8F49423}" srcOrd="0" destOrd="0" parTransId="{D32BEC1A-AE40-43B6-A0EF-456BEF70ABAB}" sibTransId="{1876FEBB-A68F-4599-84AE-133C3DE79036}"/>
    <dgm:cxn modelId="{285BC086-72E4-46F3-B7E4-88F469CB1D6D}" type="presOf" srcId="{35FE327C-1D8B-4087-910F-5E835F69BE60}" destId="{AEBFE197-EE31-4F6C-BF2B-7979A314E430}" srcOrd="0" destOrd="0" presId="urn:microsoft.com/office/officeart/2005/8/layout/pyramid2"/>
    <dgm:cxn modelId="{890AC28C-677A-46B5-8526-1E0DCEDA5C27}" srcId="{A2E17501-C891-48DC-BDA9-DE76D71B4011}" destId="{B860C2CE-746B-4DC4-97B2-3826D2823FC5}" srcOrd="5" destOrd="0" parTransId="{51C06864-E195-486D-A2CA-FC54650E9FAD}" sibTransId="{2CDFBF79-13A2-457B-B2E3-E3D8F1B10804}"/>
    <dgm:cxn modelId="{DEB9BDDA-7E31-44F7-AC78-9BD373CF7C2D}" srcId="{A2E17501-C891-48DC-BDA9-DE76D71B4011}" destId="{9528B432-96A8-46C9-BC4F-E79F56424549}" srcOrd="3" destOrd="0" parTransId="{38487863-06A7-424D-AA8C-A55FA6387F7C}" sibTransId="{C17B7B24-D0D5-487C-98EB-BC11C2D0E686}"/>
    <dgm:cxn modelId="{510AA8E0-4D51-465F-9E5F-C3AF0AEF55EF}" type="presOf" srcId="{60734123-9455-4623-9A6B-3917B8F49423}" destId="{4D83D379-BABF-48A6-A64B-9F8571DAB907}" srcOrd="0" destOrd="0" presId="urn:microsoft.com/office/officeart/2005/8/layout/pyramid2"/>
    <dgm:cxn modelId="{BB1AC4FC-AED0-4B7A-9B53-F7D61A10AC9C}" srcId="{A2E17501-C891-48DC-BDA9-DE76D71B4011}" destId="{35FE327C-1D8B-4087-910F-5E835F69BE60}" srcOrd="2" destOrd="0" parTransId="{7726E146-C9F9-4D72-8FB3-26E17ADA756E}" sibTransId="{1B9B3080-4C79-46FF-9639-C366EC8E6E12}"/>
    <dgm:cxn modelId="{959CFE7B-D1EC-4C1D-92F4-78C543CA5F66}" type="presParOf" srcId="{F311D565-B5AB-4176-BF8A-6D3D603222F5}" destId="{3942BB34-D32F-47BD-9E8A-0E92D730E985}" srcOrd="0" destOrd="0" presId="urn:microsoft.com/office/officeart/2005/8/layout/pyramid2"/>
    <dgm:cxn modelId="{4E59A272-2696-4AEA-AA61-D7579F9EAB68}" type="presParOf" srcId="{F311D565-B5AB-4176-BF8A-6D3D603222F5}" destId="{733BD24B-1337-49FA-8713-3055A0717E3F}" srcOrd="1" destOrd="0" presId="urn:microsoft.com/office/officeart/2005/8/layout/pyramid2"/>
    <dgm:cxn modelId="{66F9BC85-77CD-4C0B-B5F3-6AB47606B828}" type="presParOf" srcId="{733BD24B-1337-49FA-8713-3055A0717E3F}" destId="{4D83D379-BABF-48A6-A64B-9F8571DAB907}" srcOrd="0" destOrd="0" presId="urn:microsoft.com/office/officeart/2005/8/layout/pyramid2"/>
    <dgm:cxn modelId="{DD52AD36-A4CF-4E4B-82C9-0E50F1935194}" type="presParOf" srcId="{733BD24B-1337-49FA-8713-3055A0717E3F}" destId="{D2BED64C-5FD2-4096-A12F-7F393FF1C488}" srcOrd="1" destOrd="0" presId="urn:microsoft.com/office/officeart/2005/8/layout/pyramid2"/>
    <dgm:cxn modelId="{8B4C6917-D9D3-492D-A54C-C95A7CED9D34}" type="presParOf" srcId="{733BD24B-1337-49FA-8713-3055A0717E3F}" destId="{FC6DB5AD-3995-4B5A-9C97-153959A1306F}" srcOrd="2" destOrd="0" presId="urn:microsoft.com/office/officeart/2005/8/layout/pyramid2"/>
    <dgm:cxn modelId="{1A4A0BF3-EC2F-4B27-86BA-59A29156F9E2}" type="presParOf" srcId="{733BD24B-1337-49FA-8713-3055A0717E3F}" destId="{B80C6685-AD11-4713-BF78-D6FBF8660B67}" srcOrd="3" destOrd="0" presId="urn:microsoft.com/office/officeart/2005/8/layout/pyramid2"/>
    <dgm:cxn modelId="{D8900BF1-D95F-481B-BBBA-27C49A2F17A9}" type="presParOf" srcId="{733BD24B-1337-49FA-8713-3055A0717E3F}" destId="{AEBFE197-EE31-4F6C-BF2B-7979A314E430}" srcOrd="4" destOrd="0" presId="urn:microsoft.com/office/officeart/2005/8/layout/pyramid2"/>
    <dgm:cxn modelId="{3C1FCF1A-855A-4BC8-8CCF-3BB27E84EE4F}" type="presParOf" srcId="{733BD24B-1337-49FA-8713-3055A0717E3F}" destId="{3ACE2BD0-9634-4BFC-8C9D-464721BECD83}" srcOrd="5" destOrd="0" presId="urn:microsoft.com/office/officeart/2005/8/layout/pyramid2"/>
    <dgm:cxn modelId="{1FBB350C-D55D-4BCA-968C-589B36EEEA5B}" type="presParOf" srcId="{733BD24B-1337-49FA-8713-3055A0717E3F}" destId="{4076FE7B-32BB-431D-9838-218044A4A824}" srcOrd="6" destOrd="0" presId="urn:microsoft.com/office/officeart/2005/8/layout/pyramid2"/>
    <dgm:cxn modelId="{5D661706-20D4-429C-BAF7-A7DFA0D656AD}" type="presParOf" srcId="{733BD24B-1337-49FA-8713-3055A0717E3F}" destId="{2656C407-F7AA-4F42-8F0B-172C269F6FC2}" srcOrd="7" destOrd="0" presId="urn:microsoft.com/office/officeart/2005/8/layout/pyramid2"/>
    <dgm:cxn modelId="{6CD7013C-735A-4743-B315-6869E66DDB7B}" type="presParOf" srcId="{733BD24B-1337-49FA-8713-3055A0717E3F}" destId="{8BDB1D39-13E3-406B-95EF-F5D628748E60}" srcOrd="8" destOrd="0" presId="urn:microsoft.com/office/officeart/2005/8/layout/pyramid2"/>
    <dgm:cxn modelId="{B48FD3CF-2BDB-49C7-BF23-A38ACA60D189}" type="presParOf" srcId="{733BD24B-1337-49FA-8713-3055A0717E3F}" destId="{9AE197B4-074F-4C53-A8BA-86C7BD37D3D8}" srcOrd="9" destOrd="0" presId="urn:microsoft.com/office/officeart/2005/8/layout/pyramid2"/>
    <dgm:cxn modelId="{3E282125-F98B-4897-A0D8-730F07DD2366}" type="presParOf" srcId="{733BD24B-1337-49FA-8713-3055A0717E3F}" destId="{399CB0CD-6545-4D42-9D1B-2556CB013A76}" srcOrd="10" destOrd="0" presId="urn:microsoft.com/office/officeart/2005/8/layout/pyramid2"/>
    <dgm:cxn modelId="{0B8D0959-396A-4434-B92D-A8347AB87B9D}" type="presParOf" srcId="{733BD24B-1337-49FA-8713-3055A0717E3F}" destId="{AA56AA30-5FDA-4497-9520-EFBAF0741AEF}"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99F86E1A-10DE-4C29-9CDF-1A87B127E94E}" type="doc">
      <dgm:prSet loTypeId="urn:microsoft.com/office/officeart/2005/8/layout/pyramid2" loCatId="list" qsTypeId="urn:microsoft.com/office/officeart/2005/8/quickstyle/simple3" qsCatId="simple" csTypeId="urn:microsoft.com/office/officeart/2005/8/colors/accent1_2" csCatId="accent1" phldr="1"/>
      <dgm:spPr/>
      <dgm:t>
        <a:bodyPr/>
        <a:lstStyle/>
        <a:p>
          <a:endParaRPr/>
        </a:p>
      </dgm:t>
    </dgm:pt>
    <dgm:pt modelId="{8B506BA0-E4EB-4402-89EC-B015495CCE30}" type="parTrans" cxnId="{552E6DA9-CE95-4A8C-A4E7-4F1704ED2119}">
      <dgm:prSet/>
      <dgm:spPr/>
      <dgm:t>
        <a:bodyPr/>
        <a:lstStyle/>
        <a:p>
          <a:endParaRPr lang="tr-TR"/>
        </a:p>
      </dgm:t>
    </dgm:pt>
    <dgm:pt modelId="{2722D18D-0A7D-4AD6-8A64-928889FE9FEA}">
      <dgm:prSet phldrT="[Metin]"/>
      <dgm:spPr/>
      <dgm:t>
        <a:bodyPr/>
        <a:lstStyle/>
        <a:p>
          <a:r>
            <a:rPr lang="tr-TR"/>
            <a:t>Yüksek Performans</a:t>
          </a:r>
        </a:p>
        <a:p>
          <a:r>
            <a:rPr lang="tr-TR"/>
            <a:t>(Olgunlaşma)</a:t>
          </a:r>
        </a:p>
      </dgm:t>
    </dgm:pt>
    <dgm:pt modelId="{B20CF6BA-1797-458F-90F0-427E6FC1794C}" type="sibTrans" cxnId="{552E6DA9-CE95-4A8C-A4E7-4F1704ED2119}">
      <dgm:prSet/>
      <dgm:spPr/>
      <dgm:t>
        <a:bodyPr/>
        <a:lstStyle/>
        <a:p>
          <a:endParaRPr lang="tr-TR"/>
        </a:p>
      </dgm:t>
    </dgm:pt>
    <dgm:pt modelId="{D0113014-F74E-4F79-9B6E-A14D83137575}" type="parTrans" cxnId="{E27F6856-6552-4241-98B3-8AEA93A32DB6}">
      <dgm:prSet/>
      <dgm:spPr/>
      <dgm:t>
        <a:bodyPr/>
        <a:lstStyle/>
        <a:p>
          <a:endParaRPr lang="tr-TR"/>
        </a:p>
      </dgm:t>
    </dgm:pt>
    <dgm:pt modelId="{F0CB8A5B-768F-4B7E-9E1A-148E4C96C9A3}">
      <dgm:prSet phldrT="[Metin]"/>
      <dgm:spPr/>
      <dgm:t>
        <a:bodyPr/>
        <a:lstStyle/>
        <a:p>
          <a:r>
            <a:rPr lang="tr-TR"/>
            <a:t>Özel Antrenman</a:t>
          </a:r>
        </a:p>
        <a:p>
          <a:r>
            <a:rPr lang="tr-TR"/>
            <a:t>(Genç Sporcular)</a:t>
          </a:r>
        </a:p>
      </dgm:t>
    </dgm:pt>
    <dgm:pt modelId="{08A50EAC-3E4A-4E82-ADEA-453C66B26EBA}" type="sibTrans" cxnId="{E27F6856-6552-4241-98B3-8AEA93A32DB6}">
      <dgm:prSet/>
      <dgm:spPr/>
      <dgm:t>
        <a:bodyPr/>
        <a:lstStyle/>
        <a:p>
          <a:endParaRPr lang="tr-TR"/>
        </a:p>
      </dgm:t>
    </dgm:pt>
    <dgm:pt modelId="{A33789C8-165E-459E-A9C0-C38DF2F0BE60}" type="parTrans" cxnId="{7EA900AD-89D2-40F2-BF8C-DBE0BB920AA3}">
      <dgm:prSet/>
      <dgm:spPr/>
      <dgm:t>
        <a:bodyPr/>
        <a:lstStyle/>
        <a:p>
          <a:endParaRPr lang="tr-TR"/>
        </a:p>
      </dgm:t>
    </dgm:pt>
    <dgm:pt modelId="{AA8EDF03-C54C-4A81-955C-C6B107F0A357}">
      <dgm:prSet phldrT="[Metin]"/>
      <dgm:spPr/>
      <dgm:t>
        <a:bodyPr/>
        <a:lstStyle/>
        <a:p>
          <a:r>
            <a:rPr lang="tr-TR"/>
            <a:t>Çok Yönlü Gelişim</a:t>
          </a:r>
        </a:p>
        <a:p>
          <a:r>
            <a:rPr lang="tr-TR"/>
            <a:t>(Çocukluk Dönemi)</a:t>
          </a:r>
        </a:p>
      </dgm:t>
    </dgm:pt>
    <dgm:pt modelId="{D4ED8544-497B-477E-ACAB-D2CEF233C763}" type="sibTrans" cxnId="{7EA900AD-89D2-40F2-BF8C-DBE0BB920AA3}">
      <dgm:prSet/>
      <dgm:spPr/>
      <dgm:t>
        <a:bodyPr/>
        <a:lstStyle/>
        <a:p>
          <a:endParaRPr lang="tr-TR"/>
        </a:p>
      </dgm:t>
    </dgm:pt>
    <dgm:pt modelId="{22F8E3B8-767F-4F6F-B6F1-A421CFB7F409}" type="pres">
      <dgm:prSet presAssocID="{99F86E1A-10DE-4C29-9CDF-1A87B127E94E}" presName="compositeShape" presStyleCnt="0">
        <dgm:presLayoutVars>
          <dgm:dir/>
          <dgm:resizeHandles/>
        </dgm:presLayoutVars>
      </dgm:prSet>
      <dgm:spPr/>
    </dgm:pt>
    <dgm:pt modelId="{A3B74B45-2FBE-4F7E-BE18-B6ECDAD87343}" type="pres">
      <dgm:prSet presAssocID="{99F86E1A-10DE-4C29-9CDF-1A87B127E94E}" presName="pyramid" presStyleLbl="node1" presStyleIdx="0" presStyleCnt="1" custLinFactNeighborX="-3156" custLinFactNeighborY="-766"/>
      <dgm:spPr/>
    </dgm:pt>
    <dgm:pt modelId="{D824A1E3-0244-453E-A0DD-CD3344734AF4}" type="pres">
      <dgm:prSet presAssocID="{99F86E1A-10DE-4C29-9CDF-1A87B127E94E}" presName="theList" presStyleCnt="0"/>
      <dgm:spPr/>
    </dgm:pt>
    <dgm:pt modelId="{3E181499-34BE-4DDC-AE9B-4D2966F0A846}" type="pres">
      <dgm:prSet presAssocID="{2722D18D-0A7D-4AD6-8A64-928889FE9FEA}" presName="aNode" presStyleLbl="fgAcc1" presStyleIdx="0" presStyleCnt="3">
        <dgm:presLayoutVars>
          <dgm:bulletEnabled val="1"/>
        </dgm:presLayoutVars>
      </dgm:prSet>
      <dgm:spPr/>
    </dgm:pt>
    <dgm:pt modelId="{DD90ABA4-E53F-43CE-9CA9-12D610E311D8}" type="pres">
      <dgm:prSet presAssocID="{2722D18D-0A7D-4AD6-8A64-928889FE9FEA}" presName="aSpace" presStyleCnt="0"/>
      <dgm:spPr/>
    </dgm:pt>
    <dgm:pt modelId="{C29B5AE7-6D8E-42C0-862F-C52A88A53D67}" type="pres">
      <dgm:prSet presAssocID="{F0CB8A5B-768F-4B7E-9E1A-148E4C96C9A3}" presName="aNode" presStyleLbl="fgAcc1" presStyleIdx="1" presStyleCnt="3">
        <dgm:presLayoutVars>
          <dgm:bulletEnabled val="1"/>
        </dgm:presLayoutVars>
      </dgm:prSet>
      <dgm:spPr/>
    </dgm:pt>
    <dgm:pt modelId="{C5700E6C-326F-4D5A-8232-FF034ADAC35F}" type="pres">
      <dgm:prSet presAssocID="{F0CB8A5B-768F-4B7E-9E1A-148E4C96C9A3}" presName="aSpace" presStyleCnt="0"/>
      <dgm:spPr/>
    </dgm:pt>
    <dgm:pt modelId="{52A6ED6D-E59F-4FBF-B7C1-BA6C89CD9365}" type="pres">
      <dgm:prSet presAssocID="{AA8EDF03-C54C-4A81-955C-C6B107F0A357}" presName="aNode" presStyleLbl="fgAcc1" presStyleIdx="2" presStyleCnt="3">
        <dgm:presLayoutVars>
          <dgm:bulletEnabled val="1"/>
        </dgm:presLayoutVars>
      </dgm:prSet>
      <dgm:spPr/>
    </dgm:pt>
    <dgm:pt modelId="{1DCD59B5-D9CA-4CA6-A4BF-82A008DCAEFA}" type="pres">
      <dgm:prSet presAssocID="{AA8EDF03-C54C-4A81-955C-C6B107F0A357}" presName="aSpace" presStyleCnt="0"/>
      <dgm:spPr/>
    </dgm:pt>
  </dgm:ptLst>
  <dgm:cxnLst>
    <dgm:cxn modelId="{14F30823-289B-4C88-AE6B-C4F4BB956912}" type="presOf" srcId="{F0CB8A5B-768F-4B7E-9E1A-148E4C96C9A3}" destId="{C29B5AE7-6D8E-42C0-862F-C52A88A53D67}" srcOrd="0" destOrd="0" presId="urn:microsoft.com/office/officeart/2005/8/layout/pyramid2"/>
    <dgm:cxn modelId="{E27F6856-6552-4241-98B3-8AEA93A32DB6}" srcId="{99F86E1A-10DE-4C29-9CDF-1A87B127E94E}" destId="{F0CB8A5B-768F-4B7E-9E1A-148E4C96C9A3}" srcOrd="1" destOrd="0" parTransId="{D0113014-F74E-4F79-9B6E-A14D83137575}" sibTransId="{08A50EAC-3E4A-4E82-ADEA-453C66B26EBA}"/>
    <dgm:cxn modelId="{B6CDB39E-4BA4-4C60-9A24-B7D6A342982F}" type="presOf" srcId="{AA8EDF03-C54C-4A81-955C-C6B107F0A357}" destId="{52A6ED6D-E59F-4FBF-B7C1-BA6C89CD9365}" srcOrd="0" destOrd="0" presId="urn:microsoft.com/office/officeart/2005/8/layout/pyramid2"/>
    <dgm:cxn modelId="{552E6DA9-CE95-4A8C-A4E7-4F1704ED2119}" srcId="{99F86E1A-10DE-4C29-9CDF-1A87B127E94E}" destId="{2722D18D-0A7D-4AD6-8A64-928889FE9FEA}" srcOrd="0" destOrd="0" parTransId="{8B506BA0-E4EB-4402-89EC-B015495CCE30}" sibTransId="{B20CF6BA-1797-458F-90F0-427E6FC1794C}"/>
    <dgm:cxn modelId="{802174A9-D7AD-4A5D-843A-5CD121DAFF54}" type="presOf" srcId="{99F86E1A-10DE-4C29-9CDF-1A87B127E94E}" destId="{22F8E3B8-767F-4F6F-B6F1-A421CFB7F409}" srcOrd="0" destOrd="0" presId="urn:microsoft.com/office/officeart/2005/8/layout/pyramid2"/>
    <dgm:cxn modelId="{7EA900AD-89D2-40F2-BF8C-DBE0BB920AA3}" srcId="{99F86E1A-10DE-4C29-9CDF-1A87B127E94E}" destId="{AA8EDF03-C54C-4A81-955C-C6B107F0A357}" srcOrd="2" destOrd="0" parTransId="{A33789C8-165E-459E-A9C0-C38DF2F0BE60}" sibTransId="{D4ED8544-497B-477E-ACAB-D2CEF233C763}"/>
    <dgm:cxn modelId="{6892CCF5-F8FA-4F16-8325-E01FE7236339}" type="presOf" srcId="{2722D18D-0A7D-4AD6-8A64-928889FE9FEA}" destId="{3E181499-34BE-4DDC-AE9B-4D2966F0A846}" srcOrd="0" destOrd="0" presId="urn:microsoft.com/office/officeart/2005/8/layout/pyramid2"/>
    <dgm:cxn modelId="{9423BB68-7883-490C-9EC3-9397A12C553A}" type="presParOf" srcId="{22F8E3B8-767F-4F6F-B6F1-A421CFB7F409}" destId="{A3B74B45-2FBE-4F7E-BE18-B6ECDAD87343}" srcOrd="0" destOrd="0" presId="urn:microsoft.com/office/officeart/2005/8/layout/pyramid2"/>
    <dgm:cxn modelId="{274D8A87-6DAA-4270-BE29-E5E9AC0F859A}" type="presParOf" srcId="{22F8E3B8-767F-4F6F-B6F1-A421CFB7F409}" destId="{D824A1E3-0244-453E-A0DD-CD3344734AF4}" srcOrd="1" destOrd="0" presId="urn:microsoft.com/office/officeart/2005/8/layout/pyramid2"/>
    <dgm:cxn modelId="{281DF9A2-C1D3-4B26-84F9-0CA3C9795241}" type="presParOf" srcId="{D824A1E3-0244-453E-A0DD-CD3344734AF4}" destId="{3E181499-34BE-4DDC-AE9B-4D2966F0A846}" srcOrd="0" destOrd="0" presId="urn:microsoft.com/office/officeart/2005/8/layout/pyramid2"/>
    <dgm:cxn modelId="{E541279C-EED1-4660-9150-617C0D2296B9}" type="presParOf" srcId="{D824A1E3-0244-453E-A0DD-CD3344734AF4}" destId="{DD90ABA4-E53F-43CE-9CA9-12D610E311D8}" srcOrd="1" destOrd="0" presId="urn:microsoft.com/office/officeart/2005/8/layout/pyramid2"/>
    <dgm:cxn modelId="{7C95F1C6-CB81-4330-A01D-5D92AC6E535A}" type="presParOf" srcId="{D824A1E3-0244-453E-A0DD-CD3344734AF4}" destId="{C29B5AE7-6D8E-42C0-862F-C52A88A53D67}" srcOrd="2" destOrd="0" presId="urn:microsoft.com/office/officeart/2005/8/layout/pyramid2"/>
    <dgm:cxn modelId="{54C7799B-481C-45A7-902B-7ACBA59C9A5F}" type="presParOf" srcId="{D824A1E3-0244-453E-A0DD-CD3344734AF4}" destId="{C5700E6C-326F-4D5A-8232-FF034ADAC35F}" srcOrd="3" destOrd="0" presId="urn:microsoft.com/office/officeart/2005/8/layout/pyramid2"/>
    <dgm:cxn modelId="{3F8338D4-98F2-4158-9D7C-7A57ADDA21F8}" type="presParOf" srcId="{D824A1E3-0244-453E-A0DD-CD3344734AF4}" destId="{52A6ED6D-E59F-4FBF-B7C1-BA6C89CD9365}" srcOrd="4" destOrd="0" presId="urn:microsoft.com/office/officeart/2005/8/layout/pyramid2"/>
    <dgm:cxn modelId="{78370F77-8E55-4623-B229-424C4F462356}" type="presParOf" srcId="{D824A1E3-0244-453E-A0DD-CD3344734AF4}" destId="{1DCD59B5-D9CA-4CA6-A4BF-82A008DCAEF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519A2DA1-810C-4D1A-AF95-DE310F03DAE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8CF0306F-AF0E-4957-8658-5D631D5BADEE}" type="parTrans" cxnId="{2177577A-91F3-4923-A949-F0CBF6A63A47}">
      <dgm:prSet/>
      <dgm:spPr/>
      <dgm:t>
        <a:bodyPr/>
        <a:lstStyle/>
        <a:p>
          <a:endParaRPr lang="tr-TR"/>
        </a:p>
      </dgm:t>
    </dgm:pt>
    <dgm:pt modelId="{37455D2D-66DB-4A98-900C-9AC0BC9671DA}">
      <dgm:prSet phldrT="[Metin]" custT="1"/>
      <dgm:spPr/>
      <dgm:t>
        <a:bodyPr/>
        <a:lstStyle/>
        <a:p>
          <a:r>
            <a:rPr lang="tr-TR" sz="1400" b="1">
              <a:solidFill>
                <a:schemeClr val="tx1"/>
              </a:solidFill>
              <a:latin typeface="Times New Roman" pitchFamily="18" charset="0"/>
              <a:cs typeface="Times New Roman" pitchFamily="18" charset="0"/>
            </a:rPr>
            <a:t>YER DEĞİŞTİRME HAREKETLERİ</a:t>
          </a:r>
        </a:p>
      </dgm:t>
    </dgm:pt>
    <dgm:pt modelId="{45890D0B-49ED-4648-A074-0FB9DA058BF9}" type="parTrans" cxnId="{90065292-C981-486C-8BEC-0FD7ACC652F8}">
      <dgm:prSet/>
      <dgm:spPr/>
      <dgm:t>
        <a:bodyPr/>
        <a:lstStyle/>
        <a:p>
          <a:endParaRPr lang="tr-TR"/>
        </a:p>
      </dgm:t>
    </dgm:pt>
    <dgm:pt modelId="{1663466D-7BF4-49DC-B51D-F12071627870}">
      <dgm:prSet phldrT="[Metin]"/>
      <dgm:spPr/>
      <dgm:t>
        <a:bodyPr/>
        <a:lstStyle/>
        <a:p>
          <a:r>
            <a:rPr lang="tr-TR" b="1">
              <a:latin typeface="Times New Roman" pitchFamily="18" charset="0"/>
              <a:cs typeface="Times New Roman" pitchFamily="18" charset="0"/>
            </a:rPr>
            <a:t>Vücut Farkındalığı</a:t>
          </a:r>
        </a:p>
      </dgm:t>
    </dgm:pt>
    <dgm:pt modelId="{CC4E48E5-7E63-4B1A-9BB1-7EE840E69365}" type="sibTrans" cxnId="{90065292-C981-486C-8BEC-0FD7ACC652F8}">
      <dgm:prSet/>
      <dgm:spPr/>
      <dgm:t>
        <a:bodyPr/>
        <a:lstStyle/>
        <a:p>
          <a:endParaRPr lang="tr-TR"/>
        </a:p>
      </dgm:t>
    </dgm:pt>
    <dgm:pt modelId="{CC15354C-A3F1-4C93-8F4A-71D925D35942}" type="parTrans" cxnId="{87240189-3D86-496D-A4AE-1D26EB041378}">
      <dgm:prSet/>
      <dgm:spPr/>
      <dgm:t>
        <a:bodyPr/>
        <a:lstStyle/>
        <a:p>
          <a:endParaRPr lang="tr-TR"/>
        </a:p>
      </dgm:t>
    </dgm:pt>
    <dgm:pt modelId="{ACC9932B-BBB7-49AB-A2AC-DF9BC7F93771}">
      <dgm:prSet phldrT="[Metin]"/>
      <dgm:spPr/>
      <dgm:t>
        <a:bodyPr/>
        <a:lstStyle/>
        <a:p>
          <a:r>
            <a:rPr lang="tr-TR" b="1">
              <a:latin typeface="Times New Roman" pitchFamily="18" charset="0"/>
              <a:cs typeface="Times New Roman" pitchFamily="18" charset="0"/>
            </a:rPr>
            <a:t>Alan Farkındalığı</a:t>
          </a:r>
        </a:p>
      </dgm:t>
    </dgm:pt>
    <dgm:pt modelId="{7AA558E2-ED7C-4233-8E8E-D12CFF3CDF64}" type="sibTrans" cxnId="{87240189-3D86-496D-A4AE-1D26EB041378}">
      <dgm:prSet/>
      <dgm:spPr/>
      <dgm:t>
        <a:bodyPr/>
        <a:lstStyle/>
        <a:p>
          <a:endParaRPr lang="tr-TR"/>
        </a:p>
      </dgm:t>
    </dgm:pt>
    <dgm:pt modelId="{7BEA3711-BE79-4D43-AF25-65F3D28661E8}" type="parTrans" cxnId="{BAD18D4A-C2DD-4CF3-ACD2-FCC1D5AFA657}">
      <dgm:prSet/>
      <dgm:spPr/>
      <dgm:t>
        <a:bodyPr/>
        <a:lstStyle/>
        <a:p>
          <a:endParaRPr lang="tr-TR"/>
        </a:p>
      </dgm:t>
    </dgm:pt>
    <dgm:pt modelId="{CA5F098F-97B1-4E7F-B8DF-526E70278DEC}">
      <dgm:prSet phldrT="[Metin]"/>
      <dgm:spPr/>
      <dgm:t>
        <a:bodyPr/>
        <a:lstStyle/>
        <a:p>
          <a:r>
            <a:rPr lang="tr-TR" b="1">
              <a:latin typeface="Times New Roman" pitchFamily="18" charset="0"/>
              <a:cs typeface="Times New Roman" pitchFamily="18" charset="0"/>
            </a:rPr>
            <a:t>Efor Farkındalığı</a:t>
          </a:r>
        </a:p>
      </dgm:t>
    </dgm:pt>
    <dgm:pt modelId="{DC02B68C-0F4E-443D-B010-38E7F8AE79DA}" type="sibTrans" cxnId="{BAD18D4A-C2DD-4CF3-ACD2-FCC1D5AFA657}">
      <dgm:prSet/>
      <dgm:spPr/>
      <dgm:t>
        <a:bodyPr/>
        <a:lstStyle/>
        <a:p>
          <a:endParaRPr lang="tr-TR"/>
        </a:p>
      </dgm:t>
    </dgm:pt>
    <dgm:pt modelId="{854CC4E4-D288-4D65-BDC8-D1DFDA2666E9}" type="parTrans" cxnId="{CC083FB9-A196-42B8-B26E-742F01225AAB}">
      <dgm:prSet/>
      <dgm:spPr/>
      <dgm:t>
        <a:bodyPr/>
        <a:lstStyle/>
        <a:p>
          <a:endParaRPr lang="tr-TR"/>
        </a:p>
      </dgm:t>
    </dgm:pt>
    <dgm:pt modelId="{1700925D-34A2-4CCA-A1D0-CC5C085470E5}">
      <dgm:prSet phldrT="[Metin]"/>
      <dgm:spPr/>
      <dgm:t>
        <a:bodyPr/>
        <a:lstStyle/>
        <a:p>
          <a:r>
            <a:rPr lang="tr-TR" b="1">
              <a:latin typeface="Times New Roman" pitchFamily="18" charset="0"/>
              <a:cs typeface="Times New Roman" pitchFamily="18" charset="0"/>
            </a:rPr>
            <a:t>İlişkiler Farkındalığı</a:t>
          </a:r>
        </a:p>
      </dgm:t>
    </dgm:pt>
    <dgm:pt modelId="{9432A5EE-702B-4A20-8F38-C69A9BA92FE4}" type="sibTrans" cxnId="{CC083FB9-A196-42B8-B26E-742F01225AAB}">
      <dgm:prSet/>
      <dgm:spPr/>
      <dgm:t>
        <a:bodyPr/>
        <a:lstStyle/>
        <a:p>
          <a:endParaRPr lang="tr-TR"/>
        </a:p>
      </dgm:t>
    </dgm:pt>
    <dgm:pt modelId="{138003D4-D7F2-42FB-B0F9-2E9A3D16908D}" type="sibTrans" cxnId="{2177577A-91F3-4923-A949-F0CBF6A63A47}">
      <dgm:prSet/>
      <dgm:spPr/>
      <dgm:t>
        <a:bodyPr/>
        <a:lstStyle/>
        <a:p>
          <a:endParaRPr lang="tr-TR"/>
        </a:p>
      </dgm:t>
    </dgm:pt>
    <dgm:pt modelId="{F40F01B1-DCA7-46E6-A398-35130B15AEB6}" type="parTrans" cxnId="{1DE3C0E6-978A-43AB-91A4-39D22A8DAC43}">
      <dgm:prSet/>
      <dgm:spPr/>
      <dgm:t>
        <a:bodyPr/>
        <a:lstStyle/>
        <a:p>
          <a:endParaRPr lang="tr-TR"/>
        </a:p>
      </dgm:t>
    </dgm:pt>
    <dgm:pt modelId="{33806847-7ED8-4896-968A-A465F0DFEF57}">
      <dgm:prSet phldrT="[Metin]" custT="1"/>
      <dgm:spPr/>
      <dgm:t>
        <a:bodyPr/>
        <a:lstStyle/>
        <a:p>
          <a:r>
            <a:rPr lang="tr-TR" sz="1400" b="1">
              <a:solidFill>
                <a:schemeClr val="tx1"/>
              </a:solidFill>
              <a:latin typeface="Times New Roman" pitchFamily="18" charset="0"/>
              <a:cs typeface="Times New Roman" pitchFamily="18" charset="0"/>
            </a:rPr>
            <a:t>DENGELEME HAREKETLERİ</a:t>
          </a:r>
        </a:p>
      </dgm:t>
    </dgm:pt>
    <dgm:pt modelId="{FAAA3149-614B-4669-B480-3953E6A39FCB}" type="parTrans" cxnId="{A36F48FE-4ADE-446A-AFAB-18BECA965E0A}">
      <dgm:prSet/>
      <dgm:spPr/>
      <dgm:t>
        <a:bodyPr/>
        <a:lstStyle/>
        <a:p>
          <a:endParaRPr lang="tr-TR"/>
        </a:p>
      </dgm:t>
    </dgm:pt>
    <dgm:pt modelId="{2C9E6591-1DAD-4F1D-8C46-1C53C5E4D046}">
      <dgm:prSet phldrT="[Metin]" custT="1"/>
      <dgm:spPr/>
      <dgm:t>
        <a:bodyPr/>
        <a:lstStyle/>
        <a:p>
          <a:r>
            <a:rPr lang="tr-TR" sz="1800" b="1">
              <a:latin typeface="Times New Roman" pitchFamily="18" charset="0"/>
              <a:cs typeface="Times New Roman" pitchFamily="18" charset="0"/>
            </a:rPr>
            <a:t>Vücut Farkındalığı</a:t>
          </a:r>
        </a:p>
      </dgm:t>
    </dgm:pt>
    <dgm:pt modelId="{D7A9DE6B-01E6-4DF3-947C-E24A5B3BD529}" type="sibTrans" cxnId="{A36F48FE-4ADE-446A-AFAB-18BECA965E0A}">
      <dgm:prSet/>
      <dgm:spPr/>
      <dgm:t>
        <a:bodyPr/>
        <a:lstStyle/>
        <a:p>
          <a:endParaRPr lang="tr-TR"/>
        </a:p>
      </dgm:t>
    </dgm:pt>
    <dgm:pt modelId="{F4A43D58-0EF3-459D-8267-6A960E5C868A}" type="parTrans" cxnId="{6BE89CB1-A87A-46D3-A443-F06D5DA5DA8D}">
      <dgm:prSet/>
      <dgm:spPr/>
      <dgm:t>
        <a:bodyPr/>
        <a:lstStyle/>
        <a:p>
          <a:endParaRPr lang="tr-TR"/>
        </a:p>
      </dgm:t>
    </dgm:pt>
    <dgm:pt modelId="{68A28357-02E7-4799-A299-A75E0CF59635}">
      <dgm:prSet custT="1"/>
      <dgm:spPr/>
      <dgm:t>
        <a:bodyPr/>
        <a:lstStyle/>
        <a:p>
          <a:r>
            <a:rPr lang="tr-TR" sz="1800" b="1">
              <a:latin typeface="Times New Roman" pitchFamily="18" charset="0"/>
              <a:cs typeface="Times New Roman" pitchFamily="18" charset="0"/>
            </a:rPr>
            <a:t>Alan Farkındalığı</a:t>
          </a:r>
        </a:p>
      </dgm:t>
    </dgm:pt>
    <dgm:pt modelId="{A3374439-3E92-47D6-AFB4-4E017FA6F2CA}" type="sibTrans" cxnId="{6BE89CB1-A87A-46D3-A443-F06D5DA5DA8D}">
      <dgm:prSet/>
      <dgm:spPr/>
      <dgm:t>
        <a:bodyPr/>
        <a:lstStyle/>
        <a:p>
          <a:endParaRPr lang="tr-TR"/>
        </a:p>
      </dgm:t>
    </dgm:pt>
    <dgm:pt modelId="{7F09FD7A-7DD5-4585-959A-48602EA3FB14}" type="parTrans" cxnId="{4CEF6784-4383-4E16-8D7F-973C523A231D}">
      <dgm:prSet/>
      <dgm:spPr/>
      <dgm:t>
        <a:bodyPr/>
        <a:lstStyle/>
        <a:p>
          <a:endParaRPr lang="tr-TR"/>
        </a:p>
      </dgm:t>
    </dgm:pt>
    <dgm:pt modelId="{79265E2D-1343-4153-8BEA-0D23A1C60B64}">
      <dgm:prSet custT="1"/>
      <dgm:spPr/>
      <dgm:t>
        <a:bodyPr/>
        <a:lstStyle/>
        <a:p>
          <a:r>
            <a:rPr lang="tr-TR" sz="1800" b="1">
              <a:latin typeface="Times New Roman" pitchFamily="18" charset="0"/>
              <a:cs typeface="Times New Roman" pitchFamily="18" charset="0"/>
            </a:rPr>
            <a:t>Efor Farkındalığı</a:t>
          </a:r>
        </a:p>
      </dgm:t>
    </dgm:pt>
    <dgm:pt modelId="{A562F0AC-60FF-4654-A3E3-6727B7A48A30}" type="sibTrans" cxnId="{4CEF6784-4383-4E16-8D7F-973C523A231D}">
      <dgm:prSet/>
      <dgm:spPr/>
      <dgm:t>
        <a:bodyPr/>
        <a:lstStyle/>
        <a:p>
          <a:endParaRPr lang="tr-TR"/>
        </a:p>
      </dgm:t>
    </dgm:pt>
    <dgm:pt modelId="{A12DE856-D689-4432-A20D-012AFFB7408A}" type="parTrans" cxnId="{333C51A6-CBBD-4CED-B3FA-DEC516E68EC5}">
      <dgm:prSet/>
      <dgm:spPr/>
      <dgm:t>
        <a:bodyPr/>
        <a:lstStyle/>
        <a:p>
          <a:endParaRPr lang="tr-TR"/>
        </a:p>
      </dgm:t>
    </dgm:pt>
    <dgm:pt modelId="{B5BC60A7-44AD-4EAD-84C5-040BF8E0AC6E}">
      <dgm:prSet custT="1"/>
      <dgm:spPr/>
      <dgm:t>
        <a:bodyPr/>
        <a:lstStyle/>
        <a:p>
          <a:r>
            <a:rPr lang="tr-TR" sz="1800" b="1">
              <a:latin typeface="Times New Roman" pitchFamily="18" charset="0"/>
              <a:cs typeface="Times New Roman" pitchFamily="18" charset="0"/>
            </a:rPr>
            <a:t>İlişkiler Farkındalığı</a:t>
          </a:r>
        </a:p>
      </dgm:t>
    </dgm:pt>
    <dgm:pt modelId="{24BAC9F5-F9CF-4222-B9A9-D2C1597BABBD}" type="sibTrans" cxnId="{333C51A6-CBBD-4CED-B3FA-DEC516E68EC5}">
      <dgm:prSet/>
      <dgm:spPr/>
      <dgm:t>
        <a:bodyPr/>
        <a:lstStyle/>
        <a:p>
          <a:endParaRPr lang="tr-TR"/>
        </a:p>
      </dgm:t>
    </dgm:pt>
    <dgm:pt modelId="{37E58ED4-D130-4446-8519-32CD775F3DC9}" type="sibTrans" cxnId="{1DE3C0E6-978A-43AB-91A4-39D22A8DAC43}">
      <dgm:prSet/>
      <dgm:spPr/>
      <dgm:t>
        <a:bodyPr/>
        <a:lstStyle/>
        <a:p>
          <a:endParaRPr lang="tr-TR"/>
        </a:p>
      </dgm:t>
    </dgm:pt>
    <dgm:pt modelId="{0CE964FA-6C4E-4C82-A661-6FA880FE6F49}" type="parTrans" cxnId="{114EF181-40B3-403D-BD46-838EAB102BE7}">
      <dgm:prSet/>
      <dgm:spPr/>
      <dgm:t>
        <a:bodyPr/>
        <a:lstStyle/>
        <a:p>
          <a:endParaRPr lang="tr-TR"/>
        </a:p>
      </dgm:t>
    </dgm:pt>
    <dgm:pt modelId="{AC1459B9-54BD-40CD-87D9-486518B8245F}">
      <dgm:prSet phldrT="[Metin]" custT="1"/>
      <dgm:spPr/>
      <dgm:t>
        <a:bodyPr/>
        <a:lstStyle/>
        <a:p>
          <a:r>
            <a:rPr lang="tr-TR" sz="1400" b="1">
              <a:solidFill>
                <a:schemeClr val="tx1"/>
              </a:solidFill>
              <a:latin typeface="Times New Roman" pitchFamily="18" charset="0"/>
              <a:cs typeface="Times New Roman" pitchFamily="18" charset="0"/>
            </a:rPr>
            <a:t>NESNE KONTROLÜ GEREKTİREN HAREKETLER</a:t>
          </a:r>
        </a:p>
      </dgm:t>
    </dgm:pt>
    <dgm:pt modelId="{A0DBFADB-68F1-4FB2-A635-20C39DFDE39F}" type="parTrans" cxnId="{1C1095E5-169E-49C9-84A6-94E382E4EB66}">
      <dgm:prSet/>
      <dgm:spPr/>
      <dgm:t>
        <a:bodyPr/>
        <a:lstStyle/>
        <a:p>
          <a:endParaRPr lang="tr-TR"/>
        </a:p>
      </dgm:t>
    </dgm:pt>
    <dgm:pt modelId="{57DF5DF6-5C8A-4049-9B83-01567500F4E3}">
      <dgm:prSet phldrT="[Metin]" custT="1"/>
      <dgm:spPr/>
      <dgm:t>
        <a:bodyPr/>
        <a:lstStyle/>
        <a:p>
          <a:r>
            <a:rPr lang="tr-TR" sz="1800" b="1">
              <a:latin typeface="Times New Roman" pitchFamily="18" charset="0"/>
              <a:cs typeface="Times New Roman" pitchFamily="18" charset="0"/>
            </a:rPr>
            <a:t>Vücut Farkındalığı</a:t>
          </a:r>
        </a:p>
      </dgm:t>
    </dgm:pt>
    <dgm:pt modelId="{9B1B5D8D-7334-4914-B9F0-6D902EDE496F}" type="sibTrans" cxnId="{1C1095E5-169E-49C9-84A6-94E382E4EB66}">
      <dgm:prSet/>
      <dgm:spPr/>
      <dgm:t>
        <a:bodyPr/>
        <a:lstStyle/>
        <a:p>
          <a:endParaRPr lang="tr-TR"/>
        </a:p>
      </dgm:t>
    </dgm:pt>
    <dgm:pt modelId="{5A07F156-25C4-48CF-A210-8C041501347B}" type="parTrans" cxnId="{CB0CDA58-459C-4F1F-B6D4-1966EFD39457}">
      <dgm:prSet/>
      <dgm:spPr/>
      <dgm:t>
        <a:bodyPr/>
        <a:lstStyle/>
        <a:p>
          <a:endParaRPr lang="tr-TR"/>
        </a:p>
      </dgm:t>
    </dgm:pt>
    <dgm:pt modelId="{4F1799E6-EC15-43CA-BC66-856E73FDAE3D}">
      <dgm:prSet custT="1"/>
      <dgm:spPr/>
      <dgm:t>
        <a:bodyPr/>
        <a:lstStyle/>
        <a:p>
          <a:r>
            <a:rPr lang="tr-TR" sz="1800" b="1">
              <a:latin typeface="Times New Roman" pitchFamily="18" charset="0"/>
              <a:cs typeface="Times New Roman" pitchFamily="18" charset="0"/>
            </a:rPr>
            <a:t>Alan Farkındalığı</a:t>
          </a:r>
        </a:p>
      </dgm:t>
    </dgm:pt>
    <dgm:pt modelId="{FC9B486E-1F38-4A20-9CE2-C7E15EE5A5C1}" type="sibTrans" cxnId="{CB0CDA58-459C-4F1F-B6D4-1966EFD39457}">
      <dgm:prSet/>
      <dgm:spPr/>
      <dgm:t>
        <a:bodyPr/>
        <a:lstStyle/>
        <a:p>
          <a:endParaRPr lang="tr-TR"/>
        </a:p>
      </dgm:t>
    </dgm:pt>
    <dgm:pt modelId="{F08DB5D6-096A-4C12-A6B1-51B8A0FD72FA}" type="parTrans" cxnId="{CDA5C695-AD55-4365-864D-113B7224DF2D}">
      <dgm:prSet/>
      <dgm:spPr/>
      <dgm:t>
        <a:bodyPr/>
        <a:lstStyle/>
        <a:p>
          <a:endParaRPr lang="tr-TR"/>
        </a:p>
      </dgm:t>
    </dgm:pt>
    <dgm:pt modelId="{A76E7BD0-8EB0-463A-87AE-C970C96E4E3D}">
      <dgm:prSet custT="1"/>
      <dgm:spPr/>
      <dgm:t>
        <a:bodyPr/>
        <a:lstStyle/>
        <a:p>
          <a:r>
            <a:rPr lang="tr-TR" sz="1800" b="1">
              <a:latin typeface="Times New Roman" pitchFamily="18" charset="0"/>
              <a:cs typeface="Times New Roman" pitchFamily="18" charset="0"/>
            </a:rPr>
            <a:t>Efor Farkındalığı</a:t>
          </a:r>
        </a:p>
      </dgm:t>
    </dgm:pt>
    <dgm:pt modelId="{4D3FED1C-AD29-437C-A4ED-D806CA27D452}" type="sibTrans" cxnId="{CDA5C695-AD55-4365-864D-113B7224DF2D}">
      <dgm:prSet/>
      <dgm:spPr/>
      <dgm:t>
        <a:bodyPr/>
        <a:lstStyle/>
        <a:p>
          <a:endParaRPr lang="tr-TR"/>
        </a:p>
      </dgm:t>
    </dgm:pt>
    <dgm:pt modelId="{F89A51DA-99AB-4808-911E-2D256872266A}" type="parTrans" cxnId="{AB725AFA-640A-4D28-BD5A-566E4731DBF3}">
      <dgm:prSet/>
      <dgm:spPr/>
      <dgm:t>
        <a:bodyPr/>
        <a:lstStyle/>
        <a:p>
          <a:endParaRPr lang="tr-TR"/>
        </a:p>
      </dgm:t>
    </dgm:pt>
    <dgm:pt modelId="{4584B0C3-10C0-4FFF-8F08-C968C0AFA659}">
      <dgm:prSet custT="1"/>
      <dgm:spPr/>
      <dgm:t>
        <a:bodyPr/>
        <a:lstStyle/>
        <a:p>
          <a:r>
            <a:rPr lang="tr-TR" sz="1800" b="1">
              <a:latin typeface="Times New Roman" pitchFamily="18" charset="0"/>
              <a:cs typeface="Times New Roman" pitchFamily="18" charset="0"/>
            </a:rPr>
            <a:t>İlişkiler Farkındalığı</a:t>
          </a:r>
        </a:p>
      </dgm:t>
    </dgm:pt>
    <dgm:pt modelId="{757CA974-A4A8-4816-85D9-3161E256B98E}" type="sibTrans" cxnId="{AB725AFA-640A-4D28-BD5A-566E4731DBF3}">
      <dgm:prSet/>
      <dgm:spPr/>
      <dgm:t>
        <a:bodyPr/>
        <a:lstStyle/>
        <a:p>
          <a:endParaRPr lang="tr-TR"/>
        </a:p>
      </dgm:t>
    </dgm:pt>
    <dgm:pt modelId="{914BD776-7653-4398-A87C-2B89A23D65C8}" type="sibTrans" cxnId="{114EF181-40B3-403D-BD46-838EAB102BE7}">
      <dgm:prSet/>
      <dgm:spPr/>
      <dgm:t>
        <a:bodyPr/>
        <a:lstStyle/>
        <a:p>
          <a:endParaRPr lang="tr-TR"/>
        </a:p>
      </dgm:t>
    </dgm:pt>
    <dgm:pt modelId="{459B4A99-844E-4520-9E37-0B0AAAC08CB5}" type="pres">
      <dgm:prSet presAssocID="{519A2DA1-810C-4D1A-AF95-DE310F03DAE0}" presName="linearFlow" presStyleCnt="0">
        <dgm:presLayoutVars>
          <dgm:dir/>
          <dgm:animLvl val="lvl"/>
          <dgm:resizeHandles val="exact"/>
        </dgm:presLayoutVars>
      </dgm:prSet>
      <dgm:spPr/>
    </dgm:pt>
    <dgm:pt modelId="{E1DEEB45-8CA7-4FC3-9F9C-466462300E84}" type="pres">
      <dgm:prSet presAssocID="{37455D2D-66DB-4A98-900C-9AC0BC9671DA}" presName="composite" presStyleCnt="0"/>
      <dgm:spPr/>
    </dgm:pt>
    <dgm:pt modelId="{A372D748-5E1F-4DE6-A7BA-2BA84F58834C}" type="pres">
      <dgm:prSet presAssocID="{37455D2D-66DB-4A98-900C-9AC0BC9671DA}" presName="parentText" presStyleLbl="alignNode1" presStyleIdx="0" presStyleCnt="3" custScaleX="167421">
        <dgm:presLayoutVars>
          <dgm:chMax val="1"/>
          <dgm:bulletEnabled val="1"/>
        </dgm:presLayoutVars>
      </dgm:prSet>
      <dgm:spPr/>
    </dgm:pt>
    <dgm:pt modelId="{185A93C7-7E24-4777-AD26-B4BA1E6AF4A9}" type="pres">
      <dgm:prSet presAssocID="{37455D2D-66DB-4A98-900C-9AC0BC9671DA}" presName="descendantText" presStyleLbl="alignAcc1" presStyleIdx="0" presStyleCnt="3" custScaleX="65009" custScaleY="112655">
        <dgm:presLayoutVars>
          <dgm:bulletEnabled val="1"/>
        </dgm:presLayoutVars>
      </dgm:prSet>
      <dgm:spPr/>
    </dgm:pt>
    <dgm:pt modelId="{601CFC5D-73A9-4A3A-875B-3347DB6C4C27}" type="pres">
      <dgm:prSet presAssocID="{138003D4-D7F2-42FB-B0F9-2E9A3D16908D}" presName="sp" presStyleCnt="0"/>
      <dgm:spPr/>
    </dgm:pt>
    <dgm:pt modelId="{158F95D7-705C-4C47-8B5C-FBBE450D3A13}" type="pres">
      <dgm:prSet presAssocID="{33806847-7ED8-4896-968A-A465F0DFEF57}" presName="composite" presStyleCnt="0"/>
      <dgm:spPr/>
    </dgm:pt>
    <dgm:pt modelId="{AD17E676-41C4-4AD6-95C5-B384DDF13B14}" type="pres">
      <dgm:prSet presAssocID="{33806847-7ED8-4896-968A-A465F0DFEF57}" presName="parentText" presStyleLbl="alignNode1" presStyleIdx="1" presStyleCnt="3" custScaleX="168274">
        <dgm:presLayoutVars>
          <dgm:chMax val="1"/>
          <dgm:bulletEnabled val="1"/>
        </dgm:presLayoutVars>
      </dgm:prSet>
      <dgm:spPr/>
    </dgm:pt>
    <dgm:pt modelId="{D3D09B08-F798-4018-9D68-A22AA491A369}" type="pres">
      <dgm:prSet presAssocID="{33806847-7ED8-4896-968A-A465F0DFEF57}" presName="descendantText" presStyleLbl="alignAcc1" presStyleIdx="1" presStyleCnt="3" custScaleX="56598" custScaleY="105722">
        <dgm:presLayoutVars>
          <dgm:bulletEnabled val="1"/>
        </dgm:presLayoutVars>
      </dgm:prSet>
      <dgm:spPr/>
    </dgm:pt>
    <dgm:pt modelId="{80BCB7EC-DD2B-4833-833E-530AB1E068EA}" type="pres">
      <dgm:prSet presAssocID="{37E58ED4-D130-4446-8519-32CD775F3DC9}" presName="sp" presStyleCnt="0"/>
      <dgm:spPr/>
    </dgm:pt>
    <dgm:pt modelId="{708F1731-E19D-40FD-A575-09A06647B8F2}" type="pres">
      <dgm:prSet presAssocID="{AC1459B9-54BD-40CD-87D9-486518B8245F}" presName="composite" presStyleCnt="0"/>
      <dgm:spPr/>
    </dgm:pt>
    <dgm:pt modelId="{DCC04304-56E2-40EE-AD8A-B6B9D7895707}" type="pres">
      <dgm:prSet presAssocID="{AC1459B9-54BD-40CD-87D9-486518B8245F}" presName="parentText" presStyleLbl="alignNode1" presStyleIdx="2" presStyleCnt="3" custScaleX="181818">
        <dgm:presLayoutVars>
          <dgm:chMax val="1"/>
          <dgm:bulletEnabled val="1"/>
        </dgm:presLayoutVars>
      </dgm:prSet>
      <dgm:spPr/>
    </dgm:pt>
    <dgm:pt modelId="{4FB482BB-7D98-4C81-813D-FFC1C94C06E5}" type="pres">
      <dgm:prSet presAssocID="{AC1459B9-54BD-40CD-87D9-486518B8245F}" presName="descendantText" presStyleLbl="alignAcc1" presStyleIdx="2" presStyleCnt="3" custScaleX="61350" custScaleY="99514">
        <dgm:presLayoutVars>
          <dgm:bulletEnabled val="1"/>
        </dgm:presLayoutVars>
      </dgm:prSet>
      <dgm:spPr/>
    </dgm:pt>
  </dgm:ptLst>
  <dgm:cxnLst>
    <dgm:cxn modelId="{A04D632C-3BAD-4EFF-BDA7-02F3A3EC0511}" type="presOf" srcId="{519A2DA1-810C-4D1A-AF95-DE310F03DAE0}" destId="{459B4A99-844E-4520-9E37-0B0AAAC08CB5}" srcOrd="0" destOrd="0" presId="urn:microsoft.com/office/officeart/2005/8/layout/chevron2"/>
    <dgm:cxn modelId="{E1E6FA2D-810E-49EC-83B0-B490A0033D69}" type="presOf" srcId="{ACC9932B-BBB7-49AB-A2AC-DF9BC7F93771}" destId="{185A93C7-7E24-4777-AD26-B4BA1E6AF4A9}" srcOrd="0" destOrd="1" presId="urn:microsoft.com/office/officeart/2005/8/layout/chevron2"/>
    <dgm:cxn modelId="{0D5DC83E-5BB9-41B2-9A89-8DA37560D0E2}" type="presOf" srcId="{4F1799E6-EC15-43CA-BC66-856E73FDAE3D}" destId="{4FB482BB-7D98-4C81-813D-FFC1C94C06E5}" srcOrd="0" destOrd="1" presId="urn:microsoft.com/office/officeart/2005/8/layout/chevron2"/>
    <dgm:cxn modelId="{418FC45F-ACCE-43BF-B572-B39E6D25283B}" type="presOf" srcId="{A76E7BD0-8EB0-463A-87AE-C970C96E4E3D}" destId="{4FB482BB-7D98-4C81-813D-FFC1C94C06E5}" srcOrd="0" destOrd="2" presId="urn:microsoft.com/office/officeart/2005/8/layout/chevron2"/>
    <dgm:cxn modelId="{58259263-28CB-49CA-9CBA-BF451E5777B8}" type="presOf" srcId="{CA5F098F-97B1-4E7F-B8DF-526E70278DEC}" destId="{185A93C7-7E24-4777-AD26-B4BA1E6AF4A9}" srcOrd="0" destOrd="2" presId="urn:microsoft.com/office/officeart/2005/8/layout/chevron2"/>
    <dgm:cxn modelId="{1063AC49-5A37-479C-820C-92257782E1DF}" type="presOf" srcId="{B5BC60A7-44AD-4EAD-84C5-040BF8E0AC6E}" destId="{D3D09B08-F798-4018-9D68-A22AA491A369}" srcOrd="0" destOrd="3" presId="urn:microsoft.com/office/officeart/2005/8/layout/chevron2"/>
    <dgm:cxn modelId="{BAD18D4A-C2DD-4CF3-ACD2-FCC1D5AFA657}" srcId="{37455D2D-66DB-4A98-900C-9AC0BC9671DA}" destId="{CA5F098F-97B1-4E7F-B8DF-526E70278DEC}" srcOrd="2" destOrd="0" parTransId="{7BEA3711-BE79-4D43-AF25-65F3D28661E8}" sibTransId="{DC02B68C-0F4E-443D-B010-38E7F8AE79DA}"/>
    <dgm:cxn modelId="{2EE3D26E-F6DD-4A0F-B382-4609D22CC8D0}" type="presOf" srcId="{4584B0C3-10C0-4FFF-8F08-C968C0AFA659}" destId="{4FB482BB-7D98-4C81-813D-FFC1C94C06E5}" srcOrd="0" destOrd="3" presId="urn:microsoft.com/office/officeart/2005/8/layout/chevron2"/>
    <dgm:cxn modelId="{4F4C7852-9C86-4EFE-8FD4-C4B7BFF6407D}" type="presOf" srcId="{2C9E6591-1DAD-4F1D-8C46-1C53C5E4D046}" destId="{D3D09B08-F798-4018-9D68-A22AA491A369}" srcOrd="0" destOrd="0" presId="urn:microsoft.com/office/officeart/2005/8/layout/chevron2"/>
    <dgm:cxn modelId="{CB0CDA58-459C-4F1F-B6D4-1966EFD39457}" srcId="{AC1459B9-54BD-40CD-87D9-486518B8245F}" destId="{4F1799E6-EC15-43CA-BC66-856E73FDAE3D}" srcOrd="1" destOrd="0" parTransId="{5A07F156-25C4-48CF-A210-8C041501347B}" sibTransId="{FC9B486E-1F38-4A20-9CE2-C7E15EE5A5C1}"/>
    <dgm:cxn modelId="{2177577A-91F3-4923-A949-F0CBF6A63A47}" srcId="{519A2DA1-810C-4D1A-AF95-DE310F03DAE0}" destId="{37455D2D-66DB-4A98-900C-9AC0BC9671DA}" srcOrd="0" destOrd="0" parTransId="{8CF0306F-AF0E-4957-8658-5D631D5BADEE}" sibTransId="{138003D4-D7F2-42FB-B0F9-2E9A3D16908D}"/>
    <dgm:cxn modelId="{114EF181-40B3-403D-BD46-838EAB102BE7}" srcId="{519A2DA1-810C-4D1A-AF95-DE310F03DAE0}" destId="{AC1459B9-54BD-40CD-87D9-486518B8245F}" srcOrd="2" destOrd="0" parTransId="{0CE964FA-6C4E-4C82-A661-6FA880FE6F49}" sibTransId="{914BD776-7653-4398-A87C-2B89A23D65C8}"/>
    <dgm:cxn modelId="{4CEF6784-4383-4E16-8D7F-973C523A231D}" srcId="{33806847-7ED8-4896-968A-A465F0DFEF57}" destId="{79265E2D-1343-4153-8BEA-0D23A1C60B64}" srcOrd="2" destOrd="0" parTransId="{7F09FD7A-7DD5-4585-959A-48602EA3FB14}" sibTransId="{A562F0AC-60FF-4654-A3E3-6727B7A48A30}"/>
    <dgm:cxn modelId="{70CCBB85-7CD0-49C4-8D82-B5D253121D16}" type="presOf" srcId="{37455D2D-66DB-4A98-900C-9AC0BC9671DA}" destId="{A372D748-5E1F-4DE6-A7BA-2BA84F58834C}" srcOrd="0" destOrd="0" presId="urn:microsoft.com/office/officeart/2005/8/layout/chevron2"/>
    <dgm:cxn modelId="{87240189-3D86-496D-A4AE-1D26EB041378}" srcId="{37455D2D-66DB-4A98-900C-9AC0BC9671DA}" destId="{ACC9932B-BBB7-49AB-A2AC-DF9BC7F93771}" srcOrd="1" destOrd="0" parTransId="{CC15354C-A3F1-4C93-8F4A-71D925D35942}" sibTransId="{7AA558E2-ED7C-4233-8E8E-D12CFF3CDF64}"/>
    <dgm:cxn modelId="{90065292-C981-486C-8BEC-0FD7ACC652F8}" srcId="{37455D2D-66DB-4A98-900C-9AC0BC9671DA}" destId="{1663466D-7BF4-49DC-B51D-F12071627870}" srcOrd="0" destOrd="0" parTransId="{45890D0B-49ED-4648-A074-0FB9DA058BF9}" sibTransId="{CC4E48E5-7E63-4B1A-9BB1-7EE840E69365}"/>
    <dgm:cxn modelId="{CDA5C695-AD55-4365-864D-113B7224DF2D}" srcId="{AC1459B9-54BD-40CD-87D9-486518B8245F}" destId="{A76E7BD0-8EB0-463A-87AE-C970C96E4E3D}" srcOrd="2" destOrd="0" parTransId="{F08DB5D6-096A-4C12-A6B1-51B8A0FD72FA}" sibTransId="{4D3FED1C-AD29-437C-A4ED-D806CA27D452}"/>
    <dgm:cxn modelId="{909D0D9B-F05D-4299-AD04-91CC56216318}" type="presOf" srcId="{1700925D-34A2-4CCA-A1D0-CC5C085470E5}" destId="{185A93C7-7E24-4777-AD26-B4BA1E6AF4A9}" srcOrd="0" destOrd="3" presId="urn:microsoft.com/office/officeart/2005/8/layout/chevron2"/>
    <dgm:cxn modelId="{7AD70FA2-69C1-4AB3-A793-C3364095740C}" type="presOf" srcId="{AC1459B9-54BD-40CD-87D9-486518B8245F}" destId="{DCC04304-56E2-40EE-AD8A-B6B9D7895707}" srcOrd="0" destOrd="0" presId="urn:microsoft.com/office/officeart/2005/8/layout/chevron2"/>
    <dgm:cxn modelId="{333C51A6-CBBD-4CED-B3FA-DEC516E68EC5}" srcId="{33806847-7ED8-4896-968A-A465F0DFEF57}" destId="{B5BC60A7-44AD-4EAD-84C5-040BF8E0AC6E}" srcOrd="3" destOrd="0" parTransId="{A12DE856-D689-4432-A20D-012AFFB7408A}" sibTransId="{24BAC9F5-F9CF-4222-B9A9-D2C1597BABBD}"/>
    <dgm:cxn modelId="{6BE89CB1-A87A-46D3-A443-F06D5DA5DA8D}" srcId="{33806847-7ED8-4896-968A-A465F0DFEF57}" destId="{68A28357-02E7-4799-A299-A75E0CF59635}" srcOrd="1" destOrd="0" parTransId="{F4A43D58-0EF3-459D-8267-6A960E5C868A}" sibTransId="{A3374439-3E92-47D6-AFB4-4E017FA6F2CA}"/>
    <dgm:cxn modelId="{A13C46B8-AF85-4BFF-B0DC-B34C7A4387E0}" type="presOf" srcId="{68A28357-02E7-4799-A299-A75E0CF59635}" destId="{D3D09B08-F798-4018-9D68-A22AA491A369}" srcOrd="0" destOrd="1" presId="urn:microsoft.com/office/officeart/2005/8/layout/chevron2"/>
    <dgm:cxn modelId="{CC083FB9-A196-42B8-B26E-742F01225AAB}" srcId="{37455D2D-66DB-4A98-900C-9AC0BC9671DA}" destId="{1700925D-34A2-4CCA-A1D0-CC5C085470E5}" srcOrd="3" destOrd="0" parTransId="{854CC4E4-D288-4D65-BDC8-D1DFDA2666E9}" sibTransId="{9432A5EE-702B-4A20-8F38-C69A9BA92FE4}"/>
    <dgm:cxn modelId="{44A6F7D5-DC91-4A6C-BAFC-96FE6239DF5E}" type="presOf" srcId="{57DF5DF6-5C8A-4049-9B83-01567500F4E3}" destId="{4FB482BB-7D98-4C81-813D-FFC1C94C06E5}" srcOrd="0" destOrd="0" presId="urn:microsoft.com/office/officeart/2005/8/layout/chevron2"/>
    <dgm:cxn modelId="{ED723FE1-FF72-4187-8CB0-DA5E2CB7D59B}" type="presOf" srcId="{33806847-7ED8-4896-968A-A465F0DFEF57}" destId="{AD17E676-41C4-4AD6-95C5-B384DDF13B14}" srcOrd="0" destOrd="0" presId="urn:microsoft.com/office/officeart/2005/8/layout/chevron2"/>
    <dgm:cxn modelId="{1C1095E5-169E-49C9-84A6-94E382E4EB66}" srcId="{AC1459B9-54BD-40CD-87D9-486518B8245F}" destId="{57DF5DF6-5C8A-4049-9B83-01567500F4E3}" srcOrd="0" destOrd="0" parTransId="{A0DBFADB-68F1-4FB2-A635-20C39DFDE39F}" sibTransId="{9B1B5D8D-7334-4914-B9F0-6D902EDE496F}"/>
    <dgm:cxn modelId="{1DE3C0E6-978A-43AB-91A4-39D22A8DAC43}" srcId="{519A2DA1-810C-4D1A-AF95-DE310F03DAE0}" destId="{33806847-7ED8-4896-968A-A465F0DFEF57}" srcOrd="1" destOrd="0" parTransId="{F40F01B1-DCA7-46E6-A398-35130B15AEB6}" sibTransId="{37E58ED4-D130-4446-8519-32CD775F3DC9}"/>
    <dgm:cxn modelId="{64E774F3-C74E-4125-9E1A-7D54354A3FEB}" type="presOf" srcId="{1663466D-7BF4-49DC-B51D-F12071627870}" destId="{185A93C7-7E24-4777-AD26-B4BA1E6AF4A9}" srcOrd="0" destOrd="0" presId="urn:microsoft.com/office/officeart/2005/8/layout/chevron2"/>
    <dgm:cxn modelId="{B7620BFA-B29F-48D8-AFE1-B2D01D544529}" type="presOf" srcId="{79265E2D-1343-4153-8BEA-0D23A1C60B64}" destId="{D3D09B08-F798-4018-9D68-A22AA491A369}" srcOrd="0" destOrd="2" presId="urn:microsoft.com/office/officeart/2005/8/layout/chevron2"/>
    <dgm:cxn modelId="{AB725AFA-640A-4D28-BD5A-566E4731DBF3}" srcId="{AC1459B9-54BD-40CD-87D9-486518B8245F}" destId="{4584B0C3-10C0-4FFF-8F08-C968C0AFA659}" srcOrd="3" destOrd="0" parTransId="{F89A51DA-99AB-4808-911E-2D256872266A}" sibTransId="{757CA974-A4A8-4816-85D9-3161E256B98E}"/>
    <dgm:cxn modelId="{A36F48FE-4ADE-446A-AFAB-18BECA965E0A}" srcId="{33806847-7ED8-4896-968A-A465F0DFEF57}" destId="{2C9E6591-1DAD-4F1D-8C46-1C53C5E4D046}" srcOrd="0" destOrd="0" parTransId="{FAAA3149-614B-4669-B480-3953E6A39FCB}" sibTransId="{D7A9DE6B-01E6-4DF3-947C-E24A5B3BD529}"/>
    <dgm:cxn modelId="{8B5EAD2B-0A12-4CA9-9C8E-9E6961386869}" type="presParOf" srcId="{459B4A99-844E-4520-9E37-0B0AAAC08CB5}" destId="{E1DEEB45-8CA7-4FC3-9F9C-466462300E84}" srcOrd="0" destOrd="0" presId="urn:microsoft.com/office/officeart/2005/8/layout/chevron2"/>
    <dgm:cxn modelId="{242CD074-D2B8-4D45-8753-D097486DD4CA}" type="presParOf" srcId="{E1DEEB45-8CA7-4FC3-9F9C-466462300E84}" destId="{A372D748-5E1F-4DE6-A7BA-2BA84F58834C}" srcOrd="0" destOrd="0" presId="urn:microsoft.com/office/officeart/2005/8/layout/chevron2"/>
    <dgm:cxn modelId="{9BEC1A60-FCB3-4754-8220-7FF3F874DD85}" type="presParOf" srcId="{E1DEEB45-8CA7-4FC3-9F9C-466462300E84}" destId="{185A93C7-7E24-4777-AD26-B4BA1E6AF4A9}" srcOrd="1" destOrd="0" presId="urn:microsoft.com/office/officeart/2005/8/layout/chevron2"/>
    <dgm:cxn modelId="{E3DAD829-383A-47C3-ABC6-1D05E8BFE27F}" type="presParOf" srcId="{459B4A99-844E-4520-9E37-0B0AAAC08CB5}" destId="{601CFC5D-73A9-4A3A-875B-3347DB6C4C27}" srcOrd="1" destOrd="0" presId="urn:microsoft.com/office/officeart/2005/8/layout/chevron2"/>
    <dgm:cxn modelId="{A8CD2E97-EB76-4388-B67D-B360BF3457BE}" type="presParOf" srcId="{459B4A99-844E-4520-9E37-0B0AAAC08CB5}" destId="{158F95D7-705C-4C47-8B5C-FBBE450D3A13}" srcOrd="2" destOrd="0" presId="urn:microsoft.com/office/officeart/2005/8/layout/chevron2"/>
    <dgm:cxn modelId="{81744648-497E-48AF-8389-EE975F89E2C8}" type="presParOf" srcId="{158F95D7-705C-4C47-8B5C-FBBE450D3A13}" destId="{AD17E676-41C4-4AD6-95C5-B384DDF13B14}" srcOrd="0" destOrd="0" presId="urn:microsoft.com/office/officeart/2005/8/layout/chevron2"/>
    <dgm:cxn modelId="{FE4179F5-CDF3-42A9-A1B1-B693B634C079}" type="presParOf" srcId="{158F95D7-705C-4C47-8B5C-FBBE450D3A13}" destId="{D3D09B08-F798-4018-9D68-A22AA491A369}" srcOrd="1" destOrd="0" presId="urn:microsoft.com/office/officeart/2005/8/layout/chevron2"/>
    <dgm:cxn modelId="{5A35BB90-B5B8-4A53-9EAE-D019360A6F38}" type="presParOf" srcId="{459B4A99-844E-4520-9E37-0B0AAAC08CB5}" destId="{80BCB7EC-DD2B-4833-833E-530AB1E068EA}" srcOrd="3" destOrd="0" presId="urn:microsoft.com/office/officeart/2005/8/layout/chevron2"/>
    <dgm:cxn modelId="{2592A3BD-F8C2-4AE2-A22B-E632EC239B10}" type="presParOf" srcId="{459B4A99-844E-4520-9E37-0B0AAAC08CB5}" destId="{708F1731-E19D-40FD-A575-09A06647B8F2}" srcOrd="4" destOrd="0" presId="urn:microsoft.com/office/officeart/2005/8/layout/chevron2"/>
    <dgm:cxn modelId="{AA1DC245-F796-4827-9622-A61FAEEF26DE}" type="presParOf" srcId="{708F1731-E19D-40FD-A575-09A06647B8F2}" destId="{DCC04304-56E2-40EE-AD8A-B6B9D7895707}" srcOrd="0" destOrd="0" presId="urn:microsoft.com/office/officeart/2005/8/layout/chevron2"/>
    <dgm:cxn modelId="{089DF162-8258-4BB7-9326-527409127BC2}" type="presParOf" srcId="{708F1731-E19D-40FD-A575-09A06647B8F2}" destId="{4FB482BB-7D98-4C81-813D-FFC1C94C06E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41D5F-CD42-44BB-AB3F-96F91DD4DFD9}">
      <dsp:nvSpPr>
        <dsp:cNvPr id="0" name=""/>
        <dsp:cNvSpPr/>
      </dsp:nvSpPr>
      <dsp:spPr>
        <a:xfrm>
          <a:off x="2184"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b="1" kern="1200">
              <a:solidFill>
                <a:schemeClr val="tx1"/>
              </a:solidFill>
              <a:latin typeface="Times New Roman" pitchFamily="18" charset="0"/>
              <a:cs typeface="Times New Roman" pitchFamily="18" charset="0"/>
            </a:rPr>
            <a:t>Temel Hareket Becerileri</a:t>
          </a:r>
        </a:p>
      </dsp:txBody>
      <dsp:txXfrm>
        <a:off x="247840" y="1514356"/>
        <a:ext cx="1186130" cy="1186130"/>
      </dsp:txXfrm>
    </dsp:sp>
    <dsp:sp modelId="{EB895DD7-EF18-443F-9B45-5C41DAC521E1}">
      <dsp:nvSpPr>
        <dsp:cNvPr id="0" name=""/>
        <dsp:cNvSpPr/>
      </dsp:nvSpPr>
      <dsp:spPr>
        <a:xfrm>
          <a:off x="1815834" y="1620962"/>
          <a:ext cx="972916" cy="97291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1944794" y="1993005"/>
        <a:ext cx="714996" cy="228830"/>
      </dsp:txXfrm>
    </dsp:sp>
    <dsp:sp modelId="{F4FC7BA6-6E26-4709-ACC6-01B7D3E3FFC1}">
      <dsp:nvSpPr>
        <dsp:cNvPr id="0" name=""/>
        <dsp:cNvSpPr/>
      </dsp:nvSpPr>
      <dsp:spPr>
        <a:xfrm>
          <a:off x="2924958"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b="1" kern="1200">
              <a:solidFill>
                <a:schemeClr val="tx1"/>
              </a:solidFill>
              <a:latin typeface="Times New Roman" pitchFamily="18" charset="0"/>
              <a:cs typeface="Times New Roman" pitchFamily="18" charset="0"/>
            </a:rPr>
            <a:t>Hareket Kavramları</a:t>
          </a:r>
        </a:p>
      </dsp:txBody>
      <dsp:txXfrm>
        <a:off x="3170613" y="1514356"/>
        <a:ext cx="1186130" cy="1186130"/>
      </dsp:txXfrm>
    </dsp:sp>
    <dsp:sp modelId="{E9381A86-463D-4A0F-92D9-E8BD655D3F9C}">
      <dsp:nvSpPr>
        <dsp:cNvPr id="0" name=""/>
        <dsp:cNvSpPr/>
      </dsp:nvSpPr>
      <dsp:spPr>
        <a:xfrm>
          <a:off x="4738608" y="1620962"/>
          <a:ext cx="972916" cy="97291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4867568" y="1821383"/>
        <a:ext cx="714996" cy="572074"/>
      </dsp:txXfrm>
    </dsp:sp>
    <dsp:sp modelId="{FD6C723F-208F-4556-BF0C-711DE301AB72}">
      <dsp:nvSpPr>
        <dsp:cNvPr id="0" name=""/>
        <dsp:cNvSpPr/>
      </dsp:nvSpPr>
      <dsp:spPr>
        <a:xfrm>
          <a:off x="5847733" y="1268700"/>
          <a:ext cx="1922482"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1" kern="1200">
              <a:solidFill>
                <a:schemeClr val="tx1"/>
              </a:solidFill>
              <a:latin typeface="Times New Roman" pitchFamily="18" charset="0"/>
              <a:cs typeface="Times New Roman" pitchFamily="18" charset="0"/>
            </a:rPr>
            <a:t>HAREKET EĞİTİMİ</a:t>
          </a:r>
        </a:p>
      </dsp:txBody>
      <dsp:txXfrm>
        <a:off x="6129274" y="1514356"/>
        <a:ext cx="1359400" cy="1186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BB34-D32F-47BD-9E8A-0E92D730E985}">
      <dsp:nvSpPr>
        <dsp:cNvPr id="0" name=""/>
        <dsp:cNvSpPr/>
      </dsp:nvSpPr>
      <dsp:spPr>
        <a:xfrm>
          <a:off x="839382" y="0"/>
          <a:ext cx="5286412" cy="528641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3D379-BABF-48A6-A64B-9F8571DAB907}">
      <dsp:nvSpPr>
        <dsp:cNvPr id="0" name=""/>
        <dsp:cNvSpPr/>
      </dsp:nvSpPr>
      <dsp:spPr>
        <a:xfrm>
          <a:off x="3482588" y="531480"/>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a:latin typeface="Times New Roman" pitchFamily="18" charset="0"/>
              <a:cs typeface="Times New Roman" pitchFamily="18" charset="0"/>
            </a:rPr>
            <a:t>Kazanmak için Antrenman</a:t>
          </a:r>
        </a:p>
        <a:p>
          <a:pPr marL="0" lvl="0" indent="0" algn="ctr" defTabSz="488950">
            <a:lnSpc>
              <a:spcPct val="90000"/>
            </a:lnSpc>
            <a:spcBef>
              <a:spcPct val="0"/>
            </a:spcBef>
            <a:spcAft>
              <a:spcPct val="35000"/>
            </a:spcAft>
            <a:buNone/>
          </a:pPr>
          <a:r>
            <a:rPr lang="tr-TR" sz="1100" b="0" kern="1200">
              <a:latin typeface="Times New Roman" pitchFamily="18" charset="0"/>
              <a:cs typeface="Times New Roman" pitchFamily="18" charset="0"/>
            </a:rPr>
            <a:t>Kızlar 18+, Erkekler 19+</a:t>
          </a:r>
        </a:p>
      </dsp:txBody>
      <dsp:txXfrm>
        <a:off x="3513132" y="562024"/>
        <a:ext cx="3375079" cy="564608"/>
      </dsp:txXfrm>
    </dsp:sp>
    <dsp:sp modelId="{FC6DB5AD-3995-4B5A-9C97-153959A1306F}">
      <dsp:nvSpPr>
        <dsp:cNvPr id="0" name=""/>
        <dsp:cNvSpPr/>
      </dsp:nvSpPr>
      <dsp:spPr>
        <a:xfrm>
          <a:off x="3482588" y="1235389"/>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a:latin typeface="Times New Roman" pitchFamily="18" charset="0"/>
              <a:cs typeface="Times New Roman" pitchFamily="18" charset="0"/>
            </a:rPr>
            <a:t>Yarışmak için Antrenman</a:t>
          </a:r>
        </a:p>
        <a:p>
          <a:pPr marL="0" lvl="0" indent="0" algn="ctr" defTabSz="488950">
            <a:lnSpc>
              <a:spcPct val="90000"/>
            </a:lnSpc>
            <a:spcBef>
              <a:spcPct val="0"/>
            </a:spcBef>
            <a:spcAft>
              <a:spcPct val="35000"/>
            </a:spcAft>
            <a:buNone/>
          </a:pPr>
          <a:r>
            <a:rPr lang="tr-TR" sz="1100" b="0" kern="1200">
              <a:latin typeface="Times New Roman" pitchFamily="18" charset="0"/>
              <a:cs typeface="Times New Roman" pitchFamily="18" charset="0"/>
            </a:rPr>
            <a:t>Kızlar 15-21 yaş, Erkekler 16-23 yaş</a:t>
          </a:r>
        </a:p>
      </dsp:txBody>
      <dsp:txXfrm>
        <a:off x="3513132" y="1265933"/>
        <a:ext cx="3375079" cy="564608"/>
      </dsp:txXfrm>
    </dsp:sp>
    <dsp:sp modelId="{AEBFE197-EE31-4F6C-BF2B-7979A314E430}">
      <dsp:nvSpPr>
        <dsp:cNvPr id="0" name=""/>
        <dsp:cNvSpPr/>
      </dsp:nvSpPr>
      <dsp:spPr>
        <a:xfrm>
          <a:off x="3482588" y="1939297"/>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a:latin typeface="Times New Roman" pitchFamily="18" charset="0"/>
              <a:cs typeface="Times New Roman" pitchFamily="18" charset="0"/>
            </a:rPr>
            <a:t>Antrenman  için Antrenman</a:t>
          </a:r>
        </a:p>
        <a:p>
          <a:pPr marL="0" lvl="0" indent="0" algn="ctr" defTabSz="488950">
            <a:lnSpc>
              <a:spcPct val="90000"/>
            </a:lnSpc>
            <a:spcBef>
              <a:spcPct val="0"/>
            </a:spcBef>
            <a:spcAft>
              <a:spcPct val="35000"/>
            </a:spcAft>
            <a:buNone/>
          </a:pPr>
          <a:r>
            <a:rPr lang="tr-TR" sz="1100" b="0" kern="1200">
              <a:latin typeface="Times New Roman" pitchFamily="18" charset="0"/>
              <a:cs typeface="Times New Roman" pitchFamily="18" charset="0"/>
            </a:rPr>
            <a:t>Kızlar 11-15 yaş, Erkekler 12-16 yaş</a:t>
          </a:r>
        </a:p>
      </dsp:txBody>
      <dsp:txXfrm>
        <a:off x="3513132" y="1969841"/>
        <a:ext cx="3375079" cy="564608"/>
      </dsp:txXfrm>
    </dsp:sp>
    <dsp:sp modelId="{4076FE7B-32BB-431D-9838-218044A4A824}">
      <dsp:nvSpPr>
        <dsp:cNvPr id="0" name=""/>
        <dsp:cNvSpPr/>
      </dsp:nvSpPr>
      <dsp:spPr>
        <a:xfrm>
          <a:off x="3482588" y="2643206"/>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Times New Roman" pitchFamily="18" charset="0"/>
              <a:cs typeface="Times New Roman" pitchFamily="18" charset="0"/>
            </a:rPr>
            <a:t>Antrenmanı  Öğrenme</a:t>
          </a:r>
        </a:p>
        <a:p>
          <a:pPr marL="0" lvl="0" indent="0" algn="ctr" defTabSz="622300">
            <a:lnSpc>
              <a:spcPct val="90000"/>
            </a:lnSpc>
            <a:spcBef>
              <a:spcPct val="0"/>
            </a:spcBef>
            <a:spcAft>
              <a:spcPct val="35000"/>
            </a:spcAft>
            <a:buNone/>
          </a:pPr>
          <a:r>
            <a:rPr lang="tr-TR" sz="1400" b="1" kern="1200">
              <a:latin typeface="Times New Roman" pitchFamily="18" charset="0"/>
              <a:cs typeface="Times New Roman" pitchFamily="18" charset="0"/>
            </a:rPr>
            <a:t>Kızlar 8-11 yaş, Erkekler 9-12 yaş</a:t>
          </a:r>
        </a:p>
      </dsp:txBody>
      <dsp:txXfrm>
        <a:off x="3513132" y="2673750"/>
        <a:ext cx="3375079" cy="564608"/>
      </dsp:txXfrm>
    </dsp:sp>
    <dsp:sp modelId="{8BDB1D39-13E3-406B-95EF-F5D628748E60}">
      <dsp:nvSpPr>
        <dsp:cNvPr id="0" name=""/>
        <dsp:cNvSpPr/>
      </dsp:nvSpPr>
      <dsp:spPr>
        <a:xfrm>
          <a:off x="3482588" y="3347114"/>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Times New Roman" pitchFamily="18" charset="0"/>
              <a:cs typeface="Times New Roman" pitchFamily="18" charset="0"/>
            </a:rPr>
            <a:t>Temel Hareket Becerileri</a:t>
          </a:r>
        </a:p>
        <a:p>
          <a:pPr marL="0" lvl="0" indent="0" algn="ctr" defTabSz="622300">
            <a:lnSpc>
              <a:spcPct val="90000"/>
            </a:lnSpc>
            <a:spcBef>
              <a:spcPct val="0"/>
            </a:spcBef>
            <a:spcAft>
              <a:spcPct val="35000"/>
            </a:spcAft>
            <a:buNone/>
          </a:pPr>
          <a:r>
            <a:rPr lang="tr-TR" sz="1400" b="1" kern="1200">
              <a:latin typeface="Times New Roman" pitchFamily="18" charset="0"/>
              <a:cs typeface="Times New Roman" pitchFamily="18" charset="0"/>
            </a:rPr>
            <a:t>(Oyun-eğlence)</a:t>
          </a:r>
        </a:p>
        <a:p>
          <a:pPr marL="0" lvl="0" indent="0" algn="ctr" defTabSz="622300">
            <a:lnSpc>
              <a:spcPct val="90000"/>
            </a:lnSpc>
            <a:spcBef>
              <a:spcPct val="0"/>
            </a:spcBef>
            <a:spcAft>
              <a:spcPct val="35000"/>
            </a:spcAft>
            <a:buNone/>
          </a:pPr>
          <a:r>
            <a:rPr lang="tr-TR" sz="1400" b="1" kern="1200">
              <a:latin typeface="Times New Roman" pitchFamily="18" charset="0"/>
              <a:cs typeface="Times New Roman" pitchFamily="18" charset="0"/>
            </a:rPr>
            <a:t>Kızlar 6-8 yaş, Erkekler 6-9 yaş</a:t>
          </a:r>
        </a:p>
      </dsp:txBody>
      <dsp:txXfrm>
        <a:off x="3513132" y="3377658"/>
        <a:ext cx="3375079" cy="564608"/>
      </dsp:txXfrm>
    </dsp:sp>
    <dsp:sp modelId="{399CB0CD-6545-4D42-9D1B-2556CB013A76}">
      <dsp:nvSpPr>
        <dsp:cNvPr id="0" name=""/>
        <dsp:cNvSpPr/>
      </dsp:nvSpPr>
      <dsp:spPr>
        <a:xfrm>
          <a:off x="3482588" y="4051022"/>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Times New Roman" pitchFamily="18" charset="0"/>
              <a:cs typeface="Times New Roman" pitchFamily="18" charset="0"/>
            </a:rPr>
            <a:t>Aktif Başlangıç</a:t>
          </a:r>
        </a:p>
        <a:p>
          <a:pPr marL="0" lvl="0" indent="0" algn="ctr" defTabSz="622300">
            <a:lnSpc>
              <a:spcPct val="90000"/>
            </a:lnSpc>
            <a:spcBef>
              <a:spcPct val="0"/>
            </a:spcBef>
            <a:spcAft>
              <a:spcPct val="35000"/>
            </a:spcAft>
            <a:buNone/>
          </a:pPr>
          <a:r>
            <a:rPr lang="tr-TR" sz="1400" b="1" kern="1200">
              <a:latin typeface="Times New Roman" pitchFamily="18" charset="0"/>
              <a:cs typeface="Times New Roman" pitchFamily="18" charset="0"/>
            </a:rPr>
            <a:t>(Oyun)</a:t>
          </a:r>
        </a:p>
        <a:p>
          <a:pPr marL="0" lvl="0" indent="0" algn="ctr" defTabSz="622300">
            <a:lnSpc>
              <a:spcPct val="90000"/>
            </a:lnSpc>
            <a:spcBef>
              <a:spcPct val="0"/>
            </a:spcBef>
            <a:spcAft>
              <a:spcPct val="35000"/>
            </a:spcAft>
            <a:buNone/>
          </a:pPr>
          <a:r>
            <a:rPr lang="tr-TR" sz="1400" b="1" kern="1200">
              <a:latin typeface="Times New Roman" pitchFamily="18" charset="0"/>
              <a:cs typeface="Times New Roman" pitchFamily="18" charset="0"/>
            </a:rPr>
            <a:t>0-6 yaş</a:t>
          </a:r>
        </a:p>
      </dsp:txBody>
      <dsp:txXfrm>
        <a:off x="3513132" y="4081566"/>
        <a:ext cx="3375079" cy="564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74B45-2FBE-4F7E-BE18-B6ECDAD87343}">
      <dsp:nvSpPr>
        <dsp:cNvPr id="0" name=""/>
        <dsp:cNvSpPr/>
      </dsp:nvSpPr>
      <dsp:spPr>
        <a:xfrm>
          <a:off x="526988" y="0"/>
          <a:ext cx="4948236" cy="4948236"/>
        </a:xfrm>
        <a:prstGeom prst="triangle">
          <a:avLst/>
        </a:prstGeom>
        <a:blipFill>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E181499-34BE-4DDC-AE9B-4D2966F0A846}">
      <dsp:nvSpPr>
        <dsp:cNvPr id="0" name=""/>
        <dsp:cNvSpPr/>
      </dsp:nvSpPr>
      <dsp:spPr>
        <a:xfrm>
          <a:off x="3157273" y="497481"/>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Yüksek Performans</a:t>
          </a:r>
        </a:p>
        <a:p>
          <a:pPr marL="0" lvl="0" indent="0" algn="ctr" defTabSz="1111250">
            <a:lnSpc>
              <a:spcPct val="90000"/>
            </a:lnSpc>
            <a:spcBef>
              <a:spcPct val="0"/>
            </a:spcBef>
            <a:spcAft>
              <a:spcPct val="35000"/>
            </a:spcAft>
            <a:buNone/>
          </a:pPr>
          <a:r>
            <a:rPr lang="tr-TR" sz="2500" kern="1200"/>
            <a:t>(Olgunlaşma)</a:t>
          </a:r>
        </a:p>
      </dsp:txBody>
      <dsp:txXfrm>
        <a:off x="3214453" y="554661"/>
        <a:ext cx="3101994" cy="1056980"/>
      </dsp:txXfrm>
    </dsp:sp>
    <dsp:sp modelId="{C29B5AE7-6D8E-42C0-862F-C52A88A53D67}">
      <dsp:nvSpPr>
        <dsp:cNvPr id="0" name=""/>
        <dsp:cNvSpPr/>
      </dsp:nvSpPr>
      <dsp:spPr>
        <a:xfrm>
          <a:off x="3157273" y="1815239"/>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Özel Antrenman</a:t>
          </a:r>
        </a:p>
        <a:p>
          <a:pPr marL="0" lvl="0" indent="0" algn="ctr" defTabSz="1111250">
            <a:lnSpc>
              <a:spcPct val="90000"/>
            </a:lnSpc>
            <a:spcBef>
              <a:spcPct val="0"/>
            </a:spcBef>
            <a:spcAft>
              <a:spcPct val="35000"/>
            </a:spcAft>
            <a:buNone/>
          </a:pPr>
          <a:r>
            <a:rPr lang="tr-TR" sz="2500" kern="1200"/>
            <a:t>(Genç Sporcular)</a:t>
          </a:r>
        </a:p>
      </dsp:txBody>
      <dsp:txXfrm>
        <a:off x="3214453" y="1872419"/>
        <a:ext cx="3101994" cy="1056980"/>
      </dsp:txXfrm>
    </dsp:sp>
    <dsp:sp modelId="{52A6ED6D-E59F-4FBF-B7C1-BA6C89CD9365}">
      <dsp:nvSpPr>
        <dsp:cNvPr id="0" name=""/>
        <dsp:cNvSpPr/>
      </dsp:nvSpPr>
      <dsp:spPr>
        <a:xfrm>
          <a:off x="3157273" y="3132997"/>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Çok Yönlü Gelişim</a:t>
          </a:r>
        </a:p>
        <a:p>
          <a:pPr marL="0" lvl="0" indent="0" algn="ctr" defTabSz="1111250">
            <a:lnSpc>
              <a:spcPct val="90000"/>
            </a:lnSpc>
            <a:spcBef>
              <a:spcPct val="0"/>
            </a:spcBef>
            <a:spcAft>
              <a:spcPct val="35000"/>
            </a:spcAft>
            <a:buNone/>
          </a:pPr>
          <a:r>
            <a:rPr lang="tr-TR" sz="2500" kern="1200"/>
            <a:t>(Çocukluk Dönemi)</a:t>
          </a:r>
        </a:p>
      </dsp:txBody>
      <dsp:txXfrm>
        <a:off x="3214453" y="3190177"/>
        <a:ext cx="3101994" cy="10569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2D748-5E1F-4DE6-A7BA-2BA84F58834C}">
      <dsp:nvSpPr>
        <dsp:cNvPr id="0" name=""/>
        <dsp:cNvSpPr/>
      </dsp:nvSpPr>
      <dsp:spPr>
        <a:xfrm rot="5400000">
          <a:off x="1123361" y="-74557"/>
          <a:ext cx="1828070" cy="21424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a:solidFill>
                <a:schemeClr val="tx1"/>
              </a:solidFill>
              <a:latin typeface="Times New Roman" pitchFamily="18" charset="0"/>
              <a:cs typeface="Times New Roman" pitchFamily="18" charset="0"/>
            </a:rPr>
            <a:t>YER DEĞİŞTİRME HAREKETLERİ</a:t>
          </a:r>
        </a:p>
      </dsp:txBody>
      <dsp:txXfrm rot="-5400000">
        <a:off x="966196" y="82609"/>
        <a:ext cx="2142401" cy="1828070"/>
      </dsp:txXfrm>
    </dsp:sp>
    <dsp:sp modelId="{185A93C7-7E24-4777-AD26-B4BA1E6AF4A9}">
      <dsp:nvSpPr>
        <dsp:cNvPr id="0" name=""/>
        <dsp:cNvSpPr/>
      </dsp:nvSpPr>
      <dsp:spPr>
        <a:xfrm rot="5400000">
          <a:off x="4561822" y="-983456"/>
          <a:ext cx="1339322" cy="33210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Vücut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Alan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Efor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İlişkiler Farkındalığı</a:t>
          </a:r>
        </a:p>
      </dsp:txBody>
      <dsp:txXfrm rot="-5400000">
        <a:off x="3570983" y="72763"/>
        <a:ext cx="3255619" cy="1208561"/>
      </dsp:txXfrm>
    </dsp:sp>
    <dsp:sp modelId="{AD17E676-41C4-4AD6-95C5-B384DDF13B14}">
      <dsp:nvSpPr>
        <dsp:cNvPr id="0" name=""/>
        <dsp:cNvSpPr/>
      </dsp:nvSpPr>
      <dsp:spPr>
        <a:xfrm rot="5400000">
          <a:off x="1128819" y="1594955"/>
          <a:ext cx="1828070" cy="215331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a:solidFill>
                <a:schemeClr val="tx1"/>
              </a:solidFill>
              <a:latin typeface="Times New Roman" pitchFamily="18" charset="0"/>
              <a:cs typeface="Times New Roman" pitchFamily="18" charset="0"/>
            </a:rPr>
            <a:t>DENGELEME HAREKETLERİ</a:t>
          </a:r>
        </a:p>
      </dsp:txBody>
      <dsp:txXfrm rot="-5400000">
        <a:off x="966195" y="1757578"/>
        <a:ext cx="2153317" cy="1828070"/>
      </dsp:txXfrm>
    </dsp:sp>
    <dsp:sp modelId="{D3D09B08-F798-4018-9D68-A22AA491A369}">
      <dsp:nvSpPr>
        <dsp:cNvPr id="0" name=""/>
        <dsp:cNvSpPr/>
      </dsp:nvSpPr>
      <dsp:spPr>
        <a:xfrm rot="5400000">
          <a:off x="4278347" y="1093082"/>
          <a:ext cx="1256237" cy="25172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Vücut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Alan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Efor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İlişkiler Farkındalığı</a:t>
          </a:r>
        </a:p>
      </dsp:txBody>
      <dsp:txXfrm rot="-5400000">
        <a:off x="3647847" y="1784906"/>
        <a:ext cx="2455912" cy="1133588"/>
      </dsp:txXfrm>
    </dsp:sp>
    <dsp:sp modelId="{DCC04304-56E2-40EE-AD8A-B6B9D7895707}">
      <dsp:nvSpPr>
        <dsp:cNvPr id="0" name=""/>
        <dsp:cNvSpPr/>
      </dsp:nvSpPr>
      <dsp:spPr>
        <a:xfrm rot="5400000">
          <a:off x="1215477" y="3149272"/>
          <a:ext cx="1828070" cy="23266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a:solidFill>
                <a:schemeClr val="tx1"/>
              </a:solidFill>
              <a:latin typeface="Times New Roman" pitchFamily="18" charset="0"/>
              <a:cs typeface="Times New Roman" pitchFamily="18" charset="0"/>
            </a:rPr>
            <a:t>NESNE KONTROLÜ GEREKTİREN HAREKETLER</a:t>
          </a:r>
        </a:p>
      </dsp:txBody>
      <dsp:txXfrm rot="-5400000">
        <a:off x="966196" y="3398553"/>
        <a:ext cx="2326632" cy="1828070"/>
      </dsp:txXfrm>
    </dsp:sp>
    <dsp:sp modelId="{4FB482BB-7D98-4C81-813D-FFC1C94C06E5}">
      <dsp:nvSpPr>
        <dsp:cNvPr id="0" name=""/>
        <dsp:cNvSpPr/>
      </dsp:nvSpPr>
      <dsp:spPr>
        <a:xfrm rot="5400000">
          <a:off x="4588598" y="2513836"/>
          <a:ext cx="1182471" cy="29576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Vücut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Alan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Efor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İlişkiler Farkındalığı</a:t>
          </a:r>
        </a:p>
      </dsp:txBody>
      <dsp:txXfrm rot="-5400000">
        <a:off x="3700994" y="3459164"/>
        <a:ext cx="2899956" cy="106702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1846969A-E65C-4FF4-81FD-7BCB175AFB19}" type="datetimeFigureOut">
              <a:rPr lang="en-US"/>
              <a:pPr>
                <a:defRPr/>
              </a:pPr>
              <a:t>9/14/2024</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en-US" noProof="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537484-62E9-4C7C-98EF-DD54303B78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Görüntüsü Yer Tutucusu 1"/>
          <p:cNvSpPr>
            <a:spLocks noGrp="1" noRot="1" noChangeAspect="1" noTextEdit="1"/>
          </p:cNvSpPr>
          <p:nvPr>
            <p:ph type="sldImg"/>
          </p:nvPr>
        </p:nvSpPr>
        <p:spPr bwMode="auto">
          <a:noFill/>
          <a:ln>
            <a:solidFill>
              <a:srgbClr val="000000"/>
            </a:solidFill>
            <a:miter lim="800000"/>
          </a:ln>
        </p:spPr>
      </p:sp>
      <p:sp>
        <p:nvSpPr>
          <p:cNvPr id="8601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en-US"/>
          </a:p>
        </p:txBody>
      </p:sp>
      <p:sp>
        <p:nvSpPr>
          <p:cNvPr id="86020" name="Slayt Numarası Yer Tutucusu 3"/>
          <p:cNvSpPr>
            <a:spLocks noGrp="1"/>
          </p:cNvSpPr>
          <p:nvPr>
            <p:ph type="sldNum" sz="quarter" idx="5"/>
          </p:nvPr>
        </p:nvSpPr>
        <p:spPr bwMode="auto">
          <a:noFill/>
          <a:ln>
            <a:miter lim="800000"/>
          </a:ln>
        </p:spPr>
        <p:txBody>
          <a:bodyPr/>
          <a:lstStyle/>
          <a:p>
            <a:fld id="{BF4FC438-9137-4F7B-BF9A-137FB4FB138B}" type="slidenum">
              <a:rPr lang="en-US" altLang="en-US" smtClean="0"/>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4294967295">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Dikdörtgen 15"/>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8" name="Başlık 7"/>
          <p:cNvSpPr>
            <a:spLocks noGrp="1"/>
          </p:cNvSpPr>
          <p:nvPr>
            <p:ph type="ctrTitle"/>
          </p:nvPr>
        </p:nvSpPr>
        <p:spPr>
          <a:xfrm>
            <a:off x="457200" y="1505930"/>
            <a:ext cx="8229600" cy="1470025"/>
          </a:xfrm>
        </p:spPr>
        <p:txBody>
          <a:bodyPr anchor="ctr"/>
          <a:lstStyle>
            <a:lvl1pPr algn="ctr">
              <a:defRPr lang="en-US">
                <a:solidFill>
                  <a:srgbClr val="FFFFFF"/>
                </a:solidFill>
              </a:defRPr>
            </a:lvl1pPr>
          </a:lstStyle>
          <a:p>
            <a:r>
              <a:rPr lang="tr-TR"/>
              <a:t>Asıl başlık stili için tıklatın</a:t>
            </a:r>
            <a:endParaRPr lang="en-US"/>
          </a:p>
        </p:txBody>
      </p:sp>
      <p:sp>
        <p:nvSpPr>
          <p:cNvPr id="11" name="Veri Yer Tutucusu 27"/>
          <p:cNvSpPr>
            <a:spLocks noGrp="1"/>
          </p:cNvSpPr>
          <p:nvPr>
            <p:ph type="dt" sz="half" idx="10"/>
          </p:nvPr>
        </p:nvSpPr>
        <p:spPr/>
        <p:txBody>
          <a:bodyPr/>
          <a:lstStyle>
            <a:lvl1pPr>
              <a:defRPr/>
            </a:lvl1pPr>
          </a:lstStyle>
          <a:p>
            <a:pPr>
              <a:defRPr/>
            </a:pPr>
            <a:endParaRPr lang="tr-TR" altLang="en-US"/>
          </a:p>
        </p:txBody>
      </p:sp>
      <p:sp>
        <p:nvSpPr>
          <p:cNvPr id="12" name="Altbilgi Yer Tutucusu 16"/>
          <p:cNvSpPr>
            <a:spLocks noGrp="1"/>
          </p:cNvSpPr>
          <p:nvPr>
            <p:ph type="ftr" sz="quarter" idx="11"/>
          </p:nvPr>
        </p:nvSpPr>
        <p:spPr/>
        <p:txBody>
          <a:bodyPr/>
          <a:lstStyle>
            <a:lvl1pPr>
              <a:defRPr/>
            </a:lvl1pPr>
          </a:lstStyle>
          <a:p>
            <a:pPr>
              <a:defRPr/>
            </a:pPr>
            <a:endParaRPr lang="tr-TR" altLang="en-US"/>
          </a:p>
        </p:txBody>
      </p:sp>
      <p:sp>
        <p:nvSpPr>
          <p:cNvPr id="13" name="Slayt Numarası Yer Tutucusu 28"/>
          <p:cNvSpPr>
            <a:spLocks noGrp="1"/>
          </p:cNvSpPr>
          <p:nvPr>
            <p:ph type="sldNum" sz="quarter" idx="12"/>
          </p:nvPr>
        </p:nvSpPr>
        <p:spPr/>
        <p:txBody>
          <a:bodyPr/>
          <a:lstStyle>
            <a:lvl1pPr>
              <a:defRPr/>
            </a:lvl1pPr>
          </a:lstStyle>
          <a:p>
            <a:pPr>
              <a:defRPr/>
            </a:pPr>
            <a:fld id="{CD7465EC-3E8E-4C97-8D42-BB2B4C31286A}"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914400" y="1447800"/>
            <a:ext cx="77724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9C5A81F-03FE-410E-94C1-12BF42B254D9}" type="slidenum">
              <a:rPr lang="tr-TR" altLang="en-US"/>
              <a:pPr>
                <a:defRPr/>
              </a:pPr>
              <a:t>‹#›</a:t>
            </a:fld>
            <a:endParaRPr lang="tr-TR"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91440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493395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lvl1pPr>
          </a:lstStyle>
          <a:p>
            <a:pPr>
              <a:defRPr/>
            </a:pPr>
            <a:endParaRPr lang="tr-TR" altLang="en-US"/>
          </a:p>
        </p:txBody>
      </p:sp>
      <p:sp>
        <p:nvSpPr>
          <p:cNvPr id="6" name="Altbilgi Yer Tutucusu 2"/>
          <p:cNvSpPr>
            <a:spLocks noGrp="1"/>
          </p:cNvSpPr>
          <p:nvPr>
            <p:ph type="ftr" sz="quarter" idx="11"/>
          </p:nvPr>
        </p:nvSpPr>
        <p:spPr/>
        <p:txBody>
          <a:bodyPr/>
          <a:lstStyle>
            <a:lvl1pPr>
              <a:defRPr/>
            </a:lvl1pPr>
          </a:lstStyle>
          <a:p>
            <a:pPr>
              <a:defRPr/>
            </a:pPr>
            <a:endParaRPr lang="tr-TR" altLang="en-US"/>
          </a:p>
        </p:txBody>
      </p:sp>
      <p:sp>
        <p:nvSpPr>
          <p:cNvPr id="7" name="Slayt Numarası Yer Tutucusu 22"/>
          <p:cNvSpPr>
            <a:spLocks noGrp="1"/>
          </p:cNvSpPr>
          <p:nvPr>
            <p:ph type="sldNum" sz="quarter" idx="12"/>
          </p:nvPr>
        </p:nvSpPr>
        <p:spPr/>
        <p:txBody>
          <a:bodyPr/>
          <a:lstStyle>
            <a:lvl1pPr>
              <a:defRPr/>
            </a:lvl1pPr>
          </a:lstStyle>
          <a:p>
            <a:pPr>
              <a:defRPr/>
            </a:pPr>
            <a:fld id="{8B3173E4-9DBC-4F40-84D4-D8814BD0D75F}" type="slidenum">
              <a:rPr lang="tr-TR" altLang="en-US"/>
              <a:pPr>
                <a:defRPr/>
              </a:pPr>
              <a:t>‹#›</a:t>
            </a:fld>
            <a:endParaRPr lang="tr-TR"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11" name="İçerik Yer Tutucusu 10"/>
          <p:cNvSpPr>
            <a:spLocks noGrp="1"/>
          </p:cNvSpPr>
          <p:nvPr>
            <p:ph sz="half" idx="2"/>
          </p:nvPr>
        </p:nvSpPr>
        <p:spPr>
          <a:xfrm>
            <a:off x="9144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half" idx="4"/>
          </p:nvPr>
        </p:nvSpPr>
        <p:spPr>
          <a:xfrm>
            <a:off x="49530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13"/>
          <p:cNvSpPr>
            <a:spLocks noGrp="1"/>
          </p:cNvSpPr>
          <p:nvPr>
            <p:ph type="dt" sz="half" idx="10"/>
          </p:nvPr>
        </p:nvSpPr>
        <p:spPr/>
        <p:txBody>
          <a:bodyPr/>
          <a:lstStyle>
            <a:lvl1pPr>
              <a:defRPr/>
            </a:lvl1pPr>
          </a:lstStyle>
          <a:p>
            <a:pPr>
              <a:defRPr/>
            </a:pPr>
            <a:endParaRPr lang="tr-TR" altLang="en-US"/>
          </a:p>
        </p:txBody>
      </p:sp>
      <p:sp>
        <p:nvSpPr>
          <p:cNvPr id="8" name="Altbilgi Yer Tutucusu 2"/>
          <p:cNvSpPr>
            <a:spLocks noGrp="1"/>
          </p:cNvSpPr>
          <p:nvPr>
            <p:ph type="ftr" sz="quarter" idx="11"/>
          </p:nvPr>
        </p:nvSpPr>
        <p:spPr/>
        <p:txBody>
          <a:bodyPr/>
          <a:lstStyle>
            <a:lvl1pPr>
              <a:defRPr/>
            </a:lvl1pPr>
          </a:lstStyle>
          <a:p>
            <a:pPr>
              <a:defRPr/>
            </a:pPr>
            <a:endParaRPr lang="tr-TR" altLang="en-US"/>
          </a:p>
        </p:txBody>
      </p:sp>
      <p:sp>
        <p:nvSpPr>
          <p:cNvPr id="9" name="Slayt Numarası Yer Tutucusu 22"/>
          <p:cNvSpPr>
            <a:spLocks noGrp="1"/>
          </p:cNvSpPr>
          <p:nvPr>
            <p:ph type="sldNum" sz="quarter" idx="12"/>
          </p:nvPr>
        </p:nvSpPr>
        <p:spPr/>
        <p:txBody>
          <a:bodyPr/>
          <a:lstStyle>
            <a:lvl1pPr>
              <a:defRPr/>
            </a:lvl1pPr>
          </a:lstStyle>
          <a:p>
            <a:pPr>
              <a:defRPr/>
            </a:pPr>
            <a:fld id="{92316968-C042-4212-8801-FADB7A96DA69}" type="slidenum">
              <a:rPr lang="tr-TR" altLang="en-US"/>
              <a:pPr>
                <a:defRPr/>
              </a:pPr>
              <a:t>‹#›</a:t>
            </a:fld>
            <a:endParaRPr lang="tr-TR"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13"/>
          <p:cNvSpPr>
            <a:spLocks noGrp="1"/>
          </p:cNvSpPr>
          <p:nvPr>
            <p:ph type="dt" sz="half" idx="10"/>
          </p:nvPr>
        </p:nvSpPr>
        <p:spPr/>
        <p:txBody>
          <a:bodyPr/>
          <a:lstStyle>
            <a:lvl1pPr>
              <a:defRPr/>
            </a:lvl1pPr>
          </a:lstStyle>
          <a:p>
            <a:pPr>
              <a:defRPr/>
            </a:pPr>
            <a:endParaRPr lang="tr-TR" altLang="en-US"/>
          </a:p>
        </p:txBody>
      </p:sp>
      <p:sp>
        <p:nvSpPr>
          <p:cNvPr id="4" name="Altbilgi Yer Tutucusu 2"/>
          <p:cNvSpPr>
            <a:spLocks noGrp="1"/>
          </p:cNvSpPr>
          <p:nvPr>
            <p:ph type="ftr" sz="quarter" idx="11"/>
          </p:nvPr>
        </p:nvSpPr>
        <p:spPr/>
        <p:txBody>
          <a:bodyPr/>
          <a:lstStyle>
            <a:lvl1pPr>
              <a:defRPr/>
            </a:lvl1pPr>
          </a:lstStyle>
          <a:p>
            <a:pPr>
              <a:defRPr/>
            </a:pPr>
            <a:endParaRPr lang="tr-TR" altLang="en-US"/>
          </a:p>
        </p:txBody>
      </p:sp>
      <p:sp>
        <p:nvSpPr>
          <p:cNvPr id="5" name="Slayt Numarası Yer Tutucusu 22"/>
          <p:cNvSpPr>
            <a:spLocks noGrp="1"/>
          </p:cNvSpPr>
          <p:nvPr>
            <p:ph type="sldNum" sz="quarter" idx="12"/>
          </p:nvPr>
        </p:nvSpPr>
        <p:spPr/>
        <p:txBody>
          <a:bodyPr/>
          <a:lstStyle>
            <a:lvl1pPr>
              <a:defRPr/>
            </a:lvl1pPr>
          </a:lstStyle>
          <a:p>
            <a:pPr>
              <a:defRPr/>
            </a:pPr>
            <a:fld id="{8E87BE44-F3FB-4367-9EE7-9B7001835513}" type="slidenum">
              <a:rPr lang="tr-TR" altLang="en-US"/>
              <a:pPr>
                <a:defRPr/>
              </a:pPr>
              <a:t>‹#›</a:t>
            </a:fld>
            <a:endParaRPr lang="tr-TR"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endParaRPr lang="tr-TR" altLang="en-US"/>
          </a:p>
        </p:txBody>
      </p:sp>
      <p:sp>
        <p:nvSpPr>
          <p:cNvPr id="3" name="Altbilgi Yer Tutucusu 2"/>
          <p:cNvSpPr>
            <a:spLocks noGrp="1"/>
          </p:cNvSpPr>
          <p:nvPr>
            <p:ph type="ftr" sz="quarter" idx="11"/>
          </p:nvPr>
        </p:nvSpPr>
        <p:spPr/>
        <p:txBody>
          <a:bodyPr/>
          <a:lstStyle>
            <a:lvl1pPr>
              <a:defRPr/>
            </a:lvl1pPr>
          </a:lstStyle>
          <a:p>
            <a:pPr>
              <a:defRPr/>
            </a:pPr>
            <a:endParaRPr lang="tr-TR" altLang="en-US"/>
          </a:p>
        </p:txBody>
      </p:sp>
      <p:sp>
        <p:nvSpPr>
          <p:cNvPr id="4" name="Slayt Numarası Yer Tutucusu 22"/>
          <p:cNvSpPr>
            <a:spLocks noGrp="1"/>
          </p:cNvSpPr>
          <p:nvPr>
            <p:ph type="sldNum" sz="quarter" idx="12"/>
          </p:nvPr>
        </p:nvSpPr>
        <p:spPr/>
        <p:txBody>
          <a:bodyPr/>
          <a:lstStyle>
            <a:lvl1pPr>
              <a:defRPr/>
            </a:lvl1pPr>
          </a:lstStyle>
          <a:p>
            <a:pPr>
              <a:defRPr/>
            </a:pPr>
            <a:fld id="{78D4CAC9-0376-4BAE-AF67-BD45E870CE73}" type="slidenum">
              <a:rPr lang="tr-TR" altLang="en-US"/>
              <a:pPr>
                <a:defRPr/>
              </a:pPr>
              <a:t>‹#›</a:t>
            </a:fld>
            <a:endParaRPr lang="tr-TR"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Yuvarlatılmış Dikdörtgen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4294967295">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Başlık Yer Tutucusu 21"/>
          <p:cNvSpPr>
            <a:spLocks noGrp="1"/>
          </p:cNvSpPr>
          <p:nvPr>
            <p:ph type="title"/>
          </p:nvPr>
        </p:nvSpPr>
        <p:spPr bwMode="auto">
          <a:xfrm>
            <a:off x="914400" y="274638"/>
            <a:ext cx="7772400" cy="1143000"/>
          </a:xfrm>
          <a:prstGeom prst="rect">
            <a:avLst/>
          </a:prstGeom>
          <a:noFill/>
          <a:ln w="9525">
            <a:noFill/>
            <a:miter lim="800000"/>
          </a:ln>
        </p:spPr>
        <p:txBody>
          <a:bodyPr vert="horz" wrap="square" lIns="91440" tIns="45720" rIns="91440" bIns="91440" numCol="1" anchor="b" anchorCtr="0" compatLnSpc="1">
            <a:prstTxWarp prst="textNoShape">
              <a:avLst/>
            </a:prstTxWarp>
          </a:bodyPr>
          <a:lstStyle/>
          <a:p>
            <a:pPr lvl="0"/>
            <a:r>
              <a:rPr lang="tr-TR" altLang="en-US"/>
              <a:t>Asıl başlık stili için tıklatın</a:t>
            </a:r>
            <a:endParaRPr lang="en-US" altLang="en-US"/>
          </a:p>
        </p:txBody>
      </p:sp>
      <p:sp>
        <p:nvSpPr>
          <p:cNvPr id="1029" name="Metin Yer Tutucusu 12"/>
          <p:cNvSpPr>
            <a:spLocks noGrp="1"/>
          </p:cNvSpPr>
          <p:nvPr>
            <p:ph type="body" idx="1"/>
          </p:nvPr>
        </p:nvSpPr>
        <p:spPr bwMode="auto">
          <a:xfrm>
            <a:off x="914400" y="1447800"/>
            <a:ext cx="7772400" cy="45720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tr-TR" altLang="en-US"/>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tr-TR" altLang="en-US"/>
          </a:p>
        </p:txBody>
      </p:sp>
      <p:sp>
        <p:nvSpPr>
          <p:cNvPr id="23" name="Slayt Numarası Yer Tutucusu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34" charset="0"/>
              </a:defRPr>
            </a:lvl1pPr>
          </a:lstStyle>
          <a:p>
            <a:pPr>
              <a:defRPr/>
            </a:pPr>
            <a:fld id="{FA522862-7600-4401-BD65-83334E710F62}"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sldLayoutIdLst>
    <p:sldLayoutId id="2147484409" r:id="rId1"/>
    <p:sldLayoutId id="2147484391" r:id="rId2"/>
    <p:sldLayoutId id="2147484392" r:id="rId3"/>
    <p:sldLayoutId id="2147484393" r:id="rId4"/>
    <p:sldLayoutId id="2147484394" r:id="rId5"/>
    <p:sldLayoutId id="2147484395" r:id="rId6"/>
  </p:sldLayoutIdLst>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FFAAAA"/>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F0000"/>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F0000"/>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tr-TR" altLang="en-US"/>
              <a:t>Asıl başlık stili için tıklatın</a:t>
            </a:r>
            <a:endParaRPr lang="en-US" altLang="en-US"/>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r>
              <a:rPr lang="tr-TR" altLang="en-US"/>
              <a:t>30.Haziran.2015</a:t>
            </a: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8E7F399-7B9B-417C-96CC-58C1514767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lsadmirzeoglu@sakary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1547813" y="3560763"/>
            <a:ext cx="6111875" cy="1582737"/>
          </a:xfrm>
        </p:spPr>
        <p:txBody>
          <a:bodyPr/>
          <a:lstStyle/>
          <a:p>
            <a:pPr eaLnBrk="1" hangingPunct="1">
              <a:lnSpc>
                <a:spcPct val="80000"/>
              </a:lnSpc>
            </a:pPr>
            <a:r>
              <a:rPr lang="en-US" altLang="en-US" sz="2000">
                <a:solidFill>
                  <a:srgbClr val="000000"/>
                </a:solidFill>
                <a:latin typeface="Times New Roman" pitchFamily="18" charset="0"/>
                <a:cs typeface="Times New Roman" pitchFamily="18" charset="0"/>
              </a:rPr>
              <a:t> </a:t>
            </a:r>
            <a:r>
              <a:rPr lang="tr-TR" altLang="en-US" sz="2000" b="1">
                <a:solidFill>
                  <a:srgbClr val="000000"/>
                </a:solidFill>
                <a:latin typeface="Times New Roman" pitchFamily="18" charset="0"/>
                <a:cs typeface="Times New Roman" pitchFamily="18" charset="0"/>
              </a:rPr>
              <a:t>PROF. </a:t>
            </a:r>
            <a:r>
              <a:rPr lang="en-US" altLang="en-US" sz="2000" b="1">
                <a:solidFill>
                  <a:srgbClr val="000000"/>
                </a:solidFill>
                <a:latin typeface="Times New Roman" pitchFamily="18" charset="0"/>
                <a:cs typeface="Times New Roman" pitchFamily="18" charset="0"/>
              </a:rPr>
              <a:t>DR. </a:t>
            </a:r>
            <a:r>
              <a:rPr lang="tr-TR" altLang="en-US" sz="2000" b="1">
                <a:solidFill>
                  <a:srgbClr val="000000"/>
                </a:solidFill>
                <a:latin typeface="Times New Roman" pitchFamily="18" charset="0"/>
                <a:cs typeface="Times New Roman" pitchFamily="18" charset="0"/>
              </a:rPr>
              <a:t>A. DİLŞAD MİRZEOĞLU</a:t>
            </a:r>
          </a:p>
          <a:p>
            <a:pPr eaLnBrk="1" hangingPunct="1">
              <a:lnSpc>
                <a:spcPct val="80000"/>
              </a:lnSpc>
            </a:pPr>
            <a:endParaRPr lang="en-US" altLang="en-US" sz="1800">
              <a:solidFill>
                <a:srgbClr val="000000"/>
              </a:solidFill>
              <a:latin typeface="Times New Roman" panose="02020603050405020304" pitchFamily="18" charset="0"/>
              <a:cs typeface="Times New Roman" panose="02020603050405020304"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SAKARYA</a:t>
            </a:r>
            <a:r>
              <a:rPr lang="en-US" altLang="en-US" sz="1800">
                <a:solidFill>
                  <a:srgbClr val="000000"/>
                </a:solidFill>
                <a:latin typeface="Times New Roman" pitchFamily="18" charset="0"/>
                <a:cs typeface="Times New Roman" pitchFamily="18" charset="0"/>
              </a:rPr>
              <a:t> </a:t>
            </a:r>
            <a:r>
              <a:rPr lang="tr-TR" altLang="en-US" sz="1800">
                <a:solidFill>
                  <a:srgbClr val="000000"/>
                </a:solidFill>
                <a:latin typeface="Times New Roman" pitchFamily="18" charset="0"/>
                <a:cs typeface="Times New Roman" pitchFamily="18" charset="0"/>
              </a:rPr>
              <a:t> UYGULAMALI BİLİMLER </a:t>
            </a:r>
            <a:r>
              <a:rPr lang="en-US" altLang="en-US" sz="1800">
                <a:solidFill>
                  <a:srgbClr val="000000"/>
                </a:solidFill>
                <a:latin typeface="Times New Roman" pitchFamily="18" charset="0"/>
                <a:cs typeface="Times New Roman" pitchFamily="18" charset="0"/>
              </a:rPr>
              <a:t>ÜNİVERSİTESİ</a:t>
            </a:r>
            <a:endParaRPr lang="tr-TR" altLang="en-US" sz="1800">
              <a:solidFill>
                <a:srgbClr val="000000"/>
              </a:solidFill>
              <a:latin typeface="Times New Roman" panose="02020603050405020304" pitchFamily="18" charset="0"/>
              <a:cs typeface="Times New Roman" panose="02020603050405020304" pitchFamily="18" charset="0"/>
            </a:endParaRPr>
          </a:p>
          <a:p>
            <a:pPr eaLnBrk="1" hangingPunct="1">
              <a:lnSpc>
                <a:spcPct val="80000"/>
              </a:lnSpc>
            </a:pPr>
            <a:r>
              <a:rPr lang="tr-TR" altLang="en-US" sz="1800">
                <a:solidFill>
                  <a:srgbClr val="000000"/>
                </a:solidFill>
                <a:latin typeface="Times New Roman" panose="02020603050405020304" pitchFamily="18" charset="0"/>
                <a:cs typeface="Times New Roman" panose="02020603050405020304" pitchFamily="18" charset="0"/>
              </a:rPr>
              <a:t>SPOR BİLİMLERİ FAKÜLTESİ</a:t>
            </a:r>
          </a:p>
          <a:p>
            <a:pPr eaLnBrk="1" hangingPunct="1">
              <a:lnSpc>
                <a:spcPct val="80000"/>
              </a:lnSpc>
            </a:pPr>
            <a:endParaRPr lang="tr-TR" altLang="en-US" sz="1800">
              <a:solidFill>
                <a:srgbClr val="000000"/>
              </a:solidFill>
              <a:latin typeface="Arial"/>
            </a:endParaRPr>
          </a:p>
          <a:p>
            <a:pPr eaLnBrk="1" hangingPunct="1">
              <a:lnSpc>
                <a:spcPct val="80000"/>
              </a:lnSpc>
            </a:pPr>
            <a:endParaRPr lang="en-US" altLang="en-US" sz="1800"/>
          </a:p>
        </p:txBody>
      </p:sp>
      <p:sp>
        <p:nvSpPr>
          <p:cNvPr id="48130" name="Rectangle 2"/>
          <p:cNvSpPr>
            <a:spLocks noGrp="1" noChangeArrowheads="1"/>
          </p:cNvSpPr>
          <p:nvPr>
            <p:ph type="ctrTitle"/>
          </p:nvPr>
        </p:nvSpPr>
        <p:spPr>
          <a:xfrm>
            <a:off x="457200" y="1428750"/>
            <a:ext cx="8229600" cy="2071688"/>
          </a:xfrm>
        </p:spPr>
        <p:txBody>
          <a:bodyPr>
            <a:normAutofit/>
          </a:bodyPr>
          <a:lstStyle/>
          <a:p>
            <a:pPr eaLnBrk="1" fontAlgn="auto" hangingPunct="1">
              <a:spcAft>
                <a:spcPct val="0"/>
              </a:spcAft>
              <a:defRPr/>
            </a:pPr>
            <a:br>
              <a:rPr lang="tr-TR" b="1">
                <a:solidFill>
                  <a:schemeClr val="bg1"/>
                </a:solidFill>
              </a:rPr>
            </a:br>
            <a:r>
              <a:rPr lang="tr-TR" b="1">
                <a:solidFill>
                  <a:schemeClr val="bg1"/>
                </a:solidFill>
              </a:rPr>
              <a:t>VOLEYBOLA ÖZGÜ HAREKET EĞİTİMİ</a:t>
            </a:r>
            <a:br>
              <a:rPr/>
            </a:br>
            <a:r>
              <a:t> </a:t>
            </a:r>
            <a:endParaRPr lang="tr-TR" altLang="en-US" b="1"/>
          </a:p>
        </p:txBody>
      </p:sp>
      <p:sp>
        <p:nvSpPr>
          <p:cNvPr id="7172" name="Metin kutusu 12"/>
          <p:cNvSpPr txBox="1">
            <a:spLocks noChangeArrowheads="1"/>
          </p:cNvSpPr>
          <p:nvPr/>
        </p:nvSpPr>
        <p:spPr bwMode="auto">
          <a:xfrm>
            <a:off x="3059113" y="5445125"/>
            <a:ext cx="2614612" cy="892175"/>
          </a:xfrm>
          <a:prstGeom prst="rect">
            <a:avLst/>
          </a:prstGeom>
          <a:noFill/>
          <a:ln w="9525">
            <a:noFill/>
            <a:miter lim="800000"/>
          </a:ln>
        </p:spPr>
        <p:txBody>
          <a:bodyPr wrap="none">
            <a:spAutoFit/>
          </a:bodyPr>
          <a:lstStyle/>
          <a:p>
            <a:pPr eaLnBrk="1" hangingPunct="1"/>
            <a:r>
              <a:rPr lang="tr-TR" altLang="en-US" sz="1600">
                <a:hlinkClick r:id="rId2"/>
              </a:rPr>
              <a:t>dilsadmirzeoglu@subu.edu.tr</a:t>
            </a:r>
            <a:endParaRPr lang="tr-TR" altLang="en-US" sz="1600"/>
          </a:p>
          <a:p>
            <a:pPr eaLnBrk="1" hangingPunct="1"/>
            <a:endParaRPr lang="en-US"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28625" y="274638"/>
            <a:ext cx="8258175" cy="1138138"/>
          </a:xfrm>
        </p:spPr>
        <p:txBody>
          <a:bodyPr/>
          <a:lstStyle/>
          <a:p>
            <a:r>
              <a:rPr lang="tr-TR" sz="3200" b="1">
                <a:solidFill>
                  <a:srgbClr val="FF0000"/>
                </a:solidFill>
                <a:latin typeface="Times New Roman" pitchFamily="18" charset="0"/>
                <a:cs typeface="Times New Roman" pitchFamily="18" charset="0"/>
              </a:rPr>
              <a:t>Hareket Eğitimi Uygulama İlkeleri</a:t>
            </a:r>
          </a:p>
        </p:txBody>
      </p:sp>
      <p:sp>
        <p:nvSpPr>
          <p:cNvPr id="23555" name="2 İçerik Yer Tutucusu"/>
          <p:cNvSpPr>
            <a:spLocks noGrp="1"/>
          </p:cNvSpPr>
          <p:nvPr>
            <p:ph sz="quarter" idx="1"/>
          </p:nvPr>
        </p:nvSpPr>
        <p:spPr>
          <a:xfrm>
            <a:off x="285750" y="1700808"/>
            <a:ext cx="8401050" cy="4318992"/>
          </a:xfrm>
        </p:spPr>
        <p:txBody>
          <a:bodyPr/>
          <a:lstStyle/>
          <a:p>
            <a:pPr algn="just"/>
            <a:r>
              <a:rPr lang="tr-TR" sz="2400"/>
              <a:t>Çocukların yaş ve gelişim özelliklerine uygun hazırlanan temel hareket eğitimi ile </a:t>
            </a:r>
            <a:r>
              <a:rPr lang="tr-TR" sz="2400" b="1">
                <a:solidFill>
                  <a:schemeClr val="accent1"/>
                </a:solidFill>
              </a:rPr>
              <a:t>çoklu deneyim kazanması </a:t>
            </a:r>
            <a:r>
              <a:rPr lang="tr-TR" sz="2400"/>
              <a:t>hedeflenmelidir. </a:t>
            </a:r>
          </a:p>
          <a:p>
            <a:pPr algn="just"/>
            <a:r>
              <a:rPr lang="tr-TR" sz="2400"/>
              <a:t>Her çocuğun temel hareket becerilerini geliştirebilmesi için etkinlikler </a:t>
            </a:r>
            <a:r>
              <a:rPr lang="tr-TR" sz="2400" b="1">
                <a:solidFill>
                  <a:schemeClr val="accent1"/>
                </a:solidFill>
              </a:rPr>
              <a:t>yeteri kadar </a:t>
            </a:r>
            <a:r>
              <a:rPr lang="tr-TR" sz="2400"/>
              <a:t>uygulanmalıdır. </a:t>
            </a:r>
          </a:p>
          <a:p>
            <a:pPr algn="just"/>
            <a:r>
              <a:rPr lang="tr-TR" sz="2400"/>
              <a:t>Amaca uygun planlanmış etkinlikler öncelikle </a:t>
            </a:r>
            <a:r>
              <a:rPr lang="tr-TR" sz="2400" b="1">
                <a:solidFill>
                  <a:schemeClr val="accent1"/>
                </a:solidFill>
              </a:rPr>
              <a:t>eğlenceli</a:t>
            </a:r>
            <a:r>
              <a:rPr lang="tr-TR" sz="2400"/>
              <a:t> olmalıdır. </a:t>
            </a:r>
          </a:p>
          <a:p>
            <a:pPr algn="just"/>
            <a:r>
              <a:rPr lang="tr-TR" sz="2400"/>
              <a:t>Etkinlikler uygulanırken her çocuğun </a:t>
            </a:r>
            <a:r>
              <a:rPr lang="tr-TR" sz="2400" b="1">
                <a:solidFill>
                  <a:schemeClr val="accent1"/>
                </a:solidFill>
              </a:rPr>
              <a:t>aktif katılımının </a:t>
            </a:r>
            <a:r>
              <a:rPr lang="tr-TR" sz="2400"/>
              <a:t>sağlanmasına özen gösterilmelidir. </a:t>
            </a:r>
          </a:p>
          <a:p>
            <a:pPr algn="just"/>
            <a:r>
              <a:rPr lang="tr-TR" sz="2400"/>
              <a:t>Yapılacak etkinliklerde mümkün olduğunca </a:t>
            </a:r>
            <a:r>
              <a:rPr lang="tr-TR" sz="2400" b="1">
                <a:solidFill>
                  <a:srgbClr val="FF0000"/>
                </a:solidFill>
              </a:rPr>
              <a:t>tüm spor dallarına yönelik temel hareket becerilerin </a:t>
            </a:r>
            <a:r>
              <a:rPr lang="tr-TR" sz="2400"/>
              <a:t>yer alması sağlanmalıdır.</a:t>
            </a:r>
          </a:p>
          <a:p>
            <a:pPr marL="0" indent="0" algn="just">
              <a:buNone/>
            </a:pPr>
            <a:endParaRPr lang="tr-TR" sz="2400"/>
          </a:p>
          <a:p>
            <a:endParaRPr lang="tr-TR"/>
          </a:p>
        </p:txBody>
      </p:sp>
      <p:pic>
        <p:nvPicPr>
          <p:cNvPr id="23556" name="Resim 3"/>
          <p:cNvPicPr>
            <a:picLocks noChangeAspect="1"/>
          </p:cNvPicPr>
          <p:nvPr/>
        </p:nvPicPr>
        <p:blipFill>
          <a:blip r:embed="rId2"/>
          <a:stretch>
            <a:fillRect/>
          </a:stretch>
        </p:blipFill>
        <p:spPr bwMode="auto">
          <a:xfrm>
            <a:off x="6858000" y="214313"/>
            <a:ext cx="1846263" cy="765175"/>
          </a:xfrm>
          <a:prstGeom prst="rect">
            <a:avLst/>
          </a:prstGeom>
          <a:noFill/>
          <a:ln w="9525">
            <a:noFill/>
            <a:miter lim="800000"/>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1143000"/>
          </a:xfrm>
        </p:spPr>
        <p:txBody>
          <a:bodyPr/>
          <a:lstStyle/>
          <a:p>
            <a:r>
              <a:rPr lang="tr-TR" sz="3200" b="1">
                <a:solidFill>
                  <a:srgbClr val="FF0000"/>
                </a:solidFill>
                <a:latin typeface="Times New Roman" pitchFamily="18" charset="0"/>
                <a:cs typeface="Times New Roman" pitchFamily="18" charset="0"/>
              </a:rPr>
              <a:t>Hareket Eğitimi Uygulama İlkeleri</a:t>
            </a:r>
          </a:p>
        </p:txBody>
      </p:sp>
      <p:sp>
        <p:nvSpPr>
          <p:cNvPr id="3" name="İçerik Yer Tutucusu 2"/>
          <p:cNvSpPr>
            <a:spLocks noGrp="1"/>
          </p:cNvSpPr>
          <p:nvPr>
            <p:ph sz="quarter" idx="1"/>
          </p:nvPr>
        </p:nvSpPr>
        <p:spPr>
          <a:xfrm>
            <a:off x="539552" y="1447800"/>
            <a:ext cx="8147248" cy="4572000"/>
          </a:xfrm>
        </p:spPr>
        <p:txBody>
          <a:bodyPr/>
          <a:lstStyle/>
          <a:p>
            <a:pPr algn="just"/>
            <a:r>
              <a:rPr lang="tr-TR" sz="2400"/>
              <a:t>Eğer grubun genelinde hareket becerilerin uygulaması veya akıcılığı konusunda sorun yaşanıyorsa, beceriler grubun ihtiyacına göre tekrar şekillendirilmelidir. </a:t>
            </a:r>
            <a:r>
              <a:rPr lang="tr-TR" sz="2400" b="1">
                <a:solidFill>
                  <a:srgbClr val="FF0000"/>
                </a:solidFill>
              </a:rPr>
              <a:t>Çocukların hareketleri zorlanmadan yavaş ve doğru yapması sağlanmalıdır. Sonra daha akıcı ve hızlı yapacak şekilde uygulanmalıdır. </a:t>
            </a:r>
          </a:p>
          <a:p>
            <a:pPr algn="just"/>
            <a:r>
              <a:rPr lang="tr-TR" sz="2400"/>
              <a:t>Güvenlik için </a:t>
            </a:r>
            <a:r>
              <a:rPr lang="tr-TR" sz="2400" b="1">
                <a:solidFill>
                  <a:srgbClr val="FF0000"/>
                </a:solidFill>
              </a:rPr>
              <a:t>uygulama alanları ve malzemeler çocuklara uygun </a:t>
            </a:r>
            <a:r>
              <a:rPr lang="tr-TR" sz="2400"/>
              <a:t>hale getirilmelidir. Örneğin öncelikle küçük hafif sünger topların kullanılması ve hareketlerin bu şekilde daha kolay öğrenilmesini kolaylaştıracaktır. İlk çalışmalarda topu yakalayamazken,  doğru fırlatamazken bir hafta sonra topu daha çabuk yakalamaya ve daha hızlı, doğru fırlatmaya başlayacaklardır. </a:t>
            </a:r>
          </a:p>
          <a:p>
            <a:endParaRPr lang="tr-TR"/>
          </a:p>
        </p:txBody>
      </p:sp>
      <p:pic>
        <p:nvPicPr>
          <p:cNvPr id="4" name="Resim 3"/>
          <p:cNvPicPr>
            <a:picLocks noChangeAspect="1"/>
          </p:cNvPicPr>
          <p:nvPr/>
        </p:nvPicPr>
        <p:blipFill>
          <a:blip r:embed="rId2"/>
          <a:stretch>
            <a:fillRect/>
          </a:stretch>
        </p:blipFill>
        <p:spPr>
          <a:xfrm>
            <a:off x="7020272" y="77975"/>
            <a:ext cx="1847248" cy="686729"/>
          </a:xfrm>
          <a:prstGeom prst="rect">
            <a:avLst/>
          </a:prstGeom>
        </p:spPr>
      </p:pic>
    </p:spTree>
    <p:extLst>
      <p:ext uri="{BB962C8B-B14F-4D97-AF65-F5344CB8AC3E}">
        <p14:creationId xmlns:p14="http://schemas.microsoft.com/office/powerpoint/2010/main" val="309632827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r>
              <a:rPr lang="tr-TR" altLang="tr-TR" sz="3600" b="1">
                <a:solidFill>
                  <a:srgbClr val="FF0000"/>
                </a:solidFill>
                <a:latin typeface="Times New Roman" pitchFamily="18" charset="0"/>
                <a:cs typeface="Times New Roman" pitchFamily="18" charset="0"/>
              </a:rPr>
              <a:t>Hareket Eğitiminin Özellikleri</a:t>
            </a:r>
          </a:p>
        </p:txBody>
      </p:sp>
      <p:sp>
        <p:nvSpPr>
          <p:cNvPr id="24579" name="2 İçerik Yer Tutucusu"/>
          <p:cNvSpPr>
            <a:spLocks noGrp="1"/>
          </p:cNvSpPr>
          <p:nvPr>
            <p:ph sz="quarter" idx="1"/>
          </p:nvPr>
        </p:nvSpPr>
        <p:spPr>
          <a:xfrm>
            <a:off x="500034" y="1447800"/>
            <a:ext cx="4429156" cy="4572000"/>
          </a:xfrm>
        </p:spPr>
        <p:txBody>
          <a:bodyPr/>
          <a:lstStyle/>
          <a:p>
            <a:pPr algn="just"/>
            <a:r>
              <a:rPr lang="tr-TR" altLang="tr-TR" sz="2200">
                <a:latin typeface="Times New Roman" pitchFamily="18" charset="0"/>
                <a:cs typeface="Times New Roman" pitchFamily="18" charset="0"/>
              </a:rPr>
              <a:t>Hareket eğitimi bireysel keşiftir.</a:t>
            </a:r>
          </a:p>
          <a:p>
            <a:pPr algn="just"/>
            <a:r>
              <a:rPr lang="tr-TR" altLang="tr-TR" sz="2200">
                <a:latin typeface="Times New Roman" pitchFamily="18" charset="0"/>
                <a:cs typeface="Times New Roman" pitchFamily="18" charset="0"/>
              </a:rPr>
              <a:t>Sporcu merkezlidir.</a:t>
            </a:r>
          </a:p>
          <a:p>
            <a:pPr algn="just"/>
            <a:r>
              <a:rPr lang="tr-TR" altLang="tr-TR" sz="2200">
                <a:latin typeface="Times New Roman" pitchFamily="18" charset="0"/>
                <a:cs typeface="Times New Roman" pitchFamily="18" charset="0"/>
              </a:rPr>
              <a:t>Temelinde problem çözme vardır.</a:t>
            </a:r>
          </a:p>
          <a:p>
            <a:pPr algn="just"/>
            <a:r>
              <a:rPr lang="tr-TR" altLang="tr-TR" sz="2200">
                <a:latin typeface="Times New Roman" pitchFamily="18" charset="0"/>
                <a:cs typeface="Times New Roman" pitchFamily="18" charset="0"/>
              </a:rPr>
              <a:t>Geleneksel spor eğitiminden daha az formal yapıdadır.</a:t>
            </a:r>
          </a:p>
          <a:p>
            <a:pPr algn="just"/>
            <a:r>
              <a:rPr lang="tr-TR" altLang="tr-TR" sz="2200">
                <a:latin typeface="Times New Roman" pitchFamily="18" charset="0"/>
                <a:cs typeface="Times New Roman" pitchFamily="18" charset="0"/>
              </a:rPr>
              <a:t>Motor becerilerin öğrenilmesini kolaylaştırır.</a:t>
            </a:r>
          </a:p>
          <a:p>
            <a:pPr algn="just"/>
            <a:r>
              <a:rPr lang="tr-TR" altLang="tr-TR" sz="2200">
                <a:latin typeface="Times New Roman" pitchFamily="18" charset="0"/>
                <a:cs typeface="Times New Roman" pitchFamily="18" charset="0"/>
              </a:rPr>
              <a:t>Hareket analizini destekler.</a:t>
            </a:r>
          </a:p>
          <a:p>
            <a:pPr algn="just"/>
            <a:r>
              <a:rPr lang="tr-TR" altLang="tr-TR" sz="2200">
                <a:latin typeface="Times New Roman" pitchFamily="18" charset="0"/>
                <a:cs typeface="Times New Roman" pitchFamily="18" charset="0"/>
              </a:rPr>
              <a:t>Uygun malzeme/araç-gereç (pahalı olmayan) gerektirir.</a:t>
            </a:r>
          </a:p>
          <a:p>
            <a:pPr algn="just"/>
            <a:r>
              <a:rPr lang="tr-TR" altLang="tr-TR" sz="2200">
                <a:latin typeface="Times New Roman" pitchFamily="18" charset="0"/>
                <a:cs typeface="Times New Roman" pitchFamily="18" charset="0"/>
              </a:rPr>
              <a:t>Hareket eğitimindeki gelişmeler, belirli aralıklarla ölçülmelidir</a:t>
            </a:r>
            <a:r>
              <a:rPr lang="tr-TR" altLang="tr-TR" sz="2200"/>
              <a:t>.</a:t>
            </a:r>
          </a:p>
          <a:p>
            <a:endParaRPr lang="tr-TR" altLang="tr-TR"/>
          </a:p>
        </p:txBody>
      </p:sp>
      <p:pic>
        <p:nvPicPr>
          <p:cNvPr id="24580" name="Resim 1"/>
          <p:cNvPicPr>
            <a:picLocks noChangeAspect="1"/>
          </p:cNvPicPr>
          <p:nvPr/>
        </p:nvPicPr>
        <p:blipFill>
          <a:blip r:embed="rId2"/>
          <a:stretch>
            <a:fillRect/>
          </a:stretch>
        </p:blipFill>
        <p:spPr bwMode="auto">
          <a:xfrm>
            <a:off x="6786563" y="428625"/>
            <a:ext cx="1928812" cy="714375"/>
          </a:xfrm>
          <a:prstGeom prst="rect">
            <a:avLst/>
          </a:prstGeom>
          <a:noFill/>
          <a:ln w="9525">
            <a:noFill/>
            <a:miter lim="800000"/>
          </a:ln>
        </p:spPr>
      </p:pic>
      <p:pic>
        <p:nvPicPr>
          <p:cNvPr id="24581" name="Picture 12"/>
          <p:cNvPicPr>
            <a:picLocks noChangeAspect="1" noChangeArrowheads="1"/>
          </p:cNvPicPr>
          <p:nvPr/>
        </p:nvPicPr>
        <p:blipFill>
          <a:blip r:embed="rId3"/>
          <a:stretch>
            <a:fillRect/>
          </a:stretch>
        </p:blipFill>
        <p:spPr bwMode="auto">
          <a:xfrm>
            <a:off x="5214937" y="1357298"/>
            <a:ext cx="3929063" cy="1014413"/>
          </a:xfrm>
          <a:prstGeom prst="rect">
            <a:avLst/>
          </a:prstGeom>
          <a:noFill/>
          <a:ln w="9525">
            <a:noFill/>
            <a:miter lim="800000"/>
          </a:ln>
        </p:spPr>
      </p:pic>
      <p:pic>
        <p:nvPicPr>
          <p:cNvPr id="6146" name="Picture 2" descr="C:\Users\user\Desktop\images (4).jpg"/>
          <p:cNvPicPr>
            <a:picLocks noGrp="1" noChangeAspect="1" noChangeArrowheads="1"/>
          </p:cNvPicPr>
          <p:nvPr>
            <p:ph sz="quarter" idx="2"/>
          </p:nvPr>
        </p:nvPicPr>
        <p:blipFill>
          <a:blip r:embed="rId4"/>
          <a:stretch>
            <a:fillRect/>
          </a:stretch>
        </p:blipFill>
        <p:spPr bwMode="auto">
          <a:xfrm>
            <a:off x="5499100" y="2285992"/>
            <a:ext cx="3001990" cy="3643338"/>
          </a:xfrm>
          <a:prstGeom prst="rect">
            <a:avLst/>
          </a:prstGeom>
          <a:no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571500" y="857250"/>
            <a:ext cx="8115300" cy="1000125"/>
          </a:xfrm>
        </p:spPr>
        <p:txBody>
          <a:bodyPr/>
          <a:lstStyle/>
          <a:p>
            <a:r>
              <a:rPr lang="tr-TR" altLang="tr-TR" b="1">
                <a:solidFill>
                  <a:srgbClr val="FF0000"/>
                </a:solidFill>
                <a:latin typeface="Times New Roman" pitchFamily="18" charset="0"/>
                <a:cs typeface="Times New Roman" pitchFamily="18" charset="0"/>
              </a:rPr>
              <a:t>Hareket Eğitimi</a:t>
            </a:r>
          </a:p>
        </p:txBody>
      </p:sp>
      <p:sp>
        <p:nvSpPr>
          <p:cNvPr id="25603" name="2 İçerik Yer Tutucusu"/>
          <p:cNvSpPr>
            <a:spLocks noGrp="1"/>
          </p:cNvSpPr>
          <p:nvPr>
            <p:ph sz="quarter" idx="1"/>
          </p:nvPr>
        </p:nvSpPr>
        <p:spPr>
          <a:xfrm>
            <a:off x="914400" y="2214563"/>
            <a:ext cx="7772400" cy="3805237"/>
          </a:xfrm>
        </p:spPr>
        <p:txBody>
          <a:bodyPr/>
          <a:lstStyle/>
          <a:p>
            <a:r>
              <a:rPr lang="tr-TR" altLang="tr-TR" sz="2400"/>
              <a:t>Te</a:t>
            </a:r>
            <a:r>
              <a:rPr lang="tr-TR" altLang="tr-TR" sz="2400">
                <a:latin typeface="Times New Roman" pitchFamily="18" charset="0"/>
                <a:cs typeface="Times New Roman" pitchFamily="18" charset="0"/>
              </a:rPr>
              <a:t>mel hareket becerileri ve</a:t>
            </a:r>
          </a:p>
          <a:p>
            <a:r>
              <a:rPr lang="tr-TR" altLang="tr-TR" sz="2400">
                <a:latin typeface="Times New Roman" pitchFamily="18" charset="0"/>
                <a:cs typeface="Times New Roman" pitchFamily="18" charset="0"/>
              </a:rPr>
              <a:t>Hareket kavramlarından oluşur.</a:t>
            </a:r>
          </a:p>
        </p:txBody>
      </p:sp>
      <p:pic>
        <p:nvPicPr>
          <p:cNvPr id="25604" name="Resim 3"/>
          <p:cNvPicPr>
            <a:picLocks noChangeAspect="1"/>
          </p:cNvPicPr>
          <p:nvPr/>
        </p:nvPicPr>
        <p:blipFill>
          <a:blip r:embed="rId2"/>
          <a:stretch>
            <a:fillRect/>
          </a:stretch>
        </p:blipFill>
        <p:spPr bwMode="auto">
          <a:xfrm>
            <a:off x="6613525" y="333375"/>
            <a:ext cx="2090738" cy="646113"/>
          </a:xfrm>
          <a:prstGeom prst="rect">
            <a:avLst/>
          </a:prstGeom>
          <a:noFill/>
          <a:ln w="9525">
            <a:noFill/>
            <a:miter lim="800000"/>
          </a:ln>
        </p:spPr>
      </p:pic>
      <p:pic>
        <p:nvPicPr>
          <p:cNvPr id="7170" name="Picture 2" descr="C:\Users\user\Desktop\images (5).jpg"/>
          <p:cNvPicPr>
            <a:picLocks noChangeAspect="1" noChangeArrowheads="1"/>
          </p:cNvPicPr>
          <p:nvPr/>
        </p:nvPicPr>
        <p:blipFill>
          <a:blip r:embed="rId3"/>
          <a:stretch>
            <a:fillRect/>
          </a:stretch>
        </p:blipFill>
        <p:spPr bwMode="auto">
          <a:xfrm>
            <a:off x="5643570" y="1500174"/>
            <a:ext cx="3071834" cy="4643470"/>
          </a:xfrm>
          <a:prstGeom prst="rect">
            <a:avLst/>
          </a:prstGeom>
          <a:no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4294967295"/>
            <p:extLst>
              <p:ext uri="{D42A27DB-BD31-4B8C-83A1-F6EECF244321}">
                <p14:modId xmlns:p14="http://schemas.microsoft.com/office/powerpoint/2010/main" val="206998417"/>
              </p:ext>
            </p:extLst>
          </p:nvPr>
        </p:nvGraphicFramePr>
        <p:xfrm>
          <a:off x="571472" y="928670"/>
          <a:ext cx="7858180" cy="5234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Yuvarlatılmış Dikdörtgen"/>
          <p:cNvSpPr/>
          <p:nvPr/>
        </p:nvSpPr>
        <p:spPr>
          <a:xfrm>
            <a:off x="1428750" y="285750"/>
            <a:ext cx="2286000"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a:t>Temel Hareket Becerileri</a:t>
            </a:r>
          </a:p>
        </p:txBody>
      </p:sp>
      <p:sp>
        <p:nvSpPr>
          <p:cNvPr id="5" name="4 Dikdörtgen"/>
          <p:cNvSpPr/>
          <p:nvPr/>
        </p:nvSpPr>
        <p:spPr>
          <a:xfrm>
            <a:off x="4357688" y="357188"/>
            <a:ext cx="3071812"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a:t>Hareket Kavramları</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tretch>
            <a:fillRect/>
          </a:stretch>
        </p:blipFill>
        <p:spPr bwMode="auto">
          <a:xfrm>
            <a:off x="214313" y="642938"/>
            <a:ext cx="4286250" cy="2571750"/>
          </a:xfrm>
          <a:prstGeom prst="rect">
            <a:avLst/>
          </a:prstGeom>
          <a:noFill/>
          <a:ln w="9525">
            <a:noFill/>
            <a:miter lim="800000"/>
          </a:ln>
        </p:spPr>
      </p:pic>
      <p:pic>
        <p:nvPicPr>
          <p:cNvPr id="28675" name="Picture 3" descr="C:\Users\user\Desktop\rESİM2.jpg"/>
          <p:cNvPicPr>
            <a:picLocks noChangeAspect="1" noChangeArrowheads="1"/>
          </p:cNvPicPr>
          <p:nvPr/>
        </p:nvPicPr>
        <p:blipFill>
          <a:blip r:embed="rId3"/>
          <a:stretch>
            <a:fillRect/>
          </a:stretch>
        </p:blipFill>
        <p:spPr bwMode="auto">
          <a:xfrm>
            <a:off x="285750" y="3643313"/>
            <a:ext cx="4310063" cy="2873375"/>
          </a:xfrm>
          <a:prstGeom prst="rect">
            <a:avLst/>
          </a:prstGeom>
          <a:noFill/>
          <a:ln w="9525">
            <a:noFill/>
            <a:miter lim="800000"/>
          </a:ln>
        </p:spPr>
      </p:pic>
      <p:pic>
        <p:nvPicPr>
          <p:cNvPr id="28676" name="Picture 5" descr="2018 - 2019 Yılı Fiziksel Etkinlik Kartları pdf"/>
          <p:cNvPicPr>
            <a:picLocks noChangeAspect="1" noChangeArrowheads="1"/>
          </p:cNvPicPr>
          <p:nvPr/>
        </p:nvPicPr>
        <p:blipFill>
          <a:blip r:embed="rId4"/>
          <a:stretch>
            <a:fillRect/>
          </a:stretch>
        </p:blipFill>
        <p:spPr bwMode="auto">
          <a:xfrm>
            <a:off x="4572000" y="714375"/>
            <a:ext cx="4262438" cy="2500313"/>
          </a:xfrm>
          <a:prstGeom prst="rect">
            <a:avLst/>
          </a:prstGeom>
          <a:noFill/>
          <a:ln w="9525">
            <a:noFill/>
            <a:miter lim="800000"/>
          </a:ln>
        </p:spPr>
      </p:pic>
      <p:pic>
        <p:nvPicPr>
          <p:cNvPr id="28677" name="Picture 7" descr="T.C. MİLLİ EĞİTİM BAKANLIĞI TEMEL EĞİTİM GENEL MÜDÜRLÜĞÜ - OYUN OYNUYORUM DERLEME KİTAPÇIĞI "/>
          <p:cNvPicPr>
            <a:picLocks noChangeAspect="1" noChangeArrowheads="1"/>
          </p:cNvPicPr>
          <p:nvPr/>
        </p:nvPicPr>
        <p:blipFill>
          <a:blip r:embed="rId5"/>
          <a:stretch>
            <a:fillRect/>
          </a:stretch>
        </p:blipFill>
        <p:spPr bwMode="auto">
          <a:xfrm>
            <a:off x="4786313" y="3643313"/>
            <a:ext cx="3857625" cy="2857500"/>
          </a:xfrm>
          <a:prstGeom prst="rect">
            <a:avLst/>
          </a:prstGeom>
          <a:noFill/>
          <a:ln w="9525">
            <a:noFill/>
            <a:miter lim="800000"/>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tretch>
            <a:fillRect/>
          </a:stretch>
        </p:blipFill>
        <p:spPr bwMode="auto">
          <a:xfrm>
            <a:off x="0" y="0"/>
            <a:ext cx="9144000" cy="6669088"/>
          </a:xfrm>
          <a:prstGeom prst="rect">
            <a:avLst/>
          </a:prstGeom>
          <a:noFill/>
          <a:ln w="9525">
            <a:noFill/>
            <a:miter lim="800000"/>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a:stretch>
            <a:fillRect/>
          </a:stretch>
        </p:blipFill>
        <p:spPr bwMode="auto">
          <a:xfrm>
            <a:off x="0" y="0"/>
            <a:ext cx="9144000" cy="6858000"/>
          </a:xfrm>
          <a:prstGeom prst="rect">
            <a:avLst/>
          </a:prstGeom>
          <a:noFill/>
          <a:ln w="9525">
            <a:noFill/>
            <a:miter lim="800000"/>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5 Başlık"/>
          <p:cNvSpPr>
            <a:spLocks noGrp="1"/>
          </p:cNvSpPr>
          <p:nvPr>
            <p:ph type="ctrTitle"/>
          </p:nvPr>
        </p:nvSpPr>
        <p:spPr>
          <a:xfrm>
            <a:off x="457200" y="1506538"/>
            <a:ext cx="8229600" cy="1470025"/>
          </a:xfrm>
        </p:spPr>
        <p:txBody>
          <a:bodyPr/>
          <a:lstStyle/>
          <a:p>
            <a:r>
              <a:rPr lang="tr-TR" b="1"/>
              <a:t>KOORDİNATİF YETİLER</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88" y="274638"/>
            <a:ext cx="8329612" cy="1143000"/>
          </a:xfrm>
        </p:spPr>
        <p:txBody>
          <a:bodyPr/>
          <a:lstStyle/>
          <a:p>
            <a:pPr>
              <a:defRPr/>
            </a:pPr>
            <a:r>
              <a:rPr lang="tr-TR" sz="3600" b="1">
                <a:solidFill>
                  <a:schemeClr val="accent3"/>
                </a:solidFill>
                <a:latin typeface="Times New Roman" pitchFamily="18" charset="0"/>
                <a:cs typeface="Times New Roman" pitchFamily="18" charset="0"/>
              </a:rPr>
              <a:t>Koordinasyon Nedir?</a:t>
            </a:r>
          </a:p>
        </p:txBody>
      </p:sp>
      <p:sp>
        <p:nvSpPr>
          <p:cNvPr id="3" name="2 İçerik Yer Tutucusu"/>
          <p:cNvSpPr>
            <a:spLocks noGrp="1"/>
          </p:cNvSpPr>
          <p:nvPr>
            <p:ph sz="quarter" idx="1"/>
          </p:nvPr>
        </p:nvSpPr>
        <p:spPr>
          <a:xfrm>
            <a:off x="428625" y="1500188"/>
            <a:ext cx="8258175" cy="4519612"/>
          </a:xfrm>
        </p:spPr>
        <p:txBody>
          <a:bodyPr/>
          <a:lstStyle/>
          <a:p>
            <a:pPr algn="just">
              <a:defRPr/>
            </a:pPr>
            <a:r>
              <a:rPr lang="tr-TR" altLang="tr-TR">
                <a:solidFill>
                  <a:schemeClr val="tx1">
                    <a:lumMod val="95000"/>
                    <a:lumOff val="5000"/>
                  </a:schemeClr>
                </a:solidFill>
                <a:latin typeface="Times New Roman" pitchFamily="18" charset="0"/>
                <a:cs typeface="Times New Roman" pitchFamily="18" charset="0"/>
              </a:rPr>
              <a:t>Koordinasyon vücuda egemen olmadır.</a:t>
            </a:r>
          </a:p>
          <a:p>
            <a:pPr algn="just">
              <a:defRPr/>
            </a:pPr>
            <a:r>
              <a:rPr lang="tr-TR">
                <a:solidFill>
                  <a:schemeClr val="tx1">
                    <a:lumMod val="95000"/>
                    <a:lumOff val="5000"/>
                  </a:schemeClr>
                </a:solidFill>
                <a:latin typeface="Times New Roman" pitchFamily="18" charset="0"/>
                <a:cs typeface="Times New Roman" pitchFamily="18" charset="0"/>
              </a:rPr>
              <a:t>Kısa süre içerisinde </a:t>
            </a:r>
            <a:r>
              <a:rPr lang="tr-TR" b="1">
                <a:solidFill>
                  <a:srgbClr val="FF0000"/>
                </a:solidFill>
                <a:latin typeface="Times New Roman" pitchFamily="18" charset="0"/>
                <a:cs typeface="Times New Roman" pitchFamily="18" charset="0"/>
              </a:rPr>
              <a:t>zor hareketleri öğrenebilme </a:t>
            </a:r>
            <a:r>
              <a:rPr lang="tr-TR">
                <a:solidFill>
                  <a:schemeClr val="tx1">
                    <a:lumMod val="95000"/>
                    <a:lumOff val="5000"/>
                  </a:schemeClr>
                </a:solidFill>
                <a:latin typeface="Times New Roman" pitchFamily="18" charset="0"/>
                <a:cs typeface="Times New Roman" pitchFamily="18" charset="0"/>
              </a:rPr>
              <a:t>ve değişik durumlarda</a:t>
            </a:r>
            <a:r>
              <a:rPr lang="tr-TR">
                <a:solidFill>
                  <a:schemeClr val="bg2"/>
                </a:solidFill>
                <a:latin typeface="Times New Roman" pitchFamily="18" charset="0"/>
                <a:cs typeface="Times New Roman" pitchFamily="18" charset="0"/>
              </a:rPr>
              <a:t> </a:t>
            </a:r>
            <a:r>
              <a:rPr lang="tr-TR" b="1">
                <a:solidFill>
                  <a:srgbClr val="FF0000"/>
                </a:solidFill>
                <a:latin typeface="Times New Roman" pitchFamily="18" charset="0"/>
                <a:cs typeface="Times New Roman" pitchFamily="18" charset="0"/>
              </a:rPr>
              <a:t>amaca uygun </a:t>
            </a:r>
            <a:r>
              <a:rPr lang="tr-TR">
                <a:solidFill>
                  <a:schemeClr val="tx1">
                    <a:lumMod val="95000"/>
                    <a:lumOff val="5000"/>
                  </a:schemeClr>
                </a:solidFill>
                <a:latin typeface="Times New Roman" pitchFamily="18" charset="0"/>
                <a:cs typeface="Times New Roman" pitchFamily="18" charset="0"/>
              </a:rPr>
              <a:t>ve</a:t>
            </a:r>
            <a:r>
              <a:rPr lang="tr-TR">
                <a:solidFill>
                  <a:srgbClr val="FF0000"/>
                </a:solidFill>
                <a:latin typeface="Times New Roman" pitchFamily="18" charset="0"/>
                <a:cs typeface="Times New Roman" pitchFamily="18" charset="0"/>
              </a:rPr>
              <a:t> </a:t>
            </a:r>
            <a:r>
              <a:rPr lang="tr-TR" b="1">
                <a:solidFill>
                  <a:srgbClr val="FF0000"/>
                </a:solidFill>
                <a:latin typeface="Times New Roman" pitchFamily="18" charset="0"/>
                <a:cs typeface="Times New Roman" pitchFamily="18" charset="0"/>
              </a:rPr>
              <a:t>çabuk şekilde </a:t>
            </a:r>
            <a:r>
              <a:rPr lang="tr-TR">
                <a:solidFill>
                  <a:schemeClr val="tx1">
                    <a:lumMod val="95000"/>
                    <a:lumOff val="5000"/>
                  </a:schemeClr>
                </a:solidFill>
                <a:latin typeface="Times New Roman" pitchFamily="18" charset="0"/>
                <a:cs typeface="Times New Roman" pitchFamily="18" charset="0"/>
              </a:rPr>
              <a:t>tepki gösterebilme yeteneğidir. </a:t>
            </a:r>
          </a:p>
          <a:p>
            <a:pPr algn="just">
              <a:defRPr/>
            </a:pPr>
            <a:r>
              <a:rPr lang="tr-TR">
                <a:solidFill>
                  <a:schemeClr val="tx1">
                    <a:lumMod val="95000"/>
                    <a:lumOff val="5000"/>
                  </a:schemeClr>
                </a:solidFill>
                <a:latin typeface="Times New Roman" pitchFamily="18" charset="0"/>
                <a:cs typeface="Times New Roman" pitchFamily="18" charset="0"/>
              </a:rPr>
              <a:t>Amaçlanan hareket için </a:t>
            </a:r>
            <a:r>
              <a:rPr lang="tr-TR" b="1">
                <a:solidFill>
                  <a:srgbClr val="FF0000"/>
                </a:solidFill>
                <a:latin typeface="Times New Roman" pitchFamily="18" charset="0"/>
                <a:cs typeface="Times New Roman" pitchFamily="18" charset="0"/>
              </a:rPr>
              <a:t>merkezi sinir sistemi </a:t>
            </a:r>
            <a:r>
              <a:rPr lang="tr-TR">
                <a:solidFill>
                  <a:schemeClr val="tx1">
                    <a:lumMod val="95000"/>
                    <a:lumOff val="5000"/>
                  </a:schemeClr>
                </a:solidFill>
                <a:latin typeface="Times New Roman" pitchFamily="18" charset="0"/>
                <a:cs typeface="Times New Roman" pitchFamily="18" charset="0"/>
              </a:rPr>
              <a:t>ile</a:t>
            </a:r>
            <a:r>
              <a:rPr lang="tr-TR">
                <a:solidFill>
                  <a:schemeClr val="bg2"/>
                </a:solidFill>
                <a:latin typeface="Times New Roman" pitchFamily="18" charset="0"/>
                <a:cs typeface="Times New Roman" pitchFamily="18" charset="0"/>
              </a:rPr>
              <a:t> </a:t>
            </a:r>
            <a:r>
              <a:rPr lang="tr-TR" b="1">
                <a:solidFill>
                  <a:srgbClr val="FF0000"/>
                </a:solidFill>
                <a:latin typeface="Times New Roman" pitchFamily="18" charset="0"/>
                <a:cs typeface="Times New Roman" pitchFamily="18" charset="0"/>
              </a:rPr>
              <a:t>iskelet-kas sisteminin</a:t>
            </a:r>
            <a:r>
              <a:rPr lang="tr-TR">
                <a:solidFill>
                  <a:schemeClr val="bg2"/>
                </a:solidFill>
                <a:latin typeface="Times New Roman" pitchFamily="18" charset="0"/>
                <a:cs typeface="Times New Roman" pitchFamily="18" charset="0"/>
              </a:rPr>
              <a:t> </a:t>
            </a:r>
            <a:r>
              <a:rPr lang="tr-TR">
                <a:solidFill>
                  <a:schemeClr val="tx1">
                    <a:lumMod val="95000"/>
                    <a:lumOff val="5000"/>
                  </a:schemeClr>
                </a:solidFill>
                <a:latin typeface="Times New Roman" pitchFamily="18" charset="0"/>
                <a:cs typeface="Times New Roman" pitchFamily="18" charset="0"/>
              </a:rPr>
              <a:t>karşılıklı uyum içinde etkileşimidir</a:t>
            </a:r>
            <a:r>
              <a:rPr lang="tr-TR" sz="2400">
                <a:solidFill>
                  <a:schemeClr val="tx1">
                    <a:lumMod val="95000"/>
                    <a:lumOff val="5000"/>
                  </a:schemeClr>
                </a:solidFill>
                <a:latin typeface="Times New Roman" pitchFamily="18" charset="0"/>
                <a:cs typeface="Times New Roman" pitchFamily="18" charset="0"/>
              </a:rPr>
              <a:t>.</a:t>
            </a:r>
          </a:p>
          <a:p>
            <a:pPr>
              <a:buFont typeface="Wingdings 2" pitchFamily="18" charset="2"/>
              <a:buNone/>
              <a:defRPr/>
            </a:pPr>
            <a:endParaRPr lang="tr-TR"/>
          </a:p>
        </p:txBody>
      </p:sp>
      <p:pic>
        <p:nvPicPr>
          <p:cNvPr id="56324" name="Resim 3"/>
          <p:cNvPicPr>
            <a:picLocks noChangeAspect="1"/>
          </p:cNvPicPr>
          <p:nvPr/>
        </p:nvPicPr>
        <p:blipFill>
          <a:blip r:embed="rId2"/>
          <a:stretch>
            <a:fillRect/>
          </a:stretch>
        </p:blipFill>
        <p:spPr bwMode="auto">
          <a:xfrm>
            <a:off x="6596063" y="298450"/>
            <a:ext cx="2090737" cy="695325"/>
          </a:xfrm>
          <a:prstGeom prst="rect">
            <a:avLst/>
          </a:prstGeom>
          <a:noFill/>
          <a:ln w="9525">
            <a:noFill/>
            <a:miter lim="800000"/>
          </a:ln>
        </p:spPr>
      </p:pic>
      <p:pic>
        <p:nvPicPr>
          <p:cNvPr id="56325" name="Picture 3" descr="C:\Users\user\Desktop\indir.jpg"/>
          <p:cNvPicPr>
            <a:picLocks noChangeAspect="1" noChangeArrowheads="1"/>
          </p:cNvPicPr>
          <p:nvPr/>
        </p:nvPicPr>
        <p:blipFill>
          <a:blip r:embed="rId3"/>
          <a:stretch>
            <a:fillRect/>
          </a:stretch>
        </p:blipFill>
        <p:spPr bwMode="auto">
          <a:xfrm>
            <a:off x="5868145" y="4581129"/>
            <a:ext cx="3061544" cy="1991122"/>
          </a:xfrm>
          <a:prstGeom prst="rect">
            <a:avLst/>
          </a:prstGeom>
          <a:noFill/>
          <a:ln w="9525">
            <a:noFill/>
            <a:miter lim="800000"/>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tr-TR" altLang="en-US" sz="3600" b="1">
                <a:solidFill>
                  <a:schemeClr val="accent1"/>
                </a:solidFill>
                <a:latin typeface="Times New Roman" pitchFamily="18" charset="0"/>
                <a:cs typeface="Times New Roman" pitchFamily="18" charset="0"/>
              </a:rPr>
              <a:t>Hareket Nedir?</a:t>
            </a:r>
          </a:p>
        </p:txBody>
      </p:sp>
      <p:sp>
        <p:nvSpPr>
          <p:cNvPr id="45059" name="Rectangle 3"/>
          <p:cNvSpPr>
            <a:spLocks noGrp="1" noChangeArrowheads="1"/>
          </p:cNvSpPr>
          <p:nvPr>
            <p:ph sz="quarter" idx="1"/>
          </p:nvPr>
        </p:nvSpPr>
        <p:spPr/>
        <p:txBody>
          <a:bodyPr/>
          <a:lstStyle/>
          <a:p>
            <a:pPr marL="274320" indent="-274320" algn="just" fontAlgn="auto">
              <a:spcAft>
                <a:spcPct val="0"/>
              </a:spcAft>
              <a:buFont typeface="Wingdings 2"/>
              <a:buChar char=""/>
              <a:defRPr/>
            </a:pPr>
            <a:r>
              <a:rPr lang="tr-TR" sz="2400">
                <a:latin typeface="Times New Roman" pitchFamily="18" charset="0"/>
                <a:cs typeface="Times New Roman" pitchFamily="18" charset="0"/>
              </a:rPr>
              <a:t>Konumda veya pozisyonda meydana gelen değişiklik</a:t>
            </a:r>
          </a:p>
          <a:p>
            <a:pPr marL="274320" indent="-274320" algn="just" fontAlgn="auto">
              <a:spcAft>
                <a:spcPct val="0"/>
              </a:spcAft>
              <a:buFont typeface="Wingdings 2"/>
              <a:buChar char=""/>
              <a:defRPr/>
            </a:pPr>
            <a:r>
              <a:rPr lang="tr-TR" sz="2400">
                <a:latin typeface="Times New Roman" pitchFamily="18" charset="0"/>
                <a:cs typeface="Times New Roman" pitchFamily="18" charset="0"/>
              </a:rPr>
              <a:t>Organizmanın durağan bir noktaya göre durumunun ya da yerinin değişmesi </a:t>
            </a:r>
          </a:p>
          <a:p>
            <a:pPr marL="274320" indent="-274320" algn="just" fontAlgn="auto">
              <a:spcAft>
                <a:spcPct val="0"/>
              </a:spcAft>
              <a:buFont typeface="Wingdings 2"/>
              <a:buChar char=""/>
              <a:defRPr/>
            </a:pPr>
            <a:r>
              <a:rPr lang="tr-TR" sz="2400">
                <a:latin typeface="Times New Roman" pitchFamily="18" charset="0"/>
                <a:cs typeface="Times New Roman" pitchFamily="18" charset="0"/>
              </a:rPr>
              <a:t>Antrenman bilimi açısından hareket; mekan ve zaman içinde meydana gelen ve daima bir hedefe yönelik olan dinamik bir süreç </a:t>
            </a:r>
          </a:p>
          <a:p>
            <a:pPr eaLnBrk="1" hangingPunct="1">
              <a:lnSpc>
                <a:spcPct val="90000"/>
              </a:lnSpc>
              <a:buFont typeface="Wingdings 2" pitchFamily="18" charset="2"/>
              <a:buNone/>
              <a:defRPr/>
            </a:pPr>
            <a:endParaRPr lang="tr-TR" altLang="en-US" sz="2400">
              <a:latin typeface="Calibri" panose="020F0502020204030204" pitchFamily="34" charset="0"/>
            </a:endParaRPr>
          </a:p>
        </p:txBody>
      </p:sp>
      <p:pic>
        <p:nvPicPr>
          <p:cNvPr id="8196" name="Resim 1"/>
          <p:cNvPicPr>
            <a:picLocks noChangeAspect="1"/>
          </p:cNvPicPr>
          <p:nvPr/>
        </p:nvPicPr>
        <p:blipFill>
          <a:blip r:embed="rId3"/>
          <a:stretch>
            <a:fillRect/>
          </a:stretch>
        </p:blipFill>
        <p:spPr bwMode="auto">
          <a:xfrm>
            <a:off x="6372225" y="300038"/>
            <a:ext cx="2000250" cy="504825"/>
          </a:xfrm>
          <a:prstGeom prst="rect">
            <a:avLst/>
          </a:prstGeom>
          <a:noFill/>
          <a:ln w="9525">
            <a:noFill/>
            <a:miter lim="800000"/>
          </a:ln>
        </p:spPr>
      </p:pic>
      <p:pic>
        <p:nvPicPr>
          <p:cNvPr id="1026" name="Picture 2" descr="C:\Users\user\Desktop\images.jpg"/>
          <p:cNvPicPr>
            <a:picLocks noGrp="1" noChangeAspect="1" noChangeArrowheads="1"/>
          </p:cNvPicPr>
          <p:nvPr>
            <p:ph sz="quarter" idx="2"/>
          </p:nvPr>
        </p:nvPicPr>
        <p:blipFill>
          <a:blip r:embed="rId4"/>
          <a:stretch>
            <a:fillRect/>
          </a:stretch>
        </p:blipFill>
        <p:spPr bwMode="auto">
          <a:xfrm>
            <a:off x="5380037" y="1571612"/>
            <a:ext cx="2857500" cy="485778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 calcmode="lin" valueType="num">
                                      <p:cBhvr additive="base">
                                        <p:cTn id="19"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5059">
                                            <p:txEl>
                                              <p:pRg st="2" end="2"/>
                                            </p:txEl>
                                          </p:spTgt>
                                        </p:tgtEl>
                                        <p:attrNameLst>
                                          <p:attrName>style.visibility</p:attrName>
                                        </p:attrNameLst>
                                      </p:cBhvr>
                                      <p:to>
                                        <p:strVal val="visible"/>
                                      </p:to>
                                    </p:set>
                                    <p:anim calcmode="lin" valueType="num">
                                      <p:cBhvr additive="base">
                                        <p:cTn id="25"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1"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p:cNvSpPr>
            <a:spLocks noGrp="1"/>
          </p:cNvSpPr>
          <p:nvPr>
            <p:ph type="title"/>
          </p:nvPr>
        </p:nvSpPr>
        <p:spPr>
          <a:xfrm>
            <a:off x="571500" y="274638"/>
            <a:ext cx="8115300" cy="922114"/>
          </a:xfrm>
        </p:spPr>
        <p:txBody>
          <a:bodyPr/>
          <a:lstStyle/>
          <a:p>
            <a:r>
              <a:rPr lang="tr-TR" altLang="tr-TR" sz="3600" b="1">
                <a:solidFill>
                  <a:schemeClr val="accent1"/>
                </a:solidFill>
                <a:latin typeface="Times New Roman" pitchFamily="18" charset="0"/>
                <a:cs typeface="Times New Roman" pitchFamily="18" charset="0"/>
              </a:rPr>
              <a:t>Koordinasyon</a:t>
            </a:r>
          </a:p>
        </p:txBody>
      </p:sp>
      <p:sp>
        <p:nvSpPr>
          <p:cNvPr id="57347" name="2 İçerik Yer Tutucusu"/>
          <p:cNvSpPr>
            <a:spLocks noGrp="1"/>
          </p:cNvSpPr>
          <p:nvPr>
            <p:ph sz="quarter" idx="1"/>
          </p:nvPr>
        </p:nvSpPr>
        <p:spPr>
          <a:xfrm>
            <a:off x="500063" y="1441450"/>
            <a:ext cx="8186737" cy="4578350"/>
          </a:xfrm>
        </p:spPr>
        <p:txBody>
          <a:bodyPr/>
          <a:lstStyle/>
          <a:p>
            <a:pPr algn="just" eaLnBrk="1" hangingPunct="1">
              <a:buFont typeface="Wingdings" panose="05000000000000000000" pitchFamily="2" charset="2"/>
              <a:buChar char="Ø"/>
            </a:pPr>
            <a:r>
              <a:rPr lang="tr-TR" altLang="tr-TR" sz="2400">
                <a:latin typeface="Times New Roman" pitchFamily="18" charset="0"/>
                <a:cs typeface="Times New Roman" pitchFamily="18" charset="0"/>
              </a:rPr>
              <a:t>Koordinasyon çok karmaşık bir motorik öğedir.</a:t>
            </a:r>
          </a:p>
          <a:p>
            <a:pPr algn="just" eaLnBrk="1" hangingPunct="1">
              <a:buFont typeface="Wingdings" panose="05000000000000000000" pitchFamily="2" charset="2"/>
              <a:buChar char="Ø"/>
            </a:pPr>
            <a:r>
              <a:rPr lang="tr-TR" altLang="tr-TR" sz="2400" b="1">
                <a:solidFill>
                  <a:srgbClr val="FF0000"/>
                </a:solidFill>
                <a:latin typeface="Times New Roman" pitchFamily="18" charset="0"/>
                <a:cs typeface="Times New Roman" pitchFamily="18" charset="0"/>
              </a:rPr>
              <a:t>Sürat, kuvvet, dayanıklılık</a:t>
            </a:r>
            <a:r>
              <a:rPr lang="tr-TR" altLang="tr-TR" sz="2400">
                <a:solidFill>
                  <a:srgbClr val="FF0000"/>
                </a:solidFill>
                <a:latin typeface="Times New Roman" pitchFamily="18" charset="0"/>
                <a:cs typeface="Times New Roman" pitchFamily="18" charset="0"/>
              </a:rPr>
              <a:t> </a:t>
            </a:r>
            <a:r>
              <a:rPr lang="tr-TR" altLang="tr-TR" sz="2400">
                <a:latin typeface="Times New Roman" pitchFamily="18" charset="0"/>
                <a:cs typeface="Times New Roman" pitchFamily="18" charset="0"/>
              </a:rPr>
              <a:t>ve</a:t>
            </a:r>
            <a:r>
              <a:rPr lang="tr-TR" altLang="tr-TR" sz="2400">
                <a:solidFill>
                  <a:srgbClr val="FF0000"/>
                </a:solidFill>
                <a:latin typeface="Times New Roman" pitchFamily="18" charset="0"/>
                <a:cs typeface="Times New Roman" pitchFamily="18" charset="0"/>
              </a:rPr>
              <a:t> </a:t>
            </a:r>
            <a:r>
              <a:rPr lang="tr-TR" altLang="tr-TR" sz="2400" b="1">
                <a:solidFill>
                  <a:srgbClr val="FF0000"/>
                </a:solidFill>
                <a:latin typeface="Times New Roman" pitchFamily="18" charset="0"/>
                <a:cs typeface="Times New Roman" pitchFamily="18" charset="0"/>
              </a:rPr>
              <a:t>esneklik</a:t>
            </a:r>
            <a:r>
              <a:rPr lang="tr-TR" altLang="tr-TR" sz="2400">
                <a:solidFill>
                  <a:srgbClr val="FF0000"/>
                </a:solidFill>
                <a:latin typeface="Times New Roman" pitchFamily="18" charset="0"/>
                <a:cs typeface="Times New Roman" pitchFamily="18" charset="0"/>
              </a:rPr>
              <a:t> </a:t>
            </a:r>
            <a:r>
              <a:rPr lang="tr-TR" altLang="tr-TR" sz="2400">
                <a:latin typeface="Times New Roman" pitchFamily="18" charset="0"/>
                <a:cs typeface="Times New Roman" pitchFamily="18" charset="0"/>
              </a:rPr>
              <a:t>yetileri ile çok yakın ilişki içerisindedir.</a:t>
            </a:r>
          </a:p>
          <a:p>
            <a:pPr algn="just" eaLnBrk="1" hangingPunct="1">
              <a:buFont typeface="Wingdings" panose="05000000000000000000" pitchFamily="2" charset="2"/>
              <a:buChar char="Ø"/>
            </a:pPr>
            <a:r>
              <a:rPr lang="tr-TR" altLang="tr-TR" sz="2400">
                <a:latin typeface="Times New Roman" pitchFamily="18" charset="0"/>
                <a:cs typeface="Times New Roman" pitchFamily="18" charset="0"/>
              </a:rPr>
              <a:t>Koordinasyon her hareketin birbirini </a:t>
            </a:r>
            <a:r>
              <a:rPr lang="tr-TR" altLang="tr-TR" sz="2400" b="1">
                <a:solidFill>
                  <a:srgbClr val="FF0000"/>
                </a:solidFill>
                <a:latin typeface="Times New Roman" pitchFamily="18" charset="0"/>
                <a:cs typeface="Times New Roman" pitchFamily="18" charset="0"/>
              </a:rPr>
              <a:t>doğru olarak </a:t>
            </a:r>
            <a:r>
              <a:rPr lang="tr-TR" altLang="tr-TR" sz="2400">
                <a:latin typeface="Times New Roman" pitchFamily="18" charset="0"/>
                <a:cs typeface="Times New Roman" pitchFamily="18" charset="0"/>
              </a:rPr>
              <a:t>izleyen şekilde ve </a:t>
            </a:r>
            <a:r>
              <a:rPr lang="tr-TR" altLang="tr-TR" sz="2400" b="1">
                <a:solidFill>
                  <a:srgbClr val="FF0000"/>
                </a:solidFill>
                <a:latin typeface="Times New Roman" pitchFamily="18" charset="0"/>
                <a:cs typeface="Times New Roman" pitchFamily="18" charset="0"/>
              </a:rPr>
              <a:t>istenen kuvvette </a:t>
            </a:r>
            <a:r>
              <a:rPr lang="tr-TR" altLang="tr-TR" sz="2400">
                <a:latin typeface="Times New Roman" pitchFamily="18" charset="0"/>
                <a:cs typeface="Times New Roman" pitchFamily="18" charset="0"/>
              </a:rPr>
              <a:t>meydana gelmesi olayıdır. </a:t>
            </a:r>
          </a:p>
          <a:p>
            <a:pPr algn="just" eaLnBrk="1" hangingPunct="1">
              <a:buFont typeface="Wingdings" panose="05000000000000000000" pitchFamily="2" charset="2"/>
              <a:buChar char="Ø"/>
            </a:pPr>
            <a:r>
              <a:rPr lang="tr-TR" sz="2400">
                <a:solidFill>
                  <a:schemeClr val="tx1">
                    <a:lumMod val="95000"/>
                    <a:lumOff val="5000"/>
                  </a:schemeClr>
                </a:solidFill>
                <a:latin typeface="Times New Roman" pitchFamily="18" charset="0"/>
                <a:cs typeface="Times New Roman" pitchFamily="18" charset="0"/>
              </a:rPr>
              <a:t>Performans sporunda koordinasyon, </a:t>
            </a:r>
            <a:r>
              <a:rPr lang="tr-TR" sz="2400" b="1">
                <a:solidFill>
                  <a:srgbClr val="FF0000"/>
                </a:solidFill>
                <a:latin typeface="Times New Roman" pitchFamily="18" charset="0"/>
                <a:cs typeface="Times New Roman" pitchFamily="18" charset="0"/>
              </a:rPr>
              <a:t>tekniği belirleyici </a:t>
            </a:r>
            <a:r>
              <a:rPr lang="tr-TR" sz="2400">
                <a:solidFill>
                  <a:schemeClr val="tx1">
                    <a:lumMod val="95000"/>
                    <a:lumOff val="5000"/>
                  </a:schemeClr>
                </a:solidFill>
                <a:latin typeface="Times New Roman" pitchFamily="18" charset="0"/>
                <a:cs typeface="Times New Roman" pitchFamily="18" charset="0"/>
              </a:rPr>
              <a:t>önemli bir faktördür.</a:t>
            </a:r>
            <a:endParaRPr lang="tr-TR" altLang="tr-TR" sz="240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Ø"/>
            </a:pPr>
            <a:r>
              <a:rPr lang="tr-TR" altLang="tr-TR" sz="2400">
                <a:latin typeface="Times New Roman" panose="02020603050405020304" pitchFamily="18" charset="0"/>
                <a:cs typeface="Times New Roman" panose="02020603050405020304" pitchFamily="18" charset="0"/>
              </a:rPr>
              <a:t>Hareket karmaşıklaştıkça iyi bir performans için gerekli olan koordinasyon seviyesi de yükselir.</a:t>
            </a:r>
          </a:p>
          <a:p>
            <a:pPr>
              <a:buFont typeface="Wingdings 2" pitchFamily="18" charset="2"/>
              <a:buNone/>
            </a:pPr>
            <a:endParaRPr lang="tr-TR" altLang="tr-TR"/>
          </a:p>
        </p:txBody>
      </p:sp>
      <p:pic>
        <p:nvPicPr>
          <p:cNvPr id="57348" name="Resim 3"/>
          <p:cNvPicPr>
            <a:picLocks noChangeAspect="1"/>
          </p:cNvPicPr>
          <p:nvPr/>
        </p:nvPicPr>
        <p:blipFill>
          <a:blip r:embed="rId2"/>
          <a:stretch>
            <a:fillRect/>
          </a:stretch>
        </p:blipFill>
        <p:spPr bwMode="auto">
          <a:xfrm>
            <a:off x="6596063" y="298450"/>
            <a:ext cx="2090737" cy="695325"/>
          </a:xfrm>
          <a:prstGeom prst="rect">
            <a:avLst/>
          </a:prstGeom>
          <a:noFill/>
          <a:ln w="9525">
            <a:noFill/>
            <a:miter lim="800000"/>
          </a:ln>
        </p:spPr>
      </p:pic>
      <p:pic>
        <p:nvPicPr>
          <p:cNvPr id="57349" name="Picture 2" descr="C:\Users\user\Desktop\images.jpg"/>
          <p:cNvPicPr>
            <a:picLocks noChangeAspect="1" noChangeArrowheads="1"/>
          </p:cNvPicPr>
          <p:nvPr/>
        </p:nvPicPr>
        <p:blipFill>
          <a:blip r:embed="rId3"/>
          <a:stretch>
            <a:fillRect/>
          </a:stretch>
        </p:blipFill>
        <p:spPr bwMode="auto">
          <a:xfrm>
            <a:off x="5143500" y="5229200"/>
            <a:ext cx="3643313" cy="1414488"/>
          </a:xfrm>
          <a:prstGeom prst="rect">
            <a:avLst/>
          </a:prstGeom>
          <a:noFill/>
          <a:ln w="9525">
            <a:noFill/>
            <a:miter lim="800000"/>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p:nvPr>
        </p:nvSpPr>
        <p:spPr>
          <a:xfrm>
            <a:off x="500063" y="571500"/>
            <a:ext cx="8186737" cy="857250"/>
          </a:xfrm>
        </p:spPr>
        <p:txBody>
          <a:bodyPr/>
          <a:lstStyle/>
          <a:p>
            <a:r>
              <a:rPr lang="tr-TR" altLang="tr-TR" sz="3600" b="1" err="1">
                <a:solidFill>
                  <a:schemeClr val="accent1"/>
                </a:solidFill>
                <a:latin typeface="Times New Roman" pitchFamily="18" charset="0"/>
                <a:cs typeface="Times New Roman" pitchFamily="18" charset="0"/>
              </a:rPr>
              <a:t>Koordinatif Yetiler Neden Önemli?</a:t>
            </a:r>
          </a:p>
        </p:txBody>
      </p:sp>
      <p:sp>
        <p:nvSpPr>
          <p:cNvPr id="58371" name="2 İçerik Yer Tutucusu"/>
          <p:cNvSpPr>
            <a:spLocks noGrp="1"/>
          </p:cNvSpPr>
          <p:nvPr>
            <p:ph sz="quarter" idx="1"/>
          </p:nvPr>
        </p:nvSpPr>
        <p:spPr>
          <a:xfrm>
            <a:off x="357188" y="1643063"/>
            <a:ext cx="8329612" cy="4376737"/>
          </a:xfrm>
        </p:spPr>
        <p:txBody>
          <a:bodyPr/>
          <a:lstStyle/>
          <a:p>
            <a:pPr algn="just">
              <a:buFont typeface="Wingdings" panose="05000000000000000000" pitchFamily="2" charset="2"/>
              <a:buChar char="Ø"/>
            </a:pPr>
            <a:r>
              <a:rPr lang="tr-TR" sz="2200">
                <a:latin typeface="Times New Roman" pitchFamily="18" charset="0"/>
                <a:cs typeface="Times New Roman" pitchFamily="18" charset="0"/>
              </a:rPr>
              <a:t>Üst düzey voleybol için sadece fiziksel hazırlık, teknik-taktik ve psikolojik özellikler değil, aynı zamanda mekânsal görüş, reaksiyon hızı, öncelleme, motor aktivitenin zamansal, mekânsal ve kuvvet özelliklerini doğru bir şekilde tahmin edebilme becerisi  koordinasyonun sağlanması için gereklidir. </a:t>
            </a:r>
          </a:p>
          <a:p>
            <a:pPr marL="0" indent="0" algn="just">
              <a:buNone/>
            </a:pPr>
            <a:endParaRPr lang="tr-TR" sz="2200">
              <a:latin typeface="Times New Roman" pitchFamily="18" charset="0"/>
              <a:cs typeface="Times New Roman" pitchFamily="18" charset="0"/>
            </a:endParaRPr>
          </a:p>
          <a:p>
            <a:pPr algn="just">
              <a:buFont typeface="Wingdings" panose="05000000000000000000" pitchFamily="2" charset="2"/>
              <a:buChar char="Ø"/>
            </a:pPr>
            <a:r>
              <a:rPr lang="tr-TR" altLang="tr-TR" sz="2200" err="1">
                <a:latin typeface="Times New Roman" pitchFamily="18" charset="0"/>
                <a:cs typeface="Times New Roman" pitchFamily="18" charset="0"/>
              </a:rPr>
              <a:t>Koordinatif yetenekler </a:t>
            </a:r>
            <a:r>
              <a:rPr lang="tr-TR" altLang="tr-TR" sz="2200" b="1">
                <a:solidFill>
                  <a:srgbClr val="FF0000"/>
                </a:solidFill>
                <a:latin typeface="Times New Roman" pitchFamily="18" charset="0"/>
                <a:cs typeface="Times New Roman" pitchFamily="18" charset="0"/>
              </a:rPr>
              <a:t>teknik bir davranışın düzgün yapılmasında</a:t>
            </a:r>
            <a:r>
              <a:rPr lang="tr-TR" altLang="tr-TR" sz="2200">
                <a:solidFill>
                  <a:srgbClr val="FF0000"/>
                </a:solidFill>
                <a:latin typeface="Times New Roman" pitchFamily="18" charset="0"/>
                <a:cs typeface="Times New Roman" pitchFamily="18" charset="0"/>
              </a:rPr>
              <a:t> </a:t>
            </a:r>
            <a:r>
              <a:rPr lang="tr-TR" altLang="tr-TR" sz="2200">
                <a:latin typeface="Times New Roman" pitchFamily="18" charset="0"/>
                <a:cs typeface="Times New Roman" pitchFamily="18" charset="0"/>
              </a:rPr>
              <a:t>idare edici ve yönlendirici olarak kabul edilirler.</a:t>
            </a:r>
          </a:p>
          <a:p>
            <a:pPr algn="just">
              <a:buFont typeface="Wingdings" panose="05000000000000000000" pitchFamily="2" charset="2"/>
              <a:buChar char="Ø"/>
            </a:pPr>
            <a:r>
              <a:rPr lang="tr-TR" altLang="tr-TR" sz="2200">
                <a:latin typeface="Times New Roman" pitchFamily="18" charset="0"/>
                <a:cs typeface="Times New Roman" pitchFamily="18" charset="0"/>
              </a:rPr>
              <a:t>İyi bir koordinasyon kapasitesi </a:t>
            </a:r>
            <a:r>
              <a:rPr lang="tr-TR" altLang="tr-TR" sz="2200" b="1">
                <a:solidFill>
                  <a:srgbClr val="FF0000"/>
                </a:solidFill>
                <a:latin typeface="Times New Roman" pitchFamily="18" charset="0"/>
                <a:cs typeface="Times New Roman" pitchFamily="18" charset="0"/>
              </a:rPr>
              <a:t>kuvvetin ve enerjinin uygun bir biçimde</a:t>
            </a:r>
            <a:r>
              <a:rPr lang="tr-TR" altLang="tr-TR" sz="2200">
                <a:solidFill>
                  <a:srgbClr val="FF0000"/>
                </a:solidFill>
                <a:latin typeface="Times New Roman" pitchFamily="18" charset="0"/>
                <a:cs typeface="Times New Roman" pitchFamily="18" charset="0"/>
              </a:rPr>
              <a:t> </a:t>
            </a:r>
            <a:r>
              <a:rPr lang="tr-TR" altLang="tr-TR" sz="2200">
                <a:latin typeface="Times New Roman" pitchFamily="18" charset="0"/>
                <a:cs typeface="Times New Roman" pitchFamily="18" charset="0"/>
              </a:rPr>
              <a:t>kullanılmasını sağlar.</a:t>
            </a:r>
          </a:p>
          <a:p>
            <a:pPr algn="just">
              <a:buFont typeface="Wingdings" panose="05000000000000000000" pitchFamily="2" charset="2"/>
              <a:buChar char="Ø"/>
            </a:pPr>
            <a:r>
              <a:rPr lang="tr-TR" altLang="tr-TR" sz="2200" err="1">
                <a:latin typeface="Times New Roman" pitchFamily="18" charset="0"/>
                <a:cs typeface="Times New Roman" pitchFamily="18" charset="0"/>
              </a:rPr>
              <a:t>Koordinatif yetenekler </a:t>
            </a:r>
            <a:r>
              <a:rPr lang="tr-TR" altLang="tr-TR" sz="2200" b="1" err="1">
                <a:solidFill>
                  <a:srgbClr val="FF0000"/>
                </a:solidFill>
                <a:latin typeface="Times New Roman" pitchFamily="18" charset="0"/>
                <a:cs typeface="Times New Roman" pitchFamily="18" charset="0"/>
              </a:rPr>
              <a:t>kondisyonel yeteneklerden büyük oranda yararlanırlar</a:t>
            </a:r>
            <a:r>
              <a:rPr lang="tr-TR" altLang="tr-TR" sz="2200">
                <a:latin typeface="Times New Roman" pitchFamily="18" charset="0"/>
                <a:cs typeface="Times New Roman" pitchFamily="18" charset="0"/>
              </a:rPr>
              <a:t> ve sağlam olarak yapılanırlar.</a:t>
            </a:r>
          </a:p>
          <a:p>
            <a:pPr marL="0" indent="0" algn="just">
              <a:buNone/>
            </a:pPr>
            <a:endParaRPr lang="tr-TR" altLang="tr-TR" sz="220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tr-TR" altLang="tr-TR" sz="2400">
              <a:latin typeface="Times New Roman" pitchFamily="18" charset="0"/>
              <a:cs typeface="Times New Roman" pitchFamily="18" charset="0"/>
            </a:endParaRPr>
          </a:p>
          <a:p>
            <a:pPr algn="just">
              <a:buFont typeface="Wingdings 2" pitchFamily="18" charset="2"/>
              <a:buNone/>
            </a:pPr>
            <a:endParaRPr lang="tr-TR" altLang="tr-TR" sz="2400">
              <a:latin typeface="Times New Roman" pitchFamily="18" charset="0"/>
              <a:cs typeface="Times New Roman" pitchFamily="18" charset="0"/>
            </a:endParaRPr>
          </a:p>
        </p:txBody>
      </p:sp>
      <p:pic>
        <p:nvPicPr>
          <p:cNvPr id="58372" name="Resim 3"/>
          <p:cNvPicPr>
            <a:picLocks noChangeAspect="1"/>
          </p:cNvPicPr>
          <p:nvPr/>
        </p:nvPicPr>
        <p:blipFill>
          <a:blip r:embed="rId2"/>
          <a:stretch>
            <a:fillRect/>
          </a:stretch>
        </p:blipFill>
        <p:spPr bwMode="auto">
          <a:xfrm>
            <a:off x="6715125" y="285750"/>
            <a:ext cx="2090738" cy="571500"/>
          </a:xfrm>
          <a:prstGeom prst="rect">
            <a:avLst/>
          </a:prstGeom>
          <a:noFill/>
          <a:ln w="9525">
            <a:noFill/>
            <a:miter lim="800000"/>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p:nvPr>
        </p:nvSpPr>
        <p:spPr>
          <a:xfrm>
            <a:off x="428625" y="332656"/>
            <a:ext cx="8258175" cy="720081"/>
          </a:xfrm>
        </p:spPr>
        <p:txBody>
          <a:bodyPr/>
          <a:lstStyle/>
          <a:p>
            <a:r>
              <a:rPr lang="tr-TR" altLang="tr-TR" sz="3200" b="1" err="1">
                <a:solidFill>
                  <a:schemeClr val="accent1"/>
                </a:solidFill>
                <a:latin typeface="Times New Roman" pitchFamily="18" charset="0"/>
                <a:cs typeface="Times New Roman" pitchFamily="18" charset="0"/>
              </a:rPr>
              <a:t>Koordinatif Yetiler Neden Önemli</a:t>
            </a:r>
            <a:r>
              <a:rPr lang="tr-TR" altLang="tr-TR" sz="3600" b="1">
                <a:solidFill>
                  <a:schemeClr val="accent1"/>
                </a:solidFill>
                <a:latin typeface="Times New Roman" pitchFamily="18" charset="0"/>
                <a:cs typeface="Times New Roman" pitchFamily="18" charset="0"/>
              </a:rPr>
              <a:t>?</a:t>
            </a:r>
            <a:endParaRPr lang="tr-TR" altLang="tr-TR" sz="3600"/>
          </a:p>
        </p:txBody>
      </p:sp>
      <p:sp>
        <p:nvSpPr>
          <p:cNvPr id="59395" name="2 İçerik Yer Tutucusu"/>
          <p:cNvSpPr>
            <a:spLocks noGrp="1"/>
          </p:cNvSpPr>
          <p:nvPr>
            <p:ph sz="quarter" idx="1"/>
          </p:nvPr>
        </p:nvSpPr>
        <p:spPr>
          <a:xfrm>
            <a:off x="428625" y="1052737"/>
            <a:ext cx="8258175" cy="4967064"/>
          </a:xfrm>
        </p:spPr>
        <p:txBody>
          <a:bodyPr/>
          <a:lstStyle/>
          <a:p>
            <a:pPr algn="just">
              <a:buFont typeface="Wingdings" panose="05000000000000000000" pitchFamily="2" charset="2"/>
              <a:buChar char="Ø"/>
            </a:pPr>
            <a:r>
              <a:rPr lang="tr-TR" altLang="tr-TR" sz="2200" err="1">
                <a:latin typeface="Times New Roman" pitchFamily="18" charset="0"/>
                <a:cs typeface="Times New Roman" pitchFamily="18" charset="0"/>
              </a:rPr>
              <a:t>Koordinatif yetenekler sportif tekniğin; </a:t>
            </a:r>
          </a:p>
          <a:p>
            <a:pPr algn="just">
              <a:buNone/>
            </a:pPr>
            <a:r>
              <a:rPr lang="tr-TR" altLang="tr-TR" sz="2200">
                <a:latin typeface="Times New Roman" pitchFamily="18" charset="0"/>
                <a:cs typeface="Times New Roman" pitchFamily="18" charset="0"/>
              </a:rPr>
              <a:t>		</a:t>
            </a:r>
            <a:r>
              <a:rPr lang="tr-TR" altLang="tr-TR" sz="2200">
                <a:solidFill>
                  <a:schemeClr val="accent1"/>
                </a:solidFill>
                <a:latin typeface="Times New Roman" pitchFamily="18" charset="0"/>
                <a:cs typeface="Times New Roman" pitchFamily="18" charset="0"/>
              </a:rPr>
              <a:t>*</a:t>
            </a:r>
            <a:r>
              <a:rPr lang="tr-TR" altLang="tr-TR" sz="2200">
                <a:latin typeface="Times New Roman" pitchFamily="18" charset="0"/>
                <a:cs typeface="Times New Roman" pitchFamily="18" charset="0"/>
              </a:rPr>
              <a:t>öğrenilmesinde </a:t>
            </a:r>
          </a:p>
          <a:p>
            <a:pPr algn="just">
              <a:buNone/>
            </a:pPr>
            <a:r>
              <a:rPr lang="tr-TR" altLang="tr-TR" sz="2200">
                <a:latin typeface="Times New Roman" pitchFamily="18" charset="0"/>
                <a:cs typeface="Times New Roman" pitchFamily="18" charset="0"/>
              </a:rPr>
              <a:t>		</a:t>
            </a:r>
            <a:r>
              <a:rPr lang="tr-TR" altLang="tr-TR" sz="2200">
                <a:solidFill>
                  <a:schemeClr val="accent1"/>
                </a:solidFill>
                <a:latin typeface="Times New Roman" pitchFamily="18" charset="0"/>
                <a:cs typeface="Times New Roman" pitchFamily="18" charset="0"/>
              </a:rPr>
              <a:t>*</a:t>
            </a:r>
            <a:r>
              <a:rPr lang="tr-TR" altLang="tr-TR" sz="2200">
                <a:latin typeface="Times New Roman" pitchFamily="18" charset="0"/>
                <a:cs typeface="Times New Roman" pitchFamily="18" charset="0"/>
              </a:rPr>
              <a:t>öğrenilme süresinde </a:t>
            </a:r>
          </a:p>
          <a:p>
            <a:pPr algn="just">
              <a:buNone/>
            </a:pPr>
            <a:r>
              <a:rPr lang="tr-TR" altLang="tr-TR" sz="2200">
                <a:latin typeface="Times New Roman" pitchFamily="18" charset="0"/>
                <a:cs typeface="Times New Roman" pitchFamily="18" charset="0"/>
              </a:rPr>
              <a:t>		</a:t>
            </a:r>
            <a:r>
              <a:rPr lang="tr-TR" altLang="tr-TR" sz="2200">
                <a:solidFill>
                  <a:schemeClr val="accent1"/>
                </a:solidFill>
                <a:latin typeface="Times New Roman" pitchFamily="18" charset="0"/>
                <a:cs typeface="Times New Roman" pitchFamily="18" charset="0"/>
              </a:rPr>
              <a:t>*</a:t>
            </a:r>
            <a:r>
              <a:rPr lang="tr-TR" altLang="tr-TR" sz="2200">
                <a:latin typeface="Times New Roman" pitchFamily="18" charset="0"/>
                <a:cs typeface="Times New Roman" pitchFamily="18" charset="0"/>
              </a:rPr>
              <a:t> temposunda/ritminde</a:t>
            </a:r>
          </a:p>
          <a:p>
            <a:pPr algn="just">
              <a:buNone/>
            </a:pPr>
            <a:r>
              <a:rPr lang="tr-TR" altLang="tr-TR" sz="2200">
                <a:latin typeface="Times New Roman" panose="02020603050405020304" pitchFamily="18" charset="0"/>
                <a:cs typeface="Times New Roman" panose="02020603050405020304" pitchFamily="18" charset="0"/>
              </a:rPr>
              <a:t>		</a:t>
            </a:r>
            <a:r>
              <a:rPr lang="tr-TR" altLang="tr-TR" sz="2200">
                <a:solidFill>
                  <a:schemeClr val="accent1"/>
                </a:solidFill>
                <a:latin typeface="Times New Roman" pitchFamily="18" charset="0"/>
                <a:cs typeface="Times New Roman" pitchFamily="18" charset="0"/>
              </a:rPr>
              <a:t>*</a:t>
            </a:r>
            <a:r>
              <a:rPr lang="tr-TR" altLang="tr-TR" sz="2200">
                <a:latin typeface="Times New Roman" pitchFamily="18" charset="0"/>
                <a:cs typeface="Times New Roman" pitchFamily="18" charset="0"/>
              </a:rPr>
              <a:t>kalitesinin devamında belirleyicisidir.</a:t>
            </a:r>
          </a:p>
          <a:p>
            <a:pPr algn="just">
              <a:buFont typeface="Wingdings" panose="05000000000000000000" pitchFamily="2" charset="2"/>
              <a:buChar char="Ø"/>
            </a:pPr>
            <a:r>
              <a:rPr lang="tr-TR" altLang="tr-TR" sz="2200">
                <a:latin typeface="Times New Roman" pitchFamily="18" charset="0"/>
                <a:cs typeface="Times New Roman" pitchFamily="18" charset="0"/>
              </a:rPr>
              <a:t>Bu yüzden koordinasyon her sporsal hareket için </a:t>
            </a:r>
            <a:r>
              <a:rPr lang="tr-TR" altLang="tr-TR" sz="2200" b="1">
                <a:solidFill>
                  <a:srgbClr val="FF0000"/>
                </a:solidFill>
                <a:latin typeface="Times New Roman" pitchFamily="18" charset="0"/>
                <a:cs typeface="Times New Roman" pitchFamily="18" charset="0"/>
              </a:rPr>
              <a:t>ön koşul ve/ya da amaç</a:t>
            </a:r>
            <a:r>
              <a:rPr lang="tr-TR" altLang="tr-TR" sz="2200">
                <a:latin typeface="Times New Roman" pitchFamily="18" charset="0"/>
                <a:cs typeface="Times New Roman" pitchFamily="18" charset="0"/>
              </a:rPr>
              <a:t>tır.</a:t>
            </a:r>
          </a:p>
          <a:p>
            <a:pPr algn="just">
              <a:buFont typeface="Wingdings" panose="05000000000000000000" pitchFamily="2" charset="2"/>
              <a:buChar char="Ø"/>
            </a:pPr>
            <a:r>
              <a:rPr lang="tr-TR"/>
              <a:t>Çok yönlü hareket deneyimleri koordinatif yeteneklerin kazanılma süresini kısaltır. </a:t>
            </a:r>
            <a:endParaRPr lang="tr-TR" altLang="tr-TR" sz="2200">
              <a:latin typeface="Times New Roman" pitchFamily="18" charset="0"/>
              <a:cs typeface="Times New Roman" pitchFamily="18" charset="0"/>
            </a:endParaRPr>
          </a:p>
          <a:p>
            <a:pPr algn="just">
              <a:buFont typeface="Wingdings" panose="05000000000000000000" pitchFamily="2" charset="2"/>
              <a:buChar char="Ø"/>
            </a:pPr>
            <a:r>
              <a:rPr lang="tr-TR" altLang="tr-TR" sz="2200">
                <a:latin typeface="Times New Roman" pitchFamily="18" charset="0"/>
                <a:cs typeface="Times New Roman" pitchFamily="18" charset="0"/>
              </a:rPr>
              <a:t>Diğer </a:t>
            </a:r>
            <a:r>
              <a:rPr lang="tr-TR" altLang="tr-TR" sz="2200" b="1">
                <a:solidFill>
                  <a:srgbClr val="FF0000"/>
                </a:solidFill>
                <a:latin typeface="Times New Roman" pitchFamily="18" charset="0"/>
                <a:cs typeface="Times New Roman" pitchFamily="18" charset="0"/>
              </a:rPr>
              <a:t>sportif becerilerin daha kolay kazanılmasını </a:t>
            </a:r>
            <a:r>
              <a:rPr lang="tr-TR" altLang="tr-TR" sz="2200">
                <a:latin typeface="Times New Roman" pitchFamily="18" charset="0"/>
                <a:cs typeface="Times New Roman" pitchFamily="18" charset="0"/>
              </a:rPr>
              <a:t>sağlarlar.</a:t>
            </a:r>
          </a:p>
          <a:p>
            <a:pPr algn="just">
              <a:buFont typeface="Wingdings" panose="05000000000000000000" pitchFamily="2" charset="2"/>
              <a:buChar char="Ø"/>
            </a:pPr>
            <a:r>
              <a:rPr lang="tr-TR" altLang="tr-TR" sz="2200">
                <a:latin typeface="Times New Roman" pitchFamily="18" charset="0"/>
                <a:cs typeface="Times New Roman" pitchFamily="18" charset="0"/>
              </a:rPr>
              <a:t>Değişik ve farklı koşullardaki hareketlere </a:t>
            </a:r>
            <a:r>
              <a:rPr lang="tr-TR" altLang="tr-TR" sz="2200" b="1">
                <a:solidFill>
                  <a:srgbClr val="FF0000"/>
                </a:solidFill>
                <a:latin typeface="Times New Roman" pitchFamily="18" charset="0"/>
                <a:cs typeface="Times New Roman" pitchFamily="18" charset="0"/>
              </a:rPr>
              <a:t>çok hızlı uyum sağlanmasına </a:t>
            </a:r>
            <a:r>
              <a:rPr lang="tr-TR" altLang="tr-TR" sz="2200">
                <a:latin typeface="Times New Roman" pitchFamily="18" charset="0"/>
                <a:cs typeface="Times New Roman" pitchFamily="18" charset="0"/>
              </a:rPr>
              <a:t>neden olurlar.</a:t>
            </a:r>
          </a:p>
          <a:p>
            <a:pPr lvl="0" algn="just">
              <a:buFont typeface="Wingdings" panose="05000000000000000000" pitchFamily="2" charset="2"/>
              <a:buChar char="Ø"/>
            </a:pPr>
            <a:r>
              <a:rPr lang="tr-TR"/>
              <a:t>Sportif </a:t>
            </a:r>
            <a:r>
              <a:rPr lang="tr-TR" b="1">
                <a:solidFill>
                  <a:srgbClr val="FF0000"/>
                </a:solidFill>
              </a:rPr>
              <a:t>kazalardan ve sakatlanmalardan </a:t>
            </a:r>
            <a:r>
              <a:rPr lang="tr-TR"/>
              <a:t>korunmaya yardımcı olur.</a:t>
            </a:r>
            <a:endParaRPr lang="tr-TR" altLang="tr-TR" sz="2200">
              <a:latin typeface="Times New Roman" pitchFamily="18" charset="0"/>
              <a:cs typeface="Times New Roman" pitchFamily="18" charset="0"/>
            </a:endParaRPr>
          </a:p>
          <a:p>
            <a:endParaRPr lang="tr-TR" altLang="tr-TR"/>
          </a:p>
          <a:p>
            <a:pPr>
              <a:buFont typeface="Wingdings 2" pitchFamily="18" charset="2"/>
              <a:buNone/>
            </a:pPr>
            <a:endParaRPr lang="tr-TR" altLang="tr-TR"/>
          </a:p>
        </p:txBody>
      </p:sp>
      <p:pic>
        <p:nvPicPr>
          <p:cNvPr id="59396" name="Resim 3"/>
          <p:cNvPicPr>
            <a:picLocks noChangeAspect="1"/>
          </p:cNvPicPr>
          <p:nvPr/>
        </p:nvPicPr>
        <p:blipFill>
          <a:blip r:embed="rId2"/>
          <a:stretch>
            <a:fillRect/>
          </a:stretch>
        </p:blipFill>
        <p:spPr bwMode="auto">
          <a:xfrm>
            <a:off x="6715125" y="188641"/>
            <a:ext cx="2090738" cy="504055"/>
          </a:xfrm>
          <a:prstGeom prst="rect">
            <a:avLst/>
          </a:prstGeom>
          <a:noFill/>
          <a:ln w="9525">
            <a:noFill/>
            <a:miter lim="800000"/>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Başlık"/>
          <p:cNvSpPr>
            <a:spLocks noGrp="1"/>
          </p:cNvSpPr>
          <p:nvPr>
            <p:ph type="title"/>
          </p:nvPr>
        </p:nvSpPr>
        <p:spPr>
          <a:xfrm>
            <a:off x="357188" y="274638"/>
            <a:ext cx="8329612" cy="1296987"/>
          </a:xfrm>
        </p:spPr>
        <p:txBody>
          <a:bodyPr/>
          <a:lstStyle/>
          <a:p>
            <a:r>
              <a:rPr lang="tr-TR" altLang="tr-TR" sz="3200" b="1">
                <a:solidFill>
                  <a:schemeClr val="accent1"/>
                </a:solidFill>
                <a:latin typeface="Times New Roman" pitchFamily="18" charset="0"/>
                <a:cs typeface="Times New Roman" pitchFamily="18" charset="0"/>
              </a:rPr>
              <a:t>Koordinasyonun Sınıflandırılması</a:t>
            </a:r>
          </a:p>
        </p:txBody>
      </p:sp>
      <p:sp>
        <p:nvSpPr>
          <p:cNvPr id="60419" name="2 İçerik Yer Tutucusu"/>
          <p:cNvSpPr>
            <a:spLocks noGrp="1"/>
          </p:cNvSpPr>
          <p:nvPr>
            <p:ph sz="quarter" idx="1"/>
          </p:nvPr>
        </p:nvSpPr>
        <p:spPr>
          <a:xfrm>
            <a:off x="428625" y="1785938"/>
            <a:ext cx="8258175" cy="4233862"/>
          </a:xfrm>
        </p:spPr>
        <p:txBody>
          <a:bodyPr/>
          <a:lstStyle/>
          <a:p>
            <a:pPr eaLnBrk="1" hangingPunct="1">
              <a:lnSpc>
                <a:spcPct val="80000"/>
              </a:lnSpc>
              <a:buFont typeface="Wingdings" panose="05000000000000000000" pitchFamily="2" charset="2"/>
              <a:buNone/>
            </a:pPr>
            <a:r>
              <a:rPr lang="tr-TR" altLang="tr-TR" sz="2400" b="1">
                <a:solidFill>
                  <a:srgbClr val="FF0000"/>
                </a:solidFill>
                <a:latin typeface="Times New Roman" pitchFamily="18" charset="0"/>
                <a:cs typeface="Times New Roman" pitchFamily="18" charset="0"/>
              </a:rPr>
              <a:t>GENEL KOORDİNASYON</a:t>
            </a:r>
          </a:p>
          <a:p>
            <a:pPr eaLnBrk="1" hangingPunct="1">
              <a:lnSpc>
                <a:spcPct val="80000"/>
              </a:lnSpc>
              <a:buFont typeface="Wingdings" panose="05000000000000000000" pitchFamily="2" charset="2"/>
              <a:buChar char="ü"/>
            </a:pPr>
            <a:r>
              <a:rPr lang="tr-TR" altLang="tr-TR" sz="2400" b="1">
                <a:solidFill>
                  <a:srgbClr val="FF0000"/>
                </a:solidFill>
                <a:latin typeface="Times New Roman" pitchFamily="18" charset="0"/>
                <a:cs typeface="Times New Roman" pitchFamily="18" charset="0"/>
              </a:rPr>
              <a:t> </a:t>
            </a:r>
            <a:r>
              <a:rPr lang="tr-TR" altLang="tr-TR" sz="2200">
                <a:latin typeface="Times New Roman" pitchFamily="18" charset="0"/>
                <a:cs typeface="Times New Roman" pitchFamily="18" charset="0"/>
              </a:rPr>
              <a:t>Bir kimsenin özel spor dalını göz önüne almadan, motor becerilerini mantıklı ve uygun bir biçimde sergileme niteliğini kapsamaktadır. </a:t>
            </a:r>
          </a:p>
          <a:p>
            <a:pPr eaLnBrk="1" hangingPunct="1">
              <a:lnSpc>
                <a:spcPct val="80000"/>
              </a:lnSpc>
              <a:buFont typeface="Wingdings" panose="05000000000000000000" pitchFamily="2" charset="2"/>
              <a:buChar char="ü"/>
            </a:pPr>
            <a:r>
              <a:rPr lang="tr-TR" altLang="tr-TR" sz="2200">
                <a:latin typeface="Times New Roman" pitchFamily="18" charset="0"/>
                <a:cs typeface="Times New Roman" pitchFamily="18" charset="0"/>
              </a:rPr>
              <a:t>Çok yönlü gelişmekle birlikte her sporcu yeterli genel koordinasyon kazanmalıdır.</a:t>
            </a:r>
            <a:br>
              <a:rPr lang="tr-TR" altLang="tr-TR" sz="2400">
                <a:solidFill>
                  <a:schemeClr val="bg2"/>
                </a:solidFill>
                <a:latin typeface="Times New Roman" pitchFamily="18" charset="0"/>
                <a:cs typeface="Times New Roman" pitchFamily="18" charset="0"/>
              </a:rPr>
            </a:br>
            <a:endParaRPr lang="tr-TR" altLang="tr-TR" sz="2400">
              <a:solidFill>
                <a:schemeClr val="bg2"/>
              </a:solidFill>
              <a:latin typeface="Times New Roman" pitchFamily="18" charset="0"/>
              <a:cs typeface="Times New Roman" pitchFamily="18" charset="0"/>
            </a:endParaRPr>
          </a:p>
          <a:p>
            <a:pPr eaLnBrk="1" hangingPunct="1">
              <a:lnSpc>
                <a:spcPct val="80000"/>
              </a:lnSpc>
              <a:buFont typeface="Wingdings" panose="05000000000000000000" pitchFamily="2" charset="2"/>
              <a:buNone/>
            </a:pPr>
            <a:r>
              <a:rPr lang="tr-TR" altLang="tr-TR" sz="2400" b="1">
                <a:solidFill>
                  <a:srgbClr val="FF0000"/>
                </a:solidFill>
                <a:latin typeface="Times New Roman" pitchFamily="18" charset="0"/>
                <a:cs typeface="Times New Roman" pitchFamily="18" charset="0"/>
              </a:rPr>
              <a:t>ÖZEL KOORDİNASYON</a:t>
            </a:r>
          </a:p>
          <a:p>
            <a:pPr algn="just" eaLnBrk="1" hangingPunct="1">
              <a:lnSpc>
                <a:spcPct val="80000"/>
              </a:lnSpc>
              <a:buFont typeface="Wingdings" panose="05000000000000000000" pitchFamily="2" charset="2"/>
              <a:buChar char="ü"/>
            </a:pPr>
            <a:r>
              <a:rPr lang="tr-TR" altLang="tr-TR" sz="2200">
                <a:latin typeface="Times New Roman" pitchFamily="18" charset="0"/>
                <a:cs typeface="Times New Roman" pitchFamily="18" charset="0"/>
              </a:rPr>
              <a:t>Bir kimsenin belirli spor dallarındaki değişik motor becerilerini çok çabuk, akıcı ve sürekli sergileyebilme yeteneğini yansıtır.</a:t>
            </a:r>
          </a:p>
          <a:p>
            <a:pPr algn="just" eaLnBrk="1" hangingPunct="1">
              <a:lnSpc>
                <a:spcPct val="80000"/>
              </a:lnSpc>
              <a:buFont typeface="Wingdings" panose="05000000000000000000" pitchFamily="2" charset="2"/>
              <a:buChar char="ü"/>
            </a:pPr>
            <a:r>
              <a:rPr lang="tr-TR" altLang="tr-TR" sz="2200">
                <a:latin typeface="Times New Roman" pitchFamily="18" charset="0"/>
                <a:cs typeface="Times New Roman" pitchFamily="18" charset="0"/>
              </a:rPr>
              <a:t>Bu açıdan özel koordinasyon belli bir spor dalına özgü motor beceriler ile yakından ilgilidir ve sporcuya yarışma ve antrenmanda etkin bir verim düzeyi için de beceriler kazandırır.</a:t>
            </a:r>
          </a:p>
          <a:p>
            <a:endParaRPr lang="tr-TR" altLang="tr-TR"/>
          </a:p>
        </p:txBody>
      </p:sp>
      <p:pic>
        <p:nvPicPr>
          <p:cNvPr id="60420" name="Resim 3"/>
          <p:cNvPicPr>
            <a:picLocks noChangeAspect="1"/>
          </p:cNvPicPr>
          <p:nvPr/>
        </p:nvPicPr>
        <p:blipFill>
          <a:blip r:embed="rId2"/>
          <a:stretch>
            <a:fillRect/>
          </a:stretch>
        </p:blipFill>
        <p:spPr bwMode="auto">
          <a:xfrm>
            <a:off x="6715125" y="214313"/>
            <a:ext cx="2090738" cy="695325"/>
          </a:xfrm>
          <a:prstGeom prst="rect">
            <a:avLst/>
          </a:prstGeom>
          <a:noFill/>
          <a:ln w="9525">
            <a:noFill/>
            <a:miter lim="800000"/>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Başlık"/>
          <p:cNvSpPr>
            <a:spLocks noGrp="1"/>
          </p:cNvSpPr>
          <p:nvPr>
            <p:ph type="title"/>
          </p:nvPr>
        </p:nvSpPr>
        <p:spPr>
          <a:xfrm>
            <a:off x="428625" y="428625"/>
            <a:ext cx="8258175" cy="785813"/>
          </a:xfrm>
        </p:spPr>
        <p:txBody>
          <a:bodyPr/>
          <a:lstStyle/>
          <a:p>
            <a:r>
              <a:rPr lang="tr-TR" altLang="tr-TR" sz="3600" b="1">
                <a:solidFill>
                  <a:schemeClr val="accent1"/>
                </a:solidFill>
                <a:latin typeface="Times New Roman" pitchFamily="18" charset="0"/>
                <a:cs typeface="Times New Roman" pitchFamily="18" charset="0"/>
              </a:rPr>
              <a:t>Koordinasyonu Etkileyen Faktörler</a:t>
            </a:r>
          </a:p>
        </p:txBody>
      </p:sp>
      <p:sp>
        <p:nvSpPr>
          <p:cNvPr id="61443" name="2 İçerik Yer Tutucusu"/>
          <p:cNvSpPr>
            <a:spLocks noGrp="1"/>
          </p:cNvSpPr>
          <p:nvPr>
            <p:ph sz="quarter" idx="1"/>
          </p:nvPr>
        </p:nvSpPr>
        <p:spPr>
          <a:xfrm>
            <a:off x="500063" y="1214438"/>
            <a:ext cx="8186737" cy="4805362"/>
          </a:xfrm>
        </p:spPr>
        <p:txBody>
          <a:bodyPr/>
          <a:lstStyle/>
          <a:p>
            <a:pPr eaLnBrk="1" hangingPunct="1">
              <a:buFont typeface="Wingdings" panose="05000000000000000000" pitchFamily="2" charset="2"/>
              <a:buChar char="Ø"/>
            </a:pPr>
            <a:r>
              <a:rPr lang="tr-TR" altLang="tr-TR" sz="2800"/>
              <a:t> </a:t>
            </a:r>
            <a:r>
              <a:rPr lang="tr-TR" altLang="tr-TR" sz="2400">
                <a:latin typeface="Times New Roman" pitchFamily="18" charset="0"/>
                <a:cs typeface="Times New Roman" pitchFamily="18" charset="0"/>
              </a:rPr>
              <a:t>Vücut ağırlığı </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Boy</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Yaş</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Zaman ayarlama kapasitesi (timing)</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Denge</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Reaksiyon zamanı</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Hareketin sürati</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Hareketin yeri ve uzaklığı</a:t>
            </a:r>
          </a:p>
          <a:p>
            <a:pPr eaLnBrk="1" hangingPunct="1">
              <a:buFont typeface="Wingdings" panose="05000000000000000000" pitchFamily="2" charset="2"/>
              <a:buChar char="Ø"/>
            </a:pPr>
            <a:r>
              <a:rPr lang="tr-TR" altLang="tr-TR" sz="2400" err="1">
                <a:latin typeface="Times New Roman" pitchFamily="18" charset="0"/>
                <a:cs typeface="Times New Roman" pitchFamily="18" charset="0"/>
              </a:rPr>
              <a:t>Kassal fonksiyon</a:t>
            </a:r>
          </a:p>
          <a:p>
            <a:pPr eaLnBrk="1" hangingPunct="1">
              <a:buFont typeface="Wingdings" panose="05000000000000000000" pitchFamily="2" charset="2"/>
              <a:buChar char="Ø"/>
            </a:pPr>
            <a:r>
              <a:rPr lang="tr-TR" altLang="tr-TR" sz="2400" err="1">
                <a:latin typeface="Times New Roman" pitchFamily="18" charset="0"/>
                <a:cs typeface="Times New Roman" pitchFamily="18" charset="0"/>
              </a:rPr>
              <a:t>Kondisyonel yeteneklerin yetersizliği </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Katı teknikte hareket öğretimi  </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Sakatlıklar </a:t>
            </a:r>
          </a:p>
        </p:txBody>
      </p:sp>
      <p:pic>
        <p:nvPicPr>
          <p:cNvPr id="61444" name="Resim 3"/>
          <p:cNvPicPr>
            <a:picLocks noChangeAspect="1"/>
          </p:cNvPicPr>
          <p:nvPr/>
        </p:nvPicPr>
        <p:blipFill>
          <a:blip r:embed="rId2"/>
          <a:stretch>
            <a:fillRect/>
          </a:stretch>
        </p:blipFill>
        <p:spPr bwMode="auto">
          <a:xfrm>
            <a:off x="6732588" y="133350"/>
            <a:ext cx="2090737" cy="581025"/>
          </a:xfrm>
          <a:prstGeom prst="rect">
            <a:avLst/>
          </a:prstGeom>
          <a:noFill/>
          <a:ln w="9525">
            <a:noFill/>
            <a:miter lim="800000"/>
          </a:ln>
        </p:spPr>
      </p:pic>
      <p:pic>
        <p:nvPicPr>
          <p:cNvPr id="61445" name="Picture 2" descr="C:\Users\user\Desktop\images (1).jpg"/>
          <p:cNvPicPr>
            <a:picLocks noChangeAspect="1" noChangeArrowheads="1"/>
          </p:cNvPicPr>
          <p:nvPr/>
        </p:nvPicPr>
        <p:blipFill>
          <a:blip r:embed="rId3"/>
          <a:stretch>
            <a:fillRect/>
          </a:stretch>
        </p:blipFill>
        <p:spPr bwMode="auto">
          <a:xfrm>
            <a:off x="6000750" y="1916832"/>
            <a:ext cx="2828925" cy="4012481"/>
          </a:xfrm>
          <a:prstGeom prst="rect">
            <a:avLst/>
          </a:prstGeom>
          <a:noFill/>
          <a:ln w="9525">
            <a:noFill/>
            <a:miter lim="800000"/>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Başlık"/>
          <p:cNvSpPr>
            <a:spLocks noGrp="1"/>
          </p:cNvSpPr>
          <p:nvPr>
            <p:ph type="title"/>
          </p:nvPr>
        </p:nvSpPr>
        <p:spPr>
          <a:xfrm>
            <a:off x="500063" y="274638"/>
            <a:ext cx="8186737" cy="1143000"/>
          </a:xfrm>
        </p:spPr>
        <p:txBody>
          <a:bodyPr/>
          <a:lstStyle/>
          <a:p>
            <a:r>
              <a:rPr lang="tr-TR" sz="3600" b="1">
                <a:solidFill>
                  <a:srgbClr val="FF0000"/>
                </a:solidFill>
                <a:latin typeface="Times New Roman" pitchFamily="18" charset="0"/>
                <a:cs typeface="Times New Roman" pitchFamily="18" charset="0"/>
              </a:rPr>
              <a:t>Koordinasyon</a:t>
            </a:r>
          </a:p>
        </p:txBody>
      </p:sp>
      <p:sp>
        <p:nvSpPr>
          <p:cNvPr id="62467" name="2 İçerik Yer Tutucusu"/>
          <p:cNvSpPr>
            <a:spLocks noGrp="1"/>
          </p:cNvSpPr>
          <p:nvPr>
            <p:ph sz="quarter" idx="1"/>
          </p:nvPr>
        </p:nvSpPr>
        <p:spPr>
          <a:xfrm>
            <a:off x="428625" y="1447800"/>
            <a:ext cx="8258175" cy="4572000"/>
          </a:xfrm>
        </p:spPr>
        <p:txBody>
          <a:bodyPr/>
          <a:lstStyle/>
          <a:p>
            <a:pPr algn="just"/>
            <a:r>
              <a:rPr lang="tr-TR"/>
              <a:t>Koordinasyon ve motor beceriler, sinir sisteminin geliştiği çocukluk döneminde </a:t>
            </a:r>
            <a:r>
              <a:rPr lang="tr-TR" b="1">
                <a:solidFill>
                  <a:srgbClr val="FF0000"/>
                </a:solidFill>
              </a:rPr>
              <a:t>fiziksel olarak aktif olan </a:t>
            </a:r>
            <a:r>
              <a:rPr lang="tr-TR"/>
              <a:t>erkeklerde ve kızlarda en iyi şekilde gelişmektedir. </a:t>
            </a:r>
          </a:p>
          <a:p>
            <a:pPr algn="just"/>
            <a:r>
              <a:rPr lang="tr-TR"/>
              <a:t>Motor beceri gelişimi yaşamda çok erken başlar, </a:t>
            </a:r>
            <a:r>
              <a:rPr lang="tr-TR" b="1">
                <a:solidFill>
                  <a:srgbClr val="FF0000"/>
                </a:solidFill>
              </a:rPr>
              <a:t>genel koordinasyon 6-10 yaş </a:t>
            </a:r>
            <a:r>
              <a:rPr lang="tr-TR"/>
              <a:t>boyunca gelişmeye devam ederken, </a:t>
            </a:r>
            <a:r>
              <a:rPr lang="tr-TR" b="1">
                <a:solidFill>
                  <a:srgbClr val="FF0000"/>
                </a:solidFill>
              </a:rPr>
              <a:t>voleybola özgü koordinasyon 10-14 yaş aralığında artar</a:t>
            </a:r>
            <a:r>
              <a:rPr lang="tr-TR" b="1"/>
              <a:t> </a:t>
            </a:r>
            <a:r>
              <a:rPr lang="tr-TR" b="1">
                <a:solidFill>
                  <a:srgbClr val="FF0000"/>
                </a:solidFill>
              </a:rPr>
              <a:t>ve uzmanlık aşamasında (15-18 yaş) </a:t>
            </a:r>
            <a:r>
              <a:rPr lang="tr-TR"/>
              <a:t>yüksek performans aşamasına gelir ve mükemmelleşir. </a:t>
            </a:r>
          </a:p>
          <a:p>
            <a:pPr algn="just"/>
            <a:r>
              <a:rPr lang="tr-TR"/>
              <a:t>Genel koordinasyonu oluşturan temel koordinatif yetilerin öğretimi/geliştirilmesi (1. aşama) Fabrika Voleybol Modül 2’de ayrıntılı olarak anlatılmıştır.</a:t>
            </a:r>
          </a:p>
          <a:p>
            <a:endParaRPr lang="tr-TR"/>
          </a:p>
        </p:txBody>
      </p:sp>
      <p:pic>
        <p:nvPicPr>
          <p:cNvPr id="62468" name="Resim 3"/>
          <p:cNvPicPr>
            <a:picLocks noChangeAspect="1"/>
          </p:cNvPicPr>
          <p:nvPr/>
        </p:nvPicPr>
        <p:blipFill>
          <a:blip r:embed="rId2"/>
          <a:stretch>
            <a:fillRect/>
          </a:stretch>
        </p:blipFill>
        <p:spPr bwMode="auto">
          <a:xfrm>
            <a:off x="6643688" y="285750"/>
            <a:ext cx="2090737" cy="581025"/>
          </a:xfrm>
          <a:prstGeom prst="rect">
            <a:avLst/>
          </a:prstGeom>
          <a:noFill/>
          <a:ln w="9525">
            <a:noFill/>
            <a:miter lim="800000"/>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Başlık"/>
          <p:cNvSpPr>
            <a:spLocks noGrp="1"/>
          </p:cNvSpPr>
          <p:nvPr>
            <p:ph type="title"/>
          </p:nvPr>
        </p:nvSpPr>
        <p:spPr>
          <a:xfrm>
            <a:off x="571500" y="274638"/>
            <a:ext cx="8115300" cy="1143000"/>
          </a:xfrm>
        </p:spPr>
        <p:txBody>
          <a:bodyPr/>
          <a:lstStyle/>
          <a:p>
            <a:r>
              <a:rPr lang="tr-TR" altLang="tr-TR" sz="3600" b="1">
                <a:solidFill>
                  <a:schemeClr val="accent1"/>
                </a:solidFill>
                <a:latin typeface="Times New Roman" pitchFamily="18" charset="0"/>
                <a:cs typeface="Times New Roman" pitchFamily="18" charset="0"/>
              </a:rPr>
              <a:t>Koordinasyon Çalışmaları</a:t>
            </a:r>
          </a:p>
        </p:txBody>
      </p:sp>
      <p:sp>
        <p:nvSpPr>
          <p:cNvPr id="63491" name="2 İçerik Yer Tutucusu"/>
          <p:cNvSpPr>
            <a:spLocks noGrp="1"/>
          </p:cNvSpPr>
          <p:nvPr>
            <p:ph sz="quarter" idx="1"/>
          </p:nvPr>
        </p:nvSpPr>
        <p:spPr>
          <a:xfrm>
            <a:off x="357188" y="1447800"/>
            <a:ext cx="8329612" cy="4572000"/>
          </a:xfrm>
        </p:spPr>
        <p:txBody>
          <a:bodyPr/>
          <a:lstStyle/>
          <a:p>
            <a:pPr algn="just" eaLnBrk="1" hangingPunct="1">
              <a:lnSpc>
                <a:spcPct val="80000"/>
              </a:lnSpc>
            </a:pPr>
            <a:r>
              <a:rPr lang="tr-TR" altLang="tr-TR" sz="2400">
                <a:cs typeface="Times New Roman" pitchFamily="18" charset="0"/>
              </a:rPr>
              <a:t>Teknik ve kondisyonel antrenmanlara eklenecek olan koordinatif alıştırmalar, hem teknik çalışmalarda verimi artırır hem de gözle görülür bir gelişme sağlar.</a:t>
            </a:r>
          </a:p>
          <a:p>
            <a:pPr algn="just" eaLnBrk="1" hangingPunct="1">
              <a:lnSpc>
                <a:spcPct val="80000"/>
              </a:lnSpc>
              <a:buFont typeface="Wingdings 2" pitchFamily="18" charset="2"/>
              <a:buNone/>
            </a:pPr>
            <a:endParaRPr lang="tr-TR" altLang="tr-TR" sz="2400">
              <a:cs typeface="Times New Roman" pitchFamily="18" charset="0"/>
            </a:endParaRPr>
          </a:p>
          <a:p>
            <a:pPr algn="just" eaLnBrk="1" hangingPunct="1">
              <a:lnSpc>
                <a:spcPct val="80000"/>
              </a:lnSpc>
            </a:pPr>
            <a:r>
              <a:rPr lang="tr-TR" altLang="tr-TR" sz="2400">
                <a:cs typeface="Times New Roman" pitchFamily="18" charset="0"/>
              </a:rPr>
              <a:t>Koordinasyon çalışmaları erken yaşlarda daha verimlidir. Çünkü yaş ilerledikçe bilgi alma ve işleme süreçleri zayıflar. </a:t>
            </a:r>
          </a:p>
          <a:p>
            <a:pPr algn="just" eaLnBrk="1" hangingPunct="1">
              <a:lnSpc>
                <a:spcPct val="80000"/>
              </a:lnSpc>
              <a:buFont typeface="Wingdings 2" pitchFamily="18" charset="2"/>
              <a:buNone/>
            </a:pPr>
            <a:endParaRPr lang="tr-TR" altLang="tr-TR" sz="2400">
              <a:cs typeface="Times New Roman" pitchFamily="18" charset="0"/>
            </a:endParaRPr>
          </a:p>
          <a:p>
            <a:pPr algn="just" eaLnBrk="1" hangingPunct="1">
              <a:lnSpc>
                <a:spcPct val="80000"/>
              </a:lnSpc>
            </a:pPr>
            <a:r>
              <a:rPr lang="tr-TR" altLang="tr-TR" sz="2400" b="1">
                <a:solidFill>
                  <a:srgbClr val="FF0000"/>
                </a:solidFill>
                <a:cs typeface="Times New Roman" pitchFamily="18" charset="0"/>
              </a:rPr>
              <a:t>Yedi yaşlardan puberteye (ergenlik) </a:t>
            </a:r>
            <a:r>
              <a:rPr lang="tr-TR" altLang="tr-TR" sz="2400">
                <a:cs typeface="Times New Roman" pitchFamily="18" charset="0"/>
              </a:rPr>
              <a:t>kadar olan dönemde koordinasyon gelişimi üst düzey sağlanabilmektedir.</a:t>
            </a:r>
          </a:p>
          <a:p>
            <a:pPr>
              <a:buFont typeface="Wingdings 2" pitchFamily="18" charset="2"/>
              <a:buNone/>
            </a:pPr>
            <a:endParaRPr lang="tr-TR" altLang="tr-TR"/>
          </a:p>
        </p:txBody>
      </p:sp>
      <p:pic>
        <p:nvPicPr>
          <p:cNvPr id="63492" name="Resim 3"/>
          <p:cNvPicPr>
            <a:picLocks noChangeAspect="1"/>
          </p:cNvPicPr>
          <p:nvPr/>
        </p:nvPicPr>
        <p:blipFill>
          <a:blip r:embed="rId2"/>
          <a:stretch>
            <a:fillRect/>
          </a:stretch>
        </p:blipFill>
        <p:spPr bwMode="auto">
          <a:xfrm>
            <a:off x="6715125" y="285750"/>
            <a:ext cx="2090738" cy="581025"/>
          </a:xfrm>
          <a:prstGeom prst="rect">
            <a:avLst/>
          </a:prstGeom>
          <a:noFill/>
          <a:ln w="9525">
            <a:noFill/>
            <a:miter lim="800000"/>
          </a:ln>
        </p:spPr>
      </p:pic>
      <p:pic>
        <p:nvPicPr>
          <p:cNvPr id="63493" name="Picture 6" descr="C:\Users\user\Desktop\indir (1).jpg"/>
          <p:cNvPicPr>
            <a:picLocks noChangeAspect="1" noChangeArrowheads="1"/>
          </p:cNvPicPr>
          <p:nvPr/>
        </p:nvPicPr>
        <p:blipFill>
          <a:blip r:embed="rId3"/>
          <a:stretch>
            <a:fillRect/>
          </a:stretch>
        </p:blipFill>
        <p:spPr bwMode="auto">
          <a:xfrm>
            <a:off x="5214938" y="4643438"/>
            <a:ext cx="3038475" cy="1847850"/>
          </a:xfrm>
          <a:prstGeom prst="rect">
            <a:avLst/>
          </a:prstGeom>
          <a:noFill/>
          <a:ln w="9525">
            <a:noFill/>
            <a:miter lim="800000"/>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74638"/>
            <a:ext cx="8003232" cy="1143000"/>
          </a:xfrm>
        </p:spPr>
        <p:txBody>
          <a:bodyPr/>
          <a:lstStyle/>
          <a:p>
            <a:r>
              <a:rPr lang="tr-TR" sz="3600" b="1">
                <a:solidFill>
                  <a:srgbClr val="FF0000"/>
                </a:solidFill>
                <a:latin typeface="Times New Roman" pitchFamily="18" charset="0"/>
                <a:cs typeface="Times New Roman" pitchFamily="18" charset="0"/>
              </a:rPr>
              <a:t>Koordinasyon Çalışmaları</a:t>
            </a:r>
          </a:p>
        </p:txBody>
      </p:sp>
      <p:sp>
        <p:nvSpPr>
          <p:cNvPr id="3" name="İçerik Yer Tutucusu 2"/>
          <p:cNvSpPr>
            <a:spLocks noGrp="1"/>
          </p:cNvSpPr>
          <p:nvPr>
            <p:ph sz="quarter" idx="1"/>
          </p:nvPr>
        </p:nvSpPr>
        <p:spPr>
          <a:xfrm>
            <a:off x="539552" y="1447800"/>
            <a:ext cx="8147248" cy="4572000"/>
          </a:xfrm>
        </p:spPr>
        <p:txBody>
          <a:bodyPr/>
          <a:lstStyle/>
          <a:p>
            <a:pPr algn="just"/>
            <a:r>
              <a:rPr lang="tr-TR"/>
              <a:t>Spor branşına özgü koordinasyon döneminde (2. aşama), genel koordinasyon antrenmanlarının aşamalı olarak voleybola özgü koordinasyon antrenmanları ile birleştirilerek </a:t>
            </a:r>
            <a:r>
              <a:rPr lang="tr-TR" b="1">
                <a:solidFill>
                  <a:srgbClr val="FF0000"/>
                </a:solidFill>
              </a:rPr>
              <a:t>9-10 yaşlarında </a:t>
            </a:r>
            <a:r>
              <a:rPr lang="tr-TR"/>
              <a:t>başlaması gerekmektedir. </a:t>
            </a:r>
          </a:p>
          <a:p>
            <a:pPr algn="just"/>
            <a:r>
              <a:rPr lang="tr-TR"/>
              <a:t>Tüm bu antrenman çeşitlerinin ısınmanın ya da uygulanacak ise pliyometrik antrenmanların hemen sonrasında </a:t>
            </a:r>
            <a:r>
              <a:rPr lang="tr-TR" b="1">
                <a:solidFill>
                  <a:srgbClr val="FF0000"/>
                </a:solidFill>
              </a:rPr>
              <a:t>düşük/orta şiddette 15-25 dk </a:t>
            </a:r>
            <a:r>
              <a:rPr lang="tr-TR"/>
              <a:t>süreyle planlanmalıdır.</a:t>
            </a:r>
          </a:p>
        </p:txBody>
      </p:sp>
      <p:pic>
        <p:nvPicPr>
          <p:cNvPr id="4" name="Resim 3"/>
          <p:cNvPicPr>
            <a:picLocks noChangeAspect="1"/>
          </p:cNvPicPr>
          <p:nvPr/>
        </p:nvPicPr>
        <p:blipFill>
          <a:blip r:embed="rId2"/>
          <a:stretch>
            <a:fillRect/>
          </a:stretch>
        </p:blipFill>
        <p:spPr>
          <a:xfrm>
            <a:off x="6569890" y="244476"/>
            <a:ext cx="2091109" cy="579170"/>
          </a:xfrm>
          <a:prstGeom prst="rect">
            <a:avLst/>
          </a:prstGeom>
        </p:spPr>
      </p:pic>
    </p:spTree>
    <p:extLst>
      <p:ext uri="{BB962C8B-B14F-4D97-AF65-F5344CB8AC3E}">
        <p14:creationId xmlns:p14="http://schemas.microsoft.com/office/powerpoint/2010/main" val="132012413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Başlık"/>
          <p:cNvSpPr>
            <a:spLocks noGrp="1"/>
          </p:cNvSpPr>
          <p:nvPr>
            <p:ph type="title"/>
          </p:nvPr>
        </p:nvSpPr>
        <p:spPr>
          <a:xfrm>
            <a:off x="428625" y="214313"/>
            <a:ext cx="8258175" cy="571500"/>
          </a:xfrm>
        </p:spPr>
        <p:txBody>
          <a:bodyPr/>
          <a:lstStyle/>
          <a:p>
            <a:r>
              <a:rPr lang="tr-TR" sz="3200" b="1">
                <a:solidFill>
                  <a:srgbClr val="FF0000"/>
                </a:solidFill>
              </a:rPr>
              <a:t>Koordinasyon antrenman formları</a:t>
            </a:r>
          </a:p>
        </p:txBody>
      </p:sp>
      <p:graphicFrame>
        <p:nvGraphicFramePr>
          <p:cNvPr id="4" name="3 İçerik Yer Tutucusu"/>
          <p:cNvGraphicFramePr>
            <a:graphicFrameLocks noGrp="1"/>
          </p:cNvGraphicFramePr>
          <p:nvPr>
            <p:ph sz="quarter" idx="1"/>
            <p:extLst>
              <p:ext uri="{D42A27DB-BD31-4B8C-83A1-F6EECF244321}">
                <p14:modId xmlns:p14="http://schemas.microsoft.com/office/powerpoint/2010/main" val="3253343396"/>
              </p:ext>
            </p:extLst>
          </p:nvPr>
        </p:nvGraphicFramePr>
        <p:xfrm>
          <a:off x="214313" y="714375"/>
          <a:ext cx="8786874" cy="6553200"/>
        </p:xfrm>
        <a:graphic>
          <a:graphicData uri="http://schemas.openxmlformats.org/drawingml/2006/table">
            <a:tbl>
              <a:tblPr firstRow="1" bandRow="1">
                <a:tableStyleId>{5C22544A-7EE6-4342-B048-85BDC9FD1C3A}</a:tableStyleId>
              </a:tblPr>
              <a:tblGrid>
                <a:gridCol w="3648523">
                  <a:extLst>
                    <a:ext uri="{9D8B030D-6E8A-4147-A177-3AD203B41FA5}">
                      <a16:colId xmlns:a16="http://schemas.microsoft.com/office/drawing/2014/main" val="20000"/>
                    </a:ext>
                  </a:extLst>
                </a:gridCol>
                <a:gridCol w="5138351">
                  <a:extLst>
                    <a:ext uri="{9D8B030D-6E8A-4147-A177-3AD203B41FA5}">
                      <a16:colId xmlns:a16="http://schemas.microsoft.com/office/drawing/2014/main" val="20001"/>
                    </a:ext>
                  </a:extLst>
                </a:gridCol>
              </a:tblGrid>
              <a:tr h="679877">
                <a:tc>
                  <a:txBody>
                    <a:bodyPr/>
                    <a:lstStyle/>
                    <a:p>
                      <a:r>
                        <a:rPr lang="tr-TR" sz="2000"/>
                        <a:t>Çeşitlemeler</a:t>
                      </a:r>
                    </a:p>
                    <a:p>
                      <a:endParaRPr lang="tr-TR" sz="2000"/>
                    </a:p>
                  </a:txBody>
                  <a:tcPr/>
                </a:tc>
                <a:tc>
                  <a:txBody>
                    <a:bodyPr/>
                    <a:lstStyle/>
                    <a:p>
                      <a:r>
                        <a:rPr lang="tr-TR" sz="2000"/>
                        <a:t>Örnekler</a:t>
                      </a:r>
                    </a:p>
                  </a:txBody>
                  <a:tcPr/>
                </a:tc>
                <a:extLst>
                  <a:ext uri="{0D108BD9-81ED-4DB2-BD59-A6C34878D82A}">
                    <a16:rowId xmlns:a16="http://schemas.microsoft.com/office/drawing/2014/main" val="10000"/>
                  </a:ext>
                </a:extLst>
              </a:tr>
              <a:tr h="1224139">
                <a:tc>
                  <a:txBody>
                    <a:bodyPr/>
                    <a:lstStyle/>
                    <a:p>
                      <a:r>
                        <a:rPr lang="tr-TR" sz="2000"/>
                        <a:t>Hareket uygulamalarını çeşitlendirme</a:t>
                      </a:r>
                    </a:p>
                    <a:p>
                      <a:endParaRPr lang="tr-TR" sz="2000"/>
                    </a:p>
                  </a:txBody>
                  <a:tcPr/>
                </a:tc>
                <a:tc>
                  <a:txBody>
                    <a:bodyPr/>
                    <a:lstStyle/>
                    <a:p>
                      <a:pPr algn="just"/>
                      <a:r>
                        <a:rPr lang="tr-TR" sz="2000"/>
                        <a:t>Voleybol teknik becerilerinin birbiri ile birleştirildiği alıştırmaların farklı yön ve hızlarda uygulanması</a:t>
                      </a:r>
                    </a:p>
                    <a:p>
                      <a:pPr algn="just"/>
                      <a:endParaRPr lang="tr-TR" sz="2000"/>
                    </a:p>
                  </a:txBody>
                  <a:tcPr/>
                </a:tc>
                <a:extLst>
                  <a:ext uri="{0D108BD9-81ED-4DB2-BD59-A6C34878D82A}">
                    <a16:rowId xmlns:a16="http://schemas.microsoft.com/office/drawing/2014/main" val="10001"/>
                  </a:ext>
                </a:extLst>
              </a:tr>
              <a:tr h="1271074">
                <a:tc>
                  <a:txBody>
                    <a:bodyPr/>
                    <a:lstStyle/>
                    <a:p>
                      <a:r>
                        <a:rPr lang="tr-TR" sz="2000"/>
                        <a:t>Çevre koşullarının değiştirilmesi</a:t>
                      </a:r>
                    </a:p>
                    <a:p>
                      <a:endParaRPr lang="tr-TR" sz="2000"/>
                    </a:p>
                  </a:txBody>
                  <a:tcPr/>
                </a:tc>
                <a:tc>
                  <a:txBody>
                    <a:bodyPr/>
                    <a:lstStyle/>
                    <a:p>
                      <a:pPr algn="just"/>
                      <a:r>
                        <a:rPr lang="tr-TR" sz="2000"/>
                        <a:t>File yüksekliğinin değiştirilmesi, farklı topların kullanılması ya da top sayısının değiştirilmesi, oyun alanı büyüklüğünün değiştirilerek alıştırmaların uygulanması</a:t>
                      </a:r>
                    </a:p>
                  </a:txBody>
                  <a:tcPr/>
                </a:tc>
                <a:extLst>
                  <a:ext uri="{0D108BD9-81ED-4DB2-BD59-A6C34878D82A}">
                    <a16:rowId xmlns:a16="http://schemas.microsoft.com/office/drawing/2014/main" val="10002"/>
                  </a:ext>
                </a:extLst>
              </a:tr>
              <a:tr h="1508822">
                <a:tc>
                  <a:txBody>
                    <a:bodyPr/>
                    <a:lstStyle/>
                    <a:p>
                      <a:r>
                        <a:rPr lang="tr-TR" sz="2000"/>
                        <a:t>Mekanik becerilerin değiştirilmesi</a:t>
                      </a:r>
                    </a:p>
                    <a:p>
                      <a:endParaRPr lang="tr-TR" sz="2000"/>
                    </a:p>
                  </a:txBody>
                  <a:tcPr/>
                </a:tc>
                <a:tc>
                  <a:txBody>
                    <a:bodyPr/>
                    <a:lstStyle/>
                    <a:p>
                      <a:pPr algn="just"/>
                      <a:r>
                        <a:rPr lang="tr-TR" sz="2000"/>
                        <a:t>Voleybolcuların baskın ekstremiteleri ile uyguladıkları teknik becerileri baskın olmayan ekstremiteleri veya yönleri ile uygulamaları (sağlakların sol el ile plase atması, baskın olmayan yöne plonjon çalışmaları vb.)</a:t>
                      </a:r>
                    </a:p>
                  </a:txBody>
                  <a:tcPr/>
                </a:tc>
                <a:extLst>
                  <a:ext uri="{0D108BD9-81ED-4DB2-BD59-A6C34878D82A}">
                    <a16:rowId xmlns:a16="http://schemas.microsoft.com/office/drawing/2014/main" val="10003"/>
                  </a:ext>
                </a:extLst>
              </a:tr>
              <a:tr h="1271074">
                <a:tc>
                  <a:txBody>
                    <a:bodyPr/>
                    <a:lstStyle/>
                    <a:p>
                      <a:r>
                        <a:rPr lang="tr-TR" sz="2000"/>
                        <a:t>Zamana karşı hareket, direktif ve komut değiştirme</a:t>
                      </a:r>
                    </a:p>
                    <a:p>
                      <a:endParaRPr lang="tr-TR" sz="2000"/>
                    </a:p>
                  </a:txBody>
                  <a:tcPr/>
                </a:tc>
                <a:tc>
                  <a:txBody>
                    <a:bodyPr/>
                    <a:lstStyle/>
                    <a:p>
                      <a:pPr algn="just"/>
                      <a:r>
                        <a:rPr lang="tr-TR" sz="2000"/>
                        <a:t>Alıştırmaların farklı süre ve şiddetlerde uygulanması, farklı uyaranlar (görsel/işitsel) ile alıştırmaların uygulanması</a:t>
                      </a:r>
                    </a:p>
                    <a:p>
                      <a:pPr algn="just"/>
                      <a:endParaRPr lang="tr-TR" sz="2000"/>
                    </a:p>
                  </a:txBody>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74638"/>
            <a:ext cx="8219256" cy="1143000"/>
          </a:xfrm>
        </p:spPr>
        <p:txBody>
          <a:bodyPr/>
          <a:lstStyle/>
          <a:p>
            <a:r>
              <a:rPr lang="tr-TR" sz="3200" b="1">
                <a:solidFill>
                  <a:srgbClr val="FF0000"/>
                </a:solidFill>
                <a:latin typeface="Times New Roman" pitchFamily="18" charset="0"/>
                <a:cs typeface="Times New Roman" pitchFamily="18" charset="0"/>
              </a:rPr>
              <a:t>Koordinatif Yetileri Geliştirme Prensipleri</a:t>
            </a:r>
          </a:p>
        </p:txBody>
      </p:sp>
      <p:sp>
        <p:nvSpPr>
          <p:cNvPr id="3" name="İçerik Yer Tutucusu 2"/>
          <p:cNvSpPr>
            <a:spLocks noGrp="1"/>
          </p:cNvSpPr>
          <p:nvPr>
            <p:ph sz="quarter" idx="1"/>
          </p:nvPr>
        </p:nvSpPr>
        <p:spPr>
          <a:xfrm>
            <a:off x="467544" y="1447800"/>
            <a:ext cx="8424936" cy="4572000"/>
          </a:xfrm>
        </p:spPr>
        <p:txBody>
          <a:bodyPr/>
          <a:lstStyle/>
          <a:p>
            <a:pPr algn="just"/>
            <a:r>
              <a:rPr lang="tr-TR" sz="2200">
                <a:solidFill>
                  <a:srgbClr val="FF0000"/>
                </a:solidFill>
                <a:latin typeface="Times New Roman" pitchFamily="18" charset="0"/>
                <a:cs typeface="Times New Roman" pitchFamily="18" charset="0"/>
              </a:rPr>
              <a:t>Farklı başlangıç pozisyonları kullanmak </a:t>
            </a:r>
          </a:p>
          <a:p>
            <a:pPr marL="0" indent="0" algn="just">
              <a:buNone/>
            </a:pPr>
            <a:r>
              <a:rPr lang="tr-TR" sz="2000">
                <a:latin typeface="Times New Roman" pitchFamily="18" charset="0"/>
                <a:cs typeface="Times New Roman" pitchFamily="18" charset="0"/>
              </a:rPr>
              <a:t>(dizüstü çömelerek, oturarak, sırtüstü/yüzüstü yatarak vb. farklı başlangıç pozisyonların hareket başlamak)</a:t>
            </a:r>
            <a:endParaRPr lang="en-US" sz="2000">
              <a:latin typeface="Times New Roman" panose="02020603050405020304" pitchFamily="18" charset="0"/>
              <a:cs typeface="Times New Roman" panose="02020603050405020304" pitchFamily="18" charset="0"/>
            </a:endParaRPr>
          </a:p>
          <a:p>
            <a:pPr algn="just"/>
            <a:r>
              <a:rPr lang="tr-TR" sz="2200">
                <a:solidFill>
                  <a:srgbClr val="FF0000"/>
                </a:solidFill>
                <a:latin typeface="Times New Roman" pitchFamily="18" charset="0"/>
                <a:cs typeface="Times New Roman" pitchFamily="18" charset="0"/>
              </a:rPr>
              <a:t>Farklı hareket performansı yöntemleri kullanmak </a:t>
            </a:r>
          </a:p>
          <a:p>
            <a:pPr marL="0" indent="0" algn="just">
              <a:buNone/>
            </a:pPr>
            <a:r>
              <a:rPr lang="tr-TR" sz="2000">
                <a:latin typeface="Times New Roman" pitchFamily="18" charset="0"/>
                <a:cs typeface="Times New Roman" pitchFamily="18" charset="0"/>
              </a:rPr>
              <a:t>(ayna egzersizleri vb.)</a:t>
            </a:r>
            <a:endParaRPr lang="en-US" sz="2000">
              <a:latin typeface="Times New Roman" pitchFamily="18" charset="0"/>
              <a:cs typeface="Times New Roman" pitchFamily="18" charset="0"/>
            </a:endParaRPr>
          </a:p>
          <a:p>
            <a:pPr algn="just"/>
            <a:r>
              <a:rPr lang="tr-TR" sz="2200">
                <a:solidFill>
                  <a:srgbClr val="FF0000"/>
                </a:solidFill>
                <a:latin typeface="Times New Roman" pitchFamily="18" charset="0"/>
                <a:cs typeface="Times New Roman" pitchFamily="18" charset="0"/>
              </a:rPr>
              <a:t>Farklı hareket dinamikleri kullanmak </a:t>
            </a:r>
          </a:p>
          <a:p>
            <a:pPr marL="0" indent="0" algn="just">
              <a:buNone/>
            </a:pPr>
            <a:r>
              <a:rPr lang="tr-TR" sz="2000">
                <a:latin typeface="Times New Roman" pitchFamily="18" charset="0"/>
                <a:cs typeface="Times New Roman" pitchFamily="18" charset="0"/>
              </a:rPr>
              <a:t>(kolaylaştırılmış ve zorlaştırılmış koşullarda daha yavaş ve daha zor hareketlerin farklı ağırlıklar ile yapılması)</a:t>
            </a:r>
            <a:endParaRPr lang="en-US" sz="2000">
              <a:latin typeface="Times New Roman" pitchFamily="18" charset="0"/>
              <a:cs typeface="Times New Roman" pitchFamily="18" charset="0"/>
            </a:endParaRPr>
          </a:p>
          <a:p>
            <a:pPr algn="just"/>
            <a:r>
              <a:rPr lang="tr-TR" sz="2200">
                <a:solidFill>
                  <a:srgbClr val="FF0000"/>
                </a:solidFill>
                <a:latin typeface="Times New Roman" pitchFamily="18" charset="0"/>
                <a:cs typeface="Times New Roman" pitchFamily="18" charset="0"/>
              </a:rPr>
              <a:t>Farklı hareket mekanları kullanmak </a:t>
            </a:r>
          </a:p>
          <a:p>
            <a:pPr marL="0" indent="0" algn="just">
              <a:buNone/>
            </a:pPr>
            <a:r>
              <a:rPr lang="tr-TR" sz="2000">
                <a:latin typeface="Times New Roman" pitchFamily="18" charset="0"/>
                <a:cs typeface="Times New Roman" pitchFamily="18" charset="0"/>
              </a:rPr>
              <a:t>(sahanın ölçülerini küçültmek, farklı büyülüklerde ve mesafelerde engeller kullanmak) </a:t>
            </a:r>
            <a:endParaRPr lang="en-US" sz="2000">
              <a:latin typeface="Times New Roman" pitchFamily="18" charset="0"/>
              <a:cs typeface="Times New Roman" pitchFamily="18" charset="0"/>
            </a:endParaRPr>
          </a:p>
          <a:p>
            <a:pPr algn="just"/>
            <a:r>
              <a:rPr lang="tr-TR" sz="2200">
                <a:solidFill>
                  <a:srgbClr val="FF0000"/>
                </a:solidFill>
                <a:latin typeface="Times New Roman" pitchFamily="18" charset="0"/>
                <a:cs typeface="Times New Roman" pitchFamily="18" charset="0"/>
              </a:rPr>
              <a:t>Farklı dış koşullar yaratmak </a:t>
            </a:r>
          </a:p>
          <a:p>
            <a:pPr marL="0" indent="0" algn="just">
              <a:buNone/>
            </a:pPr>
            <a:r>
              <a:rPr lang="tr-TR" sz="2000">
                <a:latin typeface="Times New Roman" pitchFamily="18" charset="0"/>
                <a:cs typeface="Times New Roman" pitchFamily="18" charset="0"/>
              </a:rPr>
              <a:t>(kum, toprak, sentetik, çim zemin vb. farklı zeminlerde sahanın ölçülerini değiştirerek rüzgarlı ve güneşli havalarda oynamak)</a:t>
            </a:r>
            <a:endParaRPr lang="en-US" sz="2000">
              <a:latin typeface="Times New Roman" pitchFamily="18" charset="0"/>
              <a:cs typeface="Times New Roman" pitchFamily="18" charset="0"/>
            </a:endParaRPr>
          </a:p>
        </p:txBody>
      </p:sp>
      <p:pic>
        <p:nvPicPr>
          <p:cNvPr id="4" name="Resim 3"/>
          <p:cNvPicPr>
            <a:picLocks noChangeAspect="1"/>
          </p:cNvPicPr>
          <p:nvPr/>
        </p:nvPicPr>
        <p:blipFill>
          <a:blip r:embed="rId2"/>
          <a:stretch>
            <a:fillRect/>
          </a:stretch>
        </p:blipFill>
        <p:spPr>
          <a:xfrm>
            <a:off x="6801696" y="151134"/>
            <a:ext cx="2091109" cy="695004"/>
          </a:xfrm>
          <a:prstGeom prst="rect">
            <a:avLst/>
          </a:prstGeom>
        </p:spPr>
      </p:pic>
    </p:spTree>
    <p:extLst>
      <p:ext uri="{BB962C8B-B14F-4D97-AF65-F5344CB8AC3E}">
        <p14:creationId xmlns:p14="http://schemas.microsoft.com/office/powerpoint/2010/main" val="15163095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r>
              <a:rPr lang="tr-TR" altLang="tr-TR" sz="3600" b="1">
                <a:solidFill>
                  <a:srgbClr val="FF0000"/>
                </a:solidFill>
                <a:latin typeface="Times New Roman" pitchFamily="18" charset="0"/>
                <a:cs typeface="Times New Roman" pitchFamily="18" charset="0"/>
              </a:rPr>
              <a:t>Hareketi Etkileyen Faktörler</a:t>
            </a:r>
          </a:p>
        </p:txBody>
      </p:sp>
      <p:sp>
        <p:nvSpPr>
          <p:cNvPr id="3" name="2 İçerik Yer Tutucusu"/>
          <p:cNvSpPr>
            <a:spLocks noGrp="1"/>
          </p:cNvSpPr>
          <p:nvPr>
            <p:ph sz="quarter" idx="1"/>
          </p:nvPr>
        </p:nvSpPr>
        <p:spPr>
          <a:xfrm>
            <a:off x="500034" y="1447800"/>
            <a:ext cx="4163406" cy="4572000"/>
          </a:xfrm>
        </p:spPr>
        <p:txBody>
          <a:bodyPr/>
          <a:lstStyle/>
          <a:p>
            <a:pPr algn="just">
              <a:defRPr/>
            </a:pPr>
            <a:r>
              <a:rPr lang="tr-TR" sz="2200" b="1">
                <a:latin typeface="Times New Roman" pitchFamily="18" charset="0"/>
                <a:cs typeface="Times New Roman" pitchFamily="18" charset="0"/>
              </a:rPr>
              <a:t>Fizyolojik faktörler</a:t>
            </a:r>
            <a:endParaRPr lang="en-US" sz="2200">
              <a:latin typeface="Times New Roman" panose="02020603050405020304" pitchFamily="18" charset="0"/>
              <a:cs typeface="Times New Roman" panose="02020603050405020304" pitchFamily="18" charset="0"/>
            </a:endParaRPr>
          </a:p>
          <a:p>
            <a:pPr lvl="1" algn="just">
              <a:defRPr/>
            </a:pPr>
            <a:r>
              <a:rPr lang="tr-TR" sz="2200">
                <a:latin typeface="Times New Roman" pitchFamily="18" charset="0"/>
                <a:cs typeface="Times New Roman" pitchFamily="18" charset="0"/>
              </a:rPr>
              <a:t>Kalp-dolaşım dayanıklılığı, kassal kuvvet ve dayanıklılık ve esneklik</a:t>
            </a:r>
            <a:r>
              <a:rPr lang="en-US" sz="2200">
                <a:latin typeface="Times New Roman" pitchFamily="18" charset="0"/>
                <a:cs typeface="Times New Roman" pitchFamily="18" charset="0"/>
              </a:rPr>
              <a:t>.</a:t>
            </a:r>
          </a:p>
          <a:p>
            <a:pPr algn="just">
              <a:defRPr/>
            </a:pPr>
            <a:r>
              <a:rPr lang="tr-TR" sz="2200" b="1">
                <a:latin typeface="Times New Roman" pitchFamily="18" charset="0"/>
                <a:cs typeface="Times New Roman" pitchFamily="18" charset="0"/>
              </a:rPr>
              <a:t>Psikolojik faktörler</a:t>
            </a:r>
            <a:endParaRPr lang="en-US" sz="2200" b="1">
              <a:latin typeface="Times New Roman" panose="02020603050405020304" pitchFamily="18" charset="0"/>
              <a:cs typeface="Times New Roman" panose="02020603050405020304" pitchFamily="18" charset="0"/>
            </a:endParaRPr>
          </a:p>
          <a:p>
            <a:pPr lvl="1" algn="just">
              <a:defRPr/>
            </a:pPr>
            <a:r>
              <a:rPr lang="tr-TR" sz="2200">
                <a:latin typeface="Times New Roman" pitchFamily="18" charset="0"/>
                <a:cs typeface="Times New Roman" pitchFamily="18" charset="0"/>
              </a:rPr>
              <a:t>Korku, kaygı, kendine güven.</a:t>
            </a:r>
            <a:endParaRPr lang="en-US" sz="2200">
              <a:latin typeface="Times New Roman" pitchFamily="18" charset="0"/>
              <a:cs typeface="Times New Roman" pitchFamily="18" charset="0"/>
            </a:endParaRPr>
          </a:p>
          <a:p>
            <a:pPr algn="just">
              <a:defRPr/>
            </a:pPr>
            <a:r>
              <a:rPr lang="en-US" sz="2200" b="1">
                <a:latin typeface="Times New Roman" pitchFamily="18" charset="0"/>
                <a:cs typeface="Times New Roman" pitchFamily="18" charset="0"/>
              </a:rPr>
              <a:t>So</a:t>
            </a:r>
            <a:r>
              <a:rPr lang="tr-TR" sz="2200" b="1" err="1">
                <a:latin typeface="Times New Roman" pitchFamily="18" charset="0"/>
                <a:cs typeface="Times New Roman" pitchFamily="18" charset="0"/>
              </a:rPr>
              <a:t>syolojik faktörler</a:t>
            </a:r>
            <a:endParaRPr lang="en-US" sz="2200" b="1">
              <a:latin typeface="Times New Roman" pitchFamily="18" charset="0"/>
              <a:cs typeface="Times New Roman" pitchFamily="18" charset="0"/>
            </a:endParaRPr>
          </a:p>
          <a:p>
            <a:pPr lvl="1" algn="just">
              <a:defRPr/>
            </a:pPr>
            <a:r>
              <a:rPr lang="tr-TR" sz="2200">
                <a:latin typeface="Times New Roman" pitchFamily="18" charset="0"/>
                <a:cs typeface="Times New Roman" pitchFamily="18" charset="0"/>
              </a:rPr>
              <a:t>Bir grubun üyesi olmak </a:t>
            </a:r>
          </a:p>
          <a:p>
            <a:pPr marL="292100" lvl="1" indent="0" algn="just">
              <a:buFont typeface="Wingdings 2" pitchFamily="18" charset="2"/>
              <a:buNone/>
              <a:defRPr/>
            </a:pPr>
            <a:r>
              <a:rPr lang="tr-TR" sz="2200">
                <a:latin typeface="Times New Roman" pitchFamily="18" charset="0"/>
                <a:cs typeface="Times New Roman" pitchFamily="18" charset="0"/>
              </a:rPr>
              <a:t>(örn. Fiziksel olarak aktif bir aile rol model olabilir)</a:t>
            </a:r>
            <a:r>
              <a:rPr lang="en-US" sz="2200">
                <a:latin typeface="Times New Roman" pitchFamily="18" charset="0"/>
                <a:cs typeface="Times New Roman" pitchFamily="18" charset="0"/>
              </a:rPr>
              <a:t> </a:t>
            </a:r>
          </a:p>
          <a:p>
            <a:pPr lvl="1" algn="just">
              <a:defRPr/>
            </a:pPr>
            <a:r>
              <a:rPr lang="tr-TR" sz="2200">
                <a:latin typeface="Times New Roman" pitchFamily="18" charset="0"/>
                <a:cs typeface="Times New Roman" pitchFamily="18" charset="0"/>
              </a:rPr>
              <a:t>Cinsiyet rolleri</a:t>
            </a:r>
            <a:endParaRPr lang="en-US" sz="2200">
              <a:latin typeface="Times New Roman" pitchFamily="18" charset="0"/>
              <a:cs typeface="Times New Roman" pitchFamily="18" charset="0"/>
            </a:endParaRPr>
          </a:p>
          <a:p>
            <a:pPr lvl="1" algn="just">
              <a:defRPr/>
            </a:pPr>
            <a:r>
              <a:rPr lang="tr-TR" sz="2200">
                <a:latin typeface="Times New Roman" pitchFamily="18" charset="0"/>
                <a:cs typeface="Times New Roman" pitchFamily="18" charset="0"/>
              </a:rPr>
              <a:t>Ekonomi</a:t>
            </a:r>
          </a:p>
          <a:p>
            <a:pPr>
              <a:defRPr/>
            </a:pPr>
            <a:endParaRPr lang="tr-TR"/>
          </a:p>
        </p:txBody>
      </p:sp>
      <p:pic>
        <p:nvPicPr>
          <p:cNvPr id="9220" name="Resim 1"/>
          <p:cNvPicPr>
            <a:picLocks noChangeAspect="1"/>
          </p:cNvPicPr>
          <p:nvPr/>
        </p:nvPicPr>
        <p:blipFill>
          <a:blip r:embed="rId2"/>
          <a:stretch>
            <a:fillRect/>
          </a:stretch>
        </p:blipFill>
        <p:spPr bwMode="auto">
          <a:xfrm>
            <a:off x="6929438" y="285750"/>
            <a:ext cx="2000250" cy="714375"/>
          </a:xfrm>
          <a:prstGeom prst="rect">
            <a:avLst/>
          </a:prstGeom>
          <a:noFill/>
          <a:ln w="9525">
            <a:noFill/>
            <a:miter lim="800000"/>
          </a:ln>
        </p:spPr>
      </p:pic>
      <p:pic>
        <p:nvPicPr>
          <p:cNvPr id="2050" name="Picture 2" descr="C:\Users\user\Desktop\indir.jpg"/>
          <p:cNvPicPr>
            <a:picLocks noGrp="1" noChangeAspect="1" noChangeArrowheads="1"/>
          </p:cNvPicPr>
          <p:nvPr>
            <p:ph sz="quarter" idx="2"/>
          </p:nvPr>
        </p:nvPicPr>
        <p:blipFill>
          <a:blip r:embed="rId3"/>
          <a:stretch>
            <a:fillRect/>
          </a:stretch>
        </p:blipFill>
        <p:spPr bwMode="auto">
          <a:xfrm>
            <a:off x="5929322" y="1500174"/>
            <a:ext cx="2466975" cy="1785950"/>
          </a:xfrm>
          <a:prstGeom prst="rect">
            <a:avLst/>
          </a:prstGeom>
          <a:noFill/>
        </p:spPr>
      </p:pic>
      <p:pic>
        <p:nvPicPr>
          <p:cNvPr id="2051" name="Picture 3" descr="C:\Users\user\Desktop\indir (1).jpg"/>
          <p:cNvPicPr>
            <a:picLocks noChangeAspect="1" noChangeArrowheads="1"/>
          </p:cNvPicPr>
          <p:nvPr/>
        </p:nvPicPr>
        <p:blipFill>
          <a:blip r:embed="rId4"/>
          <a:stretch>
            <a:fillRect/>
          </a:stretch>
        </p:blipFill>
        <p:spPr bwMode="auto">
          <a:xfrm>
            <a:off x="5929322" y="3214687"/>
            <a:ext cx="2619375" cy="1357321"/>
          </a:xfrm>
          <a:prstGeom prst="rect">
            <a:avLst/>
          </a:prstGeom>
          <a:noFill/>
        </p:spPr>
      </p:pic>
      <p:pic>
        <p:nvPicPr>
          <p:cNvPr id="2052" name="Picture 4" descr="C:\Users\user\Desktop\images (1).jpg"/>
          <p:cNvPicPr>
            <a:picLocks noChangeAspect="1" noChangeArrowheads="1"/>
          </p:cNvPicPr>
          <p:nvPr/>
        </p:nvPicPr>
        <p:blipFill>
          <a:blip r:embed="rId5"/>
          <a:stretch>
            <a:fillRect/>
          </a:stretch>
        </p:blipFill>
        <p:spPr bwMode="auto">
          <a:xfrm>
            <a:off x="6357950" y="4572008"/>
            <a:ext cx="2000264" cy="2071678"/>
          </a:xfrm>
          <a:prstGeom prst="rect">
            <a:avLst/>
          </a:prstGeom>
          <a:noFill/>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67544" y="274638"/>
            <a:ext cx="8219256" cy="1143000"/>
          </a:xfrm>
        </p:spPr>
        <p:txBody>
          <a:bodyPr/>
          <a:lstStyle/>
          <a:p>
            <a:r>
              <a:rPr lang="tr-TR" sz="3200" b="1" err="1">
                <a:solidFill>
                  <a:srgbClr val="FF0000"/>
                </a:solidFill>
                <a:latin typeface="Times New Roman" pitchFamily="18" charset="0"/>
                <a:cs typeface="Times New Roman" pitchFamily="18" charset="0"/>
              </a:rPr>
              <a:t>Koordinatif </a:t>
            </a:r>
            <a:r>
              <a:rPr lang="tr-TR" sz="3200" b="1">
                <a:solidFill>
                  <a:srgbClr val="FF0000"/>
                </a:solidFill>
                <a:latin typeface="Times New Roman" pitchFamily="18" charset="0"/>
                <a:cs typeface="Times New Roman" pitchFamily="18" charset="0"/>
              </a:rPr>
              <a:t>Yetileri Geliştirme Prensipleri</a:t>
            </a:r>
          </a:p>
        </p:txBody>
      </p:sp>
      <p:sp>
        <p:nvSpPr>
          <p:cNvPr id="3" name="İçerik Yer Tutucusu 2"/>
          <p:cNvSpPr>
            <a:spLocks noGrp="1"/>
          </p:cNvSpPr>
          <p:nvPr>
            <p:ph sz="quarter" idx="1"/>
          </p:nvPr>
        </p:nvSpPr>
        <p:spPr>
          <a:xfrm>
            <a:off x="467544" y="1447800"/>
            <a:ext cx="8219256" cy="4572000"/>
          </a:xfrm>
        </p:spPr>
        <p:txBody>
          <a:bodyPr/>
          <a:lstStyle/>
          <a:p>
            <a:pPr algn="just"/>
            <a:r>
              <a:rPr lang="tr-TR" sz="2200">
                <a:solidFill>
                  <a:srgbClr val="FF0000"/>
                </a:solidFill>
                <a:latin typeface="Times New Roman" pitchFamily="18" charset="0"/>
                <a:cs typeface="Times New Roman" pitchFamily="18" charset="0"/>
              </a:rPr>
              <a:t>Farklı uyarı alma yolları kullanmak </a:t>
            </a:r>
          </a:p>
          <a:p>
            <a:pPr marL="0" indent="0" algn="just">
              <a:buNone/>
            </a:pPr>
            <a:r>
              <a:rPr lang="tr-TR" sz="2000">
                <a:latin typeface="Times New Roman" pitchFamily="18" charset="0"/>
                <a:cs typeface="Times New Roman" pitchFamily="18" charset="0"/>
              </a:rPr>
              <a:t>(zorlaştırılmış görsel, taktiksel, akustik ve kinestetik bilgi-koyu renk camlı gözlüklerle, eldivenle, 180º dönerek top tutma, voleybol topunu örtü ile kapatılmış bir ağ karşısında tutmak vb.)</a:t>
            </a:r>
            <a:endParaRPr lang="en-US" sz="2000">
              <a:latin typeface="Times New Roman" pitchFamily="18" charset="0"/>
              <a:cs typeface="Times New Roman" pitchFamily="18" charset="0"/>
            </a:endParaRPr>
          </a:p>
          <a:p>
            <a:pPr algn="just"/>
            <a:r>
              <a:rPr lang="tr-TR" sz="2200">
                <a:latin typeface="Times New Roman" pitchFamily="18" charset="0"/>
                <a:cs typeface="Times New Roman" pitchFamily="18" charset="0"/>
              </a:rPr>
              <a:t>Ek görevlerle desteklenmiş farklı oyunların birleşimi </a:t>
            </a:r>
          </a:p>
          <a:p>
            <a:pPr algn="just"/>
            <a:r>
              <a:rPr lang="tr-TR" sz="2200">
                <a:solidFill>
                  <a:srgbClr val="FF0000"/>
                </a:solidFill>
                <a:latin typeface="Times New Roman" pitchFamily="18" charset="0"/>
                <a:cs typeface="Times New Roman" pitchFamily="18" charset="0"/>
              </a:rPr>
              <a:t>Zaman baskısı ve stresli koşullar altında egzersizler üretmek </a:t>
            </a:r>
          </a:p>
          <a:p>
            <a:pPr marL="0" indent="0" algn="just">
              <a:buNone/>
            </a:pPr>
            <a:r>
              <a:rPr lang="tr-TR" sz="2000">
                <a:latin typeface="Times New Roman" pitchFamily="18" charset="0"/>
                <a:cs typeface="Times New Roman" pitchFamily="18" charset="0"/>
              </a:rPr>
              <a:t>(örn: denge tahtasında parmak pas/manşet pas-arttırılmış risk)</a:t>
            </a:r>
            <a:endParaRPr lang="en-US" sz="2000">
              <a:latin typeface="Times New Roman" pitchFamily="18" charset="0"/>
              <a:cs typeface="Times New Roman" pitchFamily="18" charset="0"/>
            </a:endParaRPr>
          </a:p>
          <a:p>
            <a:pPr algn="just"/>
            <a:r>
              <a:rPr lang="tr-TR" sz="2200">
                <a:latin typeface="Times New Roman" pitchFamily="18" charset="0"/>
                <a:cs typeface="Times New Roman" pitchFamily="18" charset="0"/>
              </a:rPr>
              <a:t>Egzersizin zorluğunda aşamalı artış yapmak</a:t>
            </a:r>
            <a:endParaRPr lang="en-US" sz="2200">
              <a:latin typeface="Times New Roman" panose="02020603050405020304" pitchFamily="18" charset="0"/>
              <a:cs typeface="Times New Roman" panose="02020603050405020304" pitchFamily="18" charset="0"/>
            </a:endParaRPr>
          </a:p>
          <a:p>
            <a:pPr algn="just"/>
            <a:r>
              <a:rPr lang="tr-TR" sz="2200">
                <a:latin typeface="Times New Roman" pitchFamily="18" charset="0"/>
                <a:cs typeface="Times New Roman" pitchFamily="18" charset="0"/>
              </a:rPr>
              <a:t>Yeni (alışık ve aşina olunmayan) koordinatif egzersizler yaptırmak</a:t>
            </a:r>
          </a:p>
          <a:p>
            <a:pPr algn="just" eaLnBrk="1" hangingPunct="1">
              <a:lnSpc>
                <a:spcPct val="80000"/>
              </a:lnSpc>
            </a:pPr>
            <a:r>
              <a:rPr lang="tr-TR" altLang="tr-TR" sz="2200">
                <a:latin typeface="Times New Roman" pitchFamily="18" charset="0"/>
                <a:cs typeface="Times New Roman" pitchFamily="18" charset="0"/>
              </a:rPr>
              <a:t>Alıştırmaların temposunu değiştirmek</a:t>
            </a:r>
          </a:p>
          <a:p>
            <a:r>
              <a:rPr lang="tr-TR" sz="2200">
                <a:latin typeface="Times New Roman" pitchFamily="18" charset="0"/>
                <a:cs typeface="Times New Roman" pitchFamily="18" charset="0"/>
              </a:rPr>
              <a:t>Hareketin uygulaması sırasında şekil/yön değişikliği yapmak</a:t>
            </a:r>
          </a:p>
          <a:p>
            <a:pPr algn="just"/>
            <a:endParaRPr lang="en-US" sz="2200">
              <a:solidFill>
                <a:srgbClr val="FF0000"/>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6732240" y="131540"/>
            <a:ext cx="2091109" cy="695004"/>
          </a:xfrm>
          <a:prstGeom prst="rect">
            <a:avLst/>
          </a:prstGeom>
        </p:spPr>
      </p:pic>
    </p:spTree>
    <p:extLst>
      <p:ext uri="{BB962C8B-B14F-4D97-AF65-F5344CB8AC3E}">
        <p14:creationId xmlns:p14="http://schemas.microsoft.com/office/powerpoint/2010/main" val="310424343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Başlık"/>
          <p:cNvSpPr>
            <a:spLocks noGrp="1"/>
          </p:cNvSpPr>
          <p:nvPr>
            <p:ph type="title"/>
          </p:nvPr>
        </p:nvSpPr>
        <p:spPr>
          <a:xfrm>
            <a:off x="285750" y="274638"/>
            <a:ext cx="8401050" cy="1210146"/>
          </a:xfrm>
        </p:spPr>
        <p:txBody>
          <a:bodyPr/>
          <a:lstStyle/>
          <a:p>
            <a:r>
              <a:rPr lang="tr-TR" altLang="tr-TR" sz="3200" b="1" err="1">
                <a:solidFill>
                  <a:schemeClr val="accent1"/>
                </a:solidFill>
                <a:latin typeface="Times New Roman" pitchFamily="18" charset="0"/>
                <a:cs typeface="Times New Roman" pitchFamily="18" charset="0"/>
              </a:rPr>
              <a:t>Koordinatif </a:t>
            </a:r>
            <a:r>
              <a:rPr lang="tr-TR" altLang="tr-TR" sz="3200" b="1">
                <a:solidFill>
                  <a:schemeClr val="accent1"/>
                </a:solidFill>
                <a:latin typeface="Times New Roman" pitchFamily="18" charset="0"/>
                <a:cs typeface="Times New Roman" pitchFamily="18" charset="0"/>
              </a:rPr>
              <a:t>Yetileri Geliştirme Prensipleri</a:t>
            </a:r>
          </a:p>
        </p:txBody>
      </p:sp>
      <p:sp>
        <p:nvSpPr>
          <p:cNvPr id="64515" name="2 İçerik Yer Tutucusu"/>
          <p:cNvSpPr>
            <a:spLocks noGrp="1"/>
          </p:cNvSpPr>
          <p:nvPr>
            <p:ph sz="quarter" idx="1"/>
          </p:nvPr>
        </p:nvSpPr>
        <p:spPr>
          <a:xfrm>
            <a:off x="428624" y="1628800"/>
            <a:ext cx="8258175" cy="4371950"/>
          </a:xfrm>
        </p:spPr>
        <p:txBody>
          <a:bodyPr/>
          <a:lstStyle/>
          <a:p>
            <a:pPr algn="just"/>
            <a:r>
              <a:rPr lang="tr-TR" sz="2400">
                <a:latin typeface="Times New Roman" pitchFamily="18" charset="0"/>
                <a:cs typeface="Times New Roman" pitchFamily="18" charset="0"/>
              </a:rPr>
              <a:t>Çeşitlendirilmiş egzersiz/alıştırma bankası oluşturmak</a:t>
            </a:r>
          </a:p>
          <a:p>
            <a:pPr algn="just" eaLnBrk="1" hangingPunct="1">
              <a:lnSpc>
                <a:spcPct val="80000"/>
              </a:lnSpc>
            </a:pPr>
            <a:r>
              <a:rPr lang="tr-TR" altLang="tr-TR" sz="2400">
                <a:latin typeface="Times New Roman" pitchFamily="18" charset="0"/>
                <a:cs typeface="Times New Roman" pitchFamily="18" charset="0"/>
              </a:rPr>
              <a:t>Kombine çalışmalar yaptırmak</a:t>
            </a:r>
          </a:p>
          <a:p>
            <a:pPr algn="just"/>
            <a:r>
              <a:rPr lang="tr-TR" sz="2400">
                <a:latin typeface="Times New Roman" pitchFamily="18" charset="0"/>
                <a:cs typeface="Times New Roman" pitchFamily="18" charset="0"/>
              </a:rPr>
              <a:t>Her spor dalı için özel beceri alıştırmaları yaptırmak</a:t>
            </a:r>
            <a:endParaRPr lang="en-US" sz="2400">
              <a:latin typeface="Times New Roman" panose="02020603050405020304" pitchFamily="18" charset="0"/>
              <a:cs typeface="Times New Roman" panose="02020603050405020304" pitchFamily="18" charset="0"/>
            </a:endParaRPr>
          </a:p>
          <a:p>
            <a:pPr algn="just"/>
            <a:r>
              <a:rPr lang="tr-TR" sz="2400">
                <a:latin typeface="Times New Roman" pitchFamily="18" charset="0"/>
                <a:cs typeface="Times New Roman" pitchFamily="18" charset="0"/>
              </a:rPr>
              <a:t>Daha küçük seriler/dar alan çalışmaları ve tekrarlar yaptırmak</a:t>
            </a:r>
            <a:endParaRPr lang="en-US" sz="2400">
              <a:latin typeface="Times New Roman" pitchFamily="18" charset="0"/>
              <a:cs typeface="Times New Roman" pitchFamily="18" charset="0"/>
            </a:endParaRPr>
          </a:p>
          <a:p>
            <a:pPr algn="just"/>
            <a:r>
              <a:rPr lang="tr-TR" sz="2400">
                <a:latin typeface="Times New Roman" pitchFamily="18" charset="0"/>
                <a:cs typeface="Times New Roman" pitchFamily="18" charset="0"/>
              </a:rPr>
              <a:t>Yeterli dinlenme süresi vermek</a:t>
            </a:r>
            <a:endParaRPr lang="en-US" sz="2400">
              <a:latin typeface="Times New Roman" pitchFamily="18" charset="0"/>
              <a:cs typeface="Times New Roman" pitchFamily="18" charset="0"/>
            </a:endParaRPr>
          </a:p>
          <a:p>
            <a:pPr algn="just"/>
            <a:r>
              <a:rPr lang="tr-TR" sz="2400" b="1">
                <a:solidFill>
                  <a:srgbClr val="FF0000"/>
                </a:solidFill>
                <a:latin typeface="Times New Roman" pitchFamily="18" charset="0"/>
                <a:cs typeface="Times New Roman" pitchFamily="18" charset="0"/>
              </a:rPr>
              <a:t>Koordinasyon egzersizlerinin ısınma sonrası ana evrenin ilk kısmında antrenmanın hazırlık bölümünde uygulanmalıdır.</a:t>
            </a:r>
          </a:p>
          <a:p>
            <a:pPr algn="just" eaLnBrk="1" hangingPunct="1">
              <a:lnSpc>
                <a:spcPct val="80000"/>
              </a:lnSpc>
            </a:pPr>
            <a:endParaRPr lang="tr-TR" sz="2800"/>
          </a:p>
          <a:p>
            <a:pPr marL="0" indent="0" algn="just" eaLnBrk="1" hangingPunct="1">
              <a:lnSpc>
                <a:spcPct val="80000"/>
              </a:lnSpc>
              <a:buNone/>
            </a:pPr>
            <a:endParaRPr lang="tr-TR" altLang="tr-TR" sz="2800">
              <a:cs typeface="Times New Roman" panose="02020603050405020304" pitchFamily="18" charset="0"/>
            </a:endParaRPr>
          </a:p>
          <a:p>
            <a:endParaRPr lang="tr-TR" altLang="tr-TR"/>
          </a:p>
        </p:txBody>
      </p:sp>
      <p:pic>
        <p:nvPicPr>
          <p:cNvPr id="64516" name="Resim 3"/>
          <p:cNvPicPr>
            <a:picLocks noChangeAspect="1"/>
          </p:cNvPicPr>
          <p:nvPr/>
        </p:nvPicPr>
        <p:blipFill>
          <a:blip r:embed="rId2"/>
          <a:stretch>
            <a:fillRect/>
          </a:stretch>
        </p:blipFill>
        <p:spPr bwMode="auto">
          <a:xfrm>
            <a:off x="6732588" y="133350"/>
            <a:ext cx="2090737" cy="695325"/>
          </a:xfrm>
          <a:prstGeom prst="rect">
            <a:avLst/>
          </a:prstGeom>
          <a:noFill/>
          <a:ln w="9525">
            <a:noFill/>
            <a:miter lim="800000"/>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548680"/>
            <a:ext cx="8219256" cy="5039072"/>
          </a:xfrm>
        </p:spPr>
        <p:txBody>
          <a:bodyPr/>
          <a:lstStyle/>
          <a:p>
            <a:pPr marL="0" indent="0">
              <a:buNone/>
            </a:pPr>
            <a:r>
              <a:rPr lang="tr-TR" sz="2400" b="1">
                <a:solidFill>
                  <a:srgbClr val="FF0000"/>
                </a:solidFill>
                <a:latin typeface="Times New Roman" pitchFamily="18" charset="0"/>
                <a:cs typeface="Times New Roman" pitchFamily="18" charset="0"/>
              </a:rPr>
              <a:t>Koordinasyon Yetisi Geliştirme Yöntemleri</a:t>
            </a:r>
            <a:endParaRPr lang="en-US" sz="2400" b="1">
              <a:solidFill>
                <a:srgbClr val="FF0000"/>
              </a:solidFill>
              <a:latin typeface="Times New Roman" panose="02020603050405020304" pitchFamily="18" charset="0"/>
              <a:cs typeface="Times New Roman" panose="02020603050405020304" pitchFamily="18" charset="0"/>
            </a:endParaRPr>
          </a:p>
          <a:p>
            <a:r>
              <a:rPr lang="tr-TR" sz="2400">
                <a:latin typeface="Times New Roman" pitchFamily="18" charset="0"/>
                <a:cs typeface="Times New Roman" pitchFamily="18" charset="0"/>
              </a:rPr>
              <a:t>Oyun formunda ve yarışma düzeyinde</a:t>
            </a:r>
            <a:endParaRPr lang="en-US" sz="2400">
              <a:latin typeface="Times New Roman" pitchFamily="18" charset="0"/>
              <a:cs typeface="Times New Roman" pitchFamily="18" charset="0"/>
            </a:endParaRPr>
          </a:p>
          <a:p>
            <a:r>
              <a:rPr lang="tr-TR" sz="2400">
                <a:latin typeface="Times New Roman" pitchFamily="18" charset="0"/>
                <a:cs typeface="Times New Roman" pitchFamily="18" charset="0"/>
              </a:rPr>
              <a:t>Tekrarlanan</a:t>
            </a:r>
            <a:endParaRPr lang="en-US" sz="2400">
              <a:latin typeface="Times New Roman" pitchFamily="18" charset="0"/>
              <a:cs typeface="Times New Roman" pitchFamily="18" charset="0"/>
            </a:endParaRPr>
          </a:p>
          <a:p>
            <a:r>
              <a:rPr lang="tr-TR" sz="2400">
                <a:latin typeface="Times New Roman" pitchFamily="18" charset="0"/>
                <a:cs typeface="Times New Roman" pitchFamily="18" charset="0"/>
              </a:rPr>
              <a:t>Egzersiz sayısı zenginliği</a:t>
            </a:r>
            <a:endParaRPr lang="en-US" sz="2400">
              <a:latin typeface="Times New Roman" pitchFamily="18" charset="0"/>
              <a:cs typeface="Times New Roman" pitchFamily="18" charset="0"/>
            </a:endParaRPr>
          </a:p>
          <a:p>
            <a:r>
              <a:rPr lang="tr-TR" sz="2400">
                <a:latin typeface="Times New Roman" pitchFamily="18" charset="0"/>
                <a:cs typeface="Times New Roman" pitchFamily="18" charset="0"/>
              </a:rPr>
              <a:t>Uyarlanmış koşullarda egzersiz (anksiyete, zaman sınırlaması, yorgunluk)</a:t>
            </a:r>
          </a:p>
          <a:p>
            <a:pPr marL="0" indent="0">
              <a:buNone/>
            </a:pPr>
            <a:endParaRPr lang="tr-TR" sz="2400">
              <a:latin typeface="Times New Roman" pitchFamily="18" charset="0"/>
              <a:cs typeface="Times New Roman" pitchFamily="18" charset="0"/>
            </a:endParaRPr>
          </a:p>
          <a:p>
            <a:pPr marL="0" indent="0">
              <a:buNone/>
            </a:pPr>
            <a:r>
              <a:rPr lang="tr-TR" sz="2400" b="1">
                <a:solidFill>
                  <a:srgbClr val="FF0000"/>
                </a:solidFill>
                <a:latin typeface="Times New Roman" pitchFamily="18" charset="0"/>
                <a:cs typeface="Times New Roman" pitchFamily="18" charset="0"/>
              </a:rPr>
              <a:t>Egzersizlerin Uygulama Yapısı</a:t>
            </a:r>
            <a:endParaRPr lang="en-US" sz="2400" b="1">
              <a:solidFill>
                <a:srgbClr val="FF0000"/>
              </a:solidFill>
              <a:latin typeface="Times New Roman" panose="02020603050405020304" pitchFamily="18" charset="0"/>
              <a:cs typeface="Times New Roman" panose="02020603050405020304" pitchFamily="18" charset="0"/>
            </a:endParaRPr>
          </a:p>
          <a:p>
            <a:pPr algn="just"/>
            <a:r>
              <a:rPr lang="tr-TR" sz="2400">
                <a:latin typeface="Times New Roman" pitchFamily="18" charset="0"/>
                <a:cs typeface="Times New Roman" pitchFamily="18" charset="0"/>
              </a:rPr>
              <a:t>Ön cepheden yapılan egzersizler</a:t>
            </a:r>
            <a:endParaRPr lang="en-US" sz="2400">
              <a:latin typeface="Times New Roman" pitchFamily="18" charset="0"/>
              <a:cs typeface="Times New Roman" pitchFamily="18" charset="0"/>
            </a:endParaRPr>
          </a:p>
          <a:p>
            <a:pPr algn="just"/>
            <a:r>
              <a:rPr lang="tr-TR" sz="2400">
                <a:latin typeface="Times New Roman" pitchFamily="18" charset="0"/>
                <a:cs typeface="Times New Roman" pitchFamily="18" charset="0"/>
              </a:rPr>
              <a:t>Grup egzersizleri (eşli, üçlü, takım olarak)</a:t>
            </a:r>
            <a:endParaRPr lang="en-US" sz="2400">
              <a:latin typeface="Times New Roman" pitchFamily="18" charset="0"/>
              <a:cs typeface="Times New Roman" pitchFamily="18" charset="0"/>
            </a:endParaRPr>
          </a:p>
          <a:p>
            <a:pPr algn="just"/>
            <a:r>
              <a:rPr lang="tr-TR" sz="2400">
                <a:latin typeface="Times New Roman" pitchFamily="18" charset="0"/>
                <a:cs typeface="Times New Roman" pitchFamily="18" charset="0"/>
              </a:rPr>
              <a:t>Görev (ana) egzersizler (en azından bir ya da iki görev koordinasyon yetisinin gelişimine ayrılmalıdır)</a:t>
            </a:r>
          </a:p>
          <a:p>
            <a:pPr algn="just"/>
            <a:r>
              <a:rPr lang="tr-TR" sz="2400">
                <a:latin typeface="Times New Roman" pitchFamily="18" charset="0"/>
                <a:cs typeface="Times New Roman" pitchFamily="18" charset="0"/>
              </a:rPr>
              <a:t>Tamamlayıcı egzersizler (egzersizlerin yapılma zorluğu ile verimliliğinin de arttırılması)</a:t>
            </a:r>
          </a:p>
        </p:txBody>
      </p:sp>
      <p:pic>
        <p:nvPicPr>
          <p:cNvPr id="4" name="Resim 3"/>
          <p:cNvPicPr>
            <a:picLocks noChangeAspect="1"/>
          </p:cNvPicPr>
          <p:nvPr/>
        </p:nvPicPr>
        <p:blipFill>
          <a:blip r:embed="rId2"/>
          <a:stretch>
            <a:fillRect/>
          </a:stretch>
        </p:blipFill>
        <p:spPr>
          <a:xfrm>
            <a:off x="6516216" y="201178"/>
            <a:ext cx="2091109" cy="695004"/>
          </a:xfrm>
          <a:prstGeom prst="rect">
            <a:avLst/>
          </a:prstGeom>
        </p:spPr>
      </p:pic>
    </p:spTree>
    <p:extLst>
      <p:ext uri="{BB962C8B-B14F-4D97-AF65-F5344CB8AC3E}">
        <p14:creationId xmlns:p14="http://schemas.microsoft.com/office/powerpoint/2010/main" val="309873606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Başlık"/>
          <p:cNvSpPr>
            <a:spLocks noGrp="1"/>
          </p:cNvSpPr>
          <p:nvPr>
            <p:ph type="title"/>
          </p:nvPr>
        </p:nvSpPr>
        <p:spPr>
          <a:xfrm>
            <a:off x="500063" y="274638"/>
            <a:ext cx="8186737" cy="1011237"/>
          </a:xfrm>
        </p:spPr>
        <p:txBody>
          <a:bodyPr/>
          <a:lstStyle/>
          <a:p>
            <a:r>
              <a:rPr lang="tr-TR" altLang="tr-TR" sz="3600" b="1">
                <a:solidFill>
                  <a:schemeClr val="accent1"/>
                </a:solidFill>
                <a:latin typeface="Times New Roman" pitchFamily="18" charset="0"/>
                <a:cs typeface="Times New Roman" pitchFamily="18" charset="0"/>
              </a:rPr>
              <a:t>Koordinatif Yetiler</a:t>
            </a:r>
          </a:p>
        </p:txBody>
      </p:sp>
      <p:sp>
        <p:nvSpPr>
          <p:cNvPr id="67587" name="2 İçerik Yer Tutucusu"/>
          <p:cNvSpPr>
            <a:spLocks noGrp="1"/>
          </p:cNvSpPr>
          <p:nvPr>
            <p:ph sz="quarter" idx="1"/>
          </p:nvPr>
        </p:nvSpPr>
        <p:spPr>
          <a:xfrm>
            <a:off x="428625" y="1571625"/>
            <a:ext cx="8258175" cy="4572000"/>
          </a:xfrm>
        </p:spPr>
        <p:txBody>
          <a:bodyPr/>
          <a:lstStyle/>
          <a:p>
            <a:pPr eaLnBrk="1" hangingPunct="1">
              <a:lnSpc>
                <a:spcPct val="90000"/>
              </a:lnSpc>
              <a:buFont typeface="Wingdings" panose="05000000000000000000" pitchFamily="2" charset="2"/>
              <a:buChar char="ü"/>
            </a:pPr>
            <a:r>
              <a:rPr lang="tr-TR" altLang="tr-TR" sz="2400">
                <a:latin typeface="Times New Roman" pitchFamily="18" charset="0"/>
                <a:cs typeface="Times New Roman" pitchFamily="18" charset="0"/>
              </a:rPr>
              <a:t>Koordinatif yetenekleri şöyle formülleştirmek mümkün olabilir:</a:t>
            </a:r>
          </a:p>
          <a:p>
            <a:pPr eaLnBrk="1" hangingPunct="1">
              <a:lnSpc>
                <a:spcPct val="90000"/>
              </a:lnSpc>
              <a:buFont typeface="Wingdings 2" pitchFamily="18" charset="2"/>
              <a:buNone/>
            </a:pPr>
            <a:r>
              <a:rPr lang="tr-TR" altLang="tr-TR" sz="2400">
                <a:latin typeface="Times New Roman" pitchFamily="18" charset="0"/>
                <a:cs typeface="Times New Roman" pitchFamily="18" charset="0"/>
              </a:rPr>
              <a:t> </a:t>
            </a:r>
          </a:p>
          <a:p>
            <a:pPr eaLnBrk="1" hangingPunct="1">
              <a:lnSpc>
                <a:spcPct val="90000"/>
              </a:lnSpc>
              <a:buFont typeface="Arial"/>
              <a:buNone/>
            </a:pPr>
            <a:r>
              <a:rPr lang="tr-TR" altLang="tr-TR" sz="2400">
                <a:latin typeface="Times New Roman" pitchFamily="18" charset="0"/>
                <a:cs typeface="Times New Roman" pitchFamily="18" charset="0"/>
              </a:rPr>
              <a:t>   </a:t>
            </a:r>
          </a:p>
          <a:p>
            <a:pPr eaLnBrk="1" hangingPunct="1">
              <a:lnSpc>
                <a:spcPct val="90000"/>
              </a:lnSpc>
              <a:buFont typeface="Arial"/>
              <a:buNone/>
            </a:pPr>
            <a:endParaRPr lang="tr-TR" altLang="tr-TR" sz="2400">
              <a:latin typeface="Times New Roman" pitchFamily="18" charset="0"/>
              <a:cs typeface="Times New Roman" pitchFamily="18" charset="0"/>
            </a:endParaRPr>
          </a:p>
          <a:p>
            <a:pPr algn="just" eaLnBrk="1" hangingPunct="1">
              <a:lnSpc>
                <a:spcPct val="90000"/>
              </a:lnSpc>
              <a:buFont typeface="Wingdings" panose="05000000000000000000" pitchFamily="2" charset="2"/>
              <a:buChar char="ü"/>
            </a:pPr>
            <a:r>
              <a:rPr lang="tr-TR" altLang="tr-TR" sz="2400">
                <a:latin typeface="Times New Roman" pitchFamily="18" charset="0"/>
                <a:cs typeface="Times New Roman" pitchFamily="18" charset="0"/>
              </a:rPr>
              <a:t>Basit hareketlere koşmak, sıçramak, atlamak, çekmek, itmek, tırmanmak, yuvarlamak ve sürünmek vb.</a:t>
            </a:r>
          </a:p>
          <a:p>
            <a:pPr algn="just" eaLnBrk="1" hangingPunct="1">
              <a:lnSpc>
                <a:spcPct val="90000"/>
              </a:lnSpc>
              <a:buFont typeface="Wingdings" panose="05000000000000000000" pitchFamily="2" charset="2"/>
              <a:buChar char="ü"/>
            </a:pPr>
            <a:r>
              <a:rPr lang="tr-TR" altLang="tr-TR" sz="2400">
                <a:latin typeface="Times New Roman" pitchFamily="18" charset="0"/>
                <a:cs typeface="Times New Roman" pitchFamily="18" charset="0"/>
              </a:rPr>
              <a:t>Daha sonraki gelişim döneminde bunlara ek olarak daha kompleks teknikler ilave edilebilir.</a:t>
            </a:r>
          </a:p>
          <a:p>
            <a:pPr algn="just" eaLnBrk="1" hangingPunct="1">
              <a:lnSpc>
                <a:spcPct val="90000"/>
              </a:lnSpc>
              <a:buFont typeface="Wingdings" panose="05000000000000000000" pitchFamily="2" charset="2"/>
              <a:buChar char="ü"/>
            </a:pPr>
            <a:r>
              <a:rPr lang="tr-TR" altLang="tr-TR" sz="2400" b="1">
                <a:latin typeface="Times New Roman" pitchFamily="18" charset="0"/>
                <a:cs typeface="Times New Roman" pitchFamily="18" charset="0"/>
              </a:rPr>
              <a:t>Eğitsel oyunların koordinatif yeteneklerin gelişiminde büyük önem taşıdığı unutulmamalıdır.</a:t>
            </a:r>
          </a:p>
          <a:p>
            <a:pPr algn="just" eaLnBrk="1" hangingPunct="1">
              <a:lnSpc>
                <a:spcPct val="90000"/>
              </a:lnSpc>
              <a:buFont typeface="Wingdings" panose="05000000000000000000" pitchFamily="2" charset="2"/>
              <a:buChar char="ü"/>
            </a:pPr>
            <a:endParaRPr lang="tr-TR" altLang="tr-TR" sz="2400">
              <a:latin typeface="Times New Roman" pitchFamily="18" charset="0"/>
              <a:cs typeface="Times New Roman" pitchFamily="18" charset="0"/>
            </a:endParaRPr>
          </a:p>
          <a:p>
            <a:endParaRPr lang="tr-TR" altLang="tr-TR"/>
          </a:p>
        </p:txBody>
      </p:sp>
      <p:pic>
        <p:nvPicPr>
          <p:cNvPr id="67588" name="Resim 3"/>
          <p:cNvPicPr>
            <a:picLocks noChangeAspect="1"/>
          </p:cNvPicPr>
          <p:nvPr/>
        </p:nvPicPr>
        <p:blipFill>
          <a:blip r:embed="rId2"/>
          <a:stretch>
            <a:fillRect/>
          </a:stretch>
        </p:blipFill>
        <p:spPr bwMode="auto">
          <a:xfrm>
            <a:off x="6715125" y="285750"/>
            <a:ext cx="2090738" cy="581025"/>
          </a:xfrm>
          <a:prstGeom prst="rect">
            <a:avLst/>
          </a:prstGeom>
          <a:noFill/>
          <a:ln w="9525">
            <a:noFill/>
            <a:miter lim="800000"/>
          </a:ln>
        </p:spPr>
      </p:pic>
      <p:sp>
        <p:nvSpPr>
          <p:cNvPr id="5" name="4 Yuvarlatılmış Dikdörtgen"/>
          <p:cNvSpPr/>
          <p:nvPr/>
        </p:nvSpPr>
        <p:spPr>
          <a:xfrm>
            <a:off x="214313" y="2143125"/>
            <a:ext cx="8786812" cy="100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altLang="tr-TR" sz="2400" b="1">
                <a:latin typeface="Times New Roman" pitchFamily="18" charset="0"/>
                <a:cs typeface="Times New Roman" pitchFamily="18" charset="0"/>
              </a:rPr>
              <a:t>Koordinasyonun şekillenmesi=basit hareketler + zorlaştırılmış koşullar</a:t>
            </a:r>
            <a:endParaRPr lang="tr-TR" sz="2400" b="1"/>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Başlık"/>
          <p:cNvSpPr>
            <a:spLocks noGrp="1"/>
          </p:cNvSpPr>
          <p:nvPr>
            <p:ph type="title"/>
          </p:nvPr>
        </p:nvSpPr>
        <p:spPr>
          <a:xfrm>
            <a:off x="642938" y="274638"/>
            <a:ext cx="8043862" cy="1143000"/>
          </a:xfrm>
        </p:spPr>
        <p:txBody>
          <a:bodyPr/>
          <a:lstStyle/>
          <a:p>
            <a:r>
              <a:rPr lang="tr-TR" b="1">
                <a:solidFill>
                  <a:srgbClr val="FF0000"/>
                </a:solidFill>
                <a:latin typeface="Times New Roman" pitchFamily="18" charset="0"/>
                <a:cs typeface="Times New Roman" pitchFamily="18" charset="0"/>
              </a:rPr>
              <a:t>Koordinatif Yetiler</a:t>
            </a:r>
          </a:p>
        </p:txBody>
      </p:sp>
      <p:sp>
        <p:nvSpPr>
          <p:cNvPr id="68611" name="2 İçerik Yer Tutucusu"/>
          <p:cNvSpPr>
            <a:spLocks noGrp="1"/>
          </p:cNvSpPr>
          <p:nvPr>
            <p:ph sz="quarter" idx="1"/>
          </p:nvPr>
        </p:nvSpPr>
        <p:spPr>
          <a:xfrm>
            <a:off x="571500" y="1447800"/>
            <a:ext cx="8115300" cy="4572000"/>
          </a:xfrm>
        </p:spPr>
        <p:txBody>
          <a:bodyPr/>
          <a:lstStyle/>
          <a:p>
            <a:pPr algn="just" eaLnBrk="1" hangingPunct="1">
              <a:buFont typeface="Wingdings" panose="05000000000000000000" pitchFamily="2" charset="2"/>
              <a:buChar char="Ø"/>
            </a:pPr>
            <a:r>
              <a:rPr lang="tr-TR" altLang="tr-TR"/>
              <a:t> Zorlaştırılmış koşullar; ya hareketlerin gerçekleştirilmesi sırasındaki zorluklar yaratma ya da dış etkenlerin giderek güçleştirilmesi ile sağlanır.</a:t>
            </a:r>
          </a:p>
          <a:p>
            <a:pPr algn="just" eaLnBrk="1" hangingPunct="1">
              <a:buFont typeface="Wingdings" panose="05000000000000000000" pitchFamily="2" charset="2"/>
              <a:buChar char="Ø"/>
            </a:pPr>
            <a:r>
              <a:rPr lang="tr-TR" altLang="tr-TR"/>
              <a:t>Değişik bir çok oyun, genel koordinatif yeteneklerin eğitiminde kullanılabilir.</a:t>
            </a:r>
          </a:p>
          <a:p>
            <a:pPr algn="just" eaLnBrk="1" hangingPunct="1">
              <a:buFont typeface="Wingdings" panose="05000000000000000000" pitchFamily="2" charset="2"/>
              <a:buChar char="Ø"/>
            </a:pPr>
            <a:r>
              <a:rPr lang="tr-TR" altLang="tr-TR" b="1">
                <a:solidFill>
                  <a:srgbClr val="FF0000"/>
                </a:solidFill>
              </a:rPr>
              <a:t>Branşa ait teknik becerileri içeren oyunlar da özel koordinasyonun geliştirilmesi için kullanılan etkili alternatiflerdir. </a:t>
            </a:r>
          </a:p>
          <a:p>
            <a:pPr algn="just" eaLnBrk="1" hangingPunct="1">
              <a:buFont typeface="Wingdings" panose="05000000000000000000" pitchFamily="2" charset="2"/>
              <a:buChar char="Ø"/>
            </a:pPr>
            <a:r>
              <a:rPr lang="tr-TR" altLang="tr-TR"/>
              <a:t>Oyun sırasında her an hızlı ve beklenmedik değişiklikler gerçekleştiği için eğitim amacına uygun düşer. </a:t>
            </a:r>
            <a:endParaRPr lang="tr-TR"/>
          </a:p>
        </p:txBody>
      </p:sp>
      <p:pic>
        <p:nvPicPr>
          <p:cNvPr id="68612" name="Resim 3"/>
          <p:cNvPicPr>
            <a:picLocks noChangeAspect="1"/>
          </p:cNvPicPr>
          <p:nvPr/>
        </p:nvPicPr>
        <p:blipFill>
          <a:blip r:embed="rId2"/>
          <a:stretch>
            <a:fillRect/>
          </a:stretch>
        </p:blipFill>
        <p:spPr bwMode="auto">
          <a:xfrm>
            <a:off x="6715125" y="285750"/>
            <a:ext cx="2090738" cy="581025"/>
          </a:xfrm>
          <a:prstGeom prst="rect">
            <a:avLst/>
          </a:prstGeom>
          <a:noFill/>
          <a:ln w="9525">
            <a:noFill/>
            <a:miter lim="800000"/>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Başlık"/>
          <p:cNvSpPr>
            <a:spLocks noGrp="1"/>
          </p:cNvSpPr>
          <p:nvPr>
            <p:ph type="title"/>
          </p:nvPr>
        </p:nvSpPr>
        <p:spPr>
          <a:xfrm>
            <a:off x="428625" y="274638"/>
            <a:ext cx="8258175" cy="1143000"/>
          </a:xfrm>
        </p:spPr>
        <p:txBody>
          <a:bodyPr/>
          <a:lstStyle/>
          <a:p>
            <a:r>
              <a:rPr lang="tr-TR" altLang="tr-TR" sz="3600" b="1">
                <a:solidFill>
                  <a:schemeClr val="accent1"/>
                </a:solidFill>
                <a:latin typeface="Times New Roman" pitchFamily="18" charset="0"/>
                <a:cs typeface="Times New Roman" pitchFamily="18" charset="0"/>
              </a:rPr>
              <a:t>Koordinatif Yetilerin Sınıflandırılması</a:t>
            </a:r>
          </a:p>
        </p:txBody>
      </p:sp>
      <p:sp>
        <p:nvSpPr>
          <p:cNvPr id="69635" name="2 İçerik Yer Tutucusu"/>
          <p:cNvSpPr>
            <a:spLocks noGrp="1"/>
          </p:cNvSpPr>
          <p:nvPr>
            <p:ph sz="quarter" idx="1"/>
          </p:nvPr>
        </p:nvSpPr>
        <p:spPr>
          <a:xfrm>
            <a:off x="500063" y="1285875"/>
            <a:ext cx="8186737" cy="4733925"/>
          </a:xfrm>
        </p:spPr>
        <p:txBody>
          <a:bodyPr/>
          <a:lstStyle/>
          <a:p>
            <a:pPr eaLnBrk="1" hangingPunct="1">
              <a:lnSpc>
                <a:spcPct val="80000"/>
              </a:lnSpc>
              <a:buFont typeface="Wingdings" panose="05000000000000000000" pitchFamily="2" charset="2"/>
              <a:buNone/>
            </a:pPr>
            <a:endParaRPr lang="tr-TR" altLang="tr-TR" sz="2800" b="1"/>
          </a:p>
          <a:p>
            <a:pPr algn="just" eaLnBrk="1" hangingPunct="1">
              <a:lnSpc>
                <a:spcPct val="80000"/>
              </a:lnSpc>
            </a:pPr>
            <a:r>
              <a:rPr lang="tr-TR" altLang="tr-TR" sz="2200" b="1">
                <a:solidFill>
                  <a:srgbClr val="FF0000"/>
                </a:solidFill>
                <a:latin typeface="Times New Roman" pitchFamily="18" charset="0"/>
                <a:cs typeface="Times New Roman" pitchFamily="18" charset="0"/>
              </a:rPr>
              <a:t>YÖN BULMA YETİSİ: </a:t>
            </a:r>
            <a:r>
              <a:rPr lang="tr-TR" altLang="tr-TR" sz="2200">
                <a:latin typeface="Times New Roman" pitchFamily="18" charset="0"/>
                <a:cs typeface="Times New Roman" pitchFamily="18" charset="0"/>
              </a:rPr>
              <a:t>Çok yönlü pozisyonlara ve hareketlere göre yönlenebilme ve çok yönlü hareket etme koşullarını algılayabilme yeteneğidir.</a:t>
            </a:r>
          </a:p>
          <a:p>
            <a:pPr algn="just" eaLnBrk="1" hangingPunct="1">
              <a:lnSpc>
                <a:spcPct val="80000"/>
              </a:lnSpc>
            </a:pPr>
            <a:r>
              <a:rPr lang="tr-TR" altLang="tr-TR" sz="2200" b="1">
                <a:solidFill>
                  <a:srgbClr val="FF0000"/>
                </a:solidFill>
                <a:latin typeface="Times New Roman" pitchFamily="18" charset="0"/>
                <a:cs typeface="Times New Roman" pitchFamily="18" charset="0"/>
              </a:rPr>
              <a:t>FARKLILAŞTIRMA YETİSİ: </a:t>
            </a:r>
            <a:r>
              <a:rPr lang="tr-TR" altLang="tr-TR" sz="2200">
                <a:latin typeface="Times New Roman" pitchFamily="18" charset="0"/>
                <a:cs typeface="Times New Roman" pitchFamily="18" charset="0"/>
              </a:rPr>
              <a:t>Sporcuların kendilerine gelen uyarıların en önemlisini ve gereklisini seçmesi, değerlendirmesi ve amaca uygun düzeyde yerine getirmesidir.</a:t>
            </a:r>
          </a:p>
          <a:p>
            <a:pPr algn="just" eaLnBrk="1" hangingPunct="1">
              <a:lnSpc>
                <a:spcPct val="80000"/>
              </a:lnSpc>
            </a:pPr>
            <a:r>
              <a:rPr lang="tr-TR" altLang="tr-TR" sz="2200" b="1">
                <a:solidFill>
                  <a:srgbClr val="FF0000"/>
                </a:solidFill>
                <a:latin typeface="Times New Roman" pitchFamily="18" charset="0"/>
                <a:cs typeface="Times New Roman" pitchFamily="18" charset="0"/>
              </a:rPr>
              <a:t>DENGE YETİSİ: </a:t>
            </a:r>
            <a:r>
              <a:rPr lang="tr-TR" altLang="tr-TR" sz="2200">
                <a:latin typeface="Times New Roman" pitchFamily="18" charset="0"/>
                <a:cs typeface="Times New Roman" pitchFamily="18" charset="0"/>
              </a:rPr>
              <a:t>Sporcunun dengesini koruması veya değişen pozisyon ve koşullarda en çabuk şekilde tekrar denge durumuna gelebilmesidir.</a:t>
            </a:r>
          </a:p>
          <a:p>
            <a:pPr algn="just" eaLnBrk="1" hangingPunct="1">
              <a:lnSpc>
                <a:spcPct val="80000"/>
              </a:lnSpc>
            </a:pPr>
            <a:r>
              <a:rPr lang="tr-TR" altLang="tr-TR" sz="2200" b="1">
                <a:solidFill>
                  <a:srgbClr val="FF0000"/>
                </a:solidFill>
                <a:latin typeface="Times New Roman" pitchFamily="18" charset="0"/>
                <a:cs typeface="Times New Roman" pitchFamily="18" charset="0"/>
              </a:rPr>
              <a:t>RİTM YETİSİ: </a:t>
            </a:r>
            <a:r>
              <a:rPr lang="tr-TR" altLang="tr-TR" sz="2200">
                <a:latin typeface="Times New Roman" pitchFamily="18" charset="0"/>
                <a:cs typeface="Times New Roman" pitchFamily="18" charset="0"/>
              </a:rPr>
              <a:t>Hareketin akışı esnasında önceden belirlenen ritme uyma veya harekete uygun ritim geliştirme yeteneğidir.</a:t>
            </a:r>
          </a:p>
          <a:p>
            <a:pPr algn="just" eaLnBrk="1" hangingPunct="1">
              <a:lnSpc>
                <a:spcPct val="80000"/>
              </a:lnSpc>
            </a:pPr>
            <a:r>
              <a:rPr lang="tr-TR" altLang="tr-TR" sz="2200" b="1">
                <a:solidFill>
                  <a:srgbClr val="FF0000"/>
                </a:solidFill>
                <a:latin typeface="Times New Roman" pitchFamily="18" charset="0"/>
                <a:cs typeface="Times New Roman" pitchFamily="18" charset="0"/>
              </a:rPr>
              <a:t>TEPKİ (REAKSİYON) YETİSİ: </a:t>
            </a:r>
            <a:r>
              <a:rPr lang="tr-TR" altLang="tr-TR" sz="2200">
                <a:latin typeface="Times New Roman" pitchFamily="18" charset="0"/>
                <a:cs typeface="Times New Roman" pitchFamily="18" charset="0"/>
              </a:rPr>
              <a:t>Amaca uygun hareketi gerçekleştirebilmek için, var olan yada gelen uyarıları algılayabilme veya gerekli cevabı (hareketi) verebilmedir.</a:t>
            </a:r>
          </a:p>
          <a:p>
            <a:pPr>
              <a:buFont typeface="Wingdings 2" pitchFamily="18" charset="2"/>
              <a:buNone/>
            </a:pPr>
            <a:endParaRPr lang="tr-TR" altLang="tr-TR"/>
          </a:p>
        </p:txBody>
      </p:sp>
      <p:pic>
        <p:nvPicPr>
          <p:cNvPr id="69636" name="Resim 3"/>
          <p:cNvPicPr>
            <a:picLocks noChangeAspect="1"/>
          </p:cNvPicPr>
          <p:nvPr/>
        </p:nvPicPr>
        <p:blipFill>
          <a:blip r:embed="rId2"/>
          <a:stretch>
            <a:fillRect/>
          </a:stretch>
        </p:blipFill>
        <p:spPr bwMode="auto">
          <a:xfrm>
            <a:off x="6732588" y="150813"/>
            <a:ext cx="2090737" cy="695325"/>
          </a:xfrm>
          <a:prstGeom prst="rect">
            <a:avLst/>
          </a:prstGeom>
          <a:noFill/>
          <a:ln w="9525">
            <a:noFill/>
            <a:miter lim="800000"/>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274638"/>
            <a:ext cx="8291264" cy="1143000"/>
          </a:xfrm>
        </p:spPr>
        <p:txBody>
          <a:bodyPr/>
          <a:lstStyle/>
          <a:p>
            <a:r>
              <a:rPr lang="tr-TR" sz="3600" b="1" err="1">
                <a:solidFill>
                  <a:srgbClr val="FF0000"/>
                </a:solidFill>
                <a:latin typeface="Times New Roman" pitchFamily="18" charset="0"/>
                <a:cs typeface="Times New Roman" pitchFamily="18" charset="0"/>
              </a:rPr>
              <a:t>Koordinatif Yetiler İçin Kritik Dönemler</a:t>
            </a:r>
            <a:endParaRPr lang="tr-TR" sz="3600" b="1">
              <a:solidFill>
                <a:srgbClr val="FF0000"/>
              </a:solidFill>
              <a:latin typeface="Times New Roman" pitchFamily="18" charset="0"/>
              <a:cs typeface="Times New Roman" pitchFamily="18" charset="0"/>
            </a:endParaRPr>
          </a:p>
        </p:txBody>
      </p:sp>
      <p:sp>
        <p:nvSpPr>
          <p:cNvPr id="3" name="İçerik Yer Tutucusu 2"/>
          <p:cNvSpPr>
            <a:spLocks noGrp="1"/>
          </p:cNvSpPr>
          <p:nvPr>
            <p:ph sz="quarter" idx="1"/>
          </p:nvPr>
        </p:nvSpPr>
        <p:spPr>
          <a:xfrm>
            <a:off x="425574" y="1700808"/>
            <a:ext cx="8291264" cy="4572000"/>
          </a:xfrm>
        </p:spPr>
        <p:txBody>
          <a:bodyPr/>
          <a:lstStyle/>
          <a:p>
            <a:pPr marL="0" indent="0" algn="just">
              <a:buNone/>
            </a:pPr>
            <a:r>
              <a:rPr lang="en-US" err="1"/>
              <a:t>Hirtz (</a:t>
            </a:r>
            <a:r>
              <a:rPr lang="en-US"/>
              <a:t>1985)</a:t>
            </a:r>
            <a:r>
              <a:rPr lang="tr-TR"/>
              <a:t>’in 1300 katılımcı ile gerçekleştirdiği çalışmasının sonuçlarına göre koordinatif yetilerin geliştirilmesinde kritik dönemler;</a:t>
            </a:r>
          </a:p>
        </p:txBody>
      </p:sp>
      <p:pic>
        <p:nvPicPr>
          <p:cNvPr id="4" name="Resim 3"/>
          <p:cNvPicPr>
            <a:picLocks noChangeAspect="1"/>
          </p:cNvPicPr>
          <p:nvPr/>
        </p:nvPicPr>
        <p:blipFill>
          <a:blip r:embed="rId2"/>
          <a:stretch>
            <a:fillRect/>
          </a:stretch>
        </p:blipFill>
        <p:spPr>
          <a:xfrm>
            <a:off x="6804248" y="131215"/>
            <a:ext cx="2091109" cy="695004"/>
          </a:xfrm>
          <a:prstGeom prst="rect">
            <a:avLst/>
          </a:prstGeom>
        </p:spPr>
      </p:pic>
      <p:sp>
        <p:nvSpPr>
          <p:cNvPr id="6" name="Rectangle 1"/>
          <p:cNvSpPr>
            <a:spLocks noChangeArrowheads="1"/>
          </p:cNvSpPr>
          <p:nvPr/>
        </p:nvSpPr>
        <p:spPr bwMode="auto">
          <a:xfrm>
            <a:off x="395536" y="3141765"/>
            <a:ext cx="80648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pPr>
            <a:r>
              <a:rPr kumimoji="0" lang="tr-TR" altLang="tr-TR" sz="2000" b="0" i="0" u="none" strike="noStrike" cap="none" normalizeH="0" baseline="0" err="1">
                <a:ln>
                  <a:noFill/>
                </a:ln>
                <a:solidFill>
                  <a:schemeClr val="tx1"/>
                </a:solidFill>
                <a:effectLst/>
                <a:latin typeface="Times New Roman" pitchFamily="18" charset="0"/>
                <a:ea typeface="Calibri" panose="020F0502020204030204" pitchFamily="34" charset="0"/>
                <a:cs typeface="Times New Roman" pitchFamily="18" charset="0"/>
              </a:rPr>
              <a:t>Koordinatif yetilerin gelişimlerinin hassas d</a:t>
            </a:r>
            <a:r>
              <a:rPr kumimoji="0" lang="tr-TR" altLang="tr-T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itchFamily="18" charset="0"/>
              </a:rPr>
              <a:t>ö</a:t>
            </a:r>
            <a:r>
              <a:rPr kumimoji="0" lang="tr-TR" altLang="tr-TR" sz="2000" b="0" i="0" u="none" strike="noStrike" cap="none" normalizeH="0" baseline="0">
                <a:ln>
                  <a:noFill/>
                </a:ln>
                <a:solidFill>
                  <a:schemeClr val="tx1"/>
                </a:solidFill>
                <a:effectLst/>
                <a:latin typeface="Times New Roman" pitchFamily="18" charset="0"/>
                <a:ea typeface="Calibri" panose="020F0502020204030204" pitchFamily="34" charset="0"/>
                <a:cs typeface="Times New Roman" pitchFamily="18" charset="0"/>
              </a:rPr>
              <a:t>nemleri (</a:t>
            </a:r>
            <a:r>
              <a:rPr kumimoji="0" lang="tr-TR" altLang="tr-TR" sz="2000" b="0"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itchFamily="18" charset="0"/>
              </a:rPr>
              <a:t>Š</a:t>
            </a:r>
            <a:r>
              <a:rPr kumimoji="0" lang="tr-TR" altLang="tr-TR" sz="2000" b="0" i="0" u="none" strike="noStrike" cap="none" normalizeH="0" baseline="0" err="1">
                <a:ln>
                  <a:noFill/>
                </a:ln>
                <a:solidFill>
                  <a:schemeClr val="tx1"/>
                </a:solidFill>
                <a:effectLst/>
                <a:latin typeface="Times New Roman" pitchFamily="18" charset="0"/>
                <a:ea typeface="Calibri" panose="020F0502020204030204" pitchFamily="34" charset="0"/>
                <a:cs typeface="Times New Roman" pitchFamily="18" charset="0"/>
              </a:rPr>
              <a:t>imonek, 2004)</a:t>
            </a:r>
            <a:endParaRPr kumimoji="0" lang="tr-TR" altLang="tr-TR" sz="2000" b="0" i="0" u="none" strike="noStrike" cap="none" normalizeH="0" baseline="0">
              <a:ln>
                <a:noFill/>
              </a:ln>
              <a:solidFill>
                <a:schemeClr val="tx1"/>
              </a:solidFill>
              <a:effectLst/>
            </a:endParaRPr>
          </a:p>
        </p:txBody>
      </p:sp>
      <p:pic>
        <p:nvPicPr>
          <p:cNvPr id="8" name="Nesne 7"/>
          <p:cNvPicPr>
            <a:picLocks noChangeAspect="1"/>
          </p:cNvPicPr>
          <p:nvPr/>
        </p:nvPicPr>
        <p:blipFill>
          <a:blip r:embed="rId3" cstate="print"/>
          <a:stretch>
            <a:fillRect/>
          </a:stretch>
        </p:blipFill>
        <p:spPr>
          <a:xfrm>
            <a:off x="683568" y="3717032"/>
            <a:ext cx="7560840" cy="2555776"/>
          </a:xfrm>
          <a:prstGeom prst="rect">
            <a:avLst/>
          </a:prstGeom>
        </p:spPr>
      </p:pic>
    </p:spTree>
    <p:extLst>
      <p:ext uri="{BB962C8B-B14F-4D97-AF65-F5344CB8AC3E}">
        <p14:creationId xmlns:p14="http://schemas.microsoft.com/office/powerpoint/2010/main" val="137829238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Başlık"/>
          <p:cNvSpPr>
            <a:spLocks noGrp="1"/>
          </p:cNvSpPr>
          <p:nvPr>
            <p:ph type="title"/>
          </p:nvPr>
        </p:nvSpPr>
        <p:spPr/>
        <p:txBody>
          <a:bodyPr/>
          <a:lstStyle/>
          <a:p>
            <a:r>
              <a:rPr lang="tr-TR" altLang="tr-TR" sz="3600" b="1">
                <a:solidFill>
                  <a:schemeClr val="accent1"/>
                </a:solidFill>
                <a:latin typeface="Times New Roman" pitchFamily="18" charset="0"/>
                <a:cs typeface="Times New Roman" pitchFamily="18" charset="0"/>
              </a:rPr>
              <a:t>Tepki (Reaksiyon) Yetisi</a:t>
            </a:r>
          </a:p>
        </p:txBody>
      </p:sp>
      <p:sp>
        <p:nvSpPr>
          <p:cNvPr id="70659" name="2 İçerik Yer Tutucusu"/>
          <p:cNvSpPr>
            <a:spLocks noGrp="1"/>
          </p:cNvSpPr>
          <p:nvPr>
            <p:ph sz="quarter" idx="1"/>
          </p:nvPr>
        </p:nvSpPr>
        <p:spPr>
          <a:xfrm>
            <a:off x="571500" y="1714500"/>
            <a:ext cx="8115300" cy="4305300"/>
          </a:xfrm>
        </p:spPr>
        <p:txBody>
          <a:bodyPr/>
          <a:lstStyle/>
          <a:p>
            <a:pPr algn="just">
              <a:buFont typeface="Wingdings 2" pitchFamily="18" charset="2"/>
              <a:buNone/>
            </a:pPr>
            <a:r>
              <a:rPr lang="tr-TR" altLang="tr-TR" sz="2400">
                <a:latin typeface="Times New Roman" pitchFamily="18" charset="0"/>
                <a:cs typeface="Times New Roman" pitchFamily="18" charset="0"/>
              </a:rPr>
              <a:t>Bir veya birden fazla uyarıcıya karşı çabuk ve uygun bir şekilde harekete başlamadır. </a:t>
            </a:r>
          </a:p>
          <a:p>
            <a:pPr algn="just">
              <a:buFont typeface="Wingdings 2" pitchFamily="18" charset="2"/>
              <a:buNone/>
            </a:pPr>
            <a:endParaRPr lang="tr-TR" altLang="tr-TR" sz="2400">
              <a:latin typeface="Times New Roman" pitchFamily="18" charset="0"/>
              <a:cs typeface="Times New Roman" pitchFamily="18" charset="0"/>
            </a:endParaRPr>
          </a:p>
          <a:p>
            <a:pPr algn="just">
              <a:buFont typeface="Wingdings 2" pitchFamily="18" charset="2"/>
              <a:buNone/>
            </a:pPr>
            <a:r>
              <a:rPr lang="tr-TR" altLang="tr-TR" sz="2400">
                <a:latin typeface="Times New Roman" pitchFamily="18" charset="0"/>
                <a:cs typeface="Times New Roman" pitchFamily="18" charset="0"/>
              </a:rPr>
              <a:t>Basit ve karmaşık tepki olarak 2’ye ayrılır.</a:t>
            </a:r>
          </a:p>
          <a:p>
            <a:pPr algn="just"/>
            <a:r>
              <a:rPr lang="tr-TR" altLang="tr-TR" sz="2400" b="1">
                <a:solidFill>
                  <a:srgbClr val="FF0000"/>
                </a:solidFill>
                <a:latin typeface="Times New Roman" pitchFamily="18" charset="0"/>
                <a:cs typeface="Times New Roman" pitchFamily="18" charset="0"/>
              </a:rPr>
              <a:t>Basit Tepki, </a:t>
            </a:r>
            <a:r>
              <a:rPr lang="tr-TR" altLang="tr-TR" sz="2400">
                <a:latin typeface="Times New Roman" pitchFamily="18" charset="0"/>
                <a:cs typeface="Times New Roman" pitchFamily="18" charset="0"/>
              </a:rPr>
              <a:t>bir uyarıcıya karşı yapılacak harekettir (Örn: düdük sesi ile sürat çalışmaları)</a:t>
            </a:r>
          </a:p>
          <a:p>
            <a:pPr algn="just"/>
            <a:r>
              <a:rPr lang="tr-TR" altLang="tr-TR" sz="2400" b="1">
                <a:solidFill>
                  <a:srgbClr val="FF0000"/>
                </a:solidFill>
                <a:latin typeface="Times New Roman" pitchFamily="18" charset="0"/>
                <a:cs typeface="Times New Roman" pitchFamily="18" charset="0"/>
              </a:rPr>
              <a:t>Karmaşık Tepki, </a:t>
            </a:r>
            <a:r>
              <a:rPr lang="tr-TR" altLang="tr-TR" sz="2400">
                <a:latin typeface="Times New Roman" pitchFamily="18" charset="0"/>
                <a:cs typeface="Times New Roman" pitchFamily="18" charset="0"/>
              </a:rPr>
              <a:t>birçok uyarana karşılık en iyi ve en doğru yolu seçme durumudur (Örn: farklı pas türlerine göre smaç vuran oyuncuya blok yapmak)</a:t>
            </a:r>
          </a:p>
          <a:p>
            <a:endParaRPr lang="tr-TR" altLang="tr-TR"/>
          </a:p>
        </p:txBody>
      </p:sp>
      <p:pic>
        <p:nvPicPr>
          <p:cNvPr id="70660"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Başlık"/>
          <p:cNvSpPr>
            <a:spLocks noGrp="1"/>
          </p:cNvSpPr>
          <p:nvPr>
            <p:ph type="title"/>
          </p:nvPr>
        </p:nvSpPr>
        <p:spPr>
          <a:xfrm>
            <a:off x="357188" y="274638"/>
            <a:ext cx="8329612" cy="1082675"/>
          </a:xfrm>
        </p:spPr>
        <p:txBody>
          <a:bodyPr/>
          <a:lstStyle/>
          <a:p>
            <a:r>
              <a:rPr lang="tr-TR" altLang="tr-TR" sz="3200" b="1">
                <a:solidFill>
                  <a:schemeClr val="accent1"/>
                </a:solidFill>
                <a:latin typeface="Times New Roman" pitchFamily="18" charset="0"/>
                <a:cs typeface="Times New Roman" pitchFamily="18" charset="0"/>
              </a:rPr>
              <a:t>Tepki (Reaksiyon) Yetisi-Örnek Etkinlikler</a:t>
            </a:r>
            <a:endParaRPr lang="tr-TR" sz="3200"/>
          </a:p>
        </p:txBody>
      </p:sp>
      <p:sp>
        <p:nvSpPr>
          <p:cNvPr id="71683"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sz="2400" b="1">
                <a:solidFill>
                  <a:srgbClr val="FF0000"/>
                </a:solidFill>
              </a:rPr>
              <a:t>Etkinlik 1: </a:t>
            </a:r>
            <a:r>
              <a:rPr lang="tr-TR" sz="2400"/>
              <a:t>Eşli olan oyunculardan biri arkasını döner. Diğer eşte top vardır. Elinde top olan eş topu yerden sektirir. Diğer eşte topun yerde sekmesiyle oluşan sesle döner ve topu yerde bir kere sektikten sonra tutar. </a:t>
            </a:r>
          </a:p>
          <a:p>
            <a:pPr algn="just">
              <a:buFont typeface="Wingdings 2" pitchFamily="18" charset="2"/>
              <a:buNone/>
            </a:pPr>
            <a:r>
              <a:rPr lang="tr-TR" sz="2400" b="1">
                <a:solidFill>
                  <a:srgbClr val="FF0000"/>
                </a:solidFill>
              </a:rPr>
              <a:t>         Çeşitlendirme: </a:t>
            </a:r>
            <a:r>
              <a:rPr lang="tr-TR" sz="2400"/>
              <a:t>Topu atan eş hangi taraftan döneceğini söyler. Oyuncu soldan dönerse sağ el ile, sağdan dönerse sol eli ile topu tutar.</a:t>
            </a:r>
          </a:p>
          <a:p>
            <a:pPr algn="just">
              <a:buFont typeface="Wingdings 2" pitchFamily="18" charset="2"/>
              <a:buNone/>
            </a:pPr>
            <a:r>
              <a:rPr lang="tr-TR" sz="2400" b="1">
                <a:solidFill>
                  <a:srgbClr val="FF0000"/>
                </a:solidFill>
              </a:rPr>
              <a:t>Etkinlik 2: </a:t>
            </a:r>
            <a:r>
              <a:rPr lang="tr-TR" sz="2400"/>
              <a:t>Eşli olan oyuncular yüz yüze bakacak şekilde karşılıklı geçer. Eşlerin birinde sağ elinde bir adet mendil vardır. Sağ eli ile göğüs hizasından yere bıraktığı  mendili diğer eş aynı el ile yani sağ eli ile yere değmeden yakalar bir sonraki seferde sol el ile göğüs hizasından yere bıraktığı  mendili diğer eş sol eli ile yere değmeden yakalar.</a:t>
            </a:r>
          </a:p>
          <a:p>
            <a:pPr algn="just">
              <a:buFont typeface="Wingdings 2" pitchFamily="18" charset="2"/>
              <a:buNone/>
            </a:pPr>
            <a:r>
              <a:rPr lang="tr-TR" sz="2400" b="1">
                <a:solidFill>
                  <a:srgbClr val="FF0000"/>
                </a:solidFill>
              </a:rPr>
              <a:t>        Çeşitlendirme: </a:t>
            </a:r>
            <a:r>
              <a:rPr lang="tr-TR" sz="2400"/>
              <a:t>Aynı uygulama badminton topu ile yapılabilir.</a:t>
            </a:r>
          </a:p>
          <a:p>
            <a:pPr algn="just">
              <a:buFont typeface="Wingdings 2" pitchFamily="18" charset="2"/>
              <a:buNone/>
            </a:pPr>
            <a:endParaRPr lang="tr-TR" sz="2400"/>
          </a:p>
          <a:p>
            <a:pPr>
              <a:buFont typeface="Wingdings 2" pitchFamily="18" charset="2"/>
              <a:buNone/>
            </a:pPr>
            <a:endParaRPr lang="tr-TR"/>
          </a:p>
        </p:txBody>
      </p:sp>
      <p:pic>
        <p:nvPicPr>
          <p:cNvPr id="71684" name="Resim 3"/>
          <p:cNvPicPr>
            <a:picLocks noChangeAspect="1"/>
          </p:cNvPicPr>
          <p:nvPr/>
        </p:nvPicPr>
        <p:blipFill>
          <a:blip r:embed="rId2"/>
          <a:stretch>
            <a:fillRect/>
          </a:stretch>
        </p:blipFill>
        <p:spPr bwMode="auto">
          <a:xfrm>
            <a:off x="6572250" y="214313"/>
            <a:ext cx="2090738" cy="695325"/>
          </a:xfrm>
          <a:prstGeom prst="rect">
            <a:avLst/>
          </a:prstGeom>
          <a:noFill/>
          <a:ln w="9525">
            <a:noFill/>
            <a:miter lim="800000"/>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Başlık"/>
          <p:cNvSpPr>
            <a:spLocks noGrp="1"/>
          </p:cNvSpPr>
          <p:nvPr>
            <p:ph type="title"/>
          </p:nvPr>
        </p:nvSpPr>
        <p:spPr>
          <a:xfrm>
            <a:off x="428625" y="274638"/>
            <a:ext cx="8258175" cy="1143000"/>
          </a:xfrm>
        </p:spPr>
        <p:txBody>
          <a:bodyPr/>
          <a:lstStyle/>
          <a:p>
            <a:r>
              <a:rPr lang="tr-TR" altLang="tr-TR" sz="3200" b="1">
                <a:solidFill>
                  <a:schemeClr val="accent1"/>
                </a:solidFill>
                <a:latin typeface="Times New Roman" pitchFamily="18" charset="0"/>
                <a:cs typeface="Times New Roman" pitchFamily="18" charset="0"/>
              </a:rPr>
              <a:t>Tepki (Reaksiyon) Yetisi-Örnek Etkinlikler</a:t>
            </a:r>
            <a:endParaRPr lang="tr-TR" sz="3200"/>
          </a:p>
        </p:txBody>
      </p:sp>
      <p:sp>
        <p:nvSpPr>
          <p:cNvPr id="72707" name="2 İçerik Yer Tutucusu"/>
          <p:cNvSpPr>
            <a:spLocks noGrp="1"/>
          </p:cNvSpPr>
          <p:nvPr>
            <p:ph sz="quarter" idx="1"/>
          </p:nvPr>
        </p:nvSpPr>
        <p:spPr>
          <a:xfrm>
            <a:off x="357188" y="1447800"/>
            <a:ext cx="8329612" cy="4572000"/>
          </a:xfrm>
        </p:spPr>
        <p:txBody>
          <a:bodyPr/>
          <a:lstStyle/>
          <a:p>
            <a:pPr algn="just">
              <a:buFont typeface="Wingdings 2" pitchFamily="18" charset="2"/>
              <a:buNone/>
            </a:pPr>
            <a:r>
              <a:rPr lang="tr-TR" sz="2400" b="1">
                <a:solidFill>
                  <a:srgbClr val="FF0000"/>
                </a:solidFill>
              </a:rPr>
              <a:t>Etkinlik 3: </a:t>
            </a:r>
            <a:r>
              <a:rPr lang="tr-TR" sz="2400"/>
              <a:t>Oyuncular daire şeklinde dizilirler. Her oyuncuya bir top verilir. Oyuncular tek düdük komutu ile topu sağ taraftaki oyuncuya çift düdük komutu ile sol taraftaki oyuncuya topu hızlı bir şekilde vererek oyun akıcı devam eder. Topu düşüren ve ya yönü şaşıran oyuncu olursa topunu alarak oyundan çıkar.</a:t>
            </a:r>
          </a:p>
          <a:p>
            <a:pPr algn="just">
              <a:buFont typeface="Wingdings 2" pitchFamily="18" charset="2"/>
              <a:buNone/>
            </a:pPr>
            <a:r>
              <a:rPr lang="tr-TR" sz="2400"/>
              <a:t>         </a:t>
            </a:r>
            <a:r>
              <a:rPr lang="tr-TR" sz="2400" b="1">
                <a:solidFill>
                  <a:srgbClr val="FF0000"/>
                </a:solidFill>
              </a:rPr>
              <a:t>Çeşitlendirme: </a:t>
            </a:r>
            <a:r>
              <a:rPr lang="tr-TR" sz="2400"/>
              <a:t>Antrenör uygulanacak yönergeler için sayı gösterir. Bir topu sağa ver, iki topu sola ver, üç topu yere vur, dört topu çift el havaya at yere otur tut. </a:t>
            </a:r>
          </a:p>
          <a:p>
            <a:pPr algn="just">
              <a:buFont typeface="Wingdings 2" pitchFamily="18" charset="2"/>
              <a:buNone/>
            </a:pPr>
            <a:r>
              <a:rPr lang="tr-TR" sz="2400"/>
              <a:t>		*Renklere göre de alıştırma uygulanabilir. </a:t>
            </a:r>
          </a:p>
        </p:txBody>
      </p:sp>
      <p:pic>
        <p:nvPicPr>
          <p:cNvPr id="72708" name="Resim 3"/>
          <p:cNvPicPr>
            <a:picLocks noChangeAspect="1"/>
          </p:cNvPicPr>
          <p:nvPr/>
        </p:nvPicPr>
        <p:blipFill>
          <a:blip r:embed="rId2"/>
          <a:stretch>
            <a:fillRect/>
          </a:stretch>
        </p:blipFill>
        <p:spPr bwMode="auto">
          <a:xfrm>
            <a:off x="6572250" y="214313"/>
            <a:ext cx="2090738" cy="571500"/>
          </a:xfrm>
          <a:prstGeom prst="rect">
            <a:avLst/>
          </a:prstGeom>
          <a:noFill/>
          <a:ln w="9525">
            <a:noFill/>
            <a:miter lim="800000"/>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683568" y="273050"/>
            <a:ext cx="8003232" cy="1143000"/>
          </a:xfrm>
        </p:spPr>
        <p:txBody>
          <a:bodyPr/>
          <a:lstStyle/>
          <a:p>
            <a:r>
              <a:rPr lang="tr-TR" sz="3600" b="1">
                <a:solidFill>
                  <a:srgbClr val="FF0000"/>
                </a:solidFill>
                <a:latin typeface="Times New Roman" pitchFamily="18" charset="0"/>
                <a:cs typeface="Times New Roman" pitchFamily="18" charset="0"/>
              </a:rPr>
              <a:t>Eğitim</a:t>
            </a:r>
          </a:p>
        </p:txBody>
      </p:sp>
      <p:sp>
        <p:nvSpPr>
          <p:cNvPr id="6" name="İçerik Yer Tutucusu 5"/>
          <p:cNvSpPr>
            <a:spLocks noGrp="1"/>
          </p:cNvSpPr>
          <p:nvPr>
            <p:ph sz="half" idx="2"/>
          </p:nvPr>
        </p:nvSpPr>
        <p:spPr>
          <a:xfrm>
            <a:off x="683568" y="2247900"/>
            <a:ext cx="4320480" cy="3886200"/>
          </a:xfrm>
        </p:spPr>
        <p:txBody>
          <a:bodyPr/>
          <a:lstStyle/>
          <a:p>
            <a:pPr algn="just"/>
            <a:r>
              <a:rPr lang="tr-TR"/>
              <a:t>Bireyin çevresi ile etkileşimi sonucunda veya kendi yaşantısı yoluyla davranışlarında kasıtlı ve istendik değişiklik meydana getirme sürecidir.</a:t>
            </a:r>
          </a:p>
        </p:txBody>
      </p:sp>
      <p:pic>
        <p:nvPicPr>
          <p:cNvPr id="10" name="Resim 9"/>
          <p:cNvPicPr>
            <a:picLocks noChangeAspect="1"/>
          </p:cNvPicPr>
          <p:nvPr/>
        </p:nvPicPr>
        <p:blipFill>
          <a:blip r:embed="rId2"/>
          <a:stretch>
            <a:fillRect/>
          </a:stretch>
        </p:blipFill>
        <p:spPr>
          <a:xfrm>
            <a:off x="6588224" y="364826"/>
            <a:ext cx="1999661" cy="506012"/>
          </a:xfrm>
          <a:prstGeom prst="rect">
            <a:avLst/>
          </a:prstGeom>
        </p:spPr>
      </p:pic>
      <p:pic>
        <p:nvPicPr>
          <p:cNvPr id="7" name="İçerik Yer Tutucusu 6"/>
          <p:cNvPicPr>
            <a:picLocks noGrp="1" noChangeAspect="1"/>
          </p:cNvPicPr>
          <p:nvPr>
            <p:ph sz="half" idx="4"/>
          </p:nvPr>
        </p:nvPicPr>
        <p:blipFill>
          <a:blip r:embed="rId3">
            <a:extLst>
              <a:ext uri="{28A0092B-C50C-407E-A947-70E740481C1C}">
                <a14:useLocalDpi xmlns:a14="http://schemas.microsoft.com/office/drawing/2010/main" val="0"/>
              </a:ext>
            </a:extLst>
          </a:blip>
          <a:stretch>
            <a:fillRect/>
          </a:stretch>
        </p:blipFill>
        <p:spPr>
          <a:xfrm>
            <a:off x="5436096" y="1507826"/>
            <a:ext cx="3024336" cy="4153422"/>
          </a:xfrm>
        </p:spPr>
      </p:pic>
    </p:spTree>
    <p:extLst>
      <p:ext uri="{BB962C8B-B14F-4D97-AF65-F5344CB8AC3E}">
        <p14:creationId xmlns:p14="http://schemas.microsoft.com/office/powerpoint/2010/main" val="342645697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Başlık"/>
          <p:cNvSpPr>
            <a:spLocks noGrp="1"/>
          </p:cNvSpPr>
          <p:nvPr>
            <p:ph type="title"/>
          </p:nvPr>
        </p:nvSpPr>
        <p:spPr>
          <a:xfrm>
            <a:off x="428625" y="274638"/>
            <a:ext cx="8258175" cy="1143000"/>
          </a:xfrm>
        </p:spPr>
        <p:txBody>
          <a:bodyPr/>
          <a:lstStyle/>
          <a:p>
            <a:r>
              <a:rPr lang="tr-TR" altLang="tr-TR" sz="3600" b="1">
                <a:solidFill>
                  <a:schemeClr val="accent1"/>
                </a:solidFill>
                <a:latin typeface="Times New Roman" pitchFamily="18" charset="0"/>
                <a:cs typeface="Times New Roman" pitchFamily="18" charset="0"/>
              </a:rPr>
              <a:t>Oryantasyon (Yön Bulma)Yetisi</a:t>
            </a:r>
          </a:p>
        </p:txBody>
      </p:sp>
      <p:sp>
        <p:nvSpPr>
          <p:cNvPr id="73731" name="2 İçerik Yer Tutucusu"/>
          <p:cNvSpPr>
            <a:spLocks noGrp="1"/>
          </p:cNvSpPr>
          <p:nvPr>
            <p:ph sz="quarter" idx="1"/>
          </p:nvPr>
        </p:nvSpPr>
        <p:spPr>
          <a:xfrm>
            <a:off x="428625" y="1643063"/>
            <a:ext cx="8258175" cy="4376737"/>
          </a:xfrm>
        </p:spPr>
        <p:txBody>
          <a:bodyPr/>
          <a:lstStyle/>
          <a:p>
            <a:pPr algn="just"/>
            <a:r>
              <a:rPr lang="tr-TR" altLang="tr-TR" sz="2400" err="1">
                <a:latin typeface="Times New Roman" pitchFamily="18" charset="0"/>
                <a:cs typeface="Times New Roman" pitchFamily="18" charset="0"/>
              </a:rPr>
              <a:t>Kinestetik algılamalarla ilgilidir. </a:t>
            </a:r>
          </a:p>
          <a:p>
            <a:pPr algn="just"/>
            <a:r>
              <a:rPr lang="tr-TR" sz="2400">
                <a:latin typeface="Times New Roman" pitchFamily="18" charset="0"/>
                <a:cs typeface="Times New Roman" pitchFamily="18" charset="0"/>
              </a:rPr>
              <a:t>Vücudun dış çevreye (saha çizgileri, takım arkadaşları, rakip, top, file) göre uzaydaki pozisyonunu ve hareketlerini yeterince değiştirme yeteneğidir.</a:t>
            </a:r>
            <a:endParaRPr lang="tr-TR" altLang="tr-TR" sz="2400">
              <a:latin typeface="Times New Roman" pitchFamily="18" charset="0"/>
              <a:cs typeface="Times New Roman" pitchFamily="18" charset="0"/>
            </a:endParaRPr>
          </a:p>
          <a:p>
            <a:pPr algn="just"/>
            <a:r>
              <a:rPr lang="tr-TR" altLang="tr-TR" sz="2400">
                <a:latin typeface="Times New Roman" pitchFamily="18" charset="0"/>
                <a:cs typeface="Times New Roman" pitchFamily="18" charset="0"/>
              </a:rPr>
              <a:t>Hareketin boyuta bağlı (en, boy ve yükseklik) uygulanması sırasındaki gözlem yeteneği ve bilgilerin değerlendirilmesini içerir. </a:t>
            </a:r>
          </a:p>
          <a:p>
            <a:pPr algn="just"/>
            <a:r>
              <a:rPr lang="tr-TR" altLang="tr-TR" sz="2400">
                <a:latin typeface="Times New Roman" pitchFamily="18" charset="0"/>
                <a:cs typeface="Times New Roman" pitchFamily="18" charset="0"/>
              </a:rPr>
              <a:t>Bu yeti, hareketleri pozisyonların çokluğu içerisinde (zaman, kendi vücudu, rakip, takım arkadaşı, top vb.) yönlendirmeyi ve bilgi vermeyi mümkün kılar.</a:t>
            </a:r>
          </a:p>
          <a:p>
            <a:pPr marL="0" indent="0" algn="just">
              <a:buNone/>
            </a:pPr>
            <a:endParaRPr lang="tr-TR" altLang="tr-TR" sz="2400">
              <a:latin typeface="Times New Roman" pitchFamily="18" charset="0"/>
              <a:cs typeface="Times New Roman" pitchFamily="18" charset="0"/>
            </a:endParaRPr>
          </a:p>
        </p:txBody>
      </p:sp>
      <p:pic>
        <p:nvPicPr>
          <p:cNvPr id="73732"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Başlık"/>
          <p:cNvSpPr>
            <a:spLocks noGrp="1"/>
          </p:cNvSpPr>
          <p:nvPr>
            <p:ph type="title"/>
          </p:nvPr>
        </p:nvSpPr>
        <p:spPr>
          <a:xfrm>
            <a:off x="357188" y="274638"/>
            <a:ext cx="8329612" cy="1143000"/>
          </a:xfrm>
        </p:spPr>
        <p:txBody>
          <a:bodyPr/>
          <a:lstStyle/>
          <a:p>
            <a:r>
              <a:rPr lang="tr-TR" sz="2800" b="1">
                <a:solidFill>
                  <a:srgbClr val="FF0000"/>
                </a:solidFill>
              </a:rPr>
              <a:t>Oryantasyon Yetisi-Örnek Etkinlikler</a:t>
            </a:r>
          </a:p>
        </p:txBody>
      </p:sp>
      <p:sp>
        <p:nvSpPr>
          <p:cNvPr id="74755" name="2 İçerik Yer Tutucusu"/>
          <p:cNvSpPr>
            <a:spLocks noGrp="1"/>
          </p:cNvSpPr>
          <p:nvPr>
            <p:ph sz="quarter" idx="1"/>
          </p:nvPr>
        </p:nvSpPr>
        <p:spPr>
          <a:xfrm>
            <a:off x="500063" y="1447800"/>
            <a:ext cx="8186737" cy="4572000"/>
          </a:xfrm>
        </p:spPr>
        <p:txBody>
          <a:bodyPr/>
          <a:lstStyle/>
          <a:p>
            <a:pPr algn="just">
              <a:buFont typeface="Wingdings 2" pitchFamily="18" charset="2"/>
              <a:buNone/>
            </a:pPr>
            <a:r>
              <a:rPr lang="tr-TR" sz="2400" b="1">
                <a:solidFill>
                  <a:srgbClr val="FF0000"/>
                </a:solidFill>
              </a:rPr>
              <a:t>Etkinlik 1: </a:t>
            </a:r>
            <a:r>
              <a:rPr lang="tr-TR" sz="2400"/>
              <a:t>Sahanın farklı yerlerine çeşitli kukalar ve işaret tabakları konur. Oyuncular iki eşit gruba ayrılarak, dip çizgide iki grupta arka arkaya sıraya geçer. Her materyale 1 sayı verilir. Çalıştırıcının komutuyla sayılara göre sıradan farklı yer değiştirme hareketleri ile (tek ayak, çift ayak sıçrama, koşma, kayma vb.) materyallere gider. </a:t>
            </a:r>
          </a:p>
          <a:p>
            <a:pPr algn="just">
              <a:buFont typeface="Wingdings 2" pitchFamily="18" charset="2"/>
              <a:buNone/>
            </a:pPr>
            <a:r>
              <a:rPr lang="tr-TR" sz="2400">
                <a:solidFill>
                  <a:srgbClr val="FF0000"/>
                </a:solidFill>
              </a:rPr>
              <a:t>Çeşitlendirme: </a:t>
            </a:r>
            <a:r>
              <a:rPr lang="tr-TR" sz="2400"/>
              <a:t>Materyallere farklı renklerde tabaklar koyarak renklere koşmalarını söylemek.   </a:t>
            </a:r>
          </a:p>
          <a:p>
            <a:pPr algn="just">
              <a:buFont typeface="Wingdings 2" pitchFamily="18" charset="2"/>
              <a:buNone/>
            </a:pPr>
            <a:r>
              <a:rPr lang="tr-TR" sz="2400" b="1">
                <a:solidFill>
                  <a:srgbClr val="FF0000"/>
                </a:solidFill>
              </a:rPr>
              <a:t>Etkinlik 2: </a:t>
            </a:r>
            <a:r>
              <a:rPr lang="tr-TR" sz="2400"/>
              <a:t>Huniler dörtgen olacak şekilde yerleştirilir. Oyuncular iki eşit gruba ayrılarak, iki grupta dip çizgide arka arkaya sıraya geçer. Antrenörün komutu ile çıkan oyuncu A-B hunileri arasında kayma adım yapar, C hunisinde atılan kısa pası tutar ve geriye atar. D hunisinde ise atılan uzun ve yüksek pası tutar ve geriye atar.  </a:t>
            </a:r>
          </a:p>
          <a:p>
            <a:pPr>
              <a:buFont typeface="Wingdings 2" pitchFamily="18" charset="2"/>
              <a:buNone/>
            </a:pPr>
            <a:endParaRPr lang="tr-TR"/>
          </a:p>
        </p:txBody>
      </p:sp>
      <p:pic>
        <p:nvPicPr>
          <p:cNvPr id="74756"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Başlık"/>
          <p:cNvSpPr>
            <a:spLocks noGrp="1"/>
          </p:cNvSpPr>
          <p:nvPr>
            <p:ph type="title"/>
          </p:nvPr>
        </p:nvSpPr>
        <p:spPr>
          <a:xfrm>
            <a:off x="357188" y="274638"/>
            <a:ext cx="8329612" cy="1143000"/>
          </a:xfrm>
        </p:spPr>
        <p:txBody>
          <a:bodyPr/>
          <a:lstStyle/>
          <a:p>
            <a:r>
              <a:rPr lang="tr-TR" sz="2800" b="1">
                <a:solidFill>
                  <a:srgbClr val="FF0000"/>
                </a:solidFill>
              </a:rPr>
              <a:t>Oryantasyon Yetisi-Örnek Etkinlikler</a:t>
            </a:r>
            <a:endParaRPr lang="tr-TR" sz="2800"/>
          </a:p>
        </p:txBody>
      </p:sp>
      <p:sp>
        <p:nvSpPr>
          <p:cNvPr id="75779" name="2 İçerik Yer Tutucusu"/>
          <p:cNvSpPr>
            <a:spLocks noGrp="1"/>
          </p:cNvSpPr>
          <p:nvPr>
            <p:ph sz="quarter" idx="1"/>
          </p:nvPr>
        </p:nvSpPr>
        <p:spPr>
          <a:xfrm>
            <a:off x="500063" y="1447800"/>
            <a:ext cx="8186737" cy="4572000"/>
          </a:xfrm>
        </p:spPr>
        <p:txBody>
          <a:bodyPr/>
          <a:lstStyle/>
          <a:p>
            <a:pPr algn="just">
              <a:buFont typeface="Wingdings 2" pitchFamily="18" charset="2"/>
              <a:buNone/>
            </a:pPr>
            <a:r>
              <a:rPr lang="tr-TR" b="1">
                <a:solidFill>
                  <a:srgbClr val="FF0000"/>
                </a:solidFill>
              </a:rPr>
              <a:t>Etkinlik 3: </a:t>
            </a:r>
            <a:r>
              <a:rPr lang="tr-TR"/>
              <a:t>Çemberler karışık şekilde sahaya yerleştirilir. Oyuncular iki eşit gruba ayrılarak, iki grupta dip çizgide arka arkaya sıraya geçer. Top sepetinde renkli toplar vardır. Oyunculara komut geldiğinde top sepetindeki renkli topları topla aynı renkte olan çembere götürür.  </a:t>
            </a:r>
          </a:p>
          <a:p>
            <a:pPr algn="just">
              <a:buFont typeface="Wingdings 2" pitchFamily="18" charset="2"/>
              <a:buNone/>
            </a:pPr>
            <a:r>
              <a:rPr lang="tr-TR" b="1">
                <a:solidFill>
                  <a:srgbClr val="FF0000"/>
                </a:solidFill>
              </a:rPr>
              <a:t>Çeşitlendirme: </a:t>
            </a:r>
            <a:r>
              <a:rPr lang="tr-TR"/>
              <a:t>Yarışma şeklinde yapılır. Eşli yapılır. Bir eş topları koyar diğer eş toplar. Zamana karşı yapılır.</a:t>
            </a:r>
          </a:p>
          <a:p>
            <a:pPr>
              <a:buFont typeface="Wingdings 2" pitchFamily="18" charset="2"/>
              <a:buNone/>
            </a:pPr>
            <a:endParaRPr lang="tr-TR"/>
          </a:p>
        </p:txBody>
      </p:sp>
      <p:pic>
        <p:nvPicPr>
          <p:cNvPr id="75780"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Başlık"/>
          <p:cNvSpPr>
            <a:spLocks noGrp="1"/>
          </p:cNvSpPr>
          <p:nvPr>
            <p:ph type="title"/>
          </p:nvPr>
        </p:nvSpPr>
        <p:spPr>
          <a:xfrm>
            <a:off x="571500" y="274638"/>
            <a:ext cx="8115300" cy="1143000"/>
          </a:xfrm>
        </p:spPr>
        <p:txBody>
          <a:bodyPr/>
          <a:lstStyle/>
          <a:p>
            <a:r>
              <a:rPr lang="tr-TR" altLang="tr-TR" sz="3600" b="1">
                <a:solidFill>
                  <a:schemeClr val="accent1"/>
                </a:solidFill>
                <a:latin typeface="Times New Roman" pitchFamily="18" charset="0"/>
                <a:cs typeface="Times New Roman" pitchFamily="18" charset="0"/>
              </a:rPr>
              <a:t>Denge Yetisi</a:t>
            </a:r>
          </a:p>
        </p:txBody>
      </p:sp>
      <p:sp>
        <p:nvSpPr>
          <p:cNvPr id="76803" name="2 İçerik Yer Tutucusu"/>
          <p:cNvSpPr>
            <a:spLocks noGrp="1"/>
          </p:cNvSpPr>
          <p:nvPr>
            <p:ph sz="quarter" idx="1"/>
          </p:nvPr>
        </p:nvSpPr>
        <p:spPr>
          <a:xfrm>
            <a:off x="571500" y="1447800"/>
            <a:ext cx="8115300" cy="4572000"/>
          </a:xfrm>
        </p:spPr>
        <p:txBody>
          <a:bodyPr/>
          <a:lstStyle/>
          <a:p>
            <a:pPr algn="just"/>
            <a:r>
              <a:rPr lang="tr-TR" altLang="tr-TR" sz="2400">
                <a:latin typeface="Times New Roman" pitchFamily="18" charset="0"/>
                <a:cs typeface="Times New Roman" pitchFamily="18" charset="0"/>
              </a:rPr>
              <a:t>Vücudu dengede tutma ve bunu devam ettirme özelliğidir. </a:t>
            </a:r>
          </a:p>
          <a:p>
            <a:pPr algn="just"/>
            <a:r>
              <a:rPr lang="tr-TR" altLang="tr-TR" sz="2400">
                <a:latin typeface="Times New Roman" pitchFamily="18" charset="0"/>
                <a:cs typeface="Times New Roman" pitchFamily="18" charset="0"/>
              </a:rPr>
              <a:t>Vücudu statik ve dinamik dengede tutabilme özelliğidir.</a:t>
            </a:r>
          </a:p>
          <a:p>
            <a:pPr algn="just"/>
            <a:r>
              <a:rPr lang="tr-TR" altLang="tr-TR" sz="2400">
                <a:latin typeface="Times New Roman" pitchFamily="18" charset="0"/>
                <a:cs typeface="Times New Roman" pitchFamily="18" charset="0"/>
              </a:rPr>
              <a:t>Dengenin değişen çevre şartlarında korunması veya yeniden sağlanması ile ilgilidir.</a:t>
            </a:r>
          </a:p>
          <a:p>
            <a:pPr>
              <a:buFont typeface="Wingdings 2" pitchFamily="18" charset="2"/>
              <a:buNone/>
            </a:pPr>
            <a:endParaRPr lang="tr-TR" altLang="tr-TR"/>
          </a:p>
        </p:txBody>
      </p:sp>
      <p:pic>
        <p:nvPicPr>
          <p:cNvPr id="76804"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Başlık"/>
          <p:cNvSpPr>
            <a:spLocks noGrp="1"/>
          </p:cNvSpPr>
          <p:nvPr>
            <p:ph type="title"/>
          </p:nvPr>
        </p:nvSpPr>
        <p:spPr>
          <a:xfrm>
            <a:off x="428625" y="274638"/>
            <a:ext cx="8258175" cy="939800"/>
          </a:xfrm>
        </p:spPr>
        <p:txBody>
          <a:bodyPr/>
          <a:lstStyle/>
          <a:p>
            <a:r>
              <a:rPr lang="tr-TR" altLang="tr-TR" sz="3600" b="1">
                <a:solidFill>
                  <a:schemeClr val="accent1"/>
                </a:solidFill>
                <a:latin typeface="Times New Roman" pitchFamily="18" charset="0"/>
                <a:cs typeface="Times New Roman" pitchFamily="18" charset="0"/>
              </a:rPr>
              <a:t>Denge Yetisi-Örnek Etkinlikler</a:t>
            </a:r>
            <a:endParaRPr lang="tr-TR" sz="3600"/>
          </a:p>
        </p:txBody>
      </p:sp>
      <p:sp>
        <p:nvSpPr>
          <p:cNvPr id="77827" name="2 İçerik Yer Tutucusu"/>
          <p:cNvSpPr>
            <a:spLocks noGrp="1"/>
          </p:cNvSpPr>
          <p:nvPr>
            <p:ph sz="quarter" idx="1"/>
          </p:nvPr>
        </p:nvSpPr>
        <p:spPr>
          <a:xfrm>
            <a:off x="500063" y="1214438"/>
            <a:ext cx="8186737" cy="4805362"/>
          </a:xfrm>
        </p:spPr>
        <p:txBody>
          <a:bodyPr/>
          <a:lstStyle/>
          <a:p>
            <a:pPr algn="just">
              <a:buFont typeface="Wingdings 2" pitchFamily="18" charset="2"/>
              <a:buNone/>
            </a:pPr>
            <a:r>
              <a:rPr lang="tr-TR" sz="2400" b="1">
                <a:solidFill>
                  <a:srgbClr val="FF0000"/>
                </a:solidFill>
              </a:rPr>
              <a:t>Etkinlik 1: </a:t>
            </a:r>
            <a:r>
              <a:rPr lang="tr-TR" sz="2400"/>
              <a:t>Oyuncular sahada dağınık düzende yerleşir. Ters bank duruşunda balonu sağ veya sol ayağıyla vurarak havada tutmaya çalışır.</a:t>
            </a:r>
          </a:p>
          <a:p>
            <a:pPr algn="just">
              <a:buFont typeface="Wingdings 2" pitchFamily="18" charset="2"/>
              <a:buNone/>
            </a:pPr>
            <a:r>
              <a:rPr lang="tr-TR" sz="2400" b="1">
                <a:solidFill>
                  <a:srgbClr val="FF0000"/>
                </a:solidFill>
              </a:rPr>
              <a:t>Etkinlik 2: </a:t>
            </a:r>
            <a:r>
              <a:rPr lang="tr-TR" sz="2400"/>
              <a:t>Oyuncular pilates topu üzerinde karşılıklı otururlar. Ellerindeki tenis topunu karşılıklı olarak birbirlerine atarlar.</a:t>
            </a:r>
          </a:p>
          <a:p>
            <a:pPr algn="just">
              <a:buFont typeface="Wingdings 2" pitchFamily="18" charset="2"/>
              <a:buNone/>
            </a:pPr>
            <a:r>
              <a:rPr lang="tr-TR" sz="2400" b="1">
                <a:solidFill>
                  <a:srgbClr val="FF0000"/>
                </a:solidFill>
              </a:rPr>
              <a:t>        Çeşitlendirme: </a:t>
            </a:r>
            <a:r>
              <a:rPr lang="tr-TR" sz="2400"/>
              <a:t>Oyuncular pilates topu üzerinde otururken birbirlerine sırasıyla badminton topu veya frizbi atarlar.</a:t>
            </a:r>
          </a:p>
          <a:p>
            <a:pPr algn="just">
              <a:buFont typeface="Wingdings 2" pitchFamily="18" charset="2"/>
              <a:buNone/>
            </a:pPr>
            <a:r>
              <a:rPr lang="tr-TR" sz="2400" b="1">
                <a:solidFill>
                  <a:srgbClr val="FF0000"/>
                </a:solidFill>
              </a:rPr>
              <a:t>Etkinlik 3: </a:t>
            </a:r>
            <a:r>
              <a:rPr lang="tr-TR" sz="2400"/>
              <a:t>Oyuncular dağınık düzende yerleşirler.V denge çalışması için oyuncu 40 cm ‘lik kolları bulunan V harfinin ortasına geçer. Önce sağ ayağı ile V harfinin sağ kolunun ucuna konan kukayı sağ ayağı ile almaya çalışır. Daha sonra V harfinin sol tarafındaki kukayı yine sağ ayağı ile almaya çalışır. </a:t>
            </a:r>
          </a:p>
          <a:p>
            <a:pPr algn="just">
              <a:buFont typeface="Wingdings 2" pitchFamily="18" charset="2"/>
              <a:buNone/>
            </a:pPr>
            <a:r>
              <a:rPr lang="tr-TR" sz="2400" b="1">
                <a:solidFill>
                  <a:srgbClr val="FF0000"/>
                </a:solidFill>
              </a:rPr>
              <a:t>        Çeşitlendirme: </a:t>
            </a:r>
            <a:r>
              <a:rPr lang="tr-TR" sz="2400"/>
              <a:t>Aynı çalışma sol ayak ile yapılabilir. Kukalar yerine ortadan bölünmüş ayakkabı kutusu da kullanılabilir.</a:t>
            </a:r>
          </a:p>
          <a:p>
            <a:pPr algn="just">
              <a:buFont typeface="Wingdings 2" pitchFamily="18" charset="2"/>
              <a:buNone/>
            </a:pPr>
            <a:endParaRPr lang="tr-TR"/>
          </a:p>
          <a:p>
            <a:pPr>
              <a:buFont typeface="Wingdings 2" pitchFamily="18" charset="2"/>
              <a:buNone/>
            </a:pPr>
            <a:endParaRPr lang="tr-TR"/>
          </a:p>
          <a:p>
            <a:pPr>
              <a:buFont typeface="Wingdings 2" pitchFamily="18" charset="2"/>
              <a:buNone/>
            </a:pPr>
            <a:endParaRPr lang="tr-TR"/>
          </a:p>
        </p:txBody>
      </p:sp>
      <p:pic>
        <p:nvPicPr>
          <p:cNvPr id="77828"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Başlık"/>
          <p:cNvSpPr>
            <a:spLocks noGrp="1"/>
          </p:cNvSpPr>
          <p:nvPr>
            <p:ph type="title"/>
          </p:nvPr>
        </p:nvSpPr>
        <p:spPr>
          <a:xfrm>
            <a:off x="500063" y="274638"/>
            <a:ext cx="8186737" cy="1143000"/>
          </a:xfrm>
        </p:spPr>
        <p:txBody>
          <a:bodyPr/>
          <a:lstStyle/>
          <a:p>
            <a:r>
              <a:rPr lang="tr-TR" altLang="tr-TR" sz="3600" b="1">
                <a:solidFill>
                  <a:schemeClr val="accent1"/>
                </a:solidFill>
                <a:latin typeface="Times New Roman" pitchFamily="18" charset="0"/>
                <a:cs typeface="Times New Roman" pitchFamily="18" charset="0"/>
              </a:rPr>
              <a:t>Kinestetik Ayrımlama Yetisi</a:t>
            </a:r>
          </a:p>
        </p:txBody>
      </p:sp>
      <p:sp>
        <p:nvSpPr>
          <p:cNvPr id="78851" name="2 İçerik Yer Tutucusu"/>
          <p:cNvSpPr>
            <a:spLocks noGrp="1"/>
          </p:cNvSpPr>
          <p:nvPr>
            <p:ph sz="quarter" idx="1"/>
          </p:nvPr>
        </p:nvSpPr>
        <p:spPr>
          <a:xfrm>
            <a:off x="500063" y="1571625"/>
            <a:ext cx="8186737" cy="4643438"/>
          </a:xfrm>
        </p:spPr>
        <p:txBody>
          <a:bodyPr/>
          <a:lstStyle/>
          <a:p>
            <a:pPr algn="just"/>
            <a:r>
              <a:rPr lang="tr-TR" altLang="tr-TR" sz="2200">
                <a:latin typeface="Times New Roman" pitchFamily="18" charset="0"/>
                <a:cs typeface="Times New Roman" pitchFamily="18" charset="0"/>
              </a:rPr>
              <a:t>Kas fibrillerinde bulunan reseptörlere kinestetik receptörler denilmektedir.</a:t>
            </a:r>
          </a:p>
          <a:p>
            <a:pPr algn="just"/>
            <a:r>
              <a:rPr lang="tr-TR" altLang="tr-TR" sz="2200">
                <a:latin typeface="Times New Roman" pitchFamily="18" charset="0"/>
                <a:cs typeface="Times New Roman" pitchFamily="18" charset="0"/>
              </a:rPr>
              <a:t>Bu reseptörler yardımıyla hareketler, bütün veya parça olarak yapılabilmektedir.</a:t>
            </a:r>
          </a:p>
          <a:p>
            <a:pPr algn="just"/>
            <a:r>
              <a:rPr lang="tr-TR" altLang="tr-TR" sz="2200">
                <a:latin typeface="Times New Roman" pitchFamily="18" charset="0"/>
                <a:cs typeface="Times New Roman" pitchFamily="18" charset="0"/>
              </a:rPr>
              <a:t>Kas ve kirişlerden gelen kinestetik bilgiler yolu ile hareketlerdeki hassas farklılaşmalar ve derecelendirmeleri içerir. </a:t>
            </a:r>
          </a:p>
          <a:p>
            <a:pPr algn="just"/>
            <a:r>
              <a:rPr lang="tr-TR" altLang="tr-TR" sz="2200">
                <a:latin typeface="Times New Roman" pitchFamily="18" charset="0"/>
                <a:cs typeface="Times New Roman" pitchFamily="18" charset="0"/>
              </a:rPr>
              <a:t>Genel anlamda, bir hareketi </a:t>
            </a:r>
            <a:r>
              <a:rPr lang="tr-TR" altLang="tr-TR" sz="2200" b="1">
                <a:solidFill>
                  <a:srgbClr val="FF0000"/>
                </a:solidFill>
                <a:latin typeface="Times New Roman" pitchFamily="18" charset="0"/>
                <a:cs typeface="Times New Roman" pitchFamily="18" charset="0"/>
              </a:rPr>
              <a:t>en ekonomik </a:t>
            </a:r>
            <a:r>
              <a:rPr lang="tr-TR" altLang="tr-TR" sz="2200">
                <a:latin typeface="Times New Roman" pitchFamily="18" charset="0"/>
                <a:cs typeface="Times New Roman" pitchFamily="18" charset="0"/>
              </a:rPr>
              <a:t>ve</a:t>
            </a:r>
            <a:r>
              <a:rPr lang="tr-TR" altLang="tr-TR" sz="2200">
                <a:solidFill>
                  <a:srgbClr val="FF0000"/>
                </a:solidFill>
                <a:latin typeface="Times New Roman" pitchFamily="18" charset="0"/>
                <a:cs typeface="Times New Roman" pitchFamily="18" charset="0"/>
              </a:rPr>
              <a:t> </a:t>
            </a:r>
            <a:r>
              <a:rPr lang="tr-TR" altLang="tr-TR" sz="2200" b="1">
                <a:solidFill>
                  <a:srgbClr val="FF0000"/>
                </a:solidFill>
                <a:latin typeface="Times New Roman" pitchFamily="18" charset="0"/>
                <a:cs typeface="Times New Roman" pitchFamily="18" charset="0"/>
              </a:rPr>
              <a:t>en iyi şekilde </a:t>
            </a:r>
            <a:r>
              <a:rPr lang="tr-TR" altLang="tr-TR" sz="2200">
                <a:latin typeface="Times New Roman" pitchFamily="18" charset="0"/>
                <a:cs typeface="Times New Roman" pitchFamily="18" charset="0"/>
              </a:rPr>
              <a:t>yapabilmeyi içerir.</a:t>
            </a:r>
          </a:p>
          <a:p>
            <a:pPr algn="just"/>
            <a:r>
              <a:rPr lang="tr-TR" altLang="tr-TR" sz="2200" err="1">
                <a:latin typeface="Times New Roman" pitchFamily="18" charset="0"/>
                <a:cs typeface="Times New Roman" pitchFamily="18" charset="0"/>
              </a:rPr>
              <a:t>Kinestetik ayrımlama yetisi, kaslardan gelen bilgileri ayırmaya ve en önemlisi sınamaya izin verir, uygun hareket tarzını ayarlar.  </a:t>
            </a:r>
          </a:p>
          <a:p>
            <a:pPr algn="just"/>
            <a:r>
              <a:rPr lang="tr-TR" altLang="tr-TR" sz="2200" err="1">
                <a:latin typeface="Times New Roman" pitchFamily="18" charset="0"/>
                <a:cs typeface="Times New Roman" pitchFamily="18" charset="0"/>
              </a:rPr>
              <a:t>Kinestetik bilgiler </a:t>
            </a:r>
            <a:r>
              <a:rPr lang="tr-TR" altLang="tr-TR" sz="2200" b="1">
                <a:solidFill>
                  <a:srgbClr val="FF0000"/>
                </a:solidFill>
                <a:latin typeface="Times New Roman" pitchFamily="18" charset="0"/>
                <a:cs typeface="Times New Roman" pitchFamily="18" charset="0"/>
              </a:rPr>
              <a:t>görsel, dokunsal, işitsel duyular </a:t>
            </a:r>
            <a:r>
              <a:rPr lang="tr-TR" altLang="tr-TR" sz="2200">
                <a:latin typeface="Times New Roman" pitchFamily="18" charset="0"/>
                <a:cs typeface="Times New Roman" pitchFamily="18" charset="0"/>
              </a:rPr>
              <a:t>ile algılanmakta ve uygun eklem açısında, zamana uygun olarak, kasın amaca uygun olarak gerilmesi ve hareketin gerçekleşmesi sağlanmaktadır. </a:t>
            </a:r>
          </a:p>
          <a:p>
            <a:endParaRPr lang="tr-TR" altLang="tr-TR"/>
          </a:p>
        </p:txBody>
      </p:sp>
      <p:pic>
        <p:nvPicPr>
          <p:cNvPr id="78852"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Başlık"/>
          <p:cNvSpPr>
            <a:spLocks noGrp="1"/>
          </p:cNvSpPr>
          <p:nvPr>
            <p:ph type="title"/>
          </p:nvPr>
        </p:nvSpPr>
        <p:spPr>
          <a:xfrm>
            <a:off x="428625" y="274638"/>
            <a:ext cx="8258175" cy="1143000"/>
          </a:xfrm>
        </p:spPr>
        <p:txBody>
          <a:bodyPr/>
          <a:lstStyle/>
          <a:p>
            <a:r>
              <a:rPr lang="tr-TR" altLang="tr-TR" sz="2800" b="1">
                <a:solidFill>
                  <a:schemeClr val="accent1"/>
                </a:solidFill>
                <a:latin typeface="Times New Roman" pitchFamily="18" charset="0"/>
                <a:cs typeface="Times New Roman" pitchFamily="18" charset="0"/>
              </a:rPr>
              <a:t>Kinestetik Ayrımlama Yetisi-Örnek Etkinlikler</a:t>
            </a:r>
            <a:endParaRPr lang="tr-TR" sz="2800"/>
          </a:p>
        </p:txBody>
      </p:sp>
      <p:sp>
        <p:nvSpPr>
          <p:cNvPr id="79875" name="2 İçerik Yer Tutucusu"/>
          <p:cNvSpPr>
            <a:spLocks noGrp="1"/>
          </p:cNvSpPr>
          <p:nvPr>
            <p:ph sz="quarter" idx="1"/>
          </p:nvPr>
        </p:nvSpPr>
        <p:spPr>
          <a:xfrm>
            <a:off x="428625" y="1447800"/>
            <a:ext cx="8258175" cy="4838700"/>
          </a:xfrm>
        </p:spPr>
        <p:txBody>
          <a:bodyPr/>
          <a:lstStyle/>
          <a:p>
            <a:pPr algn="just">
              <a:buFont typeface="Wingdings 2" pitchFamily="18" charset="2"/>
              <a:buNone/>
            </a:pPr>
            <a:r>
              <a:rPr lang="tr-TR" sz="2400" b="1">
                <a:solidFill>
                  <a:srgbClr val="FF0000"/>
                </a:solidFill>
              </a:rPr>
              <a:t>Etkinlik 1: </a:t>
            </a:r>
            <a:r>
              <a:rPr lang="tr-TR" sz="2400"/>
              <a:t>Oyuncular ikili eş olurlar. Ayakları çıplaktır ve karşılıklı otururlar. Materyalleri ayak parmaklarıyla tutup birbirlerine verirler. </a:t>
            </a:r>
          </a:p>
          <a:p>
            <a:pPr algn="just">
              <a:buFont typeface="Wingdings 2" pitchFamily="18" charset="2"/>
              <a:buNone/>
            </a:pPr>
            <a:r>
              <a:rPr lang="tr-TR" sz="2400" b="1">
                <a:solidFill>
                  <a:srgbClr val="FF0000"/>
                </a:solidFill>
              </a:rPr>
              <a:t>         Çeşitlendirme: </a:t>
            </a:r>
            <a:r>
              <a:rPr lang="tr-TR" sz="2400"/>
              <a:t>Alıştırma eşlerden birinin gözleri kapalı yapılır. </a:t>
            </a:r>
          </a:p>
          <a:p>
            <a:pPr algn="just">
              <a:buFont typeface="Wingdings 2" pitchFamily="18" charset="2"/>
              <a:buNone/>
            </a:pPr>
            <a:r>
              <a:rPr lang="tr-TR" sz="2400" b="1">
                <a:solidFill>
                  <a:srgbClr val="FF0000"/>
                </a:solidFill>
              </a:rPr>
              <a:t>Etkinlik 2: </a:t>
            </a:r>
            <a:r>
              <a:rPr lang="tr-TR" sz="2400"/>
              <a:t>Oyuncular sahada dağınık şekilde dururlar.Oyuncu bir eliyle balonu havaya atar, balon yere düşünceye kadar top sektirir ve balonu tutar. </a:t>
            </a:r>
          </a:p>
          <a:p>
            <a:pPr algn="just">
              <a:buFont typeface="Wingdings 2" pitchFamily="18" charset="2"/>
              <a:buNone/>
            </a:pPr>
            <a:r>
              <a:rPr lang="tr-TR" sz="2400" b="1">
                <a:solidFill>
                  <a:srgbClr val="FF0000"/>
                </a:solidFill>
              </a:rPr>
              <a:t>         Çeşitlendirme: </a:t>
            </a:r>
            <a:r>
              <a:rPr lang="tr-TR" sz="2400"/>
              <a:t>Elindeki top ile balona düşünceye kadar vurur. </a:t>
            </a:r>
          </a:p>
          <a:p>
            <a:pPr algn="just">
              <a:buFont typeface="Wingdings 2" pitchFamily="18" charset="2"/>
              <a:buNone/>
            </a:pPr>
            <a:r>
              <a:rPr lang="tr-TR" sz="2400" b="1">
                <a:solidFill>
                  <a:srgbClr val="FF0000"/>
                </a:solidFill>
              </a:rPr>
              <a:t>Etkinlik 3: </a:t>
            </a:r>
            <a:r>
              <a:rPr lang="tr-TR" sz="2400"/>
              <a:t>Delikli çarşafın üzerinde renkli toplar vardır. Çarşafın altında topların renginde çemberler bulunur. Oyuncuların her biri çarşafın bir köşesinden tutar. Oyuncular deliklerden aynı renkteki toplar ile çemberleri eşleştirip topları çemberlerin içine düşürmeye çalışırlar. </a:t>
            </a:r>
          </a:p>
          <a:p>
            <a:pPr algn="just">
              <a:buFont typeface="Wingdings 2" pitchFamily="18" charset="2"/>
              <a:buNone/>
            </a:pPr>
            <a:r>
              <a:rPr lang="tr-TR"/>
              <a:t> </a:t>
            </a:r>
          </a:p>
          <a:p>
            <a:pPr>
              <a:buFont typeface="Wingdings 2" pitchFamily="18" charset="2"/>
              <a:buNone/>
            </a:pPr>
            <a:endParaRPr lang="tr-TR"/>
          </a:p>
        </p:txBody>
      </p:sp>
      <p:pic>
        <p:nvPicPr>
          <p:cNvPr id="79876" name="Resim 3"/>
          <p:cNvPicPr>
            <a:picLocks noChangeAspect="1"/>
          </p:cNvPicPr>
          <p:nvPr/>
        </p:nvPicPr>
        <p:blipFill>
          <a:blip r:embed="rId2"/>
          <a:stretch>
            <a:fillRect/>
          </a:stretch>
        </p:blipFill>
        <p:spPr bwMode="auto">
          <a:xfrm>
            <a:off x="6715125" y="214313"/>
            <a:ext cx="2090738" cy="642937"/>
          </a:xfrm>
          <a:prstGeom prst="rect">
            <a:avLst/>
          </a:prstGeom>
          <a:noFill/>
          <a:ln w="9525">
            <a:noFill/>
            <a:miter lim="800000"/>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Başlık"/>
          <p:cNvSpPr>
            <a:spLocks noGrp="1"/>
          </p:cNvSpPr>
          <p:nvPr>
            <p:ph type="title"/>
          </p:nvPr>
        </p:nvSpPr>
        <p:spPr>
          <a:xfrm>
            <a:off x="500063" y="274638"/>
            <a:ext cx="8186737" cy="1143000"/>
          </a:xfrm>
        </p:spPr>
        <p:txBody>
          <a:bodyPr/>
          <a:lstStyle/>
          <a:p>
            <a:r>
              <a:rPr lang="tr-TR" altLang="tr-TR" sz="3600" b="1">
                <a:solidFill>
                  <a:schemeClr val="accent1"/>
                </a:solidFill>
                <a:latin typeface="Times New Roman" pitchFamily="18" charset="0"/>
                <a:cs typeface="Times New Roman" pitchFamily="18" charset="0"/>
              </a:rPr>
              <a:t>Ritim Yetisi</a:t>
            </a:r>
          </a:p>
        </p:txBody>
      </p:sp>
      <p:sp>
        <p:nvSpPr>
          <p:cNvPr id="80899" name="2 İçerik Yer Tutucusu"/>
          <p:cNvSpPr>
            <a:spLocks noGrp="1"/>
          </p:cNvSpPr>
          <p:nvPr>
            <p:ph sz="quarter" idx="1"/>
          </p:nvPr>
        </p:nvSpPr>
        <p:spPr>
          <a:xfrm>
            <a:off x="500063" y="1785938"/>
            <a:ext cx="8186737" cy="4233862"/>
          </a:xfrm>
        </p:spPr>
        <p:txBody>
          <a:bodyPr/>
          <a:lstStyle/>
          <a:p>
            <a:pPr algn="just"/>
            <a:r>
              <a:rPr lang="tr-TR" altLang="tr-TR" sz="2400">
                <a:latin typeface="Times New Roman" pitchFamily="18" charset="0"/>
                <a:cs typeface="Times New Roman" pitchFamily="18" charset="0"/>
              </a:rPr>
              <a:t>Mekan boyutu içerisinde dinamik değişimlere göre akıcı hareket edebilme özelliği, beceriyi hareket akışına göre ritmikleştirme veya daha önce verilen ritmi anlayabilmedir.</a:t>
            </a:r>
          </a:p>
          <a:p>
            <a:pPr algn="just"/>
            <a:r>
              <a:rPr lang="tr-TR" altLang="tr-TR" sz="2400">
                <a:latin typeface="Times New Roman" pitchFamily="18" charset="0"/>
                <a:cs typeface="Times New Roman" pitchFamily="18" charset="0"/>
              </a:rPr>
              <a:t>Ritim yetisinde </a:t>
            </a:r>
            <a:r>
              <a:rPr lang="tr-TR" altLang="tr-TR" sz="2400" b="1">
                <a:solidFill>
                  <a:srgbClr val="FF0000"/>
                </a:solidFill>
                <a:latin typeface="Times New Roman" pitchFamily="18" charset="0"/>
                <a:cs typeface="Times New Roman" pitchFamily="18" charset="0"/>
              </a:rPr>
              <a:t>işitsel </a:t>
            </a:r>
            <a:r>
              <a:rPr lang="tr-TR" altLang="tr-TR" sz="2400">
                <a:latin typeface="Times New Roman" pitchFamily="18" charset="0"/>
                <a:cs typeface="Times New Roman" pitchFamily="18" charset="0"/>
              </a:rPr>
              <a:t>ve</a:t>
            </a:r>
            <a:r>
              <a:rPr lang="tr-TR" altLang="tr-TR" sz="2400" b="1">
                <a:solidFill>
                  <a:schemeClr val="bg2"/>
                </a:solidFill>
                <a:latin typeface="Times New Roman" pitchFamily="18" charset="0"/>
                <a:cs typeface="Times New Roman" pitchFamily="18" charset="0"/>
              </a:rPr>
              <a:t> </a:t>
            </a:r>
            <a:r>
              <a:rPr lang="tr-TR" altLang="tr-TR" sz="2400" b="1">
                <a:solidFill>
                  <a:srgbClr val="FF0000"/>
                </a:solidFill>
                <a:latin typeface="Times New Roman" pitchFamily="18" charset="0"/>
                <a:cs typeface="Times New Roman" pitchFamily="18" charset="0"/>
              </a:rPr>
              <a:t>görsel</a:t>
            </a:r>
            <a:r>
              <a:rPr lang="tr-TR" altLang="tr-TR" sz="2400" b="1">
                <a:solidFill>
                  <a:schemeClr val="bg2"/>
                </a:solidFill>
                <a:latin typeface="Times New Roman" pitchFamily="18" charset="0"/>
                <a:cs typeface="Times New Roman" pitchFamily="18" charset="0"/>
              </a:rPr>
              <a:t> </a:t>
            </a:r>
            <a:r>
              <a:rPr lang="tr-TR" altLang="tr-TR" sz="2400">
                <a:latin typeface="Times New Roman" pitchFamily="18" charset="0"/>
                <a:cs typeface="Times New Roman" pitchFamily="18" charset="0"/>
              </a:rPr>
              <a:t>algılama birliktedir. </a:t>
            </a:r>
          </a:p>
          <a:p>
            <a:pPr>
              <a:buFont typeface="Wingdings 2" pitchFamily="18" charset="2"/>
              <a:buNone/>
            </a:pPr>
            <a:endParaRPr lang="tr-TR" altLang="tr-TR"/>
          </a:p>
        </p:txBody>
      </p:sp>
      <p:pic>
        <p:nvPicPr>
          <p:cNvPr id="80900"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Başlık"/>
          <p:cNvSpPr>
            <a:spLocks noGrp="1"/>
          </p:cNvSpPr>
          <p:nvPr>
            <p:ph type="title"/>
          </p:nvPr>
        </p:nvSpPr>
        <p:spPr>
          <a:xfrm>
            <a:off x="357188" y="274638"/>
            <a:ext cx="8329612" cy="868362"/>
          </a:xfrm>
        </p:spPr>
        <p:txBody>
          <a:bodyPr/>
          <a:lstStyle/>
          <a:p>
            <a:r>
              <a:rPr lang="tr-TR" altLang="tr-TR" sz="3200" b="1">
                <a:solidFill>
                  <a:schemeClr val="accent1"/>
                </a:solidFill>
                <a:latin typeface="Times New Roman" pitchFamily="18" charset="0"/>
                <a:cs typeface="Times New Roman" pitchFamily="18" charset="0"/>
              </a:rPr>
              <a:t>Ritim Yetisi-Örnek Etkinlikler</a:t>
            </a:r>
            <a:endParaRPr lang="tr-TR" sz="3200"/>
          </a:p>
        </p:txBody>
      </p:sp>
      <p:sp>
        <p:nvSpPr>
          <p:cNvPr id="81923" name="2 İçerik Yer Tutucusu"/>
          <p:cNvSpPr>
            <a:spLocks noGrp="1"/>
          </p:cNvSpPr>
          <p:nvPr>
            <p:ph sz="quarter" idx="1"/>
          </p:nvPr>
        </p:nvSpPr>
        <p:spPr>
          <a:xfrm>
            <a:off x="285750" y="1143000"/>
            <a:ext cx="8643938" cy="5286375"/>
          </a:xfrm>
        </p:spPr>
        <p:txBody>
          <a:bodyPr/>
          <a:lstStyle/>
          <a:p>
            <a:pPr algn="just">
              <a:buFont typeface="Wingdings 2" pitchFamily="18" charset="2"/>
              <a:buNone/>
            </a:pPr>
            <a:r>
              <a:rPr lang="tr-TR" sz="2400" b="1">
                <a:solidFill>
                  <a:srgbClr val="FF0000"/>
                </a:solidFill>
              </a:rPr>
              <a:t>Etkinlik 1: </a:t>
            </a:r>
            <a:r>
              <a:rPr lang="tr-TR" sz="2400"/>
              <a:t>İki oyuncu karşılıklı olarak tek ayak üzerinde durur. Oyunculardan birinin elinde voleybol topu diğerinde ise basketbol topu vardır. Bir oyuncu basketbol topunu yerden yuvarlarken diğer oyuncu voleybol topunu baş üstü pas olarak atar. Basketbol topu devamlı yerden yuvarlanırken voleybol topu yukarıdan atılır.</a:t>
            </a:r>
          </a:p>
          <a:p>
            <a:pPr algn="just">
              <a:buFont typeface="Wingdings 2" pitchFamily="18" charset="2"/>
              <a:buNone/>
            </a:pPr>
            <a:r>
              <a:rPr lang="tr-TR" sz="2400" b="1">
                <a:solidFill>
                  <a:srgbClr val="FF0000"/>
                </a:solidFill>
              </a:rPr>
              <a:t>           Çeşitlendirme: </a:t>
            </a:r>
            <a:r>
              <a:rPr lang="tr-TR" sz="2400"/>
              <a:t>Voleybol topu göğüs pası, parmak pas olarak atılabilir. Basketbol topu yerine de hentbol topu, tenis topu yerden yuvarlanarak kullanılabilir.</a:t>
            </a:r>
          </a:p>
          <a:p>
            <a:pPr algn="just">
              <a:buFont typeface="Wingdings 2" pitchFamily="18" charset="2"/>
              <a:buNone/>
            </a:pPr>
            <a:r>
              <a:rPr lang="tr-TR" sz="2400" b="1">
                <a:solidFill>
                  <a:srgbClr val="FF0000"/>
                </a:solidFill>
              </a:rPr>
              <a:t>Etkinlik 2: </a:t>
            </a:r>
            <a:r>
              <a:rPr lang="tr-TR" sz="2400"/>
              <a:t>6 kuka 3 m aralıkla slalom şeklinde dizilir. Her kukanın arasına bir engel konur. Oyuncular arka arkaya sıralanırlar. İlk sıradaki oyuncu çalıştırıcının komutuyla ilk kukada sağ elle 5 kez top sektirir. Yana kayma adımı ile diğer kukaya ilerlerken araya konan engellerden sıçrar, diğer kukaya geldiğinde sol eliyle 5 kez top sektirir. Her kuka da aynı şekilde devam eder.</a:t>
            </a:r>
          </a:p>
          <a:p>
            <a:pPr algn="just">
              <a:buFont typeface="Wingdings 2" pitchFamily="18" charset="2"/>
              <a:buNone/>
            </a:pPr>
            <a:endParaRPr lang="tr-TR" sz="2400"/>
          </a:p>
          <a:p>
            <a:endParaRPr lang="tr-TR"/>
          </a:p>
        </p:txBody>
      </p:sp>
      <p:pic>
        <p:nvPicPr>
          <p:cNvPr id="81924"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Başlık"/>
          <p:cNvSpPr>
            <a:spLocks noGrp="1"/>
          </p:cNvSpPr>
          <p:nvPr>
            <p:ph type="title"/>
          </p:nvPr>
        </p:nvSpPr>
        <p:spPr>
          <a:xfrm>
            <a:off x="357188" y="274638"/>
            <a:ext cx="8329612" cy="1143000"/>
          </a:xfrm>
        </p:spPr>
        <p:txBody>
          <a:bodyPr/>
          <a:lstStyle/>
          <a:p>
            <a:r>
              <a:rPr lang="tr-TR" altLang="tr-TR" sz="3200" b="1">
                <a:solidFill>
                  <a:schemeClr val="accent1"/>
                </a:solidFill>
                <a:latin typeface="Times New Roman" pitchFamily="18" charset="0"/>
                <a:cs typeface="Times New Roman" pitchFamily="18" charset="0"/>
              </a:rPr>
              <a:t>Ritim Yetisi-Örnek Etkinlikler</a:t>
            </a:r>
            <a:endParaRPr lang="tr-TR" sz="3200"/>
          </a:p>
        </p:txBody>
      </p:sp>
      <p:sp>
        <p:nvSpPr>
          <p:cNvPr id="82947"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b="1">
                <a:solidFill>
                  <a:srgbClr val="FF0000"/>
                </a:solidFill>
              </a:rPr>
              <a:t>Etkinlik 3:</a:t>
            </a:r>
            <a:r>
              <a:rPr lang="tr-TR"/>
              <a:t> Öğrenciler sahada müzik eşliğinde dağınık düzende koşarlar. Müzik çaldığı süre boyunca oyuncular sahada koşar. Müzik durduğunda antrenörün yaptığı hareketi yapar. Örneğin: antrenör iki eli ile topu yere vurur, sağ eli ile atar sol eli ile tutar.</a:t>
            </a:r>
          </a:p>
        </p:txBody>
      </p:sp>
      <p:pic>
        <p:nvPicPr>
          <p:cNvPr id="82948"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914400" y="571500"/>
            <a:ext cx="7772400" cy="1071563"/>
          </a:xfrm>
        </p:spPr>
        <p:txBody>
          <a:bodyPr/>
          <a:lstStyle/>
          <a:p>
            <a:pPr algn="ctr"/>
            <a:r>
              <a:rPr lang="tr-TR" altLang="tr-TR" sz="3600" b="1">
                <a:solidFill>
                  <a:schemeClr val="accent1"/>
                </a:solidFill>
                <a:latin typeface="Times New Roman" pitchFamily="18" charset="0"/>
                <a:cs typeface="Times New Roman" pitchFamily="18" charset="0"/>
              </a:rPr>
              <a:t>Hareket Eğitimi</a:t>
            </a:r>
          </a:p>
        </p:txBody>
      </p:sp>
      <p:graphicFrame>
        <p:nvGraphicFramePr>
          <p:cNvPr id="6" name="5 İçerik Yer Tutucusu"/>
          <p:cNvGraphicFramePr>
            <a:graphicFrameLocks noGrp="1"/>
          </p:cNvGraphicFramePr>
          <p:nvPr>
            <p:ph sz="quarter" idx="1"/>
          </p:nvPr>
        </p:nvGraphicFramePr>
        <p:xfrm>
          <a:off x="914400" y="1000108"/>
          <a:ext cx="7772400"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4" name="Resim 1"/>
          <p:cNvPicPr>
            <a:picLocks noChangeAspect="1"/>
          </p:cNvPicPr>
          <p:nvPr/>
        </p:nvPicPr>
        <p:blipFill>
          <a:blip r:embed="rId7"/>
          <a:stretch>
            <a:fillRect/>
          </a:stretch>
        </p:blipFill>
        <p:spPr bwMode="auto">
          <a:xfrm>
            <a:off x="6372225" y="300038"/>
            <a:ext cx="2000250" cy="700087"/>
          </a:xfrm>
          <a:prstGeom prst="rect">
            <a:avLst/>
          </a:prstGeom>
          <a:noFill/>
          <a:ln w="9525">
            <a:noFill/>
            <a:miter lim="800000"/>
          </a:ln>
        </p:spPr>
      </p:pic>
      <p:sp>
        <p:nvSpPr>
          <p:cNvPr id="9" name="8 Oval"/>
          <p:cNvSpPr/>
          <p:nvPr/>
        </p:nvSpPr>
        <p:spPr>
          <a:xfrm>
            <a:off x="6786563" y="5286375"/>
            <a:ext cx="1857375" cy="1357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700" b="1" err="1">
                <a:solidFill>
                  <a:schemeClr val="tx1"/>
                </a:solidFill>
                <a:latin typeface="Times New Roman" pitchFamily="18" charset="0"/>
                <a:cs typeface="Times New Roman" pitchFamily="18" charset="0"/>
              </a:rPr>
              <a:t>Koordinatif Yetiler</a:t>
            </a:r>
          </a:p>
        </p:txBody>
      </p:sp>
      <p:sp>
        <p:nvSpPr>
          <p:cNvPr id="10" name="9 Yukarı Aşağı Ok"/>
          <p:cNvSpPr/>
          <p:nvPr/>
        </p:nvSpPr>
        <p:spPr>
          <a:xfrm>
            <a:off x="7500938" y="4000500"/>
            <a:ext cx="484187" cy="12160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1772816"/>
            <a:ext cx="7772400" cy="2952328"/>
          </a:xfrm>
        </p:spPr>
        <p:txBody>
          <a:bodyPr/>
          <a:lstStyle/>
          <a:p>
            <a:pPr algn="ctr"/>
            <a:r>
              <a:rPr lang="tr-TR" b="1">
                <a:solidFill>
                  <a:srgbClr val="FF0000"/>
                </a:solidFill>
                <a:latin typeface="Times New Roman" pitchFamily="18" charset="0"/>
                <a:cs typeface="Times New Roman" pitchFamily="18" charset="0"/>
              </a:rPr>
              <a:t>VOLEYBOLA ÖZGÜ KOORDİNASYON ANTRENMAN ÖRNEKLERİ (KA)</a:t>
            </a:r>
          </a:p>
        </p:txBody>
      </p:sp>
      <p:pic>
        <p:nvPicPr>
          <p:cNvPr id="4" name="Resim 3"/>
          <p:cNvPicPr>
            <a:picLocks noChangeAspect="1"/>
          </p:cNvPicPr>
          <p:nvPr/>
        </p:nvPicPr>
        <p:blipFill>
          <a:blip r:embed="rId2"/>
          <a:stretch>
            <a:fillRect/>
          </a:stretch>
        </p:blipFill>
        <p:spPr>
          <a:xfrm>
            <a:off x="6615123" y="476672"/>
            <a:ext cx="2091109" cy="695004"/>
          </a:xfrm>
          <a:prstGeom prst="rect">
            <a:avLst/>
          </a:prstGeom>
        </p:spPr>
      </p:pic>
    </p:spTree>
    <p:extLst>
      <p:ext uri="{BB962C8B-B14F-4D97-AF65-F5344CB8AC3E}">
        <p14:creationId xmlns:p14="http://schemas.microsoft.com/office/powerpoint/2010/main" val="315977886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539552" y="274638"/>
            <a:ext cx="8147248" cy="994122"/>
          </a:xfrm>
        </p:spPr>
        <p:txBody>
          <a:bodyPr/>
          <a:lstStyle/>
          <a:p>
            <a:r>
              <a:rPr lang="tr-TR" sz="3600" b="1">
                <a:solidFill>
                  <a:srgbClr val="FF0000"/>
                </a:solidFill>
                <a:latin typeface="Times New Roman" pitchFamily="18" charset="0"/>
                <a:cs typeface="Times New Roman" pitchFamily="18" charset="0"/>
              </a:rPr>
              <a:t>Örnek Çalışmalar</a:t>
            </a:r>
          </a:p>
        </p:txBody>
      </p:sp>
      <p:sp>
        <p:nvSpPr>
          <p:cNvPr id="5" name="İçerik Yer Tutucusu 4"/>
          <p:cNvSpPr>
            <a:spLocks noGrp="1"/>
          </p:cNvSpPr>
          <p:nvPr>
            <p:ph sz="quarter" idx="1"/>
          </p:nvPr>
        </p:nvSpPr>
        <p:spPr/>
        <p:txBody>
          <a:bodyPr/>
          <a:lstStyle/>
          <a:p>
            <a:endParaRPr lang="tr-TR"/>
          </a:p>
        </p:txBody>
      </p:sp>
      <p:pic>
        <p:nvPicPr>
          <p:cNvPr id="7" name="İçerik Yer Tutucusu 6"/>
          <p:cNvPicPr>
            <a:picLocks noGrp="1" noChangeAspect="1"/>
          </p:cNvPicPr>
          <p:nvPr>
            <p:ph sz="quarter" idx="2"/>
          </p:nvPr>
        </p:nvPicPr>
        <p:blipFill>
          <a:blip r:embed="rId2"/>
          <a:stretch>
            <a:fillRect/>
          </a:stretch>
        </p:blipFill>
        <p:spPr>
          <a:xfrm>
            <a:off x="4894272" y="1447801"/>
            <a:ext cx="3789353" cy="4861518"/>
          </a:xfrm>
          <a:prstGeom prst="rect">
            <a:avLst/>
          </a:prstGeom>
        </p:spPr>
      </p:pic>
      <p:pic>
        <p:nvPicPr>
          <p:cNvPr id="3" name="Resim 2"/>
          <p:cNvPicPr>
            <a:picLocks noChangeAspect="1"/>
          </p:cNvPicPr>
          <p:nvPr/>
        </p:nvPicPr>
        <p:blipFill>
          <a:blip r:embed="rId3"/>
          <a:stretch>
            <a:fillRect/>
          </a:stretch>
        </p:blipFill>
        <p:spPr>
          <a:xfrm>
            <a:off x="683568" y="1471166"/>
            <a:ext cx="3979872" cy="4838153"/>
          </a:xfrm>
          <a:prstGeom prst="rect">
            <a:avLst/>
          </a:prstGeom>
        </p:spPr>
      </p:pic>
      <p:pic>
        <p:nvPicPr>
          <p:cNvPr id="8" name="Resim 7"/>
          <p:cNvPicPr>
            <a:picLocks noChangeAspect="1"/>
          </p:cNvPicPr>
          <p:nvPr/>
        </p:nvPicPr>
        <p:blipFill>
          <a:blip r:embed="rId4"/>
          <a:stretch>
            <a:fillRect/>
          </a:stretch>
        </p:blipFill>
        <p:spPr>
          <a:xfrm>
            <a:off x="6372200" y="255044"/>
            <a:ext cx="2311425" cy="695004"/>
          </a:xfrm>
          <a:prstGeom prst="rect">
            <a:avLst/>
          </a:prstGeom>
        </p:spPr>
      </p:pic>
    </p:spTree>
    <p:extLst>
      <p:ext uri="{BB962C8B-B14F-4D97-AF65-F5344CB8AC3E}">
        <p14:creationId xmlns:p14="http://schemas.microsoft.com/office/powerpoint/2010/main" val="287928907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922114"/>
          </a:xfrm>
        </p:spPr>
        <p:txBody>
          <a:bodyPr/>
          <a:lstStyle/>
          <a:p>
            <a:r>
              <a:rPr lang="tr-TR" sz="3600" b="1">
                <a:solidFill>
                  <a:srgbClr val="FF0000"/>
                </a:solidFill>
                <a:latin typeface="Times New Roman" pitchFamily="18" charset="0"/>
                <a:cs typeface="Times New Roman"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539552" y="1227076"/>
            <a:ext cx="4124523" cy="5082243"/>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788024" y="1227076"/>
            <a:ext cx="4038775" cy="5154252"/>
          </a:xfrm>
          <a:prstGeom prst="rect">
            <a:avLst/>
          </a:prstGeom>
        </p:spPr>
      </p:pic>
      <p:pic>
        <p:nvPicPr>
          <p:cNvPr id="5" name="Resim 4"/>
          <p:cNvPicPr>
            <a:picLocks noChangeAspect="1"/>
          </p:cNvPicPr>
          <p:nvPr/>
        </p:nvPicPr>
        <p:blipFill>
          <a:blip r:embed="rId4"/>
          <a:stretch>
            <a:fillRect/>
          </a:stretch>
        </p:blipFill>
        <p:spPr>
          <a:xfrm>
            <a:off x="6516216" y="244314"/>
            <a:ext cx="2310584" cy="695004"/>
          </a:xfrm>
          <a:prstGeom prst="rect">
            <a:avLst/>
          </a:prstGeom>
        </p:spPr>
      </p:pic>
    </p:spTree>
    <p:extLst>
      <p:ext uri="{BB962C8B-B14F-4D97-AF65-F5344CB8AC3E}">
        <p14:creationId xmlns:p14="http://schemas.microsoft.com/office/powerpoint/2010/main" val="113141134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74638"/>
            <a:ext cx="8219256" cy="922114"/>
          </a:xfrm>
        </p:spPr>
        <p:txBody>
          <a:bodyPr/>
          <a:lstStyle/>
          <a:p>
            <a:r>
              <a:rPr lang="tr-TR" sz="3600" b="1">
                <a:solidFill>
                  <a:srgbClr val="FF0000"/>
                </a:solidFill>
                <a:latin typeface="Times New Roman" pitchFamily="18" charset="0"/>
                <a:cs typeface="Times New Roman" pitchFamily="18" charset="0"/>
              </a:rPr>
              <a:t>Örnek Çalışmalar</a:t>
            </a:r>
          </a:p>
        </p:txBody>
      </p:sp>
      <p:pic>
        <p:nvPicPr>
          <p:cNvPr id="5" name="İçerik Yer Tutucusu 4"/>
          <p:cNvPicPr>
            <a:picLocks noGrp="1" noChangeAspect="1"/>
          </p:cNvPicPr>
          <p:nvPr>
            <p:ph sz="quarter" idx="1"/>
          </p:nvPr>
        </p:nvPicPr>
        <p:blipFill>
          <a:blip r:embed="rId2"/>
          <a:stretch>
            <a:fillRect/>
          </a:stretch>
        </p:blipFill>
        <p:spPr>
          <a:xfrm>
            <a:off x="611560" y="1226914"/>
            <a:ext cx="4052515" cy="5154414"/>
          </a:xfrm>
          <a:prstGeom prst="rect">
            <a:avLst/>
          </a:prstGeom>
        </p:spPr>
      </p:pic>
      <p:pic>
        <p:nvPicPr>
          <p:cNvPr id="6" name="İçerik Yer Tutucusu 5"/>
          <p:cNvPicPr>
            <a:picLocks noGrp="1" noChangeAspect="1"/>
          </p:cNvPicPr>
          <p:nvPr>
            <p:ph sz="quarter" idx="2"/>
          </p:nvPr>
        </p:nvPicPr>
        <p:blipFill>
          <a:blip r:embed="rId3"/>
          <a:stretch>
            <a:fillRect/>
          </a:stretch>
        </p:blipFill>
        <p:spPr>
          <a:xfrm>
            <a:off x="4860032" y="1226914"/>
            <a:ext cx="3823593" cy="5154414"/>
          </a:xfrm>
          <a:prstGeom prst="rect">
            <a:avLst/>
          </a:prstGeom>
        </p:spPr>
      </p:pic>
      <p:pic>
        <p:nvPicPr>
          <p:cNvPr id="7" name="Resim 6"/>
          <p:cNvPicPr>
            <a:picLocks noChangeAspect="1"/>
          </p:cNvPicPr>
          <p:nvPr/>
        </p:nvPicPr>
        <p:blipFill>
          <a:blip r:embed="rId4"/>
          <a:stretch>
            <a:fillRect/>
          </a:stretch>
        </p:blipFill>
        <p:spPr>
          <a:xfrm>
            <a:off x="6588223" y="244476"/>
            <a:ext cx="2148287" cy="695004"/>
          </a:xfrm>
          <a:prstGeom prst="rect">
            <a:avLst/>
          </a:prstGeom>
        </p:spPr>
      </p:pic>
    </p:spTree>
    <p:extLst>
      <p:ext uri="{BB962C8B-B14F-4D97-AF65-F5344CB8AC3E}">
        <p14:creationId xmlns:p14="http://schemas.microsoft.com/office/powerpoint/2010/main" val="29085923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74638"/>
            <a:ext cx="8075240" cy="778098"/>
          </a:xfrm>
        </p:spPr>
        <p:txBody>
          <a:bodyPr/>
          <a:lstStyle/>
          <a:p>
            <a:r>
              <a:rPr lang="tr-TR" sz="3600" b="1">
                <a:solidFill>
                  <a:srgbClr val="FF0000"/>
                </a:solidFill>
                <a:latin typeface="Times New Roman" pitchFamily="18" charset="0"/>
                <a:cs typeface="Times New Roman"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611560" y="1143583"/>
            <a:ext cx="4052515" cy="5381761"/>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933950" y="1143583"/>
            <a:ext cx="3886522" cy="5381761"/>
          </a:xfrm>
          <a:prstGeom prst="rect">
            <a:avLst/>
          </a:prstGeom>
        </p:spPr>
      </p:pic>
      <p:pic>
        <p:nvPicPr>
          <p:cNvPr id="5" name="Resim 4"/>
          <p:cNvPicPr>
            <a:picLocks noChangeAspect="1"/>
          </p:cNvPicPr>
          <p:nvPr/>
        </p:nvPicPr>
        <p:blipFill>
          <a:blip r:embed="rId4"/>
          <a:stretch>
            <a:fillRect/>
          </a:stretch>
        </p:blipFill>
        <p:spPr>
          <a:xfrm>
            <a:off x="6559328" y="183791"/>
            <a:ext cx="2145978" cy="695004"/>
          </a:xfrm>
          <a:prstGeom prst="rect">
            <a:avLst/>
          </a:prstGeom>
        </p:spPr>
      </p:pic>
    </p:spTree>
    <p:extLst>
      <p:ext uri="{BB962C8B-B14F-4D97-AF65-F5344CB8AC3E}">
        <p14:creationId xmlns:p14="http://schemas.microsoft.com/office/powerpoint/2010/main" val="373735005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74638"/>
            <a:ext cx="8003232" cy="922114"/>
          </a:xfrm>
        </p:spPr>
        <p:txBody>
          <a:bodyPr/>
          <a:lstStyle/>
          <a:p>
            <a:r>
              <a:rPr lang="tr-TR" sz="3600" b="1">
                <a:solidFill>
                  <a:srgbClr val="FF0000"/>
                </a:solidFill>
                <a:latin typeface="Times New Roman" pitchFamily="18" charset="0"/>
                <a:cs typeface="Times New Roman"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683568" y="1293968"/>
            <a:ext cx="3980507" cy="5159368"/>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860032" y="1293968"/>
            <a:ext cx="3823593" cy="5159368"/>
          </a:xfrm>
          <a:prstGeom prst="rect">
            <a:avLst/>
          </a:prstGeom>
        </p:spPr>
      </p:pic>
      <p:pic>
        <p:nvPicPr>
          <p:cNvPr id="5" name="Resim 4"/>
          <p:cNvPicPr>
            <a:picLocks noChangeAspect="1"/>
          </p:cNvPicPr>
          <p:nvPr/>
        </p:nvPicPr>
        <p:blipFill>
          <a:blip r:embed="rId4"/>
          <a:stretch>
            <a:fillRect/>
          </a:stretch>
        </p:blipFill>
        <p:spPr>
          <a:xfrm>
            <a:off x="6589263" y="177422"/>
            <a:ext cx="2145978" cy="695004"/>
          </a:xfrm>
          <a:prstGeom prst="rect">
            <a:avLst/>
          </a:prstGeom>
        </p:spPr>
      </p:pic>
    </p:spTree>
    <p:extLst>
      <p:ext uri="{BB962C8B-B14F-4D97-AF65-F5344CB8AC3E}">
        <p14:creationId xmlns:p14="http://schemas.microsoft.com/office/powerpoint/2010/main" val="283280751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74638"/>
            <a:ext cx="8075240" cy="922114"/>
          </a:xfrm>
        </p:spPr>
        <p:txBody>
          <a:bodyPr/>
          <a:lstStyle/>
          <a:p>
            <a:r>
              <a:rPr lang="tr-TR" sz="3600" b="1">
                <a:solidFill>
                  <a:srgbClr val="FF0000"/>
                </a:solidFill>
                <a:latin typeface="Times New Roman" pitchFamily="18" charset="0"/>
                <a:cs typeface="Times New Roman" pitchFamily="18" charset="0"/>
              </a:rPr>
              <a:t>Örnek Çalışmalar</a:t>
            </a:r>
          </a:p>
        </p:txBody>
      </p:sp>
      <p:pic>
        <p:nvPicPr>
          <p:cNvPr id="7" name="İçerik Yer Tutucusu 6"/>
          <p:cNvPicPr>
            <a:picLocks noGrp="1" noChangeAspect="1"/>
          </p:cNvPicPr>
          <p:nvPr>
            <p:ph sz="quarter" idx="1"/>
          </p:nvPr>
        </p:nvPicPr>
        <p:blipFill>
          <a:blip r:embed="rId2"/>
          <a:stretch>
            <a:fillRect/>
          </a:stretch>
        </p:blipFill>
        <p:spPr>
          <a:xfrm>
            <a:off x="611560" y="1320256"/>
            <a:ext cx="4052515" cy="5061072"/>
          </a:xfrm>
          <a:prstGeom prst="rect">
            <a:avLst/>
          </a:prstGeom>
        </p:spPr>
      </p:pic>
      <p:pic>
        <p:nvPicPr>
          <p:cNvPr id="6" name="İçerik Yer Tutucusu 5"/>
          <p:cNvPicPr>
            <a:picLocks noGrp="1" noChangeAspect="1"/>
          </p:cNvPicPr>
          <p:nvPr>
            <p:ph sz="quarter" idx="2"/>
          </p:nvPr>
        </p:nvPicPr>
        <p:blipFill>
          <a:blip r:embed="rId3"/>
          <a:stretch>
            <a:fillRect/>
          </a:stretch>
        </p:blipFill>
        <p:spPr>
          <a:xfrm>
            <a:off x="4918427" y="1320256"/>
            <a:ext cx="3749675" cy="5061072"/>
          </a:xfrm>
          <a:prstGeom prst="rect">
            <a:avLst/>
          </a:prstGeom>
        </p:spPr>
      </p:pic>
      <p:pic>
        <p:nvPicPr>
          <p:cNvPr id="5" name="Resim 4"/>
          <p:cNvPicPr>
            <a:picLocks noChangeAspect="1"/>
          </p:cNvPicPr>
          <p:nvPr/>
        </p:nvPicPr>
        <p:blipFill>
          <a:blip r:embed="rId4"/>
          <a:stretch>
            <a:fillRect/>
          </a:stretch>
        </p:blipFill>
        <p:spPr>
          <a:xfrm>
            <a:off x="6537012" y="151134"/>
            <a:ext cx="2145978" cy="695004"/>
          </a:xfrm>
          <a:prstGeom prst="rect">
            <a:avLst/>
          </a:prstGeom>
        </p:spPr>
      </p:pic>
    </p:spTree>
    <p:extLst>
      <p:ext uri="{BB962C8B-B14F-4D97-AF65-F5344CB8AC3E}">
        <p14:creationId xmlns:p14="http://schemas.microsoft.com/office/powerpoint/2010/main" val="304529870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395536" y="274638"/>
            <a:ext cx="8291264" cy="778098"/>
          </a:xfrm>
        </p:spPr>
        <p:txBody>
          <a:bodyPr/>
          <a:lstStyle/>
          <a:p>
            <a:r>
              <a:rPr lang="tr-TR" sz="3600" b="1">
                <a:solidFill>
                  <a:srgbClr val="FF0000"/>
                </a:solidFill>
                <a:latin typeface="Times New Roman" pitchFamily="18" charset="0"/>
                <a:cs typeface="Times New Roman" pitchFamily="18" charset="0"/>
              </a:rPr>
              <a:t>Çalışmalar için Öneriler</a:t>
            </a:r>
          </a:p>
        </p:txBody>
      </p:sp>
      <p:sp>
        <p:nvSpPr>
          <p:cNvPr id="6" name="İçerik Yer Tutucusu 5"/>
          <p:cNvSpPr>
            <a:spLocks noGrp="1"/>
          </p:cNvSpPr>
          <p:nvPr>
            <p:ph sz="quarter" idx="1"/>
          </p:nvPr>
        </p:nvSpPr>
        <p:spPr>
          <a:xfrm>
            <a:off x="467544" y="1052736"/>
            <a:ext cx="8219256" cy="4967064"/>
          </a:xfrm>
        </p:spPr>
        <p:txBody>
          <a:bodyPr/>
          <a:lstStyle/>
          <a:p>
            <a:pPr lvl="0" algn="just"/>
            <a:r>
              <a:rPr lang="tr-TR" sz="2200"/>
              <a:t>Çalışma ortamınızı </a:t>
            </a:r>
            <a:r>
              <a:rPr lang="tr-TR" sz="2200" b="1">
                <a:solidFill>
                  <a:srgbClr val="FF0000"/>
                </a:solidFill>
              </a:rPr>
              <a:t>eğlenceli</a:t>
            </a:r>
            <a:r>
              <a:rPr lang="tr-TR" sz="2200"/>
              <a:t> hale getirin. Zevkli geçen bir çalışma sonrası en büyük ödül, istenilen becerinin kazanılmasıdır.</a:t>
            </a:r>
          </a:p>
          <a:p>
            <a:pPr lvl="0" algn="just"/>
            <a:r>
              <a:rPr lang="tr-TR" sz="2200"/>
              <a:t>Her beceri için uygun oyunlar uygulanmalı ve sporcunun zevkle </a:t>
            </a:r>
            <a:r>
              <a:rPr lang="tr-TR" sz="2200" b="1">
                <a:solidFill>
                  <a:srgbClr val="FF0000"/>
                </a:solidFill>
              </a:rPr>
              <a:t>antrenmana katılımı</a:t>
            </a:r>
            <a:r>
              <a:rPr lang="tr-TR" sz="2200"/>
              <a:t> sağlanmalıdır.</a:t>
            </a:r>
          </a:p>
          <a:p>
            <a:pPr lvl="0" algn="just"/>
            <a:r>
              <a:rPr lang="tr-TR" sz="2200"/>
              <a:t>Her çalışmadan sonra sporcularınızla sohbet edin.</a:t>
            </a:r>
          </a:p>
          <a:p>
            <a:pPr lvl="0" algn="just"/>
            <a:r>
              <a:rPr lang="tr-TR" sz="2200"/>
              <a:t>Asıl önemli olanın yarışı kazanmak olmadığını, </a:t>
            </a:r>
            <a:r>
              <a:rPr lang="tr-TR" sz="2200" b="1">
                <a:solidFill>
                  <a:srgbClr val="FF0000"/>
                </a:solidFill>
              </a:rPr>
              <a:t>deneyim kazanmak </a:t>
            </a:r>
            <a:r>
              <a:rPr lang="tr-TR" sz="2200"/>
              <a:t>olduğunu anlatın. </a:t>
            </a:r>
          </a:p>
          <a:p>
            <a:pPr lvl="0" algn="just"/>
            <a:r>
              <a:rPr lang="tr-TR" sz="2200"/>
              <a:t>Sporcuların </a:t>
            </a:r>
            <a:r>
              <a:rPr lang="tr-TR" sz="2200" b="1">
                <a:solidFill>
                  <a:srgbClr val="FF0000"/>
                </a:solidFill>
              </a:rPr>
              <a:t>bireysel farklılıkları </a:t>
            </a:r>
            <a:r>
              <a:rPr lang="tr-TR" sz="2200"/>
              <a:t>antrenörün dikkat etmesi gereken en önemli konulardandır. Antrenör bu bireysel farklılıkları tespit etmeli ve bu farkları göz önüne alarak davranmalıdır.</a:t>
            </a:r>
          </a:p>
          <a:p>
            <a:pPr lvl="0" algn="just"/>
            <a:r>
              <a:rPr lang="tr-TR" sz="2200"/>
              <a:t>Yapılan hareket ile ilgili antrenör </a:t>
            </a:r>
            <a:r>
              <a:rPr lang="tr-TR" sz="2200" b="1">
                <a:solidFill>
                  <a:srgbClr val="FF0000"/>
                </a:solidFill>
              </a:rPr>
              <a:t>dönüt (geri bildirim) </a:t>
            </a:r>
            <a:r>
              <a:rPr lang="tr-TR" sz="2200"/>
              <a:t>için yeterli bilgi sağlanmalıdır. Dönüt kısa ve çok net olmalıdır.</a:t>
            </a:r>
          </a:p>
          <a:p>
            <a:pPr lvl="0" algn="just"/>
            <a:r>
              <a:rPr lang="tr-TR" sz="2200"/>
              <a:t>Antrenörler, çalışma yaptırdığı yaş grubuna göre </a:t>
            </a:r>
            <a:r>
              <a:rPr lang="tr-TR" sz="2200" b="1">
                <a:solidFill>
                  <a:srgbClr val="FF0000"/>
                </a:solidFill>
              </a:rPr>
              <a:t>çocukların özelliklerini </a:t>
            </a:r>
            <a:r>
              <a:rPr lang="tr-TR" sz="2200"/>
              <a:t>bilmelidir</a:t>
            </a:r>
            <a:r>
              <a:rPr lang="tr-TR"/>
              <a:t>. </a:t>
            </a:r>
            <a:endParaRPr lang="tr-TR" sz="2200"/>
          </a:p>
          <a:p>
            <a:endParaRPr lang="tr-TR"/>
          </a:p>
        </p:txBody>
      </p:sp>
      <p:pic>
        <p:nvPicPr>
          <p:cNvPr id="7" name="Resim 6"/>
          <p:cNvPicPr>
            <a:picLocks noChangeAspect="1"/>
          </p:cNvPicPr>
          <p:nvPr/>
        </p:nvPicPr>
        <p:blipFill>
          <a:blip r:embed="rId2"/>
          <a:stretch>
            <a:fillRect/>
          </a:stretch>
        </p:blipFill>
        <p:spPr>
          <a:xfrm>
            <a:off x="6547840" y="218188"/>
            <a:ext cx="2145978" cy="695004"/>
          </a:xfrm>
          <a:prstGeom prst="rect">
            <a:avLst/>
          </a:prstGeom>
        </p:spPr>
      </p:pic>
    </p:spTree>
    <p:extLst>
      <p:ext uri="{BB962C8B-B14F-4D97-AF65-F5344CB8AC3E}">
        <p14:creationId xmlns:p14="http://schemas.microsoft.com/office/powerpoint/2010/main" val="151368741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1143000"/>
          </a:xfrm>
        </p:spPr>
        <p:txBody>
          <a:bodyPr/>
          <a:lstStyle/>
          <a:p>
            <a:r>
              <a:rPr lang="tr-TR" sz="3600" b="1">
                <a:solidFill>
                  <a:srgbClr val="FF0000"/>
                </a:solidFill>
                <a:latin typeface="Times New Roman" pitchFamily="18" charset="0"/>
                <a:cs typeface="Times New Roman" pitchFamily="18" charset="0"/>
              </a:rPr>
              <a:t>Çalışmalar için Öneriler</a:t>
            </a:r>
          </a:p>
        </p:txBody>
      </p:sp>
      <p:sp>
        <p:nvSpPr>
          <p:cNvPr id="3" name="İçerik Yer Tutucusu 2"/>
          <p:cNvSpPr>
            <a:spLocks noGrp="1"/>
          </p:cNvSpPr>
          <p:nvPr>
            <p:ph sz="quarter" idx="1"/>
          </p:nvPr>
        </p:nvSpPr>
        <p:spPr>
          <a:xfrm>
            <a:off x="755576" y="1447800"/>
            <a:ext cx="7931224" cy="4572000"/>
          </a:xfrm>
        </p:spPr>
        <p:txBody>
          <a:bodyPr/>
          <a:lstStyle/>
          <a:p>
            <a:pPr lvl="0" algn="just"/>
            <a:r>
              <a:rPr lang="tr-TR" sz="2200"/>
              <a:t>Takım içi </a:t>
            </a:r>
            <a:r>
              <a:rPr lang="tr-TR" sz="2200" b="1">
                <a:solidFill>
                  <a:srgbClr val="FF0000"/>
                </a:solidFill>
              </a:rPr>
              <a:t>iletişimi</a:t>
            </a:r>
            <a:r>
              <a:rPr lang="tr-TR" sz="2200"/>
              <a:t> arttırın ve rekabet değil, arkadaşlık ortamı yaratın . Sporcularınızı birbirleri ile kıyaslamayın.</a:t>
            </a:r>
          </a:p>
          <a:p>
            <a:pPr lvl="0" algn="just"/>
            <a:r>
              <a:rPr lang="tr-TR" sz="2200" b="1">
                <a:solidFill>
                  <a:srgbClr val="FF0000"/>
                </a:solidFill>
              </a:rPr>
              <a:t>Kurallarınızı</a:t>
            </a:r>
            <a:r>
              <a:rPr lang="tr-TR" sz="2200"/>
              <a:t> oluşturun. Öncelikle bu kuralların gerekliliğine kendiniz inanın. Bu durumda kurallar yönlendirici olur ve oyuncularınız nasıl davranmaları gerektiğini bilir, sizin de takımınızı organize etmeniz daha kolay olur. </a:t>
            </a:r>
          </a:p>
          <a:p>
            <a:pPr lvl="0" algn="just"/>
            <a:r>
              <a:rPr lang="tr-TR" sz="2200"/>
              <a:t>Sporcularınızın </a:t>
            </a:r>
            <a:r>
              <a:rPr lang="tr-TR" sz="2200" b="1">
                <a:solidFill>
                  <a:srgbClr val="FF0000"/>
                </a:solidFill>
              </a:rPr>
              <a:t>özel sorunları </a:t>
            </a:r>
            <a:r>
              <a:rPr lang="tr-TR" sz="2200"/>
              <a:t>ile samimi bir şekilde ilgilenin. Bu onların size güvenmelerine katkı sağlayacaktır. </a:t>
            </a:r>
          </a:p>
          <a:p>
            <a:pPr lvl="0" algn="just"/>
            <a:r>
              <a:rPr lang="tr-TR" sz="2200"/>
              <a:t>Antrenör sporcunun </a:t>
            </a:r>
            <a:r>
              <a:rPr lang="tr-TR" sz="2200" b="1">
                <a:solidFill>
                  <a:srgbClr val="FF0000"/>
                </a:solidFill>
              </a:rPr>
              <a:t>beslenme alışkanlıkları </a:t>
            </a:r>
            <a:r>
              <a:rPr lang="tr-TR" sz="2200"/>
              <a:t>konusunda bir rehber olmalı hem sporcuyu hem de aileyi yönlendirmelidir.</a:t>
            </a:r>
          </a:p>
          <a:p>
            <a:pPr lvl="0" algn="just"/>
            <a:r>
              <a:rPr lang="tr-TR" sz="2200"/>
              <a:t>Antrenör hareketleri planlarken ve yönetirken her çocuğu bir </a:t>
            </a:r>
            <a:r>
              <a:rPr lang="tr-TR" sz="2200" b="1">
                <a:solidFill>
                  <a:srgbClr val="FF0000"/>
                </a:solidFill>
              </a:rPr>
              <a:t>birey</a:t>
            </a:r>
            <a:r>
              <a:rPr lang="tr-TR" sz="2200"/>
              <a:t> olarak görmelidir. </a:t>
            </a:r>
          </a:p>
          <a:p>
            <a:pPr algn="just"/>
            <a:r>
              <a:rPr lang="tr-TR" sz="2200"/>
              <a:t>Antrenörün gerçek başarısı, </a:t>
            </a:r>
            <a:r>
              <a:rPr lang="tr-TR" sz="2200" b="1">
                <a:solidFill>
                  <a:srgbClr val="FF0000"/>
                </a:solidFill>
              </a:rPr>
              <a:t>işinin en iyisini yapması </a:t>
            </a:r>
            <a:r>
              <a:rPr lang="tr-TR" sz="2200"/>
              <a:t>ve oyuncusuna </a:t>
            </a:r>
            <a:r>
              <a:rPr lang="tr-TR" sz="2200" b="1">
                <a:solidFill>
                  <a:srgbClr val="FF0000"/>
                </a:solidFill>
              </a:rPr>
              <a:t>çok yönlü eğitim </a:t>
            </a:r>
            <a:r>
              <a:rPr lang="tr-TR" sz="2200"/>
              <a:t>vermesidir.</a:t>
            </a:r>
          </a:p>
          <a:p>
            <a:pPr lvl="0" algn="just"/>
            <a:endParaRPr lang="tr-TR" sz="2200"/>
          </a:p>
          <a:p>
            <a:endParaRPr lang="tr-TR"/>
          </a:p>
        </p:txBody>
      </p:sp>
      <p:pic>
        <p:nvPicPr>
          <p:cNvPr id="4" name="Resim 3"/>
          <p:cNvPicPr>
            <a:picLocks noChangeAspect="1"/>
          </p:cNvPicPr>
          <p:nvPr/>
        </p:nvPicPr>
        <p:blipFill>
          <a:blip r:embed="rId2"/>
          <a:stretch>
            <a:fillRect/>
          </a:stretch>
        </p:blipFill>
        <p:spPr>
          <a:xfrm>
            <a:off x="6732240" y="131540"/>
            <a:ext cx="2145978" cy="695004"/>
          </a:xfrm>
          <a:prstGeom prst="rect">
            <a:avLst/>
          </a:prstGeom>
        </p:spPr>
      </p:pic>
    </p:spTree>
    <p:extLst>
      <p:ext uri="{BB962C8B-B14F-4D97-AF65-F5344CB8AC3E}">
        <p14:creationId xmlns:p14="http://schemas.microsoft.com/office/powerpoint/2010/main" val="72392244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3 Dikdörtgen"/>
          <p:cNvSpPr>
            <a:spLocks noChangeArrowheads="1"/>
          </p:cNvSpPr>
          <p:nvPr/>
        </p:nvSpPr>
        <p:spPr bwMode="auto">
          <a:xfrm>
            <a:off x="1643063" y="2214563"/>
            <a:ext cx="6143625" cy="1446212"/>
          </a:xfrm>
          <a:prstGeom prst="rect">
            <a:avLst/>
          </a:prstGeom>
          <a:noFill/>
          <a:ln w="9525">
            <a:noFill/>
            <a:miter lim="800000"/>
          </a:ln>
        </p:spPr>
        <p:txBody>
          <a:bodyPr>
            <a:spAutoFit/>
          </a:bodyPr>
          <a:lstStyle/>
          <a:p>
            <a:pPr algn="ctr" eaLnBrk="1" hangingPunct="1">
              <a:buFont typeface="Wingdings" panose="05000000000000000000" pitchFamily="2" charset="2"/>
              <a:buNone/>
            </a:pPr>
            <a:r>
              <a:rPr lang="tr-TR" altLang="tr-TR" sz="4400" b="1">
                <a:solidFill>
                  <a:schemeClr val="accent1"/>
                </a:solidFill>
              </a:rPr>
              <a:t>DİNLEDİĞİNİZ İÇİN TEŞEKKÜRLER </a:t>
            </a:r>
            <a:r>
              <a:rPr lang="tr-TR" altLang="tr-TR" sz="4400" b="1">
                <a:solidFill>
                  <a:schemeClr val="accent1"/>
                </a:solidFill>
                <a:sym typeface="Wingdings" panose="05000000000000000000" pitchFamily="2" charset="2"/>
              </a:rPr>
              <a:t></a:t>
            </a:r>
            <a:endParaRPr lang="tr-TR" altLang="tr-TR" sz="4400" b="1">
              <a:solidFill>
                <a:schemeClr val="accent1"/>
              </a:solidFill>
            </a:endParaRPr>
          </a:p>
        </p:txBody>
      </p:sp>
      <p:pic>
        <p:nvPicPr>
          <p:cNvPr id="83971" name="Resim 3"/>
          <p:cNvPicPr>
            <a:picLocks noChangeAspect="1"/>
          </p:cNvPicPr>
          <p:nvPr/>
        </p:nvPicPr>
        <p:blipFill>
          <a:blip r:embed="rId2"/>
          <a:stretch>
            <a:fillRect/>
          </a:stretch>
        </p:blipFill>
        <p:spPr bwMode="auto">
          <a:xfrm>
            <a:off x="6786563" y="357188"/>
            <a:ext cx="2090737" cy="695325"/>
          </a:xfrm>
          <a:prstGeom prst="rect">
            <a:avLst/>
          </a:prstGeom>
          <a:noFill/>
          <a:ln w="9525">
            <a:noFill/>
            <a:miter lim="800000"/>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357188" y="274638"/>
            <a:ext cx="8286750" cy="725487"/>
          </a:xfrm>
        </p:spPr>
        <p:txBody>
          <a:bodyPr/>
          <a:lstStyle/>
          <a:p>
            <a:r>
              <a:rPr lang="tr-TR" altLang="tr-TR" sz="3600" b="1">
                <a:solidFill>
                  <a:srgbClr val="FF0000"/>
                </a:solidFill>
                <a:latin typeface="Times New Roman" pitchFamily="18" charset="0"/>
                <a:cs typeface="Times New Roman" pitchFamily="18" charset="0"/>
              </a:rPr>
              <a:t>Uzun Süreli Sporcu Gelişim Evreleri</a:t>
            </a:r>
          </a:p>
        </p:txBody>
      </p:sp>
      <p:graphicFrame>
        <p:nvGraphicFramePr>
          <p:cNvPr id="4" name="3 İçerik Yer Tutucusu"/>
          <p:cNvGraphicFramePr>
            <a:graphicFrameLocks noGrp="1"/>
          </p:cNvGraphicFramePr>
          <p:nvPr>
            <p:ph sz="quarter" idx="1"/>
          </p:nvPr>
        </p:nvGraphicFramePr>
        <p:xfrm>
          <a:off x="928662" y="1071546"/>
          <a:ext cx="775813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Resim 1"/>
          <p:cNvPicPr>
            <a:picLocks noChangeAspect="1"/>
          </p:cNvPicPr>
          <p:nvPr/>
        </p:nvPicPr>
        <p:blipFill>
          <a:blip r:embed="rId2"/>
          <a:stretch>
            <a:fillRect/>
          </a:stretch>
        </p:blipFill>
        <p:spPr bwMode="auto">
          <a:xfrm>
            <a:off x="6715125" y="357188"/>
            <a:ext cx="2000250" cy="714375"/>
          </a:xfrm>
          <a:prstGeom prst="rect">
            <a:avLst/>
          </a:prstGeom>
          <a:noFill/>
          <a:ln w="9525">
            <a:noFill/>
            <a:miter lim="800000"/>
          </a:ln>
        </p:spPr>
      </p:pic>
      <p:graphicFrame>
        <p:nvGraphicFramePr>
          <p:cNvPr id="12" name="11 İçerik Yer Tutucusu"/>
          <p:cNvGraphicFramePr>
            <a:graphicFrameLocks noGrp="1"/>
          </p:cNvGraphicFramePr>
          <p:nvPr>
            <p:ph sz="quarter" idx="4294967295"/>
            <p:extLst>
              <p:ext uri="{D42A27DB-BD31-4B8C-83A1-F6EECF244321}">
                <p14:modId xmlns:p14="http://schemas.microsoft.com/office/powerpoint/2010/main" val="2106226879"/>
              </p:ext>
            </p:extLst>
          </p:nvPr>
        </p:nvGraphicFramePr>
        <p:xfrm>
          <a:off x="1331641" y="1071563"/>
          <a:ext cx="7056783" cy="4948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428875" y="1428750"/>
            <a:ext cx="2000250" cy="3714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a:latin typeface="Times New Roman" pitchFamily="18" charset="0"/>
                <a:cs typeface="Times New Roman" pitchFamily="18" charset="0"/>
              </a:rPr>
              <a:t>Yakalama</a:t>
            </a:r>
          </a:p>
          <a:p>
            <a:pPr algn="ctr">
              <a:defRPr/>
            </a:pPr>
            <a:r>
              <a:rPr lang="tr-TR" sz="2400" b="1">
                <a:latin typeface="Times New Roman" pitchFamily="18" charset="0"/>
                <a:cs typeface="Times New Roman" pitchFamily="18" charset="0"/>
              </a:rPr>
              <a:t>Sıçrama</a:t>
            </a:r>
          </a:p>
          <a:p>
            <a:pPr algn="ctr">
              <a:defRPr/>
            </a:pPr>
            <a:r>
              <a:rPr lang="tr-TR" sz="2400" b="1">
                <a:latin typeface="Times New Roman" pitchFamily="18" charset="0"/>
                <a:cs typeface="Times New Roman" pitchFamily="18" charset="0"/>
              </a:rPr>
              <a:t>Koşma</a:t>
            </a:r>
          </a:p>
          <a:p>
            <a:pPr algn="ctr">
              <a:defRPr/>
            </a:pPr>
            <a:r>
              <a:rPr lang="tr-TR" sz="2400" b="1">
                <a:latin typeface="Times New Roman" pitchFamily="18" charset="0"/>
                <a:cs typeface="Times New Roman" pitchFamily="18" charset="0"/>
              </a:rPr>
              <a:t>Kayma</a:t>
            </a:r>
          </a:p>
          <a:p>
            <a:pPr algn="ctr">
              <a:defRPr/>
            </a:pPr>
            <a:r>
              <a:rPr lang="tr-TR" sz="2400" b="1">
                <a:latin typeface="Times New Roman" pitchFamily="18" charset="0"/>
                <a:cs typeface="Times New Roman" pitchFamily="18" charset="0"/>
              </a:rPr>
              <a:t>Fırlatma</a:t>
            </a:r>
          </a:p>
          <a:p>
            <a:pPr algn="ctr">
              <a:defRPr/>
            </a:pPr>
            <a:r>
              <a:rPr lang="tr-TR" sz="2400" b="1">
                <a:latin typeface="Times New Roman" pitchFamily="18" charset="0"/>
                <a:cs typeface="Times New Roman" pitchFamily="18" charset="0"/>
              </a:rPr>
              <a:t>Yuvarlanma</a:t>
            </a:r>
          </a:p>
          <a:p>
            <a:pPr algn="ctr">
              <a:defRPr/>
            </a:pPr>
            <a:r>
              <a:rPr lang="tr-TR" sz="2400" b="1">
                <a:latin typeface="Times New Roman" pitchFamily="18" charset="0"/>
                <a:cs typeface="Times New Roman" pitchFamily="18" charset="0"/>
              </a:rPr>
              <a:t>Fırlatma</a:t>
            </a:r>
          </a:p>
          <a:p>
            <a:pPr algn="ctr">
              <a:defRPr/>
            </a:pPr>
            <a:endParaRPr lang="tr-TR"/>
          </a:p>
        </p:txBody>
      </p:sp>
      <p:sp>
        <p:nvSpPr>
          <p:cNvPr id="7" name="6 Yuvarlatılmış Dikdörtgen"/>
          <p:cNvSpPr/>
          <p:nvPr/>
        </p:nvSpPr>
        <p:spPr>
          <a:xfrm>
            <a:off x="6643688" y="1428750"/>
            <a:ext cx="2143125" cy="3786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a:latin typeface="Times New Roman" pitchFamily="18" charset="0"/>
                <a:cs typeface="Times New Roman" pitchFamily="18" charset="0"/>
              </a:rPr>
              <a:t>Futbol</a:t>
            </a:r>
          </a:p>
          <a:p>
            <a:pPr algn="ctr">
              <a:defRPr/>
            </a:pPr>
            <a:r>
              <a:rPr lang="tr-TR" sz="2400" b="1">
                <a:latin typeface="Times New Roman" pitchFamily="18" charset="0"/>
                <a:cs typeface="Times New Roman" pitchFamily="18" charset="0"/>
              </a:rPr>
              <a:t>Basketbol</a:t>
            </a:r>
          </a:p>
          <a:p>
            <a:pPr algn="ctr">
              <a:defRPr/>
            </a:pPr>
            <a:r>
              <a:rPr lang="tr-TR" sz="2400" b="1">
                <a:latin typeface="Times New Roman" pitchFamily="18" charset="0"/>
                <a:cs typeface="Times New Roman" pitchFamily="18" charset="0"/>
              </a:rPr>
              <a:t>Atletizm</a:t>
            </a:r>
          </a:p>
          <a:p>
            <a:pPr algn="ctr">
              <a:defRPr/>
            </a:pPr>
            <a:r>
              <a:rPr lang="tr-TR" sz="2400" b="1">
                <a:solidFill>
                  <a:schemeClr val="tx1"/>
                </a:solidFill>
                <a:latin typeface="Times New Roman" pitchFamily="18" charset="0"/>
                <a:cs typeface="Times New Roman" pitchFamily="18" charset="0"/>
              </a:rPr>
              <a:t>VOLEYBOL</a:t>
            </a:r>
          </a:p>
          <a:p>
            <a:pPr algn="ctr">
              <a:defRPr/>
            </a:pPr>
            <a:r>
              <a:rPr lang="tr-TR" sz="2400" b="1">
                <a:latin typeface="Times New Roman" pitchFamily="18" charset="0"/>
                <a:cs typeface="Times New Roman" pitchFamily="18" charset="0"/>
              </a:rPr>
              <a:t>Badminton</a:t>
            </a:r>
          </a:p>
          <a:p>
            <a:pPr algn="ctr">
              <a:defRPr/>
            </a:pPr>
            <a:r>
              <a:rPr lang="tr-TR" sz="2400" b="1">
                <a:latin typeface="Times New Roman" pitchFamily="18" charset="0"/>
                <a:cs typeface="Times New Roman" pitchFamily="18" charset="0"/>
              </a:rPr>
              <a:t>Tenis</a:t>
            </a:r>
          </a:p>
        </p:txBody>
      </p:sp>
      <p:sp>
        <p:nvSpPr>
          <p:cNvPr id="8" name="7 Sağ Ok"/>
          <p:cNvSpPr/>
          <p:nvPr/>
        </p:nvSpPr>
        <p:spPr>
          <a:xfrm>
            <a:off x="5000625" y="2857500"/>
            <a:ext cx="135731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Sağ Ok"/>
          <p:cNvSpPr/>
          <p:nvPr/>
        </p:nvSpPr>
        <p:spPr>
          <a:xfrm>
            <a:off x="857250" y="292893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Yuvarlatılmış Dikdörtgen"/>
          <p:cNvSpPr/>
          <p:nvPr/>
        </p:nvSpPr>
        <p:spPr>
          <a:xfrm>
            <a:off x="214313" y="1928813"/>
            <a:ext cx="1928812"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a:solidFill>
                  <a:schemeClr val="tx1"/>
                </a:solidFill>
                <a:latin typeface="Times New Roman" pitchFamily="18" charset="0"/>
                <a:cs typeface="Times New Roman" pitchFamily="18" charset="0"/>
              </a:rPr>
              <a:t>Eğer Bunları Yapamazsanız</a:t>
            </a:r>
          </a:p>
        </p:txBody>
      </p:sp>
      <p:pic>
        <p:nvPicPr>
          <p:cNvPr id="20487" name="Resim 3"/>
          <p:cNvPicPr>
            <a:picLocks noChangeAspect="1"/>
          </p:cNvPicPr>
          <p:nvPr/>
        </p:nvPicPr>
        <p:blipFill>
          <a:blip r:embed="rId2"/>
          <a:stretch>
            <a:fillRect/>
          </a:stretch>
        </p:blipFill>
        <p:spPr bwMode="auto">
          <a:xfrm>
            <a:off x="6613525" y="333375"/>
            <a:ext cx="2090738" cy="646113"/>
          </a:xfrm>
          <a:prstGeom prst="rect">
            <a:avLst/>
          </a:prstGeom>
          <a:noFill/>
          <a:ln w="9525">
            <a:noFill/>
            <a:miter lim="800000"/>
          </a:ln>
        </p:spPr>
      </p:pic>
      <p:sp>
        <p:nvSpPr>
          <p:cNvPr id="13" name="12 Yuvarlatılmış Dikdörtgen"/>
          <p:cNvSpPr/>
          <p:nvPr/>
        </p:nvSpPr>
        <p:spPr>
          <a:xfrm>
            <a:off x="4714875" y="1928813"/>
            <a:ext cx="1785938"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a:solidFill>
                  <a:schemeClr val="tx1"/>
                </a:solidFill>
                <a:latin typeface="Times New Roman" pitchFamily="18" charset="0"/>
                <a:cs typeface="Times New Roman" pitchFamily="18" charset="0"/>
              </a:rPr>
              <a:t>Bunları</a:t>
            </a:r>
            <a:r>
              <a:rPr lang="tr-TR" sz="2000" b="1">
                <a:solidFill>
                  <a:schemeClr val="tx1"/>
                </a:solidFill>
              </a:rPr>
              <a:t> </a:t>
            </a:r>
            <a:r>
              <a:rPr lang="tr-TR" sz="2000" b="1">
                <a:solidFill>
                  <a:schemeClr val="tx1"/>
                </a:solidFill>
                <a:latin typeface="Times New Roman" pitchFamily="18" charset="0"/>
                <a:cs typeface="Times New Roman" pitchFamily="18" charset="0"/>
              </a:rPr>
              <a:t>da Yapamazsınız</a:t>
            </a:r>
          </a:p>
        </p:txBody>
      </p:sp>
      <p:sp>
        <p:nvSpPr>
          <p:cNvPr id="20489" name="9 Başlık"/>
          <p:cNvSpPr>
            <a:spLocks noGrp="1"/>
          </p:cNvSpPr>
          <p:nvPr>
            <p:ph type="title"/>
          </p:nvPr>
        </p:nvSpPr>
        <p:spPr>
          <a:xfrm>
            <a:off x="428625" y="274638"/>
            <a:ext cx="8258175" cy="939800"/>
          </a:xfrm>
        </p:spPr>
        <p:txBody>
          <a:bodyPr/>
          <a:lstStyle/>
          <a:p>
            <a:r>
              <a:rPr lang="tr-TR" altLang="tr-TR" sz="3600" b="1">
                <a:solidFill>
                  <a:schemeClr val="accent1"/>
                </a:solidFill>
                <a:latin typeface="Times New Roman" pitchFamily="18" charset="0"/>
                <a:cs typeface="Times New Roman" pitchFamily="18" charset="0"/>
              </a:rPr>
              <a:t>Neden Hareket Eğitimi???</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642938" y="274638"/>
            <a:ext cx="8043862" cy="1143000"/>
          </a:xfrm>
        </p:spPr>
        <p:txBody>
          <a:bodyPr/>
          <a:lstStyle/>
          <a:p>
            <a:r>
              <a:rPr lang="tr-TR" altLang="tr-TR" sz="3600" b="1">
                <a:solidFill>
                  <a:schemeClr val="accent1"/>
                </a:solidFill>
                <a:latin typeface="Times New Roman" pitchFamily="18" charset="0"/>
                <a:cs typeface="Times New Roman" pitchFamily="18" charset="0"/>
              </a:rPr>
              <a:t>Neden Hareket Eğitimi???</a:t>
            </a:r>
          </a:p>
        </p:txBody>
      </p:sp>
      <p:sp>
        <p:nvSpPr>
          <p:cNvPr id="21507" name="3 İçerik Yer Tutucusu"/>
          <p:cNvSpPr>
            <a:spLocks noGrp="1"/>
          </p:cNvSpPr>
          <p:nvPr>
            <p:ph sz="quarter" idx="1"/>
          </p:nvPr>
        </p:nvSpPr>
        <p:spPr>
          <a:xfrm>
            <a:off x="539552" y="1447800"/>
            <a:ext cx="8147248" cy="4572000"/>
          </a:xfrm>
        </p:spPr>
        <p:txBody>
          <a:bodyPr/>
          <a:lstStyle/>
          <a:p>
            <a:pPr algn="just">
              <a:buFont typeface="Wingdings" panose="05000000000000000000" pitchFamily="2" charset="2"/>
              <a:buChar char="Ø"/>
            </a:pPr>
            <a:r>
              <a:rPr lang="tr-TR" altLang="tr-TR"/>
              <a:t>Hareket eğitimi, </a:t>
            </a:r>
            <a:r>
              <a:rPr lang="tr-TR" altLang="tr-TR" b="1">
                <a:solidFill>
                  <a:srgbClr val="FF0000"/>
                </a:solidFill>
              </a:rPr>
              <a:t>etkili bir beceri öğrenimi </a:t>
            </a:r>
            <a:r>
              <a:rPr lang="tr-TR" altLang="tr-TR"/>
              <a:t>için önemli bir temel oluşturur.</a:t>
            </a:r>
          </a:p>
          <a:p>
            <a:pPr algn="just">
              <a:buFont typeface="Wingdings" panose="05000000000000000000" pitchFamily="2" charset="2"/>
              <a:buChar char="Ø"/>
            </a:pPr>
            <a:r>
              <a:rPr lang="tr-TR" altLang="tr-TR"/>
              <a:t>Çocukların yaş ve gelişim özelliklerine uygun olarak hazırlanan hareket eğitimi uygulamaları ile </a:t>
            </a:r>
            <a:r>
              <a:rPr lang="tr-TR" altLang="tr-TR" b="1">
                <a:solidFill>
                  <a:srgbClr val="FF0000"/>
                </a:solidFill>
              </a:rPr>
              <a:t>çoklu deneyim kazanmaları</a:t>
            </a:r>
            <a:r>
              <a:rPr lang="tr-TR" altLang="tr-TR"/>
              <a:t> sağlanır.</a:t>
            </a:r>
          </a:p>
          <a:p>
            <a:pPr algn="just">
              <a:buFont typeface="Wingdings" panose="05000000000000000000" pitchFamily="2" charset="2"/>
              <a:buChar char="Ø"/>
            </a:pPr>
            <a:r>
              <a:rPr lang="tr-TR" altLang="tr-TR"/>
              <a:t>Yapılandırılmış ve yapılandırılmamış etkinlikler ile eğlenme ortamı oluşturularak, </a:t>
            </a:r>
            <a:r>
              <a:rPr lang="tr-TR" altLang="tr-TR" b="1">
                <a:solidFill>
                  <a:srgbClr val="FF0000"/>
                </a:solidFill>
              </a:rPr>
              <a:t>fiziksel aktiviteye yönelik istek ve katılım</a:t>
            </a:r>
            <a:r>
              <a:rPr lang="tr-TR" altLang="tr-TR">
                <a:solidFill>
                  <a:srgbClr val="FF0000"/>
                </a:solidFill>
              </a:rPr>
              <a:t> </a:t>
            </a:r>
            <a:r>
              <a:rPr lang="tr-TR" altLang="tr-TR"/>
              <a:t>arttırılır.</a:t>
            </a:r>
          </a:p>
          <a:p>
            <a:pPr algn="just">
              <a:buFont typeface="Wingdings" panose="05000000000000000000" pitchFamily="2" charset="2"/>
              <a:buChar char="Ø"/>
            </a:pPr>
            <a:r>
              <a:rPr lang="tr-TR" altLang="tr-TR"/>
              <a:t>Etkinlik ve oyunlarda bol tekrarlar sağlanarak, </a:t>
            </a:r>
            <a:r>
              <a:rPr lang="tr-TR" altLang="tr-TR" b="1">
                <a:solidFill>
                  <a:srgbClr val="FF0000"/>
                </a:solidFill>
              </a:rPr>
              <a:t>öğrenme ve gelişim</a:t>
            </a:r>
            <a:r>
              <a:rPr lang="tr-TR" altLang="tr-TR">
                <a:solidFill>
                  <a:srgbClr val="FF0000"/>
                </a:solidFill>
              </a:rPr>
              <a:t> </a:t>
            </a:r>
            <a:r>
              <a:rPr lang="tr-TR" altLang="tr-TR"/>
              <a:t>sağlanır.</a:t>
            </a:r>
          </a:p>
        </p:txBody>
      </p:sp>
      <p:pic>
        <p:nvPicPr>
          <p:cNvPr id="21508" name="Picture 2" descr="C:\Users\user\Desktop\85A513D0-5BAF-42B6-93E3-9CA40E32B45D_2017810.jpeg"/>
          <p:cNvPicPr>
            <a:picLocks noChangeAspect="1" noChangeArrowheads="1"/>
          </p:cNvPicPr>
          <p:nvPr/>
        </p:nvPicPr>
        <p:blipFill>
          <a:blip r:embed="rId2"/>
          <a:stretch>
            <a:fillRect/>
          </a:stretch>
        </p:blipFill>
        <p:spPr bwMode="auto">
          <a:xfrm>
            <a:off x="5929313" y="5357813"/>
            <a:ext cx="2686050" cy="1276350"/>
          </a:xfrm>
          <a:prstGeom prst="rect">
            <a:avLst/>
          </a:prstGeom>
          <a:noFill/>
          <a:ln w="9525">
            <a:noFill/>
            <a:miter lim="800000"/>
          </a:ln>
        </p:spPr>
      </p:pic>
      <p:pic>
        <p:nvPicPr>
          <p:cNvPr id="21509" name="Resim 1"/>
          <p:cNvPicPr>
            <a:picLocks noChangeAspect="1"/>
          </p:cNvPicPr>
          <p:nvPr/>
        </p:nvPicPr>
        <p:blipFill>
          <a:blip r:embed="rId3"/>
          <a:stretch>
            <a:fillRect/>
          </a:stretch>
        </p:blipFill>
        <p:spPr bwMode="auto">
          <a:xfrm>
            <a:off x="6786563" y="428625"/>
            <a:ext cx="1928812" cy="714375"/>
          </a:xfrm>
          <a:prstGeom prst="rect">
            <a:avLst/>
          </a:prstGeom>
          <a:noFill/>
          <a:ln w="9525">
            <a:noFill/>
            <a:miter lim="800000"/>
          </a:ln>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Özel 2">
      <a:dk1>
        <a:sysClr val="windowText" lastClr="000000"/>
      </a:dk1>
      <a:lt1>
        <a:sysClr val="window" lastClr="FFFFFF"/>
      </a:lt1>
      <a:dk2>
        <a:srgbClr val="696464"/>
      </a:dk2>
      <a:lt2>
        <a:srgbClr val="E9E5DC"/>
      </a:lt2>
      <a:accent1>
        <a:srgbClr val="FF0000"/>
      </a:accent1>
      <a:accent2>
        <a:srgbClr val="DB140F"/>
      </a:accent2>
      <a:accent3>
        <a:srgbClr val="FF0000"/>
      </a:accent3>
      <a:accent4>
        <a:srgbClr val="FF0000"/>
      </a:accent4>
      <a:accent5>
        <a:srgbClr val="FF0000"/>
      </a:accent5>
      <a:accent6>
        <a:srgbClr val="855D5D"/>
      </a:accent6>
      <a:hlink>
        <a:srgbClr val="FF0000"/>
      </a:hlink>
      <a:folHlink>
        <a:srgbClr val="FF0000"/>
      </a:folHlink>
    </a:clrScheme>
    <a:fontScheme name="Hisse Senedi">
      <a:majorFont>
        <a:latin typeface="Franklin Gothic Book"/>
        <a:ea typeface="Arial"/>
        <a:cs typeface="Arial"/>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Arial"/>
        <a:cs typeface="Arial"/>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a:cs typeface="Times New Roman"/>
      </a:majorFont>
      <a:minorFont>
        <a:latin typeface="Times New Roman"/>
        <a:ea typeface="Arial"/>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VOLEYBOLDA KUVVET ANTRENMANI-HACETTEPE27 (2)</Template>
  <TotalTime>2706</TotalTime>
  <Words>3267</Words>
  <Application>Microsoft Office PowerPoint</Application>
  <PresentationFormat>Ekran Gösterisi (4:3)</PresentationFormat>
  <Paragraphs>329</Paragraphs>
  <Slides>59</Slides>
  <Notes>1</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59</vt:i4>
      </vt:variant>
    </vt:vector>
  </HeadingPairs>
  <TitlesOfParts>
    <vt:vector size="68" baseType="lpstr">
      <vt:lpstr>Arial</vt:lpstr>
      <vt:lpstr>Calibri</vt:lpstr>
      <vt:lpstr>Franklin Gothic Book</vt:lpstr>
      <vt:lpstr>Perpetua</vt:lpstr>
      <vt:lpstr>Times New Roman</vt:lpstr>
      <vt:lpstr>Wingdings</vt:lpstr>
      <vt:lpstr>Wingdings 2</vt:lpstr>
      <vt:lpstr>Hisse Senedi</vt:lpstr>
      <vt:lpstr>Default Design</vt:lpstr>
      <vt:lpstr> VOLEYBOLA ÖZGÜ HAREKET EĞİTİMİ  </vt:lpstr>
      <vt:lpstr>Hareket Nedir?</vt:lpstr>
      <vt:lpstr>Hareketi Etkileyen Faktörler</vt:lpstr>
      <vt:lpstr>Eğitim</vt:lpstr>
      <vt:lpstr>Hareket Eğitimi</vt:lpstr>
      <vt:lpstr>Uzun Süreli Sporcu Gelişim Evreleri</vt:lpstr>
      <vt:lpstr>PowerPoint Sunusu</vt:lpstr>
      <vt:lpstr>Neden Hareket Eğitimi???</vt:lpstr>
      <vt:lpstr>Neden Hareket Eğitimi???</vt:lpstr>
      <vt:lpstr>Hareket Eğitimi Uygulama İlkeleri</vt:lpstr>
      <vt:lpstr>Hareket Eğitimi Uygulama İlkeleri</vt:lpstr>
      <vt:lpstr>Hareket Eğitiminin Özellikleri</vt:lpstr>
      <vt:lpstr>Hareket Eğitimi</vt:lpstr>
      <vt:lpstr>PowerPoint Sunusu</vt:lpstr>
      <vt:lpstr>PowerPoint Sunusu</vt:lpstr>
      <vt:lpstr>PowerPoint Sunusu</vt:lpstr>
      <vt:lpstr>PowerPoint Sunusu</vt:lpstr>
      <vt:lpstr>KOORDİNATİF YETİLER</vt:lpstr>
      <vt:lpstr>Koordinasyon Nedir?</vt:lpstr>
      <vt:lpstr>Koordinasyon</vt:lpstr>
      <vt:lpstr>Koordinatif Yetiler Neden Önemli?</vt:lpstr>
      <vt:lpstr>Koordinatif Yetiler Neden Önemli?</vt:lpstr>
      <vt:lpstr>Koordinasyonun Sınıflandırılması</vt:lpstr>
      <vt:lpstr>Koordinasyonu Etkileyen Faktörler</vt:lpstr>
      <vt:lpstr>Koordinasyon</vt:lpstr>
      <vt:lpstr>Koordinasyon Çalışmaları</vt:lpstr>
      <vt:lpstr>Koordinasyon Çalışmaları</vt:lpstr>
      <vt:lpstr>Koordinasyon antrenman formları</vt:lpstr>
      <vt:lpstr>Koordinatif Yetileri Geliştirme Prensipleri</vt:lpstr>
      <vt:lpstr>Koordinatif Yetileri Geliştirme Prensipleri</vt:lpstr>
      <vt:lpstr>Koordinatif Yetileri Geliştirme Prensipleri</vt:lpstr>
      <vt:lpstr>PowerPoint Sunusu</vt:lpstr>
      <vt:lpstr>Koordinatif Yetiler</vt:lpstr>
      <vt:lpstr>Koordinatif Yetiler</vt:lpstr>
      <vt:lpstr>Koordinatif Yetilerin Sınıflandırılması</vt:lpstr>
      <vt:lpstr>Koordinatif Yetiler İçin Kritik Dönemler</vt:lpstr>
      <vt:lpstr>Tepki (Reaksiyon) Yetisi</vt:lpstr>
      <vt:lpstr>Tepki (Reaksiyon) Yetisi-Örnek Etkinlikler</vt:lpstr>
      <vt:lpstr>Tepki (Reaksiyon) Yetisi-Örnek Etkinlikler</vt:lpstr>
      <vt:lpstr>Oryantasyon (Yön Bulma)Yetisi</vt:lpstr>
      <vt:lpstr>Oryantasyon Yetisi-Örnek Etkinlikler</vt:lpstr>
      <vt:lpstr>Oryantasyon Yetisi-Örnek Etkinlikler</vt:lpstr>
      <vt:lpstr>Denge Yetisi</vt:lpstr>
      <vt:lpstr>Denge Yetisi-Örnek Etkinlikler</vt:lpstr>
      <vt:lpstr>Kinestetik Ayrımlama Yetisi</vt:lpstr>
      <vt:lpstr>Kinestetik Ayrımlama Yetisi-Örnek Etkinlikler</vt:lpstr>
      <vt:lpstr>Ritim Yetisi</vt:lpstr>
      <vt:lpstr>Ritim Yetisi-Örnek Etkinlikler</vt:lpstr>
      <vt:lpstr>Ritim Yetisi-Örnek Etkinlikler</vt:lpstr>
      <vt:lpstr>VOLEYBOLA ÖZGÜ KOORDİNASYON ANTRENMAN ÖRNEKLERİ (KA)</vt:lpstr>
      <vt:lpstr>Örnek Çalışmalar</vt:lpstr>
      <vt:lpstr>Örnek Çalışmalar</vt:lpstr>
      <vt:lpstr>Örnek Çalışmalar</vt:lpstr>
      <vt:lpstr>Örnek Çalışmalar</vt:lpstr>
      <vt:lpstr>Örnek Çalışmalar</vt:lpstr>
      <vt:lpstr>Örnek Çalışmalar</vt:lpstr>
      <vt:lpstr>Çalışmalar için Öneriler</vt:lpstr>
      <vt:lpstr>Çalışmalar için Öneriler</vt:lpstr>
      <vt:lpstr>PowerPoint Sunusu</vt:lpstr>
    </vt:vector>
  </TitlesOfParts>
  <Company>baum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cbu</dc:creator>
  <cp:lastModifiedBy>Şahsine ATEŞ</cp:lastModifiedBy>
  <cp:revision>328</cp:revision>
  <cp:lastPrinted>1601-01-01T00:00:00Z</cp:lastPrinted>
  <dcterms:created xsi:type="dcterms:W3CDTF">2004-02-09T21:00:45Z</dcterms:created>
  <dcterms:modified xsi:type="dcterms:W3CDTF">2024-09-14T14:00:02Z</dcterms:modified>
</cp:coreProperties>
</file>