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xls" ContentType="application/vnd.ms-excel"/>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72" r:id="rId1"/>
    <p:sldMasterId id="2147483684" r:id="rId2"/>
    <p:sldMasterId id="2147483697" r:id="rId3"/>
    <p:sldMasterId id="2147483709" r:id="rId4"/>
    <p:sldMasterId id="2147483745" r:id="rId5"/>
  </p:sldMasterIdLst>
  <p:notesMasterIdLst>
    <p:notesMasterId r:id="rId6"/>
  </p:notesMasterIdLst>
  <p:handoutMasterIdLst>
    <p:handoutMasterId r:id="rId7"/>
  </p:handoutMasterIdLst>
  <p:sldIdLst>
    <p:sldId id="256" r:id="rId8"/>
    <p:sldId id="257" r:id="rId9"/>
    <p:sldId id="258" r:id="rId10"/>
    <p:sldId id="259" r:id="rId11"/>
    <p:sldId id="260" r:id="rId12"/>
    <p:sldId id="261" r:id="rId13"/>
    <p:sldId id="267" r:id="rId14"/>
    <p:sldId id="266" r:id="rId15"/>
    <p:sldId id="265" r:id="rId16"/>
    <p:sldId id="264" r:id="rId17"/>
    <p:sldId id="268" r:id="rId18"/>
    <p:sldId id="262" r:id="rId19"/>
    <p:sldId id="276" r:id="rId20"/>
    <p:sldId id="269" r:id="rId21"/>
    <p:sldId id="270" r:id="rId22"/>
    <p:sldId id="275" r:id="rId23"/>
    <p:sldId id="274" r:id="rId24"/>
    <p:sldId id="273" r:id="rId25"/>
    <p:sldId id="272" r:id="rId26"/>
    <p:sldId id="286" r:id="rId27"/>
    <p:sldId id="285" r:id="rId28"/>
    <p:sldId id="284" r:id="rId29"/>
    <p:sldId id="319" r:id="rId30"/>
    <p:sldId id="318" r:id="rId31"/>
    <p:sldId id="282" r:id="rId32"/>
    <p:sldId id="281" r:id="rId33"/>
    <p:sldId id="287" r:id="rId34"/>
    <p:sldId id="279" r:id="rId35"/>
    <p:sldId id="277" r:id="rId36"/>
    <p:sldId id="278" r:id="rId37"/>
    <p:sldId id="271" r:id="rId38"/>
    <p:sldId id="293" r:id="rId39"/>
    <p:sldId id="288" r:id="rId40"/>
    <p:sldId id="320" r:id="rId41"/>
    <p:sldId id="294" r:id="rId42"/>
    <p:sldId id="295" r:id="rId43"/>
    <p:sldId id="292" r:id="rId44"/>
    <p:sldId id="291" r:id="rId45"/>
    <p:sldId id="289" r:id="rId46"/>
    <p:sldId id="290" r:id="rId47"/>
    <p:sldId id="307" r:id="rId48"/>
    <p:sldId id="297" r:id="rId49"/>
    <p:sldId id="300" r:id="rId50"/>
    <p:sldId id="299" r:id="rId51"/>
    <p:sldId id="298" r:id="rId52"/>
    <p:sldId id="308" r:id="rId53"/>
    <p:sldId id="309" r:id="rId54"/>
    <p:sldId id="310" r:id="rId55"/>
    <p:sldId id="311" r:id="rId56"/>
    <p:sldId id="317" r:id="rId57"/>
    <p:sldId id="321" r:id="rId58"/>
    <p:sldId id="315" r:id="rId59"/>
  </p:sldIdLst>
  <p:sldSz cx="9144000" cy="6858000" type="screen4x3"/>
  <p:notesSz cx="6858000" cy="9144000"/>
  <p:custDataLst>
    <p:tags r:id="rId60"/>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6085" autoAdjust="0"/>
  </p:normalViewPr>
  <p:slideViewPr>
    <p:cSldViewPr>
      <p:cViewPr>
        <p:scale>
          <a:sx n="80" d="100"/>
          <a:sy n="80" d="100"/>
        </p:scale>
        <p:origin x="-1086"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3.xml" /><Relationship Id="rId11" Type="http://schemas.openxmlformats.org/officeDocument/2006/relationships/slide" Target="slides/slide4.xml" /><Relationship Id="rId12" Type="http://schemas.openxmlformats.org/officeDocument/2006/relationships/slide" Target="slides/slide5.xml" /><Relationship Id="rId13" Type="http://schemas.openxmlformats.org/officeDocument/2006/relationships/slide" Target="slides/slide6.xml" /><Relationship Id="rId14" Type="http://schemas.openxmlformats.org/officeDocument/2006/relationships/slide" Target="slides/slide7.xml" /><Relationship Id="rId15" Type="http://schemas.openxmlformats.org/officeDocument/2006/relationships/slide" Target="slides/slide8.xml" /><Relationship Id="rId16" Type="http://schemas.openxmlformats.org/officeDocument/2006/relationships/slide" Target="slides/slide9.xml" /><Relationship Id="rId17" Type="http://schemas.openxmlformats.org/officeDocument/2006/relationships/slide" Target="slides/slide10.xml" /><Relationship Id="rId18" Type="http://schemas.openxmlformats.org/officeDocument/2006/relationships/slide" Target="slides/slide11.xml" /><Relationship Id="rId19" Type="http://schemas.openxmlformats.org/officeDocument/2006/relationships/slide" Target="slides/slide12.xml" /><Relationship Id="rId2" Type="http://schemas.openxmlformats.org/officeDocument/2006/relationships/slideMaster" Target="slideMasters/slideMaster2.xml" /><Relationship Id="rId20" Type="http://schemas.openxmlformats.org/officeDocument/2006/relationships/slide" Target="slides/slide13.xml" /><Relationship Id="rId21" Type="http://schemas.openxmlformats.org/officeDocument/2006/relationships/slide" Target="slides/slide14.xml" /><Relationship Id="rId22" Type="http://schemas.openxmlformats.org/officeDocument/2006/relationships/slide" Target="slides/slide15.xml" /><Relationship Id="rId23" Type="http://schemas.openxmlformats.org/officeDocument/2006/relationships/slide" Target="slides/slide16.xml" /><Relationship Id="rId24" Type="http://schemas.openxmlformats.org/officeDocument/2006/relationships/slide" Target="slides/slide17.xml" /><Relationship Id="rId25" Type="http://schemas.openxmlformats.org/officeDocument/2006/relationships/slide" Target="slides/slide18.xml" /><Relationship Id="rId26" Type="http://schemas.openxmlformats.org/officeDocument/2006/relationships/slide" Target="slides/slide19.xml" /><Relationship Id="rId27" Type="http://schemas.openxmlformats.org/officeDocument/2006/relationships/slide" Target="slides/slide20.xml" /><Relationship Id="rId28" Type="http://schemas.openxmlformats.org/officeDocument/2006/relationships/slide" Target="slides/slide21.xml" /><Relationship Id="rId29" Type="http://schemas.openxmlformats.org/officeDocument/2006/relationships/slide" Target="slides/slide22.xml" /><Relationship Id="rId3" Type="http://schemas.openxmlformats.org/officeDocument/2006/relationships/slideMaster" Target="slideMasters/slideMaster3.xml" /><Relationship Id="rId30" Type="http://schemas.openxmlformats.org/officeDocument/2006/relationships/slide" Target="slides/slide23.xml" /><Relationship Id="rId31" Type="http://schemas.openxmlformats.org/officeDocument/2006/relationships/slide" Target="slides/slide24.xml" /><Relationship Id="rId32" Type="http://schemas.openxmlformats.org/officeDocument/2006/relationships/slide" Target="slides/slide25.xml" /><Relationship Id="rId33" Type="http://schemas.openxmlformats.org/officeDocument/2006/relationships/slide" Target="slides/slide26.xml" /><Relationship Id="rId34" Type="http://schemas.openxmlformats.org/officeDocument/2006/relationships/slide" Target="slides/slide27.xml" /><Relationship Id="rId35" Type="http://schemas.openxmlformats.org/officeDocument/2006/relationships/slide" Target="slides/slide28.xml" /><Relationship Id="rId36" Type="http://schemas.openxmlformats.org/officeDocument/2006/relationships/slide" Target="slides/slide29.xml" /><Relationship Id="rId37" Type="http://schemas.openxmlformats.org/officeDocument/2006/relationships/slide" Target="slides/slide30.xml" /><Relationship Id="rId38" Type="http://schemas.openxmlformats.org/officeDocument/2006/relationships/slide" Target="slides/slide31.xml" /><Relationship Id="rId39" Type="http://schemas.openxmlformats.org/officeDocument/2006/relationships/slide" Target="slides/slide32.xml" /><Relationship Id="rId4" Type="http://schemas.openxmlformats.org/officeDocument/2006/relationships/slideMaster" Target="slideMasters/slideMaster4.xml" /><Relationship Id="rId40" Type="http://schemas.openxmlformats.org/officeDocument/2006/relationships/slide" Target="slides/slide33.xml" /><Relationship Id="rId41" Type="http://schemas.openxmlformats.org/officeDocument/2006/relationships/slide" Target="slides/slide34.xml" /><Relationship Id="rId42" Type="http://schemas.openxmlformats.org/officeDocument/2006/relationships/slide" Target="slides/slide35.xml" /><Relationship Id="rId43" Type="http://schemas.openxmlformats.org/officeDocument/2006/relationships/slide" Target="slides/slide36.xml" /><Relationship Id="rId44" Type="http://schemas.openxmlformats.org/officeDocument/2006/relationships/slide" Target="slides/slide37.xml" /><Relationship Id="rId45" Type="http://schemas.openxmlformats.org/officeDocument/2006/relationships/slide" Target="slides/slide38.xml" /><Relationship Id="rId46" Type="http://schemas.openxmlformats.org/officeDocument/2006/relationships/slide" Target="slides/slide39.xml" /><Relationship Id="rId47" Type="http://schemas.openxmlformats.org/officeDocument/2006/relationships/slide" Target="slides/slide40.xml" /><Relationship Id="rId48" Type="http://schemas.openxmlformats.org/officeDocument/2006/relationships/slide" Target="slides/slide41.xml" /><Relationship Id="rId49" Type="http://schemas.openxmlformats.org/officeDocument/2006/relationships/slide" Target="slides/slide42.xml" /><Relationship Id="rId5" Type="http://schemas.openxmlformats.org/officeDocument/2006/relationships/slideMaster" Target="slideMasters/slideMaster5.xml" /><Relationship Id="rId50" Type="http://schemas.openxmlformats.org/officeDocument/2006/relationships/slide" Target="slides/slide43.xml" /><Relationship Id="rId51" Type="http://schemas.openxmlformats.org/officeDocument/2006/relationships/slide" Target="slides/slide44.xml" /><Relationship Id="rId52" Type="http://schemas.openxmlformats.org/officeDocument/2006/relationships/slide" Target="slides/slide45.xml" /><Relationship Id="rId53" Type="http://schemas.openxmlformats.org/officeDocument/2006/relationships/slide" Target="slides/slide46.xml" /><Relationship Id="rId54" Type="http://schemas.openxmlformats.org/officeDocument/2006/relationships/slide" Target="slides/slide47.xml" /><Relationship Id="rId55" Type="http://schemas.openxmlformats.org/officeDocument/2006/relationships/slide" Target="slides/slide48.xml" /><Relationship Id="rId56" Type="http://schemas.openxmlformats.org/officeDocument/2006/relationships/slide" Target="slides/slide49.xml" /><Relationship Id="rId57" Type="http://schemas.openxmlformats.org/officeDocument/2006/relationships/slide" Target="slides/slide50.xml" /><Relationship Id="rId58" Type="http://schemas.openxmlformats.org/officeDocument/2006/relationships/slide" Target="slides/slide51.xml" /><Relationship Id="rId59" Type="http://schemas.openxmlformats.org/officeDocument/2006/relationships/slide" Target="slides/slide52.xml" /><Relationship Id="rId6" Type="http://schemas.openxmlformats.org/officeDocument/2006/relationships/notesMaster" Target="notesMasters/notesMaster1.xml" /><Relationship Id="rId60" Type="http://schemas.openxmlformats.org/officeDocument/2006/relationships/tags" Target="tags/tag1.xml" /><Relationship Id="rId61" Type="http://schemas.openxmlformats.org/officeDocument/2006/relationships/presProps" Target="presProps.xml" /><Relationship Id="rId62" Type="http://schemas.openxmlformats.org/officeDocument/2006/relationships/viewProps" Target="viewProps.xml" /><Relationship Id="rId63" Type="http://schemas.openxmlformats.org/officeDocument/2006/relationships/theme" Target="theme/theme1.xml" /><Relationship Id="rId64" Type="http://schemas.openxmlformats.org/officeDocument/2006/relationships/tableStyles" Target="tableStyles.xml" /><Relationship Id="rId7" Type="http://schemas.openxmlformats.org/officeDocument/2006/relationships/handoutMaster" Target="handoutMasters/handoutMaster1.xml" /><Relationship Id="rId8" Type="http://schemas.openxmlformats.org/officeDocument/2006/relationships/slide" Target="slides/slide1.xml" /><Relationship Id="rId9" Type="http://schemas.openxmlformats.org/officeDocument/2006/relationships/slide" Target="slides/slide2.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image" Target="../media/image8.png"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7.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tr-TR" smtClean="0"/>
              <a:t>TÜRKİYE VOLEYBOL FEDERASYONU</a:t>
            </a:r>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731A42-7C53-40C6-A3DC-EFAAA9AD4364}" type="datetimeFigureOut">
              <a:rPr lang="tr-TR" smtClean="0"/>
              <a:t>29.06.2024</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89DC75-0A09-4605-BBD4-94B0ECAC84A0}" type="slidenum">
              <a:rPr lang="tr-TR" smtClean="0"/>
              <a:t>‹#›</a:t>
            </a:fld>
            <a:endParaRPr lang="tr-TR"/>
          </a:p>
        </p:txBody>
      </p:sp>
    </p:spTree>
    <p:extLst>
      <p:ext uri="{BB962C8B-B14F-4D97-AF65-F5344CB8AC3E}">
        <p14:creationId xmlns:p14="http://schemas.microsoft.com/office/powerpoint/2010/main" val="2207607590"/>
      </p:ext>
    </p:extLst>
  </p:cSld>
  <p:clrMap bg1="lt1" tx1="dk1" bg2="lt2" tx2="dk2" accent1="accent1" accent2="accent2" accent3="accent3" accent4="accent4" accent5="accent5" accent6="accent6" hlink="hlink" folHlink="folHlink"/>
  <p:hf hdr="0" ftr="0" dt="0"/>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tr-TR" smtClean="0"/>
              <a:t>TÜRKİYE VOLEYBOL FEDERASYONU</a:t>
            </a: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A61AEB-1938-4611-BFE9-258614216F75}" type="datetimeFigureOut">
              <a:rPr lang="tr-TR" smtClean="0"/>
              <a:t>29.06.2024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A9CBB8-4B46-4412-B0A4-57D77E548118}" type="slidenum">
              <a:rPr lang="tr-TR" smtClean="0"/>
              <a:t>‹#›</a:t>
            </a:fld>
            <a:endParaRPr lang="tr-TR"/>
          </a:p>
        </p:txBody>
      </p:sp>
    </p:spTree>
    <p:extLst>
      <p:ext uri="{BB962C8B-B14F-4D97-AF65-F5344CB8AC3E}">
        <p14:creationId xmlns:p14="http://schemas.microsoft.com/office/powerpoint/2010/main" val="26514772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45.xml.rels>&#65279;<?xml version="1.0" encoding="utf-8" standalone="yes"?><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_rels/notesSlide46.xml.rels>&#65279;<?xml version="1.0" encoding="utf-8" standalone="yes"?><Relationships xmlns="http://schemas.openxmlformats.org/package/2006/relationships"><Relationship Id="rId1" Type="http://schemas.openxmlformats.org/officeDocument/2006/relationships/slide" Target="../slides/slide48.xml" /><Relationship Id="rId2" Type="http://schemas.openxmlformats.org/officeDocument/2006/relationships/notesMaster" Target="../notesMasters/notesMaster1.xml" /></Relationships>
</file>

<file path=ppt/notesSlides/_rels/notesSlide47.xml.rels>&#65279;<?xml version="1.0" encoding="utf-8" standalone="yes"?><Relationships xmlns="http://schemas.openxmlformats.org/package/2006/relationships"><Relationship Id="rId1" Type="http://schemas.openxmlformats.org/officeDocument/2006/relationships/slide" Target="../slides/slide49.xml" /><Relationship Id="rId2" Type="http://schemas.openxmlformats.org/officeDocument/2006/relationships/notesMaster" Target="../notesMasters/notesMaster1.xml" /></Relationships>
</file>

<file path=ppt/notesSlides/_rels/notesSlide48.xml.rels>&#65279;<?xml version="1.0" encoding="utf-8" standalone="yes"?><Relationships xmlns="http://schemas.openxmlformats.org/package/2006/relationships"><Relationship Id="rId1" Type="http://schemas.openxmlformats.org/officeDocument/2006/relationships/slide" Target="../slides/slide50.xml" /><Relationship Id="rId2" Type="http://schemas.openxmlformats.org/officeDocument/2006/relationships/notesMaster" Target="../notesMasters/notesMaster1.xml" /></Relationships>
</file>

<file path=ppt/notesSlides/_rels/notesSlide49.xml.rels>&#65279;<?xml version="1.0" encoding="utf-8" standalone="yes"?><Relationships xmlns="http://schemas.openxmlformats.org/package/2006/relationships"><Relationship Id="rId1" Type="http://schemas.openxmlformats.org/officeDocument/2006/relationships/slide" Target="../slides/slide51.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0.xml.rels>&#65279;<?xml version="1.0" encoding="utf-8" standalone="yes"?><Relationships xmlns="http://schemas.openxmlformats.org/package/2006/relationships"><Relationship Id="rId1" Type="http://schemas.openxmlformats.org/officeDocument/2006/relationships/slide" Target="../slides/slide52.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1</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10</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12</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13</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14</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15</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16</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17</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18</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19</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20</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2</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21</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22</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23</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24</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2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25</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2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26</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2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28</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2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29</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2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30</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2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31</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3</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3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32</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3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33</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3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34</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3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35</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3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36</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3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37</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3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38</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3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39</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3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40</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3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41</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4</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4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42</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4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43</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4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44</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4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45</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4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46</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4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47</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4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48</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4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49</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4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50</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4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51</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5</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5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52</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6</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7</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8</a:t>
            </a:fld>
            <a:endParaRPr lang="tr-TR"/>
          </a:p>
        </p:txBody>
      </p:sp>
    </p:spTree>
    <p:extLst>
      <p:ext uri="{BB962C8B-B14F-4D97-AF65-F5344CB8AC3E}">
        <p14:creationId xmlns:p14="http://schemas.microsoft.com/office/powerpoint/2010/main" val="2441132625"/>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0A9CBB8-4B46-4412-B0A4-57D77E548118}" type="slidenum">
              <a:rPr lang="tr-TR" smtClean="0"/>
              <a:t>9</a:t>
            </a:fld>
            <a:endParaRPr lang="tr-TR"/>
          </a:p>
        </p:txBody>
      </p:sp>
    </p:spTree>
    <p:extLst>
      <p:ext uri="{BB962C8B-B14F-4D97-AF65-F5344CB8AC3E}">
        <p14:creationId xmlns:p14="http://schemas.microsoft.com/office/powerpoint/2010/main" val="2441132625"/>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Başlık ve İçerik">
    <p:spTree>
      <p:nvGrpSpPr>
        <p:cNvPr id="1" name=""/>
        <p:cNvGrpSpPr/>
        <p:nvPr/>
      </p:nvGrpSpPr>
      <p:grpSpPr>
        <a:xfrm>
          <a:off x="0" y="0"/>
          <a: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5735E4F-30AE-44D3-8FC0-48F30442E266}" type="datetime1">
              <a:rPr lang="tr-TR" smtClean="0"/>
              <a:t>29.06.2024</a:t>
            </a:fld>
            <a:endParaRPr lang="tr-TR"/>
          </a:p>
        </p:txBody>
      </p:sp>
      <p:sp>
        <p:nvSpPr>
          <p:cNvPr id="5" name="Footer Placeholder 4"/>
          <p:cNvSpPr>
            <a:spLocks noGrp="1"/>
          </p:cNvSpPr>
          <p:nvPr>
            <p:ph type="ftr" sz="quarter" idx="11"/>
          </p:nvPr>
        </p:nvSpPr>
        <p:spPr/>
        <p:txBody>
          <a:bodyPr/>
          <a:lstStyle/>
          <a:p>
            <a:r>
              <a:rPr lang="en-US" smtClean="0"/>
              <a:t>MÜSABAKA VE ANTRENMAN ANALİZİ</a:t>
            </a:r>
            <a:endParaRPr lang="en-US"/>
          </a:p>
        </p:txBody>
      </p:sp>
      <p:sp>
        <p:nvSpPr>
          <p:cNvPr id="6" name="Slide Number Placeholder 5"/>
          <p:cNvSpPr>
            <a:spLocks noGrp="1"/>
          </p:cNvSpPr>
          <p:nvPr>
            <p:ph type="sldNum" sz="quarter" idx="12"/>
          </p:nvPr>
        </p:nvSpPr>
        <p:spPr/>
        <p:txBody>
          <a:bodyPr/>
          <a:lstStyle/>
          <a:p>
            <a:fld id="{31F443CD-ADE5-4FC3-987F-623ABC0D03B1}" type="slidenum">
              <a:rPr lang="tr-TR" smtClean="0"/>
              <a:t>‹#›</a:t>
            </a:fld>
            <a:endParaRPr lang="tr-T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picTx" preserve="1">
  <p:cSld name="Başlıklı Resim">
    <p:spTree>
      <p:nvGrpSpPr>
        <p:cNvPr id="1" name=""/>
        <p:cNvGrpSpPr/>
        <p:nvPr/>
      </p:nvGrpSpPr>
      <p:grpSpPr>
        <a:xfrm>
          <a:off x="0" y="0"/>
          <a: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AAD9242-68CC-440C-B3DB-AEA6085A0426}" type="datetime1">
              <a:rPr lang="tr-TR" smtClean="0"/>
              <a:t>29.06.2024</a:t>
            </a:fld>
            <a:endParaRPr lang="tr-TR"/>
          </a:p>
        </p:txBody>
      </p:sp>
      <p:sp>
        <p:nvSpPr>
          <p:cNvPr id="6" name="Footer Placeholder 5"/>
          <p:cNvSpPr>
            <a:spLocks noGrp="1"/>
          </p:cNvSpPr>
          <p:nvPr>
            <p:ph type="ftr" sz="quarter" idx="11"/>
          </p:nvPr>
        </p:nvSpPr>
        <p:spPr/>
        <p:txBody>
          <a:bodyPr/>
          <a:lstStyle/>
          <a:p>
            <a:r>
              <a:rPr lang="en-US" smtClean="0"/>
              <a:t>MÜSABAKA VE ANTRENMAN ANALİZİ</a:t>
            </a:r>
            <a:endParaRPr lang="en-US"/>
          </a:p>
        </p:txBody>
      </p:sp>
      <p:sp>
        <p:nvSpPr>
          <p:cNvPr id="7" name="Slide Number Placeholder 6"/>
          <p:cNvSpPr>
            <a:spLocks noGrp="1"/>
          </p:cNvSpPr>
          <p:nvPr>
            <p:ph type="sldNum" sz="quarter" idx="12"/>
          </p:nvPr>
        </p:nvSpPr>
        <p:spPr/>
        <p:txBody>
          <a:bodyPr/>
          <a:lstStyle/>
          <a:p>
            <a:fld id="{31F443CD-ADE5-4FC3-987F-623ABC0D03B1}" type="slidenum">
              <a:rPr lang="tr-TR" smtClean="0"/>
              <a:t>‹#›</a:t>
            </a:fld>
            <a:endParaRPr lang="tr-T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theme" Target="../theme/theme3.xml" /></Relationships>
</file>

<file path=ppt/slideMasters/_rels/slideMaster4.xml.rels>&#65279;<?xml version="1.0" encoding="utf-8" standalone="yes"?><Relationships xmlns="http://schemas.openxmlformats.org/package/2006/relationships"><Relationship Id="rId1" Type="http://schemas.openxmlformats.org/officeDocument/2006/relationships/theme" Target="../theme/theme4.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theme" Target="../theme/theme5.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7170" name="Rectangle 3"/>
          <p:cNvSpPr>
            <a:spLocks noGrp="1" noChangeArrowheads="1"/>
          </p:cNvSpPr>
          <p:nvPr>
            <p:ph type="body" idx="1"/>
          </p:nvPr>
        </p:nvSpPr>
        <p:spPr bwMode="auto">
          <a:xfrm>
            <a:off x="468313" y="1628776"/>
            <a:ext cx="8229600" cy="4525963"/>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28" name="Rectangle 4"/>
          <p:cNvSpPr>
            <a:spLocks noGrp="1" noChangeArrowheads="1"/>
          </p:cNvSpPr>
          <p:nvPr>
            <p:ph type="dt" sz="half" idx="2"/>
          </p:nvPr>
        </p:nvSpPr>
        <p:spPr bwMode="auto">
          <a:xfrm>
            <a:off x="323851" y="6308726"/>
            <a:ext cx="2016125" cy="360363"/>
          </a:xfrm>
          <a:prstGeom prst="rect">
            <a:avLst/>
          </a:prstGeom>
          <a:solidFill>
            <a:srgbClr val="BE0C30"/>
          </a:solidFill>
          <a:ln w="9525">
            <a:noFill/>
            <a:miter lim="800000"/>
          </a:ln>
        </p:spPr>
        <p:txBody>
          <a:bodyPr vert="horz" wrap="square" lIns="91440" tIns="45720" rIns="91440" bIns="45720" numCol="1" anchor="t" anchorCtr="0" compatLnSpc="1">
            <a:prstTxWarp prst="textNoShape">
              <a:avLst/>
            </a:prstTxWarp>
          </a:bodyPr>
          <a:lstStyle>
            <a:lvl1pPr>
              <a:defRPr sz="1400" b="1" i="1">
                <a:solidFill>
                  <a:schemeClr val="bg1"/>
                </a:solidFill>
                <a:latin typeface="Arial" pitchFamily="34" charset="0"/>
              </a:defRPr>
            </a:lvl1pPr>
          </a:lstStyle>
          <a:p>
            <a:fld id="{8FE8A176-1CBB-445E-B712-C6DB1800DC77}" type="datetime1">
              <a:rPr lang="tr-TR" smtClean="0"/>
              <a:t>29.06.2024</a:t>
            </a:fld>
            <a:endParaRPr lang="tr-TR"/>
          </a:p>
        </p:txBody>
      </p:sp>
      <p:sp>
        <p:nvSpPr>
          <p:cNvPr id="1030" name="Rectangle 6"/>
          <p:cNvSpPr>
            <a:spLocks noGrp="1" noChangeArrowheads="1"/>
          </p:cNvSpPr>
          <p:nvPr>
            <p:ph type="sldNum" sz="quarter" idx="4"/>
          </p:nvPr>
        </p:nvSpPr>
        <p:spPr bwMode="auto">
          <a:xfrm>
            <a:off x="8342314" y="6308726"/>
            <a:ext cx="622300" cy="360363"/>
          </a:xfrm>
          <a:prstGeom prst="rect">
            <a:avLst/>
          </a:prstGeom>
          <a:solidFill>
            <a:srgbClr val="BE0C30"/>
          </a:solidFill>
          <a:ln w="9525">
            <a:noFill/>
            <a:miter lim="800000"/>
          </a:ln>
        </p:spPr>
        <p:txBody>
          <a:bodyPr vert="horz" wrap="square" lIns="91440" tIns="45720" rIns="91440" bIns="45720" numCol="1" anchor="t" anchorCtr="0" compatLnSpc="1">
            <a:prstTxWarp prst="textNoShape">
              <a:avLst/>
            </a:prstTxWarp>
          </a:bodyPr>
          <a:lstStyle>
            <a:lvl1pPr algn="r">
              <a:defRPr sz="1400" b="1" i="1">
                <a:solidFill>
                  <a:schemeClr val="bg1"/>
                </a:solidFill>
                <a:latin typeface="Arial" pitchFamily="34" charset="0"/>
              </a:defRPr>
            </a:lvl1pPr>
          </a:lstStyle>
          <a:p>
            <a:fld id="{31F443CD-ADE5-4FC3-987F-623ABC0D03B1}" type="slidenum">
              <a:rPr lang="tr-TR" smtClean="0"/>
              <a:t>‹#›</a:t>
            </a:fld>
            <a:endParaRPr lang="tr-TR"/>
          </a:p>
        </p:txBody>
      </p:sp>
      <p:pic>
        <p:nvPicPr>
          <p:cNvPr id="7173" name="Picture 13" descr="TVF_yeni_logo_600DPI_kirmizi"/>
          <p:cNvPicPr preferRelativeResize="0">
            <a:picLocks noChangeAspect="1" noChangeArrowheads="1"/>
          </p:cNvPicPr>
          <p:nvPr/>
        </p:nvPicPr>
        <p:blipFill>
          <a:blip r:embed="rId1"/>
          <a:stretch>
            <a:fillRect/>
          </a:stretch>
        </p:blipFill>
        <p:spPr bwMode="auto">
          <a:xfrm>
            <a:off x="8497888" y="1"/>
            <a:ext cx="696912" cy="765175"/>
          </a:xfrm>
          <a:prstGeom prst="rect">
            <a:avLst/>
          </a:prstGeom>
          <a:noFill/>
          <a:ln w="9525">
            <a:noFill/>
            <a:miter lim="800000"/>
          </a:ln>
        </p:spPr>
      </p:pic>
      <p:sp>
        <p:nvSpPr>
          <p:cNvPr id="1032" name="Line 3"/>
          <p:cNvSpPr>
            <a:spLocks noChangeShapeType="1"/>
          </p:cNvSpPr>
          <p:nvPr/>
        </p:nvSpPr>
        <p:spPr bwMode="auto">
          <a:xfrm>
            <a:off x="1" y="763589"/>
            <a:ext cx="8388351" cy="1587"/>
          </a:xfrm>
          <a:prstGeom prst="line">
            <a:avLst/>
          </a:prstGeom>
          <a:noFill/>
          <a:ln w="38100">
            <a:solidFill>
              <a:srgbClr val="BE0C30"/>
            </a:solidFill>
            <a:round/>
          </a:ln>
        </p:spPr>
        <p:txBody>
          <a:bodyPr/>
          <a:lstStyle/>
          <a:p>
            <a:pPr>
              <a:defRPr/>
            </a:pPr>
            <a:endParaRPr lang="tr-TR">
              <a:latin typeface="Arial" panose="020b0604020202020204" pitchFamily="34" charset="0"/>
            </a:endParaRPr>
          </a:p>
        </p:txBody>
      </p:sp>
      <p:sp>
        <p:nvSpPr>
          <p:cNvPr id="1034" name="Rectangle 2"/>
          <p:cNvSpPr>
            <a:spLocks noChangeArrowheads="1"/>
          </p:cNvSpPr>
          <p:nvPr/>
        </p:nvSpPr>
        <p:spPr bwMode="auto">
          <a:xfrm>
            <a:off x="2124075" y="6308726"/>
            <a:ext cx="6300788" cy="360363"/>
          </a:xfrm>
          <a:prstGeom prst="rect">
            <a:avLst/>
          </a:prstGeom>
          <a:solidFill>
            <a:srgbClr val="BE0C30"/>
          </a:solidFill>
          <a:ln w="9525">
            <a:noFill/>
            <a:miter lim="800000"/>
          </a:ln>
        </p:spPr>
        <p:txBody>
          <a:bodyPr wrap="none" anchor="ctr"/>
          <a:lstStyle/>
          <a:p>
            <a:pPr>
              <a:defRPr/>
            </a:pPr>
            <a:endParaRPr lang="tr-TR">
              <a:latin typeface="Arial" pitchFamily="34" charset="0"/>
            </a:endParaRPr>
          </a:p>
        </p:txBody>
      </p:sp>
      <p:sp>
        <p:nvSpPr>
          <p:cNvPr id="1035" name="Text Box 9"/>
          <p:cNvSpPr txBox="1">
            <a:spLocks noChangeArrowheads="1"/>
          </p:cNvSpPr>
          <p:nvPr/>
        </p:nvSpPr>
        <p:spPr bwMode="auto">
          <a:xfrm>
            <a:off x="2268539" y="6308725"/>
            <a:ext cx="4752975" cy="307777"/>
          </a:xfrm>
          <a:prstGeom prst="rect">
            <a:avLst/>
          </a:prstGeom>
          <a:noFill/>
          <a:ln w="9525">
            <a:noFill/>
            <a:miter lim="800000"/>
          </a:ln>
        </p:spPr>
        <p:txBody>
          <a:bodyPr>
            <a:spAutoFit/>
          </a:bodyPr>
          <a:lstStyle/>
          <a:p>
            <a:pPr algn="ctr">
              <a:spcBef>
                <a:spcPct val="50000"/>
              </a:spcBef>
              <a:defRPr/>
            </a:pPr>
            <a:r>
              <a:rPr lang="tr-TR" sz="1400" b="1" i="1">
                <a:solidFill>
                  <a:schemeClr val="bg1"/>
                </a:solidFill>
                <a:latin typeface="Arial" pitchFamily="34" charset="0"/>
              </a:rPr>
              <a:t>2. Kademe Antrenör Eğitimi</a:t>
            </a:r>
            <a:endParaRPr lang="en-US" sz="1400" b="1" i="1">
              <a:solidFill>
                <a:schemeClr val="bg1"/>
              </a:solidFill>
              <a:latin typeface="Arial" panose="020b0604020202020204" pitchFamily="34" charset="0"/>
            </a:endParaRPr>
          </a:p>
        </p:txBody>
      </p:sp>
    </p:spTree>
  </p:cSld>
  <p:clrMap bg1="lt1" tx1="dk1" bg2="lt2" tx2="dk2" accent1="accent1" accent2="accent2" accent3="accent3" accent4="accent4" accent5="accent5" accent6="accent6" hlink="hlink" folHlink="folHlink"/>
  <p:transition/>
  <p:timing/>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a:defRPr>
      </a:lvl2pPr>
      <a:lvl3pPr algn="ctr" rtl="0" eaLnBrk="1" fontAlgn="base" hangingPunct="1">
        <a:spcBef>
          <a:spcPct val="0"/>
        </a:spcBef>
        <a:spcAft>
          <a:spcPct val="0"/>
        </a:spcAft>
        <a:defRPr sz="4400">
          <a:solidFill>
            <a:schemeClr val="tx2"/>
          </a:solidFill>
          <a:latin typeface="Arial"/>
        </a:defRPr>
      </a:lvl3pPr>
      <a:lvl4pPr algn="ctr" rtl="0" eaLnBrk="1" fontAlgn="base" hangingPunct="1">
        <a:spcBef>
          <a:spcPct val="0"/>
        </a:spcBef>
        <a:spcAft>
          <a:spcPct val="0"/>
        </a:spcAft>
        <a:defRPr sz="4400">
          <a:solidFill>
            <a:schemeClr val="tx2"/>
          </a:solidFill>
          <a:latin typeface="Arial"/>
        </a:defRPr>
      </a:lvl4pPr>
      <a:lvl5pPr algn="ctr" rtl="0" eaLnBrk="1" fontAlgn="base" hangingPunct="1">
        <a:spcBef>
          <a:spcPct val="0"/>
        </a:spcBef>
        <a:spcAft>
          <a:spcPct val="0"/>
        </a:spcAft>
        <a:defRPr sz="4400">
          <a:solidFill>
            <a:schemeClr val="tx2"/>
          </a:solidFill>
          <a:latin typeface="Arial"/>
        </a:defRPr>
      </a:lvl5pPr>
      <a:lvl6pPr marL="457200" algn="ctr" rtl="0" eaLnBrk="1" fontAlgn="base" hangingPunct="1">
        <a:spcBef>
          <a:spcPct val="0"/>
        </a:spcBef>
        <a:spcAft>
          <a:spcPct val="0"/>
        </a:spcAft>
        <a:defRPr sz="4400">
          <a:solidFill>
            <a:schemeClr val="tx2"/>
          </a:solidFill>
          <a:latin typeface="Arial"/>
        </a:defRPr>
      </a:lvl6pPr>
      <a:lvl7pPr marL="914400" algn="ctr" rtl="0" eaLnBrk="1" fontAlgn="base" hangingPunct="1">
        <a:spcBef>
          <a:spcPct val="0"/>
        </a:spcBef>
        <a:spcAft>
          <a:spcPct val="0"/>
        </a:spcAft>
        <a:defRPr sz="4400">
          <a:solidFill>
            <a:schemeClr val="tx2"/>
          </a:solidFill>
          <a:latin typeface="Arial"/>
        </a:defRPr>
      </a:lvl7pPr>
      <a:lvl8pPr marL="1371600" algn="ctr" rtl="0" eaLnBrk="1" fontAlgn="base" hangingPunct="1">
        <a:spcBef>
          <a:spcPct val="0"/>
        </a:spcBef>
        <a:spcAft>
          <a:spcPct val="0"/>
        </a:spcAft>
        <a:defRPr sz="4400">
          <a:solidFill>
            <a:schemeClr val="tx2"/>
          </a:solidFill>
          <a:latin typeface="Arial"/>
        </a:defRPr>
      </a:lvl8pPr>
      <a:lvl9pPr marL="1828800" algn="ctr" rtl="0" eaLnBrk="1" fontAlgn="base" hangingPunct="1">
        <a:spcBef>
          <a:spcPct val="0"/>
        </a:spcBef>
        <a:spcAft>
          <a:spcPct val="0"/>
        </a:spcAft>
        <a:defRPr sz="4400">
          <a:solidFill>
            <a:schemeClr val="tx2"/>
          </a:solidFill>
          <a:latin typeface="Arial"/>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8194" name="1 Başlık Yer Tutucusu"/>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8195" name="2 Metin Yer Tutucusu"/>
          <p:cNvSpPr>
            <a:spLocks noGrp="1"/>
          </p:cNvSpPr>
          <p:nvPr>
            <p:ph type="body" idx="1"/>
          </p:nvPr>
        </p:nvSpPr>
        <p:spPr bwMode="auto">
          <a:xfrm>
            <a:off x="457200" y="1600201"/>
            <a:ext cx="8229600" cy="4525963"/>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27F6773-98DE-4A0F-895A-D7E855FE561B}" type="datetime1">
              <a:rPr lang="tr-TR" smtClean="0"/>
              <a:t>29.06.2024</a:t>
            </a:fld>
            <a:endParaRPr lang="tr-TR"/>
          </a:p>
        </p:txBody>
      </p:sp>
      <p:sp>
        <p:nvSpPr>
          <p:cNvPr id="5" name="4 Altbilgi Yer Tutucusu"/>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tr-TR" smtClean="0"/>
              <a:t>MÜSABAKA VE ANTRENMAN ANALİZİ</a:t>
            </a:r>
            <a:endParaRPr lang="tr-TR"/>
          </a:p>
        </p:txBody>
      </p:sp>
      <p:sp>
        <p:nvSpPr>
          <p:cNvPr id="6" name="5 Slayt Numarası Yer Tutucusu"/>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138469-3DA4-4FAF-9DD4-E733CF3505E1}" type="slidenum">
              <a:rPr lang="tr-TR"/>
              <a:pPr>
                <a:defRPr/>
              </a:pPr>
              <a:t>‹#›</a:t>
            </a:fld>
            <a:endParaRPr lang="tr-TR"/>
          </a:p>
        </p:txBody>
      </p:sp>
    </p:spTree>
  </p:cSld>
  <p:clrMap bg1="lt1" tx1="dk1" bg2="lt2" tx2="dk2" accent1="accent1" accent2="accent2" accent3="accent3" accent4="accent4" accent5="accent5" accent6="accent6" hlink="hlink" folHlink="folHlink"/>
  <p:transition/>
  <p:timing/>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9218" name="1 Başlık Yer Tutucusu"/>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9219" name="2 Metin Yer Tutucusu"/>
          <p:cNvSpPr>
            <a:spLocks noGrp="1"/>
          </p:cNvSpPr>
          <p:nvPr>
            <p:ph type="body" idx="1"/>
          </p:nvPr>
        </p:nvSpPr>
        <p:spPr bwMode="auto">
          <a:xfrm>
            <a:off x="457200" y="1600201"/>
            <a:ext cx="8229600" cy="4525963"/>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2B14E4A-3669-401B-AF19-C898EC61C5F9}" type="datetime1">
              <a:rPr lang="tr-TR" smtClean="0"/>
              <a:t>29.06.2024</a:t>
            </a:fld>
            <a:endParaRPr lang="tr-TR"/>
          </a:p>
        </p:txBody>
      </p:sp>
      <p:sp>
        <p:nvSpPr>
          <p:cNvPr id="5" name="4 Altbilgi Yer Tutucusu"/>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tr-TR" smtClean="0"/>
              <a:t>MÜSABAKA VE ANTRENMAN ANALİZİ</a:t>
            </a:r>
            <a:endParaRPr lang="tr-TR"/>
          </a:p>
        </p:txBody>
      </p:sp>
      <p:sp>
        <p:nvSpPr>
          <p:cNvPr id="6" name="5 Slayt Numarası Yer Tutucusu"/>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B2380B1-6DCF-4FD0-9604-D130840B8056}" type="slidenum">
              <a:rPr lang="tr-TR"/>
              <a:pPr>
                <a:defRPr/>
              </a:pPr>
              <a:t>‹#›</a:t>
            </a:fld>
            <a:endParaRPr lang="tr-TR"/>
          </a:p>
        </p:txBody>
      </p:sp>
    </p:spTree>
  </p:cSld>
  <p:clrMap bg1="lt1" tx1="dk1" bg2="lt2" tx2="dk2" accent1="accent1" accent2="accent2" accent3="accent3" accent4="accent4" accent5="accent5" accent6="accent6" hlink="hlink" folHlink="folHlink"/>
  <p:transition/>
  <p:timing/>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10242" name="1 Başlık Yer Tutucusu"/>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43" name="2 Metin Yer Tutucusu"/>
          <p:cNvSpPr>
            <a:spLocks noGrp="1"/>
          </p:cNvSpPr>
          <p:nvPr>
            <p:ph type="body" idx="1"/>
          </p:nvPr>
        </p:nvSpPr>
        <p:spPr bwMode="auto">
          <a:xfrm>
            <a:off x="457200" y="1600201"/>
            <a:ext cx="8229600" cy="4525963"/>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2EC2674-D035-4F39-B856-11F823EEDE3B}" type="datetime1">
              <a:rPr lang="tr-TR" smtClean="0"/>
              <a:t>29.06.2024</a:t>
            </a:fld>
            <a:endParaRPr lang="tr-TR"/>
          </a:p>
        </p:txBody>
      </p:sp>
      <p:sp>
        <p:nvSpPr>
          <p:cNvPr id="5" name="4 Altbilgi Yer Tutucusu"/>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tr-TR" smtClean="0"/>
              <a:t>MÜSABAKA VE ANTRENMAN ANALİZİ</a:t>
            </a:r>
            <a:endParaRPr lang="tr-TR"/>
          </a:p>
        </p:txBody>
      </p:sp>
      <p:sp>
        <p:nvSpPr>
          <p:cNvPr id="6" name="5 Slayt Numarası Yer Tutucusu"/>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FCA8465-EB78-4288-B3C2-3B918517CC28}" type="slidenum">
              <a:rPr lang="tr-TR"/>
              <a:pPr>
                <a:defRPr/>
              </a:pPr>
              <a:t>‹#›</a:t>
            </a:fld>
            <a:endParaRPr lang="tr-TR"/>
          </a:p>
        </p:txBody>
      </p:sp>
    </p:spTree>
  </p:cSld>
  <p:clrMap bg1="lt1" tx1="dk1" bg2="lt2" tx2="dk2" accent1="accent1" accent2="accent2" accent3="accent3" accent4="accent4" accent5="accent5" accent6="accent6" hlink="hlink" folHlink="folHlink"/>
  <p:transition/>
  <p:timing/>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3">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2"/>
          </p:nvPr>
        </p:nvSpPr>
        <p:spPr>
          <a:xfrm>
            <a:off x="6248400" y="6208777"/>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0E286F9A-31B5-4B22-A602-4D54FD22AFE8}" type="datetime1">
              <a:rPr lang="tr-TR" smtClean="0"/>
              <a:t>29.06.2024</a:t>
            </a:fld>
            <a:endParaRPr lang="tr-TR"/>
          </a:p>
        </p:txBody>
      </p:sp>
      <p:sp>
        <p:nvSpPr>
          <p:cNvPr id="5" name="Footer Placeholder 4"/>
          <p:cNvSpPr>
            <a:spLocks noGrp="1"/>
          </p:cNvSpPr>
          <p:nvPr>
            <p:ph type="ftr" sz="quarter" idx="3"/>
          </p:nvPr>
        </p:nvSpPr>
        <p:spPr>
          <a:xfrm>
            <a:off x="762000" y="6208777"/>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smtClean="0"/>
              <a:t>MÜSABAKA VE ANTRENMAN ANALİZİ</a:t>
            </a:r>
            <a:endParaRPr lang="en-US"/>
          </a:p>
        </p:txBody>
      </p:sp>
      <p:sp>
        <p:nvSpPr>
          <p:cNvPr id="6" name="Slide Number Placeholder 5"/>
          <p:cNvSpPr>
            <a:spLocks noGrp="1"/>
          </p:cNvSpPr>
          <p:nvPr>
            <p:ph type="sldNum" sz="quarter" idx="4"/>
          </p:nvPr>
        </p:nvSpPr>
        <p:spPr>
          <a:xfrm>
            <a:off x="7620000" y="5687569"/>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1F443CD-ADE5-4FC3-987F-623ABC0D03B1}" type="slidenum">
              <a:rPr lang="tr-TR" smtClean="0"/>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7" r:id="rId1"/>
    <p:sldLayoutId id="2147483754" r:id="rId2"/>
  </p:sldLayoutIdLst>
  <p:transition/>
  <p:timing/>
  <p:hf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3.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 Id="rId3" Type="http://schemas.openxmlformats.org/officeDocument/2006/relationships/image" Target="../media/image5.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image" Target="../media/image6.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oleObject" Target="../embeddings/Microsoft_Excel_97-2003_Worksheet1.xls" TargetMode="Internal" /><Relationship Id="rId4" Type="http://schemas.openxmlformats.org/officeDocument/2006/relationships/image" Target="../media/image7.png" /><Relationship Id="rId5" Type="http://schemas.openxmlformats.org/officeDocument/2006/relationships/oleObject" Target="../embeddings/Microsoft_Excel_97-2003_Worksheet2.xls" TargetMode="Internal" /><Relationship Id="rId6" Type="http://schemas.openxmlformats.org/officeDocument/2006/relationships/image" Target="../media/image8.png" /><Relationship Id="rId7" Type="http://schemas.openxmlformats.org/officeDocument/2006/relationships/vmlDrawing" Target="../drawings/vmlDrawing1.v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9.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image" Target="../media/image10.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 Id="rId3" Type="http://schemas.openxmlformats.org/officeDocument/2006/relationships/image" Target="../media/image11.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 Id="rId3" Type="http://schemas.openxmlformats.org/officeDocument/2006/relationships/image" Target="../media/image12.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 Id="rId3" Type="http://schemas.openxmlformats.org/officeDocument/2006/relationships/image" Target="../media/image13.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4.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 Id="rId3" Type="http://schemas.openxmlformats.org/officeDocument/2006/relationships/image" Target="../media/image15.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 Id="rId3" Type="http://schemas.openxmlformats.org/officeDocument/2006/relationships/image" Target="../media/image16.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 Id="rId3" Type="http://schemas.openxmlformats.org/officeDocument/2006/relationships/image" Target="../media/image17.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 Id="rId3" Type="http://schemas.openxmlformats.org/officeDocument/2006/relationships/image" Target="../media/image18.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3.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4.xml" /><Relationship Id="rId3" Type="http://schemas.openxmlformats.org/officeDocument/2006/relationships/image" Target="../media/image19.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5.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6.xml" /><Relationship Id="rId3" Type="http://schemas.openxmlformats.org/officeDocument/2006/relationships/image" Target="../media/image20.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7.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8.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9.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0.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1.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2.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3.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4.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5.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6.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7.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8.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9.x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0.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a:solidFill>
                  <a:schemeClr val="bg1"/>
                </a:solidFill>
                <a:latin typeface="Tahoma" pitchFamily="34" charset="0"/>
              </a:rPr>
              <a:t>TÜRKİYE VOLEYBOL FEDERASYONU</a:t>
            </a:r>
          </a:p>
        </p:txBody>
      </p:sp>
      <p:sp>
        <p:nvSpPr>
          <p:cNvPr id="13" name="Metin kutusu 12"/>
          <p:cNvSpPr txBox="1"/>
          <p:nvPr/>
        </p:nvSpPr>
        <p:spPr>
          <a:xfrm>
            <a:off x="1749690" y="2636912"/>
            <a:ext cx="5940601" cy="461665"/>
          </a:xfrm>
          <a:prstGeom prst="rect">
            <a:avLst/>
          </a:prstGeom>
          <a:noFill/>
        </p:spPr>
        <p:txBody>
          <a:bodyPr wrap="none" rtlCol="0">
            <a:spAutoFit/>
          </a:bodyPr>
          <a:lstStyle/>
          <a:p>
            <a:r>
              <a:rPr lang="tr-TR" sz="2400" b="1" smtClean="0"/>
              <a:t>MÜSABAKA VE ANTRENMAN ANALİZİ</a:t>
            </a:r>
            <a:endParaRPr lang="tr-TR" sz="2400" b="1"/>
          </a:p>
        </p:txBody>
      </p:sp>
      <p:sp>
        <p:nvSpPr>
          <p:cNvPr id="15" name="Metin kutusu 14"/>
          <p:cNvSpPr txBox="1"/>
          <p:nvPr/>
        </p:nvSpPr>
        <p:spPr>
          <a:xfrm>
            <a:off x="2772181" y="4293096"/>
            <a:ext cx="3706464" cy="461665"/>
          </a:xfrm>
          <a:prstGeom prst="rect">
            <a:avLst/>
          </a:prstGeom>
          <a:noFill/>
        </p:spPr>
        <p:txBody>
          <a:bodyPr wrap="none" rtlCol="0">
            <a:spAutoFit/>
          </a:bodyPr>
          <a:lstStyle/>
          <a:p>
            <a:r>
              <a:rPr lang="tr-TR" sz="2400" smtClean="0"/>
              <a:t>Mehmet Görkem İŞGÜZAR</a:t>
            </a:r>
            <a:endParaRPr lang="tr-TR" sz="2400"/>
          </a:p>
        </p:txBody>
      </p:sp>
      <p:sp>
        <p:nvSpPr>
          <p:cNvPr id="14" name="Slayt Numarası Yer Tutucusu 13"/>
          <p:cNvSpPr>
            <a:spLocks noGrp="1"/>
          </p:cNvSpPr>
          <p:nvPr>
            <p:ph type="sldNum" sz="quarter" idx="12"/>
          </p:nvPr>
        </p:nvSpPr>
        <p:spPr>
          <a:xfrm>
            <a:off x="7697711" y="6291318"/>
            <a:ext cx="762000" cy="365125"/>
          </a:xfrm>
        </p:spPr>
        <p:txBody>
          <a:bodyPr/>
          <a:lstStyle/>
          <a:p>
            <a:fld id="{31F443CD-ADE5-4FC3-987F-623ABC0D03B1}" type="slidenum">
              <a:rPr lang="tr-TR" smtClean="0"/>
              <a:t>1</a:t>
            </a:fld>
            <a:endParaRPr lang="tr-TR"/>
          </a:p>
        </p:txBody>
      </p:sp>
      <p:sp>
        <p:nvSpPr>
          <p:cNvPr id="6" name="Metin kutusu 5"/>
          <p:cNvSpPr txBox="1"/>
          <p:nvPr/>
        </p:nvSpPr>
        <p:spPr>
          <a:xfrm>
            <a:off x="2170220" y="1392001"/>
            <a:ext cx="5077672" cy="461665"/>
          </a:xfrm>
          <a:prstGeom prst="rect">
            <a:avLst/>
          </a:prstGeom>
          <a:noFill/>
        </p:spPr>
        <p:txBody>
          <a:bodyPr wrap="none" rtlCol="0">
            <a:spAutoFit/>
          </a:bodyPr>
          <a:lstStyle/>
          <a:p>
            <a:r>
              <a:rPr lang="tr-TR" sz="2400" b="1" smtClean="0"/>
              <a:t>5. KADEME ANTRENÖR EĞİTİMİ</a:t>
            </a:r>
            <a:endParaRPr lang="tr-TR" sz="2400" b="1"/>
          </a:p>
        </p:txBody>
      </p:sp>
    </p:spTree>
    <p:extLst>
      <p:ext uri="{BB962C8B-B14F-4D97-AF65-F5344CB8AC3E}">
        <p14:creationId xmlns:p14="http://schemas.microsoft.com/office/powerpoint/2010/main" val="2111095351"/>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10</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l="1049" t="22388" r="71889" b="9888"/>
          <a:stretch>
            <a:fillRect/>
          </a:stretch>
        </p:blipFill>
        <p:spPr bwMode="auto">
          <a:xfrm>
            <a:off x="1190856" y="1052736"/>
            <a:ext cx="6621504"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Metin kutusu"/>
          <p:cNvSpPr txBox="1">
            <a:spLocks noChangeArrowheads="1"/>
          </p:cNvSpPr>
          <p:nvPr/>
        </p:nvSpPr>
        <p:spPr bwMode="auto">
          <a:xfrm>
            <a:off x="1375295" y="476672"/>
            <a:ext cx="6869113" cy="461962"/>
          </a:xfrm>
          <a:prstGeom prst="rect">
            <a:avLst/>
          </a:prstGeom>
          <a:noFill/>
          <a:ln w="9525">
            <a:noFill/>
            <a:miter lim="800000"/>
          </a:ln>
        </p:spPr>
        <p:txBody>
          <a:bodyPr wrap="none">
            <a:spAutoFit/>
          </a:bodyPr>
          <a:lstStyle/>
          <a:p>
            <a:r>
              <a:rPr lang="tr-TR" sz="2400" b="1"/>
              <a:t>Serbest Gözlem Değerlendirme Formu Örneği</a:t>
            </a:r>
          </a:p>
        </p:txBody>
      </p:sp>
      <p:sp>
        <p:nvSpPr>
          <p:cNvPr id="7"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smtClean="0">
                <a:solidFill>
                  <a:schemeClr val="bg1"/>
                </a:solidFill>
                <a:latin typeface="Tahoma" pitchFamily="34" charset="0"/>
              </a:rPr>
              <a:t>ANALİZ YÖNTEMLERİ</a:t>
            </a:r>
            <a:endParaRPr lang="tr-TR" sz="2200" b="1">
              <a:solidFill>
                <a:schemeClr val="bg1"/>
              </a:solidFill>
              <a:latin typeface="Tahoma" pitchFamily="34" charset="0"/>
            </a:endParaRPr>
          </a:p>
        </p:txBody>
      </p:sp>
    </p:spTree>
    <p:extLst>
      <p:ext uri="{BB962C8B-B14F-4D97-AF65-F5344CB8AC3E}">
        <p14:creationId xmlns:p14="http://schemas.microsoft.com/office/powerpoint/2010/main" val="3804686062"/>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F0BE5E2F-3001-42AC-9FB8-72833AF46723}" type="slidenum">
              <a:rPr lang="en-US" smtClean="0"/>
              <a:pPr>
                <a:defRPr/>
              </a:pPr>
              <a:t>11</a:t>
            </a:fld>
            <a:endParaRPr lang="en-US"/>
          </a:p>
        </p:txBody>
      </p:sp>
      <p:sp>
        <p:nvSpPr>
          <p:cNvPr id="3076" name="5 Metin kutusu"/>
          <p:cNvSpPr txBox="1">
            <a:spLocks noChangeArrowheads="1"/>
          </p:cNvSpPr>
          <p:nvPr/>
        </p:nvSpPr>
        <p:spPr bwMode="auto">
          <a:xfrm>
            <a:off x="1735334" y="461715"/>
            <a:ext cx="6869113" cy="461962"/>
          </a:xfrm>
          <a:prstGeom prst="rect">
            <a:avLst/>
          </a:prstGeom>
          <a:noFill/>
          <a:ln w="9525">
            <a:noFill/>
            <a:miter lim="800000"/>
          </a:ln>
        </p:spPr>
        <p:txBody>
          <a:bodyPr wrap="none">
            <a:spAutoFit/>
          </a:bodyPr>
          <a:lstStyle/>
          <a:p>
            <a:r>
              <a:rPr lang="tr-TR" sz="2400" b="1"/>
              <a:t>Serbest Gözlem Değerlendirme Formu Örneği</a:t>
            </a:r>
          </a:p>
        </p:txBody>
      </p:sp>
      <p:pic>
        <p:nvPicPr>
          <p:cNvPr id="3083" name="Picture 11"/>
          <p:cNvPicPr>
            <a:picLocks noChangeAspect="1" noChangeArrowheads="1"/>
          </p:cNvPicPr>
          <p:nvPr/>
        </p:nvPicPr>
        <p:blipFill>
          <a:blip r:embed="rId2">
            <a:extLst>
              <a:ext uri="{28A0092B-C50C-407E-A947-70E740481C1C}">
                <a14:useLocalDpi xmlns:a14="http://schemas.microsoft.com/office/drawing/2010/main" val="0"/>
              </a:ext>
            </a:extLst>
          </a:blip>
          <a:srcRect l="2525" t="27938" r="60344" b="10635"/>
          <a:stretch>
            <a:fillRect/>
          </a:stretch>
        </p:blipFill>
        <p:spPr bwMode="auto">
          <a:xfrm>
            <a:off x="456647" y="1146456"/>
            <a:ext cx="4046419" cy="482404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3">
            <a:extLst>
              <a:ext uri="{28A0092B-C50C-407E-A947-70E740481C1C}">
                <a14:useLocalDpi xmlns:a14="http://schemas.microsoft.com/office/drawing/2010/main" val="0"/>
              </a:ext>
            </a:extLst>
          </a:blip>
          <a:srcRect l="2098" t="30224" r="60266" b="16045"/>
          <a:stretch>
            <a:fillRect/>
          </a:stretch>
        </p:blipFill>
        <p:spPr bwMode="auto">
          <a:xfrm>
            <a:off x="4655078" y="1124744"/>
            <a:ext cx="4165394" cy="482404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smtClean="0">
                <a:solidFill>
                  <a:schemeClr val="bg1"/>
                </a:solidFill>
                <a:latin typeface="Tahoma" pitchFamily="34" charset="0"/>
              </a:rPr>
              <a:t>ANALİZ YÖNTEMLERİ</a:t>
            </a:r>
            <a:endParaRPr lang="tr-TR" sz="2200" b="1">
              <a:solidFill>
                <a:schemeClr val="bg1"/>
              </a:solidFill>
              <a:latin typeface="Tahoma" pitchFamily="34" charset="0"/>
            </a:endParaRPr>
          </a:p>
        </p:txBody>
      </p:sp>
    </p:spTree>
    <p:extLst>
      <p:ext uri="{BB962C8B-B14F-4D97-AF65-F5344CB8AC3E}">
        <p14:creationId xmlns:p14="http://schemas.microsoft.com/office/powerpoint/2010/main" val="1645409272"/>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12</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5" name="2 Dikdörtgen"/>
          <p:cNvSpPr>
            <a:spLocks noChangeArrowheads="1"/>
          </p:cNvSpPr>
          <p:nvPr/>
        </p:nvSpPr>
        <p:spPr bwMode="auto">
          <a:xfrm>
            <a:off x="1214414" y="2071678"/>
            <a:ext cx="7345363" cy="2585323"/>
          </a:xfrm>
          <a:prstGeom prst="rect">
            <a:avLst/>
          </a:prstGeom>
          <a:noFill/>
          <a:ln w="9525">
            <a:noFill/>
            <a:miter lim="800000"/>
          </a:ln>
        </p:spPr>
        <p:txBody>
          <a:bodyPr>
            <a:spAutoFit/>
          </a:bodyPr>
          <a:lstStyle/>
          <a:p>
            <a:pPr algn="just">
              <a:lnSpc>
                <a:spcPct val="150000"/>
              </a:lnSpc>
            </a:pPr>
            <a:r>
              <a:rPr lang="tr-TR" smtClean="0"/>
              <a:t>                         Grafiksel </a:t>
            </a:r>
            <a:r>
              <a:rPr lang="tr-TR"/>
              <a:t>gözlem temel olarak taktik analiz ve istatistik için kullanılır : Oyuncuların pozisyonlarının ve  hareketlerinin, hücum ve savunma kalıplarının, oyun akışının, smaç ve servis doğrultularının gözlemlenmesi ve değerlendirilmesi ya da belirli bir </a:t>
            </a:r>
            <a:r>
              <a:rPr lang="tr-TR" smtClean="0"/>
              <a:t>müsabaka </a:t>
            </a:r>
            <a:r>
              <a:rPr lang="tr-TR"/>
              <a:t>periyodunda oyuncuların ve  takımın performansının grafiğe  dökülüp gözlenmesi  gibi.</a:t>
            </a:r>
            <a:r>
              <a:rPr lang="tr-TR" b="1"/>
              <a:t> </a:t>
            </a:r>
            <a:endParaRPr lang="tr-TR"/>
          </a:p>
        </p:txBody>
      </p:sp>
      <p:sp>
        <p:nvSpPr>
          <p:cNvPr id="6" name="3 Dikdörtgen"/>
          <p:cNvSpPr>
            <a:spLocks noChangeArrowheads="1"/>
          </p:cNvSpPr>
          <p:nvPr/>
        </p:nvSpPr>
        <p:spPr bwMode="auto">
          <a:xfrm>
            <a:off x="1331913" y="1099981"/>
            <a:ext cx="3570786" cy="584775"/>
          </a:xfrm>
          <a:prstGeom prst="rect">
            <a:avLst/>
          </a:prstGeom>
          <a:noFill/>
          <a:ln w="9525">
            <a:noFill/>
            <a:miter lim="800000"/>
          </a:ln>
        </p:spPr>
        <p:txBody>
          <a:bodyPr wrap="none">
            <a:spAutoFit/>
          </a:bodyPr>
          <a:lstStyle/>
          <a:p>
            <a:r>
              <a:rPr lang="tr-TR" sz="3200" b="1" smtClean="0"/>
              <a:t>2-Grafik </a:t>
            </a:r>
            <a:r>
              <a:rPr lang="tr-TR" sz="3200" b="1"/>
              <a:t>Yöntemi </a:t>
            </a:r>
            <a:endParaRPr lang="tr-TR" sz="3200"/>
          </a:p>
        </p:txBody>
      </p:sp>
      <p:sp>
        <p:nvSpPr>
          <p:cNvPr id="7"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smtClean="0">
                <a:solidFill>
                  <a:schemeClr val="bg1"/>
                </a:solidFill>
                <a:latin typeface="Tahoma" pitchFamily="34" charset="0"/>
              </a:rPr>
              <a:t>ANALİZ YÖNTEMLERİ</a:t>
            </a:r>
            <a:endParaRPr lang="tr-TR" sz="2200" b="1">
              <a:solidFill>
                <a:schemeClr val="bg1"/>
              </a:solidFill>
              <a:latin typeface="Tahoma" pitchFamily="34" charset="0"/>
            </a:endParaRPr>
          </a:p>
        </p:txBody>
      </p:sp>
    </p:spTree>
    <p:extLst>
      <p:ext uri="{BB962C8B-B14F-4D97-AF65-F5344CB8AC3E}">
        <p14:creationId xmlns:p14="http://schemas.microsoft.com/office/powerpoint/2010/main" val="333476599"/>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13</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362" y="836712"/>
            <a:ext cx="6270101" cy="4794874"/>
          </a:xfrm>
          <a:prstGeom prst="rect">
            <a:avLst/>
          </a:prstGeom>
        </p:spPr>
      </p:pic>
      <p:sp>
        <p:nvSpPr>
          <p:cNvPr id="6"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smtClean="0">
                <a:solidFill>
                  <a:schemeClr val="bg1"/>
                </a:solidFill>
                <a:latin typeface="Tahoma" pitchFamily="34" charset="0"/>
              </a:rPr>
              <a:t>ANALİZ YÖNTEMLERİ</a:t>
            </a:r>
            <a:endParaRPr lang="tr-TR" sz="2200" b="1">
              <a:solidFill>
                <a:schemeClr val="bg1"/>
              </a:solidFill>
              <a:latin typeface="Tahoma" pitchFamily="34" charset="0"/>
            </a:endParaRPr>
          </a:p>
        </p:txBody>
      </p:sp>
    </p:spTree>
    <p:extLst>
      <p:ext uri="{BB962C8B-B14F-4D97-AF65-F5344CB8AC3E}">
        <p14:creationId xmlns:p14="http://schemas.microsoft.com/office/powerpoint/2010/main" val="1166269549"/>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14</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graphicFrame>
        <p:nvGraphicFramePr>
          <p:cNvPr id="4" name="Nesne 3"/>
          <p:cNvGraphicFramePr/>
          <p:nvPr>
            <p:extLst>
              <p:ext uri="{D42A27DB-BD31-4B8C-83A1-F6EECF244321}">
                <p14:modId xmlns:p14="http://schemas.microsoft.com/office/powerpoint/2010/main" val="3220109062"/>
              </p:ext>
            </p:extLst>
          </p:nvPr>
        </p:nvGraphicFramePr>
        <p:xfrm>
          <a:off x="1258888" y="1123950"/>
          <a:ext cx="6740525" cy="2160588"/>
        </p:xfrm>
        <a:graphic>
          <a:graphicData uri="http://schemas.openxmlformats.org/presentationml/2006/ole">
            <mc:AlternateContent xmlns:mc="http://schemas.openxmlformats.org/markup-compatibility/2006">
              <mc:Choice xmlns:v="urn:schemas-microsoft-com:vml" Requires="v">
                <p:oleObj spid="_x0000_s1038" r:id="rId3" imgW="6736664" imgH="2158171" progId="Excel.Sheet.8">
                  <p:embed/>
                </p:oleObj>
              </mc:Choice>
              <mc:Fallback>
                <p:oleObj r:id="rId3" imgW="6736664" imgH="2158171" progId="Excel.Sheet.8">
                  <p:embed/>
                  <p:pic>
                    <p:nvPicPr>
                      <p:cNvPr id="0" name="OLE substitute image"/>
                      <p:cNvPicPr/>
                      <p:nvPr/>
                    </p:nvPicPr>
                    <p:blipFill>
                      <a:blip r:embed="rId4">
                        <a:extLst>
                          <a:ext uri="{28A0092B-C50C-407E-A947-70E740481C1C}">
                            <a14:useLocalDpi xmlns:a14="http://schemas.microsoft.com/office/drawing/2010/main" val="0"/>
                          </a:ext>
                        </a:extLst>
                      </a:blip>
                      <a:stretch>
                        <a:fillRect/>
                      </a:stretch>
                    </p:blipFill>
                    <p:spPr>
                      <a:xfrm>
                        <a:off x="1258888" y="1123950"/>
                        <a:ext cx="6740525" cy="2160588"/>
                      </a:xfrm>
                      <a:prstGeom prst="rect">
                        <a:avLst/>
                      </a:prstGeom>
                      <a:noFill/>
                      <a:ln>
                        <a:noFill/>
                      </a:ln>
                    </p:spPr>
                  </p:pic>
                </p:oleObj>
              </mc:Fallback>
            </mc:AlternateContent>
          </a:graphicData>
        </a:graphic>
      </p:graphicFrame>
      <p:graphicFrame>
        <p:nvGraphicFramePr>
          <p:cNvPr id="7" name="Nesne 6"/>
          <p:cNvGraphicFramePr/>
          <p:nvPr/>
        </p:nvGraphicFramePr>
        <p:xfrm>
          <a:off x="1403350" y="3573463"/>
          <a:ext cx="6740525" cy="2159000"/>
        </p:xfrm>
        <a:graphic>
          <a:graphicData uri="http://schemas.openxmlformats.org/presentationml/2006/ole">
            <mc:AlternateContent xmlns:mc="http://schemas.openxmlformats.org/markup-compatibility/2006">
              <mc:Choice xmlns:v="urn:schemas-microsoft-com:vml" Requires="v">
                <p:oleObj spid="_x0000_s1039" r:id="rId5" imgW="6742760" imgH="2158171" progId="Excel.Sheet.8">
                  <p:embed/>
                </p:oleObj>
              </mc:Choice>
              <mc:Fallback>
                <p:oleObj r:id="rId5" imgW="6742760" imgH="2158171" progId="Excel.Sheet.8">
                  <p:embed/>
                  <p:pic>
                    <p:nvPicPr>
                      <p:cNvPr id="0" name="OLE substitute image"/>
                      <p:cNvPicPr/>
                      <p:nvPr/>
                    </p:nvPicPr>
                    <p:blipFill>
                      <a:blip r:embed="rId6">
                        <a:extLst>
                          <a:ext uri="{28A0092B-C50C-407E-A947-70E740481C1C}">
                            <a14:useLocalDpi xmlns:a14="http://schemas.microsoft.com/office/drawing/2010/main" val="0"/>
                          </a:ext>
                        </a:extLst>
                      </a:blip>
                      <a:stretch>
                        <a:fillRect/>
                      </a:stretch>
                    </p:blipFill>
                    <p:spPr>
                      <a:xfrm>
                        <a:off x="1403350" y="3573463"/>
                        <a:ext cx="6740525" cy="2159000"/>
                      </a:xfrm>
                      <a:prstGeom prst="rect">
                        <a:avLst/>
                      </a:prstGeom>
                      <a:noFill/>
                      <a:ln>
                        <a:noFill/>
                      </a:ln>
                    </p:spPr>
                  </p:pic>
                </p:oleObj>
              </mc:Fallback>
            </mc:AlternateContent>
          </a:graphicData>
        </a:graphic>
      </p:graphicFrame>
      <p:sp>
        <p:nvSpPr>
          <p:cNvPr id="9"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smtClean="0">
                <a:solidFill>
                  <a:schemeClr val="bg1"/>
                </a:solidFill>
                <a:latin typeface="Tahoma" pitchFamily="34" charset="0"/>
              </a:rPr>
              <a:t>ANALİZ YÖNTEMLERİ</a:t>
            </a:r>
            <a:endParaRPr lang="tr-TR" sz="2200" b="1">
              <a:solidFill>
                <a:schemeClr val="bg1"/>
              </a:solidFill>
              <a:latin typeface="Tahoma" pitchFamily="34" charset="0"/>
            </a:endParaRPr>
          </a:p>
        </p:txBody>
      </p:sp>
    </p:spTree>
    <p:extLst>
      <p:ext uri="{BB962C8B-B14F-4D97-AF65-F5344CB8AC3E}">
        <p14:creationId xmlns:p14="http://schemas.microsoft.com/office/powerpoint/2010/main" val="2140283439"/>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15</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980728"/>
            <a:ext cx="7272808" cy="4176464"/>
          </a:xfrm>
          <a:prstGeom prst="rect">
            <a:avLst/>
          </a:prstGeom>
        </p:spPr>
      </p:pic>
      <p:sp>
        <p:nvSpPr>
          <p:cNvPr id="8"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smtClean="0">
                <a:solidFill>
                  <a:schemeClr val="bg1"/>
                </a:solidFill>
                <a:latin typeface="Tahoma" pitchFamily="34" charset="0"/>
              </a:rPr>
              <a:t>ANALİZ YÖNTEMLERİ</a:t>
            </a:r>
            <a:endParaRPr lang="tr-TR" sz="2200" b="1">
              <a:solidFill>
                <a:schemeClr val="bg1"/>
              </a:solidFill>
              <a:latin typeface="Tahoma" pitchFamily="34" charset="0"/>
            </a:endParaRPr>
          </a:p>
        </p:txBody>
      </p:sp>
    </p:spTree>
    <p:extLst>
      <p:ext uri="{BB962C8B-B14F-4D97-AF65-F5344CB8AC3E}">
        <p14:creationId xmlns:p14="http://schemas.microsoft.com/office/powerpoint/2010/main" val="1170718725"/>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16</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5" name="Rectangle 5"/>
          <p:cNvSpPr>
            <a:spLocks noChangeArrowheads="1"/>
          </p:cNvSpPr>
          <p:nvPr/>
        </p:nvSpPr>
        <p:spPr bwMode="auto">
          <a:xfrm>
            <a:off x="970398" y="2132856"/>
            <a:ext cx="7272338" cy="2169825"/>
          </a:xfrm>
          <a:prstGeom prst="rect">
            <a:avLst/>
          </a:prstGeom>
          <a:noFill/>
          <a:ln w="9525">
            <a:noFill/>
            <a:miter lim="800000"/>
          </a:ln>
        </p:spPr>
        <p:txBody>
          <a:bodyPr anchor="ctr">
            <a:spAutoFit/>
          </a:bodyPr>
          <a:lstStyle/>
          <a:p>
            <a:pPr algn="just" eaLnBrk="0" hangingPunct="0">
              <a:lnSpc>
                <a:spcPct val="150000"/>
              </a:lnSpc>
            </a:pPr>
            <a:r>
              <a:rPr lang="tr-TR" smtClean="0">
                <a:cs typeface="Times New Roman" pitchFamily="18" charset="0"/>
              </a:rPr>
              <a:t>             Bu </a:t>
            </a:r>
            <a:r>
              <a:rPr lang="tr-TR" err="1">
                <a:cs typeface="Times New Roman" pitchFamily="18" charset="0"/>
              </a:rPr>
              <a:t>metodlar, pahalı cihazlar ve değerlendirme için çok zaman </a:t>
            </a:r>
            <a:r>
              <a:rPr lang="tr-TR" smtClean="0">
                <a:cs typeface="Times New Roman" pitchFamily="18" charset="0"/>
              </a:rPr>
              <a:t>gerektirir. Bununla </a:t>
            </a:r>
            <a:r>
              <a:rPr lang="tr-TR">
                <a:cs typeface="Times New Roman" pitchFamily="18" charset="0"/>
              </a:rPr>
              <a:t>birlikte çok etkili ve bilgi vericidir.Özellikle teknik taktik  analiz ve gözlemde yaralıdır.</a:t>
            </a:r>
          </a:p>
          <a:p>
            <a:pPr algn="just" eaLnBrk="0" hangingPunct="0">
              <a:lnSpc>
                <a:spcPct val="150000"/>
              </a:lnSpc>
            </a:pPr>
            <a:r>
              <a:rPr lang="tr-TR" b="1">
                <a:cs typeface="Times New Roman" pitchFamily="18" charset="0"/>
              </a:rPr>
              <a:t>	Video analizi ancak kayıtlar iyi düzenlenmişse ve kısaysa değerlidir.</a:t>
            </a:r>
            <a:endParaRPr lang="tr-TR" b="1"/>
          </a:p>
        </p:txBody>
      </p:sp>
      <p:sp>
        <p:nvSpPr>
          <p:cNvPr id="6" name="5 Dikdörtgen"/>
          <p:cNvSpPr>
            <a:spLocks noChangeArrowheads="1"/>
          </p:cNvSpPr>
          <p:nvPr/>
        </p:nvSpPr>
        <p:spPr bwMode="auto">
          <a:xfrm>
            <a:off x="1115169" y="908720"/>
            <a:ext cx="6985223" cy="584775"/>
          </a:xfrm>
          <a:prstGeom prst="rect">
            <a:avLst/>
          </a:prstGeom>
          <a:noFill/>
          <a:ln w="9525">
            <a:noFill/>
            <a:miter lim="800000"/>
          </a:ln>
        </p:spPr>
        <p:txBody>
          <a:bodyPr wrap="square">
            <a:spAutoFit/>
          </a:bodyPr>
          <a:lstStyle/>
          <a:p>
            <a:r>
              <a:rPr lang="tr-TR" sz="3200" b="1" smtClean="0"/>
              <a:t>3-Video </a:t>
            </a:r>
            <a:r>
              <a:rPr lang="tr-TR" sz="3200" b="1"/>
              <a:t>Fotoğraf veya Film Kayıtları</a:t>
            </a:r>
            <a:endParaRPr lang="tr-TR" sz="3200"/>
          </a:p>
        </p:txBody>
      </p:sp>
      <p:sp>
        <p:nvSpPr>
          <p:cNvPr id="7"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smtClean="0">
                <a:solidFill>
                  <a:schemeClr val="bg1"/>
                </a:solidFill>
                <a:latin typeface="Tahoma" pitchFamily="34" charset="0"/>
              </a:rPr>
              <a:t>ANALİZ YÖNTEMLERİ</a:t>
            </a:r>
            <a:endParaRPr lang="tr-TR" sz="2200" b="1">
              <a:solidFill>
                <a:schemeClr val="bg1"/>
              </a:solidFill>
              <a:latin typeface="Tahoma" pitchFamily="34" charset="0"/>
            </a:endParaRPr>
          </a:p>
        </p:txBody>
      </p:sp>
    </p:spTree>
    <p:extLst>
      <p:ext uri="{BB962C8B-B14F-4D97-AF65-F5344CB8AC3E}">
        <p14:creationId xmlns:p14="http://schemas.microsoft.com/office/powerpoint/2010/main" val="867896423"/>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17</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5" name="4 Dikdörtgen"/>
          <p:cNvSpPr>
            <a:spLocks noChangeArrowheads="1"/>
          </p:cNvSpPr>
          <p:nvPr/>
        </p:nvSpPr>
        <p:spPr bwMode="auto">
          <a:xfrm>
            <a:off x="1061475" y="2564904"/>
            <a:ext cx="7127875" cy="1338828"/>
          </a:xfrm>
          <a:prstGeom prst="rect">
            <a:avLst/>
          </a:prstGeom>
          <a:noFill/>
          <a:ln w="9525">
            <a:noFill/>
            <a:miter lim="800000"/>
          </a:ln>
        </p:spPr>
        <p:txBody>
          <a:bodyPr>
            <a:spAutoFit/>
          </a:bodyPr>
          <a:lstStyle/>
          <a:p>
            <a:pPr algn="just">
              <a:lnSpc>
                <a:spcPct val="150000"/>
              </a:lnSpc>
            </a:pPr>
            <a:r>
              <a:rPr lang="tr-TR" smtClean="0"/>
              <a:t>                 En </a:t>
            </a:r>
            <a:r>
              <a:rPr lang="tr-TR"/>
              <a:t>çok kullanılan yöntemler iki hatta daha fazla yöntemin birleştirilmesiyle oluşturulan yöntemlerdir. Yöntemlerin birleştirilmesi maç analizinde en iyi sonuçları verir. </a:t>
            </a:r>
          </a:p>
        </p:txBody>
      </p:sp>
      <p:sp>
        <p:nvSpPr>
          <p:cNvPr id="6" name="Rectangle 5"/>
          <p:cNvSpPr>
            <a:spLocks noChangeArrowheads="1"/>
          </p:cNvSpPr>
          <p:nvPr/>
        </p:nvSpPr>
        <p:spPr bwMode="auto">
          <a:xfrm>
            <a:off x="1331913" y="754063"/>
            <a:ext cx="5254625" cy="585787"/>
          </a:xfrm>
          <a:prstGeom prst="rect">
            <a:avLst/>
          </a:prstGeom>
          <a:noFill/>
          <a:ln w="9525">
            <a:noFill/>
            <a:miter lim="800000"/>
          </a:ln>
        </p:spPr>
        <p:txBody>
          <a:bodyPr anchor="ctr">
            <a:spAutoFit/>
          </a:bodyPr>
          <a:lstStyle/>
          <a:p>
            <a:pPr algn="just" eaLnBrk="0" hangingPunct="0"/>
            <a:r>
              <a:rPr lang="tr-TR" sz="3200" b="1" smtClean="0">
                <a:cs typeface="Times New Roman" pitchFamily="18" charset="0"/>
              </a:rPr>
              <a:t>4-Birleştirilmiş </a:t>
            </a:r>
            <a:r>
              <a:rPr lang="tr-TR" sz="3200" b="1">
                <a:cs typeface="Times New Roman" pitchFamily="18" charset="0"/>
              </a:rPr>
              <a:t>Yöntemler</a:t>
            </a:r>
            <a:endParaRPr lang="tr-TR" sz="3200"/>
          </a:p>
        </p:txBody>
      </p:sp>
      <p:sp>
        <p:nvSpPr>
          <p:cNvPr id="7"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smtClean="0">
                <a:solidFill>
                  <a:schemeClr val="bg1"/>
                </a:solidFill>
                <a:latin typeface="Tahoma" pitchFamily="34" charset="0"/>
              </a:rPr>
              <a:t>ANALİZ YÖNTEMLERİ</a:t>
            </a:r>
            <a:endParaRPr lang="tr-TR" sz="2200" b="1">
              <a:solidFill>
                <a:schemeClr val="bg1"/>
              </a:solidFill>
              <a:latin typeface="Tahoma" pitchFamily="34" charset="0"/>
            </a:endParaRPr>
          </a:p>
        </p:txBody>
      </p:sp>
    </p:spTree>
    <p:extLst>
      <p:ext uri="{BB962C8B-B14F-4D97-AF65-F5344CB8AC3E}">
        <p14:creationId xmlns:p14="http://schemas.microsoft.com/office/powerpoint/2010/main" val="798140189"/>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18</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5" name="4 Dikdörtgen"/>
          <p:cNvSpPr>
            <a:spLocks noChangeArrowheads="1"/>
          </p:cNvSpPr>
          <p:nvPr/>
        </p:nvSpPr>
        <p:spPr bwMode="auto">
          <a:xfrm>
            <a:off x="899592" y="1052736"/>
            <a:ext cx="7200900" cy="3831818"/>
          </a:xfrm>
          <a:prstGeom prst="rect">
            <a:avLst/>
          </a:prstGeom>
          <a:noFill/>
          <a:ln w="9525">
            <a:noFill/>
            <a:miter lim="800000"/>
          </a:ln>
        </p:spPr>
        <p:txBody>
          <a:bodyPr>
            <a:spAutoFit/>
          </a:bodyPr>
          <a:lstStyle/>
          <a:p>
            <a:pPr algn="just">
              <a:lnSpc>
                <a:spcPct val="150000"/>
              </a:lnSpc>
            </a:pPr>
            <a:r>
              <a:rPr lang="tr-TR"/>
              <a:t>        Antrenman ve </a:t>
            </a:r>
            <a:r>
              <a:rPr lang="tr-TR" smtClean="0"/>
              <a:t>müsabaka </a:t>
            </a:r>
            <a:r>
              <a:rPr lang="tr-TR"/>
              <a:t>analizlerini destekleyen en ileri ve etkili yöntem , video ve bilgisayarın ‘’online’’ olarak birleştirilmesidir.Bu yöntem alıştırmanın ve müsabakanın hemen sonrasında </a:t>
            </a:r>
            <a:r>
              <a:rPr lang="tr-TR" b="1" u="sng"/>
              <a:t>istatistiksel sonuçların , ilgili video kayıtları ile beraber gösterilmesini sağlar</a:t>
            </a:r>
          </a:p>
          <a:p>
            <a:pPr algn="just">
              <a:lnSpc>
                <a:spcPct val="150000"/>
              </a:lnSpc>
            </a:pPr>
            <a:r>
              <a:rPr lang="tr-TR"/>
              <a:t>      </a:t>
            </a:r>
          </a:p>
          <a:p>
            <a:pPr algn="just">
              <a:lnSpc>
                <a:spcPct val="150000"/>
              </a:lnSpc>
            </a:pPr>
            <a:r>
              <a:rPr lang="tr-TR"/>
              <a:t>       Hareketlerin uygulama aşamasında doğru teknik ile yapılıp yapılmadığının sporcuya gösterilmesi ve sporcunun da doğrularını ve yanlışlarını görmesi ayrıca geri bildirimlerin verilmesi </a:t>
            </a:r>
            <a:r>
              <a:rPr lang="tr-TR" b="1" u="sng"/>
              <a:t>tekniğin hatadan arınmasını sağlayacaktır.</a:t>
            </a:r>
          </a:p>
        </p:txBody>
      </p:sp>
      <p:sp>
        <p:nvSpPr>
          <p:cNvPr id="6"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smtClean="0">
                <a:solidFill>
                  <a:schemeClr val="bg1"/>
                </a:solidFill>
                <a:latin typeface="Tahoma" pitchFamily="34" charset="0"/>
              </a:rPr>
              <a:t>ANALİZ YÖNTEMLERİ</a:t>
            </a:r>
            <a:endParaRPr lang="tr-TR" sz="2200" b="1">
              <a:solidFill>
                <a:schemeClr val="bg1"/>
              </a:solidFill>
              <a:latin typeface="Tahoma" pitchFamily="34" charset="0"/>
            </a:endParaRPr>
          </a:p>
        </p:txBody>
      </p:sp>
    </p:spTree>
    <p:extLst>
      <p:ext uri="{BB962C8B-B14F-4D97-AF65-F5344CB8AC3E}">
        <p14:creationId xmlns:p14="http://schemas.microsoft.com/office/powerpoint/2010/main" val="1181890113"/>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19</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t="11501" r="25277" b="6250"/>
          <a:stretch>
            <a:fillRect/>
          </a:stretch>
        </p:blipFill>
        <p:spPr bwMode="auto">
          <a:xfrm>
            <a:off x="107504" y="764704"/>
            <a:ext cx="8604448" cy="5042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smtClean="0">
                <a:solidFill>
                  <a:schemeClr val="bg1"/>
                </a:solidFill>
                <a:latin typeface="Tahoma" pitchFamily="34" charset="0"/>
              </a:rPr>
              <a:t>ANALİZ YÖNTEMLERİ</a:t>
            </a:r>
            <a:endParaRPr lang="tr-TR" sz="2200" b="1">
              <a:solidFill>
                <a:schemeClr val="bg1"/>
              </a:solidFill>
              <a:latin typeface="Tahoma" pitchFamily="34" charset="0"/>
            </a:endParaRPr>
          </a:p>
        </p:txBody>
      </p:sp>
    </p:spTree>
    <p:extLst>
      <p:ext uri="{BB962C8B-B14F-4D97-AF65-F5344CB8AC3E}">
        <p14:creationId xmlns:p14="http://schemas.microsoft.com/office/powerpoint/2010/main" val="3407726818"/>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2</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8" name="4 Dikdörtgen"/>
          <p:cNvSpPr/>
          <p:nvPr/>
        </p:nvSpPr>
        <p:spPr>
          <a:xfrm>
            <a:off x="96011" y="1352814"/>
            <a:ext cx="8892480" cy="2562240"/>
          </a:xfrm>
          <a:prstGeom prst="rect">
            <a:avLst/>
          </a:prstGeom>
        </p:spPr>
        <p:txBody>
          <a:bodyPr wrap="square">
            <a:spAutoFit/>
          </a:bodyPr>
          <a:lstStyle/>
          <a:p>
            <a:pPr algn="just">
              <a:lnSpc>
                <a:spcPct val="150000"/>
              </a:lnSpc>
            </a:pPr>
            <a:r>
              <a:rPr lang="tr-TR" smtClean="0"/>
              <a:t>	</a:t>
            </a:r>
            <a:r>
              <a:rPr lang="tr-TR" b="1" smtClean="0"/>
              <a:t>MÜSABAKA  ANALİZİ</a:t>
            </a:r>
          </a:p>
          <a:p>
            <a:pPr algn="just">
              <a:lnSpc>
                <a:spcPct val="150000"/>
              </a:lnSpc>
            </a:pPr>
            <a:r>
              <a:rPr lang="tr-TR"/>
              <a:t> </a:t>
            </a:r>
            <a:r>
              <a:rPr lang="tr-TR" smtClean="0"/>
              <a:t>                  Bir müsabakada kendi takımınızın ya da rakip takımın performansını etkileyen tüm faktörlerin , somut ölçüt başlıkları altında gelişmiş teknolojik araçlar yardımı ile ortaya konularak  verilerin toplanması ve elde edilen verilerin </a:t>
            </a:r>
            <a:r>
              <a:rPr lang="tr-TR" b="1" u="sng" smtClean="0"/>
              <a:t>objektif değerlendirme teknikleri </a:t>
            </a:r>
            <a:r>
              <a:rPr lang="tr-TR" smtClean="0"/>
              <a:t>ile </a:t>
            </a:r>
            <a:r>
              <a:rPr lang="tr-TR" smtClean="0">
                <a:solidFill>
                  <a:srgbClr val="FF0000"/>
                </a:solidFill>
              </a:rPr>
              <a:t> </a:t>
            </a:r>
            <a:r>
              <a:rPr lang="tr-TR" smtClean="0"/>
              <a:t>işlenmesi, </a:t>
            </a:r>
            <a:r>
              <a:rPr lang="tr-TR" b="1" u="sng" smtClean="0"/>
              <a:t>uzman görüşlerin </a:t>
            </a:r>
            <a:r>
              <a:rPr lang="tr-TR" smtClean="0"/>
              <a:t>ortalamasından çıkan bilgilerle yorumlandıktan sonra her iki kaynaktan gelen bilgilerle verilerin birlikte değerlendirilmesi ve sonuçlandırılmasıdır.</a:t>
            </a:r>
          </a:p>
        </p:txBody>
      </p:sp>
      <p:sp>
        <p:nvSpPr>
          <p:cNvPr id="9" name="Metin kutusu 8"/>
          <p:cNvSpPr txBox="1"/>
          <p:nvPr/>
        </p:nvSpPr>
        <p:spPr>
          <a:xfrm>
            <a:off x="1519333" y="-27384"/>
            <a:ext cx="5940601" cy="461665"/>
          </a:xfrm>
          <a:prstGeom prst="rect">
            <a:avLst/>
          </a:prstGeom>
          <a:noFill/>
        </p:spPr>
        <p:txBody>
          <a:bodyPr wrap="none" rtlCol="0">
            <a:spAutoFit/>
          </a:bodyPr>
          <a:lstStyle/>
          <a:p>
            <a:r>
              <a:rPr lang="tr-TR" sz="2400" b="1" smtClean="0">
                <a:solidFill>
                  <a:schemeClr val="bg1"/>
                </a:solidFill>
              </a:rPr>
              <a:t>MÜSABAKA VE ANTRENMAN ANALİZİ</a:t>
            </a:r>
            <a:endParaRPr lang="tr-TR" sz="2400" b="1">
              <a:solidFill>
                <a:schemeClr val="bg1"/>
              </a:solidFill>
            </a:endParaRPr>
          </a:p>
        </p:txBody>
      </p:sp>
    </p:spTree>
    <p:extLst>
      <p:ext uri="{BB962C8B-B14F-4D97-AF65-F5344CB8AC3E}">
        <p14:creationId xmlns:p14="http://schemas.microsoft.com/office/powerpoint/2010/main" val="3462885735"/>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20</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t="10781" b="6249"/>
          <a:stretch>
            <a:fillRect/>
          </a:stretch>
        </p:blipFill>
        <p:spPr bwMode="auto">
          <a:xfrm>
            <a:off x="467544" y="836712"/>
            <a:ext cx="8172400" cy="5012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smtClean="0">
                <a:solidFill>
                  <a:schemeClr val="bg1"/>
                </a:solidFill>
                <a:latin typeface="Tahoma" pitchFamily="34" charset="0"/>
              </a:rPr>
              <a:t>ANALİZ YÖNTEMLERİ</a:t>
            </a:r>
            <a:endParaRPr lang="tr-TR" sz="2200" b="1">
              <a:solidFill>
                <a:schemeClr val="bg1"/>
              </a:solidFill>
              <a:latin typeface="Tahoma" pitchFamily="34" charset="0"/>
            </a:endParaRPr>
          </a:p>
        </p:txBody>
      </p:sp>
    </p:spTree>
    <p:extLst>
      <p:ext uri="{BB962C8B-B14F-4D97-AF65-F5344CB8AC3E}">
        <p14:creationId xmlns:p14="http://schemas.microsoft.com/office/powerpoint/2010/main" val="817722556"/>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21</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5" name="4 Dikdörtgen"/>
          <p:cNvSpPr>
            <a:spLocks noChangeArrowheads="1"/>
          </p:cNvSpPr>
          <p:nvPr/>
        </p:nvSpPr>
        <p:spPr bwMode="auto">
          <a:xfrm>
            <a:off x="1491247" y="1228793"/>
            <a:ext cx="6291274" cy="584775"/>
          </a:xfrm>
          <a:prstGeom prst="rect">
            <a:avLst/>
          </a:prstGeom>
          <a:noFill/>
          <a:ln w="9525">
            <a:noFill/>
            <a:miter lim="800000"/>
          </a:ln>
        </p:spPr>
        <p:txBody>
          <a:bodyPr wrap="none">
            <a:spAutoFit/>
          </a:bodyPr>
          <a:lstStyle/>
          <a:p>
            <a:r>
              <a:rPr lang="tr-TR" sz="3200" b="1" smtClean="0"/>
              <a:t>5-İstatistiksel Müsabaka </a:t>
            </a:r>
            <a:r>
              <a:rPr lang="tr-TR" sz="3200" b="1"/>
              <a:t>Analizi</a:t>
            </a:r>
            <a:endParaRPr lang="tr-TR" sz="3200"/>
          </a:p>
        </p:txBody>
      </p:sp>
      <p:sp>
        <p:nvSpPr>
          <p:cNvPr id="6" name="Rectangle 1"/>
          <p:cNvSpPr>
            <a:spLocks noChangeArrowheads="1"/>
          </p:cNvSpPr>
          <p:nvPr/>
        </p:nvSpPr>
        <p:spPr bwMode="auto">
          <a:xfrm flipH="1">
            <a:off x="1142976" y="2143116"/>
            <a:ext cx="7632700" cy="2534027"/>
          </a:xfrm>
          <a:prstGeom prst="rect">
            <a:avLst/>
          </a:prstGeom>
          <a:noFill/>
          <a:ln w="9525">
            <a:noFill/>
            <a:miter lim="800000"/>
          </a:ln>
        </p:spPr>
        <p:txBody>
          <a:bodyPr anchor="ctr">
            <a:spAutoFit/>
          </a:bodyPr>
          <a:lstStyle/>
          <a:p>
            <a:pPr algn="just" eaLnBrk="0" hangingPunct="0">
              <a:lnSpc>
                <a:spcPct val="150000"/>
              </a:lnSpc>
            </a:pPr>
            <a:r>
              <a:rPr lang="tr-TR" b="1">
                <a:cs typeface="Times New Roman" pitchFamily="18" charset="0"/>
              </a:rPr>
              <a:t>	</a:t>
            </a:r>
            <a:r>
              <a:rPr lang="tr-TR">
                <a:cs typeface="Times New Roman" pitchFamily="18" charset="0"/>
              </a:rPr>
              <a:t>İstatistiksel maç analizi önemli bir yöntemdir ve maçlarda oyuncuların ve takımların performans faktörleri hakkında veri elde etmek amacıyla hemen hemen bütün üst düzey takımlar tarafından kullanılır. Verileri toplamak, kaydetmek, işlemek ve yorumlamak için istatistiksel maç analizinin birçok yöntemi vardır. Bu yöntemin çoğu aşağıdaki prosedürü temel almaktadır:</a:t>
            </a:r>
            <a:endParaRPr lang="tr-TR"/>
          </a:p>
        </p:txBody>
      </p:sp>
      <p:sp>
        <p:nvSpPr>
          <p:cNvPr id="7"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smtClean="0">
                <a:solidFill>
                  <a:schemeClr val="bg1"/>
                </a:solidFill>
                <a:latin typeface="Tahoma" pitchFamily="34" charset="0"/>
              </a:rPr>
              <a:t>ANALİZ YÖNTEMLERİ</a:t>
            </a:r>
            <a:endParaRPr lang="tr-TR" sz="2200" b="1">
              <a:solidFill>
                <a:schemeClr val="bg1"/>
              </a:solidFill>
              <a:latin typeface="Tahoma" pitchFamily="34" charset="0"/>
            </a:endParaRPr>
          </a:p>
        </p:txBody>
      </p:sp>
    </p:spTree>
    <p:extLst>
      <p:ext uri="{BB962C8B-B14F-4D97-AF65-F5344CB8AC3E}">
        <p14:creationId xmlns:p14="http://schemas.microsoft.com/office/powerpoint/2010/main" val="2150890776"/>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22</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5" name="Rectangle 1"/>
          <p:cNvSpPr>
            <a:spLocks noChangeArrowheads="1"/>
          </p:cNvSpPr>
          <p:nvPr/>
        </p:nvSpPr>
        <p:spPr bwMode="auto">
          <a:xfrm flipH="1">
            <a:off x="805662" y="639034"/>
            <a:ext cx="7632700" cy="5218736"/>
          </a:xfrm>
          <a:prstGeom prst="rect">
            <a:avLst/>
          </a:prstGeom>
          <a:noFill/>
          <a:ln w="9525">
            <a:noFill/>
            <a:miter lim="800000"/>
          </a:ln>
        </p:spPr>
        <p:txBody>
          <a:bodyPr anchor="ctr">
            <a:spAutoFit/>
          </a:bodyPr>
          <a:lstStyle/>
          <a:p>
            <a:pPr algn="just" eaLnBrk="0" hangingPunct="0">
              <a:lnSpc>
                <a:spcPct val="150000"/>
              </a:lnSpc>
            </a:pPr>
            <a:r>
              <a:rPr lang="tr-TR" sz="1600" b="1" u="sng"/>
              <a:t>Sübjektif olasılık</a:t>
            </a:r>
            <a:r>
              <a:rPr lang="tr-TR" sz="1600"/>
              <a:t>, kişilerin deneyimlerine, inançlarına ve içinde bulundukları koşullara göre, tamamen bireysel kararlarıyla yarattıkları olasılıkları ifade eder. İnsanlar arasında farklılıklar gösterir yani değişkendir</a:t>
            </a:r>
            <a:r>
              <a:rPr lang="tr-TR" sz="1600" smtClean="0"/>
              <a:t>.</a:t>
            </a:r>
          </a:p>
          <a:p>
            <a:pPr algn="just" eaLnBrk="0" hangingPunct="0">
              <a:lnSpc>
                <a:spcPct val="150000"/>
              </a:lnSpc>
            </a:pPr>
            <a:endParaRPr lang="tr-TR" sz="1600"/>
          </a:p>
          <a:p>
            <a:pPr algn="just" eaLnBrk="0" hangingPunct="0">
              <a:lnSpc>
                <a:spcPct val="150000"/>
              </a:lnSpc>
            </a:pPr>
            <a:r>
              <a:rPr lang="tr-TR" sz="1600" b="1" u="sng"/>
              <a:t>Objektif olasılık</a:t>
            </a:r>
            <a:r>
              <a:rPr lang="tr-TR" sz="1600"/>
              <a:t>, sübjektif olasılık gibi kişiden kişiye değişmez. Olasılık kuramı gereği, belirli bir olay için, belirli koşullar altında tek bir olasılık değeri vardır ve bu değer herkes için aynıdır</a:t>
            </a:r>
            <a:r>
              <a:rPr lang="tr-TR" sz="1600" smtClean="0"/>
              <a:t>.</a:t>
            </a:r>
          </a:p>
          <a:p>
            <a:pPr algn="just" eaLnBrk="0" hangingPunct="0">
              <a:lnSpc>
                <a:spcPct val="150000"/>
              </a:lnSpc>
            </a:pPr>
            <a:endParaRPr lang="tr-TR" sz="1600" u="sng"/>
          </a:p>
          <a:p>
            <a:pPr algn="just" eaLnBrk="0" hangingPunct="0">
              <a:lnSpc>
                <a:spcPct val="150000"/>
              </a:lnSpc>
            </a:pPr>
            <a:r>
              <a:rPr lang="tr-TR" sz="1600" b="1" u="sng" smtClean="0"/>
              <a:t>Koşullu olasılık,</a:t>
            </a:r>
            <a:r>
              <a:rPr lang="tr-TR" sz="1600" smtClean="0"/>
              <a:t> Bir olayın gerçekleştiği bilindikten sonra buna bağlı olarak diğer olayın gerçekleşme olasılığıdır. </a:t>
            </a:r>
          </a:p>
          <a:p>
            <a:pPr algn="just" eaLnBrk="0" hangingPunct="0">
              <a:lnSpc>
                <a:spcPct val="150000"/>
              </a:lnSpc>
            </a:pPr>
            <a:endParaRPr lang="tr-TR" sz="1600" smtClean="0"/>
          </a:p>
          <a:p>
            <a:pPr algn="just" eaLnBrk="0" hangingPunct="0">
              <a:lnSpc>
                <a:spcPct val="150000"/>
              </a:lnSpc>
            </a:pPr>
            <a:r>
              <a:rPr lang="tr-TR" sz="1600" smtClean="0"/>
              <a:t>                                    </a:t>
            </a:r>
          </a:p>
          <a:p>
            <a:pPr algn="just" eaLnBrk="0" hangingPunct="0">
              <a:lnSpc>
                <a:spcPct val="150000"/>
              </a:lnSpc>
            </a:pPr>
            <a:r>
              <a:rPr lang="tr-TR" sz="1600" smtClean="0"/>
              <a:t> İstatistik</a:t>
            </a:r>
            <a:r>
              <a:rPr lang="tr-TR" sz="1600" b="1" u="sng"/>
              <a:t>, objektif </a:t>
            </a:r>
            <a:r>
              <a:rPr lang="tr-TR" sz="1600"/>
              <a:t>yani nesnel olasılık ile ilgilenir</a:t>
            </a:r>
            <a:r>
              <a:rPr lang="tr-TR" sz="1600" smtClean="0"/>
              <a:t>. Müsabaka analizi ise  </a:t>
            </a:r>
            <a:r>
              <a:rPr lang="tr-TR" sz="1600" b="1" u="sng" smtClean="0"/>
              <a:t>tüm olasılıklarla  </a:t>
            </a:r>
            <a:r>
              <a:rPr lang="tr-TR" sz="1600" smtClean="0"/>
              <a:t>ilgilenir.</a:t>
            </a:r>
            <a:endParaRPr lang="tr-TR" sz="1600"/>
          </a:p>
        </p:txBody>
      </p:sp>
      <p:sp>
        <p:nvSpPr>
          <p:cNvPr id="6"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smtClean="0">
                <a:solidFill>
                  <a:schemeClr val="bg1"/>
                </a:solidFill>
                <a:latin typeface="Tahoma" pitchFamily="34" charset="0"/>
              </a:rPr>
              <a:t>ANALİZ YÖNTEMLERİ</a:t>
            </a:r>
            <a:endParaRPr lang="tr-TR" sz="2200" b="1">
              <a:solidFill>
                <a:schemeClr val="bg1"/>
              </a:solidFill>
              <a:latin typeface="Tahoma" pitchFamily="34" charset="0"/>
            </a:endParaRPr>
          </a:p>
        </p:txBody>
      </p:sp>
    </p:spTree>
    <p:extLst>
      <p:ext uri="{BB962C8B-B14F-4D97-AF65-F5344CB8AC3E}">
        <p14:creationId xmlns:p14="http://schemas.microsoft.com/office/powerpoint/2010/main" val="971028277"/>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smtClean="0">
                <a:solidFill>
                  <a:schemeClr val="bg1"/>
                </a:solidFill>
                <a:latin typeface="Tahoma" pitchFamily="34" charset="0"/>
              </a:rPr>
              <a:t>TVF</a:t>
            </a:r>
            <a:endParaRPr lang="tr-TR" sz="2200" b="1">
              <a:solidFill>
                <a:schemeClr val="bg1"/>
              </a:solidFill>
              <a:latin typeface="Tahoma" pitchFamily="34" charset="0"/>
            </a:endParaRPr>
          </a:p>
        </p:txBody>
      </p:sp>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23</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5" name="4 Dikdörtgen"/>
          <p:cNvSpPr/>
          <p:nvPr/>
        </p:nvSpPr>
        <p:spPr>
          <a:xfrm>
            <a:off x="2555776" y="2420888"/>
            <a:ext cx="5214464" cy="769441"/>
          </a:xfrm>
          <a:prstGeom prst="rect">
            <a:avLst/>
          </a:prstGeom>
        </p:spPr>
        <p:txBody>
          <a:bodyPr wrap="square">
            <a:spAutoFit/>
          </a:bodyPr>
          <a:lstStyle/>
          <a:p>
            <a:pPr eaLnBrk="0" hangingPunct="0"/>
            <a:r>
              <a:rPr lang="tr-TR" sz="2200" b="1" smtClean="0">
                <a:cs typeface="Times New Roman" pitchFamily="18" charset="0"/>
              </a:rPr>
              <a:t>MÜSABAKA ANLİZİ PROSEDÜRÜ</a:t>
            </a:r>
            <a:endParaRPr lang="tr-TR" sz="2200" b="1" smtClean="0"/>
          </a:p>
          <a:p>
            <a:pPr eaLnBrk="0" hangingPunct="0"/>
            <a:endParaRPr lang="tr-TR" sz="2200" b="1" smtClean="0">
              <a:cs typeface="Times New Roman" panose="02020603050405020304" pitchFamily="18" charset="0"/>
            </a:endParaRPr>
          </a:p>
        </p:txBody>
      </p:sp>
    </p:spTree>
    <p:extLst>
      <p:ext uri="{BB962C8B-B14F-4D97-AF65-F5344CB8AC3E}">
        <p14:creationId xmlns:p14="http://schemas.microsoft.com/office/powerpoint/2010/main" val="2563163036"/>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smtClean="0">
                <a:solidFill>
                  <a:schemeClr val="bg1"/>
                </a:solidFill>
                <a:latin typeface="Tahoma" pitchFamily="34" charset="0"/>
              </a:rPr>
              <a:t>MÜSABAKA ANALİZİ PROSEDÜRÜ</a:t>
            </a:r>
            <a:endParaRPr lang="tr-TR" sz="2200" b="1">
              <a:solidFill>
                <a:schemeClr val="bg1"/>
              </a:solidFill>
              <a:latin typeface="Tahoma" pitchFamily="34" charset="0"/>
            </a:endParaRPr>
          </a:p>
        </p:txBody>
      </p:sp>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24</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5" name="4 Dikdörtgen"/>
          <p:cNvSpPr/>
          <p:nvPr/>
        </p:nvSpPr>
        <p:spPr>
          <a:xfrm>
            <a:off x="1032278" y="438566"/>
            <a:ext cx="7186269" cy="5632311"/>
          </a:xfrm>
          <a:prstGeom prst="rect">
            <a:avLst/>
          </a:prstGeom>
        </p:spPr>
        <p:txBody>
          <a:bodyPr wrap="square">
            <a:spAutoFit/>
          </a:bodyPr>
          <a:lstStyle/>
          <a:p>
            <a:pPr eaLnBrk="0" hangingPunct="0"/>
            <a:r>
              <a:rPr lang="tr-TR" smtClean="0">
                <a:cs typeface="Times New Roman" pitchFamily="18" charset="0"/>
              </a:rPr>
              <a:t>1-Becerilerin sınıflandırılması.</a:t>
            </a:r>
          </a:p>
          <a:p>
            <a:pPr eaLnBrk="0" hangingPunct="0"/>
            <a:r>
              <a:rPr lang="tr-TR" smtClean="0">
                <a:cs typeface="Times New Roman" pitchFamily="18" charset="0"/>
              </a:rPr>
              <a:t>      (Atak, Blok , Servis … )</a:t>
            </a:r>
          </a:p>
          <a:p>
            <a:pPr eaLnBrk="0" hangingPunct="0"/>
            <a:endParaRPr lang="tr-TR" smtClean="0">
              <a:cs typeface="Times New Roman" panose="02020603050405020304" pitchFamily="18" charset="0"/>
            </a:endParaRPr>
          </a:p>
          <a:p>
            <a:pPr eaLnBrk="0" hangingPunct="0"/>
            <a:r>
              <a:rPr lang="tr-TR" smtClean="0">
                <a:cs typeface="Times New Roman" pitchFamily="18" charset="0"/>
              </a:rPr>
              <a:t>2-Becerilerin  kalitesinin  değerlendirilmesi ve derecelendirilmesi. </a:t>
            </a:r>
          </a:p>
          <a:p>
            <a:pPr eaLnBrk="0" hangingPunct="0"/>
            <a:r>
              <a:rPr lang="tr-TR" smtClean="0">
                <a:cs typeface="Times New Roman" pitchFamily="18" charset="0"/>
              </a:rPr>
              <a:t>     ( Mükemmel , İyi , Kötü ….)</a:t>
            </a:r>
          </a:p>
          <a:p>
            <a:pPr eaLnBrk="0" hangingPunct="0"/>
            <a:endParaRPr lang="tr-TR" smtClean="0">
              <a:cs typeface="Times New Roman" pitchFamily="18" charset="0"/>
            </a:endParaRPr>
          </a:p>
          <a:p>
            <a:pPr eaLnBrk="0" hangingPunct="0"/>
            <a:r>
              <a:rPr lang="tr-TR" smtClean="0">
                <a:cs typeface="Times New Roman" pitchFamily="18" charset="0"/>
              </a:rPr>
              <a:t>3-Sembollerin ve kısaltmaların kullanılması.</a:t>
            </a:r>
          </a:p>
          <a:p>
            <a:pPr eaLnBrk="0" hangingPunct="0"/>
            <a:r>
              <a:rPr lang="tr-TR" smtClean="0">
                <a:cs typeface="Times New Roman" pitchFamily="18" charset="0"/>
              </a:rPr>
              <a:t>( # ,+ , - … )</a:t>
            </a:r>
          </a:p>
          <a:p>
            <a:pPr eaLnBrk="0" hangingPunct="0"/>
            <a:endParaRPr lang="tr-TR" smtClean="0">
              <a:cs typeface="Times New Roman" pitchFamily="18" charset="0"/>
            </a:endParaRPr>
          </a:p>
          <a:p>
            <a:pPr eaLnBrk="0" hangingPunct="0"/>
            <a:r>
              <a:rPr lang="tr-TR" smtClean="0">
                <a:cs typeface="Times New Roman" pitchFamily="18" charset="0"/>
              </a:rPr>
              <a:t>4-Verilerin işlenmesi</a:t>
            </a:r>
          </a:p>
          <a:p>
            <a:pPr eaLnBrk="0" hangingPunct="0"/>
            <a:endParaRPr lang="tr-TR" smtClean="0">
              <a:cs typeface="Times New Roman" pitchFamily="18" charset="0"/>
            </a:endParaRPr>
          </a:p>
          <a:p>
            <a:pPr eaLnBrk="0" hangingPunct="0"/>
            <a:r>
              <a:rPr lang="tr-TR" smtClean="0">
                <a:cs typeface="Times New Roman" pitchFamily="18" charset="0"/>
              </a:rPr>
              <a:t>5-İşlenen verilerin analizi</a:t>
            </a:r>
          </a:p>
          <a:p>
            <a:pPr eaLnBrk="0" hangingPunct="0"/>
            <a:endParaRPr lang="tr-TR" smtClean="0">
              <a:cs typeface="Times New Roman" pitchFamily="18" charset="0"/>
            </a:endParaRPr>
          </a:p>
          <a:p>
            <a:pPr eaLnBrk="0" hangingPunct="0"/>
            <a:r>
              <a:rPr lang="tr-TR" smtClean="0">
                <a:cs typeface="Times New Roman" pitchFamily="18" charset="0"/>
              </a:rPr>
              <a:t>6-Grafik ve tablolarla sonuçların görselleştirilmesi</a:t>
            </a:r>
          </a:p>
          <a:p>
            <a:pPr eaLnBrk="0" hangingPunct="0"/>
            <a:endParaRPr lang="tr-TR" smtClean="0"/>
          </a:p>
          <a:p>
            <a:pPr eaLnBrk="0" hangingPunct="0"/>
            <a:r>
              <a:rPr lang="tr-TR" smtClean="0">
                <a:cs typeface="Times New Roman" pitchFamily="18" charset="0"/>
              </a:rPr>
              <a:t>7-Son raporun düzenlenmesi ve yazılması</a:t>
            </a:r>
          </a:p>
          <a:p>
            <a:pPr eaLnBrk="0" hangingPunct="0"/>
            <a:endParaRPr lang="tr-TR" smtClean="0">
              <a:cs typeface="Times New Roman" pitchFamily="18" charset="0"/>
            </a:endParaRPr>
          </a:p>
          <a:p>
            <a:pPr eaLnBrk="0" hangingPunct="0"/>
            <a:r>
              <a:rPr lang="tr-TR" smtClean="0">
                <a:cs typeface="Times New Roman" pitchFamily="18" charset="0"/>
              </a:rPr>
              <a:t>8-Sonuçların yorumlanması.</a:t>
            </a:r>
          </a:p>
          <a:p>
            <a:pPr eaLnBrk="0" hangingPunct="0"/>
            <a:endParaRPr lang="tr-TR" smtClean="0"/>
          </a:p>
          <a:p>
            <a:pPr eaLnBrk="0" hangingPunct="0"/>
            <a:endParaRPr lang="tr-TR" smtClean="0">
              <a:cs typeface="Times New Roman" pitchFamily="18" charset="0"/>
            </a:endParaRPr>
          </a:p>
        </p:txBody>
      </p:sp>
    </p:spTree>
    <p:extLst>
      <p:ext uri="{BB962C8B-B14F-4D97-AF65-F5344CB8AC3E}">
        <p14:creationId xmlns:p14="http://schemas.microsoft.com/office/powerpoint/2010/main" val="766666441"/>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smtClean="0">
                <a:solidFill>
                  <a:schemeClr val="bg1"/>
                </a:solidFill>
                <a:latin typeface="Tahoma" pitchFamily="34" charset="0"/>
              </a:rPr>
              <a:t>TVF</a:t>
            </a:r>
            <a:endParaRPr lang="tr-TR" sz="2200" b="1">
              <a:solidFill>
                <a:schemeClr val="bg1"/>
              </a:solidFill>
              <a:latin typeface="Tahoma" pitchFamily="34" charset="0"/>
            </a:endParaRPr>
          </a:p>
        </p:txBody>
      </p:sp>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25</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20803" t="1500" r="12573"/>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17885"/>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smtClean="0">
                <a:solidFill>
                  <a:schemeClr val="bg1"/>
                </a:solidFill>
                <a:latin typeface="Tahoma" pitchFamily="34" charset="0"/>
              </a:rPr>
              <a:t>TVF</a:t>
            </a:r>
            <a:endParaRPr lang="tr-TR" sz="2200" b="1">
              <a:solidFill>
                <a:schemeClr val="bg1"/>
              </a:solidFill>
              <a:latin typeface="Tahoma" pitchFamily="34" charset="0"/>
            </a:endParaRPr>
          </a:p>
        </p:txBody>
      </p:sp>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26</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20802" r="12668"/>
          <a:stretch>
            <a:fillRect/>
          </a:stretch>
        </p:blipFill>
        <p:spPr bwMode="auto">
          <a:xfrm>
            <a:off x="0" y="-2669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046499"/>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27</a:t>
            </a:fld>
            <a:endParaRPr lang="en-US"/>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l="11575" t="15668" r="34889" b="9375"/>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29 Oval"/>
          <p:cNvSpPr/>
          <p:nvPr/>
        </p:nvSpPr>
        <p:spPr>
          <a:xfrm>
            <a:off x="3689831" y="116632"/>
            <a:ext cx="522129" cy="65253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16 Satır Belirtme Çizgisi 1 (Kenarlık Yok)"/>
          <p:cNvSpPr/>
          <p:nvPr/>
        </p:nvSpPr>
        <p:spPr>
          <a:xfrm rot="16200000">
            <a:off x="5539506" y="2690626"/>
            <a:ext cx="449112" cy="928244"/>
          </a:xfrm>
          <a:prstGeom prst="callout1">
            <a:avLst>
              <a:gd name="adj1" fmla="val -6338"/>
              <a:gd name="adj2" fmla="val 39025"/>
              <a:gd name="adj3" fmla="val -127830"/>
              <a:gd name="adj4" fmla="val 4677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200" b="1" smtClean="0">
                <a:solidFill>
                  <a:srgbClr val="FF0000"/>
                </a:solidFill>
              </a:rPr>
              <a:t>Verimlilik oranları</a:t>
            </a:r>
            <a:endParaRPr lang="tr-TR" sz="1200" b="1">
              <a:solidFill>
                <a:srgbClr val="FF0000"/>
              </a:solidFill>
            </a:endParaRPr>
          </a:p>
        </p:txBody>
      </p:sp>
      <p:sp>
        <p:nvSpPr>
          <p:cNvPr id="7" name="29 Oval"/>
          <p:cNvSpPr/>
          <p:nvPr/>
        </p:nvSpPr>
        <p:spPr>
          <a:xfrm>
            <a:off x="1547664" y="548680"/>
            <a:ext cx="1152128" cy="1590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29 Oval"/>
          <p:cNvSpPr/>
          <p:nvPr/>
        </p:nvSpPr>
        <p:spPr>
          <a:xfrm>
            <a:off x="1475656" y="2138844"/>
            <a:ext cx="1152128" cy="12901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16 Satır Belirtme Çizgisi 1 (Kenarlık Yok)"/>
          <p:cNvSpPr/>
          <p:nvPr/>
        </p:nvSpPr>
        <p:spPr>
          <a:xfrm rot="16200000">
            <a:off x="3114688" y="2433050"/>
            <a:ext cx="285752" cy="756664"/>
          </a:xfrm>
          <a:prstGeom prst="callout1">
            <a:avLst>
              <a:gd name="adj1" fmla="val -6338"/>
              <a:gd name="adj2" fmla="val 58129"/>
              <a:gd name="adj3" fmla="val -79875"/>
              <a:gd name="adj4" fmla="val 7065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000" b="1" smtClean="0">
                <a:solidFill>
                  <a:srgbClr val="FF0000"/>
                </a:solidFill>
              </a:rPr>
              <a:t>Oyuncu Detayı</a:t>
            </a:r>
            <a:endParaRPr lang="tr-TR" sz="1000" b="1">
              <a:solidFill>
                <a:srgbClr val="FF0000"/>
              </a:solidFill>
            </a:endParaRPr>
          </a:p>
        </p:txBody>
      </p:sp>
      <p:sp>
        <p:nvSpPr>
          <p:cNvPr id="10" name="16 Satır Belirtme Çizgisi 1 (Kenarlık Yok)"/>
          <p:cNvSpPr/>
          <p:nvPr/>
        </p:nvSpPr>
        <p:spPr>
          <a:xfrm rot="16200000">
            <a:off x="3114688" y="965430"/>
            <a:ext cx="285752" cy="756664"/>
          </a:xfrm>
          <a:prstGeom prst="callout1">
            <a:avLst>
              <a:gd name="adj1" fmla="val -6338"/>
              <a:gd name="adj2" fmla="val 58129"/>
              <a:gd name="adj3" fmla="val -60034"/>
              <a:gd name="adj4" fmla="val 7065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000" b="1" smtClean="0">
                <a:solidFill>
                  <a:srgbClr val="FF0000"/>
                </a:solidFill>
              </a:rPr>
              <a:t>Takım toplamı</a:t>
            </a:r>
            <a:endParaRPr lang="tr-TR" sz="1000" b="1">
              <a:solidFill>
                <a:srgbClr val="FF0000"/>
              </a:solidFill>
            </a:endParaRPr>
          </a:p>
        </p:txBody>
      </p:sp>
      <p:sp>
        <p:nvSpPr>
          <p:cNvPr id="11" name="29 Oval"/>
          <p:cNvSpPr/>
          <p:nvPr/>
        </p:nvSpPr>
        <p:spPr>
          <a:xfrm>
            <a:off x="4355976" y="318284"/>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29 Oval"/>
          <p:cNvSpPr/>
          <p:nvPr/>
        </p:nvSpPr>
        <p:spPr>
          <a:xfrm>
            <a:off x="5375717" y="33631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29 Oval"/>
          <p:cNvSpPr/>
          <p:nvPr/>
        </p:nvSpPr>
        <p:spPr>
          <a:xfrm>
            <a:off x="6444208" y="332656"/>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29 Oval"/>
          <p:cNvSpPr/>
          <p:nvPr/>
        </p:nvSpPr>
        <p:spPr>
          <a:xfrm>
            <a:off x="7020272" y="318284"/>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29 Oval"/>
          <p:cNvSpPr/>
          <p:nvPr/>
        </p:nvSpPr>
        <p:spPr>
          <a:xfrm>
            <a:off x="7524328" y="34142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29 Oval"/>
          <p:cNvSpPr/>
          <p:nvPr/>
        </p:nvSpPr>
        <p:spPr>
          <a:xfrm>
            <a:off x="8100392" y="34142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6 Satır Belirtme Çizgisi 1 (Kenarlık Yok)"/>
          <p:cNvSpPr/>
          <p:nvPr/>
        </p:nvSpPr>
        <p:spPr>
          <a:xfrm rot="16200000">
            <a:off x="5772554" y="1459736"/>
            <a:ext cx="449112" cy="928244"/>
          </a:xfrm>
          <a:prstGeom prst="callout1">
            <a:avLst>
              <a:gd name="adj1" fmla="val 2484"/>
              <a:gd name="adj2" fmla="val 81569"/>
              <a:gd name="adj3" fmla="val -99895"/>
              <a:gd name="adj4" fmla="val 347622"/>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200" b="1" smtClean="0">
                <a:solidFill>
                  <a:srgbClr val="FF0000"/>
                </a:solidFill>
              </a:rPr>
              <a:t>Semboller </a:t>
            </a:r>
            <a:endParaRPr lang="tr-TR" sz="1200" b="1">
              <a:solidFill>
                <a:srgbClr val="FF0000"/>
              </a:solidFill>
            </a:endParaRPr>
          </a:p>
        </p:txBody>
      </p:sp>
      <p:cxnSp>
        <p:nvCxnSpPr>
          <p:cNvPr id="3" name="Düz Ok Bağlayıcısı 2"/>
          <p:cNvCxnSpPr/>
          <p:nvPr/>
        </p:nvCxnSpPr>
        <p:spPr>
          <a:xfrm flipH="1" flipV="1">
            <a:off x="5555737" y="643831"/>
            <a:ext cx="208325" cy="10554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Düz Ok Bağlayıcısı 23"/>
          <p:cNvCxnSpPr/>
          <p:nvPr/>
        </p:nvCxnSpPr>
        <p:spPr>
          <a:xfrm flipV="1">
            <a:off x="5997110" y="599675"/>
            <a:ext cx="581244" cy="10996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Düz Ok Bağlayıcısı 25"/>
          <p:cNvCxnSpPr/>
          <p:nvPr/>
        </p:nvCxnSpPr>
        <p:spPr>
          <a:xfrm flipV="1">
            <a:off x="6228184" y="651072"/>
            <a:ext cx="942079" cy="10996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Düz Ok Bağlayıcısı 27"/>
          <p:cNvCxnSpPr/>
          <p:nvPr/>
        </p:nvCxnSpPr>
        <p:spPr>
          <a:xfrm flipV="1">
            <a:off x="6444208" y="651072"/>
            <a:ext cx="1260140" cy="10996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Düz Ok Bağlayıcısı 29"/>
          <p:cNvCxnSpPr/>
          <p:nvPr/>
        </p:nvCxnSpPr>
        <p:spPr>
          <a:xfrm flipV="1">
            <a:off x="6461232" y="662809"/>
            <a:ext cx="1819180" cy="12610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465864"/>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28</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5" name="4 Metin kutusu"/>
          <p:cNvSpPr txBox="1">
            <a:spLocks noChangeArrowheads="1"/>
          </p:cNvSpPr>
          <p:nvPr/>
        </p:nvSpPr>
        <p:spPr bwMode="auto">
          <a:xfrm>
            <a:off x="179512" y="2276475"/>
            <a:ext cx="9217024" cy="584775"/>
          </a:xfrm>
          <a:prstGeom prst="rect">
            <a:avLst/>
          </a:prstGeom>
          <a:noFill/>
          <a:ln w="9525">
            <a:noFill/>
            <a:miter lim="800000"/>
          </a:ln>
        </p:spPr>
        <p:txBody>
          <a:bodyPr wrap="square">
            <a:spAutoFit/>
          </a:bodyPr>
          <a:lstStyle/>
          <a:p>
            <a:r>
              <a:rPr lang="tr-TR" sz="3200" b="1"/>
              <a:t>Becerilerin Sınıflandırılması ve </a:t>
            </a:r>
            <a:r>
              <a:rPr lang="tr-TR" sz="3200" b="1" smtClean="0"/>
              <a:t>Derecelendirilmesi</a:t>
            </a:r>
            <a:endParaRPr lang="tr-TR" sz="3200" b="1"/>
          </a:p>
        </p:txBody>
      </p:sp>
      <p:sp>
        <p:nvSpPr>
          <p:cNvPr id="6" name="Rectangle 5"/>
          <p:cNvSpPr>
            <a:spLocks noChangeArrowheads="1"/>
          </p:cNvSpPr>
          <p:nvPr/>
        </p:nvSpPr>
        <p:spPr bwMode="auto">
          <a:xfrm>
            <a:off x="-708587" y="9859"/>
            <a:ext cx="10668000" cy="369332"/>
          </a:xfrm>
          <a:prstGeom prst="rect">
            <a:avLst/>
          </a:prstGeom>
          <a:noFill/>
          <a:ln w="9525">
            <a:noFill/>
            <a:miter lim="800000"/>
          </a:ln>
        </p:spPr>
        <p:txBody>
          <a:bodyPr>
            <a:spAutoFit/>
          </a:bodyPr>
          <a:lstStyle/>
          <a:p>
            <a:pPr algn="ctr"/>
            <a:r>
              <a:rPr lang="tr-TR" b="1" smtClean="0">
                <a:solidFill>
                  <a:schemeClr val="bg1"/>
                </a:solidFill>
                <a:latin typeface="Tahoma" pitchFamily="34" charset="0"/>
              </a:rPr>
              <a:t>BECERİLERİN SINIFLANDIRILMASI VE DERECELENDİRİLMESİ</a:t>
            </a:r>
            <a:endParaRPr lang="tr-TR" b="1">
              <a:solidFill>
                <a:schemeClr val="bg1"/>
              </a:solidFill>
              <a:latin typeface="Tahoma" panose="020b0604030504040204" pitchFamily="34" charset="0"/>
            </a:endParaRPr>
          </a:p>
        </p:txBody>
      </p:sp>
    </p:spTree>
    <p:extLst>
      <p:ext uri="{BB962C8B-B14F-4D97-AF65-F5344CB8AC3E}">
        <p14:creationId xmlns:p14="http://schemas.microsoft.com/office/powerpoint/2010/main" val="1050665182"/>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Rectangle 5"/>
          <p:cNvSpPr>
            <a:spLocks noChangeArrowheads="1"/>
          </p:cNvSpPr>
          <p:nvPr/>
        </p:nvSpPr>
        <p:spPr bwMode="auto">
          <a:xfrm>
            <a:off x="-708587" y="9859"/>
            <a:ext cx="10668000" cy="369332"/>
          </a:xfrm>
          <a:prstGeom prst="rect">
            <a:avLst/>
          </a:prstGeom>
          <a:noFill/>
          <a:ln w="9525">
            <a:noFill/>
            <a:miter lim="800000"/>
          </a:ln>
        </p:spPr>
        <p:txBody>
          <a:bodyPr>
            <a:spAutoFit/>
          </a:bodyPr>
          <a:lstStyle/>
          <a:p>
            <a:pPr algn="ctr"/>
            <a:r>
              <a:rPr lang="tr-TR" b="1" smtClean="0">
                <a:solidFill>
                  <a:schemeClr val="bg1"/>
                </a:solidFill>
                <a:latin typeface="Tahoma" pitchFamily="34" charset="0"/>
              </a:rPr>
              <a:t>BECERİLERİN SINIFLANDIRILMASI VE DERECELENDİRİLMESİ</a:t>
            </a:r>
            <a:endParaRPr lang="tr-TR" b="1">
              <a:solidFill>
                <a:schemeClr val="bg1"/>
              </a:solidFill>
              <a:latin typeface="Tahoma" pitchFamily="34" charset="0"/>
            </a:endParaRPr>
          </a:p>
        </p:txBody>
      </p:sp>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29</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5" name="6 Metin kutusu"/>
          <p:cNvSpPr txBox="1"/>
          <p:nvPr/>
        </p:nvSpPr>
        <p:spPr>
          <a:xfrm>
            <a:off x="755576" y="916528"/>
            <a:ext cx="7200800" cy="5078313"/>
          </a:xfrm>
          <a:prstGeom prst="rect">
            <a:avLst/>
          </a:prstGeom>
          <a:noFill/>
        </p:spPr>
        <p:txBody>
          <a:bodyPr wrap="square" rtlCol="0">
            <a:spAutoFit/>
          </a:bodyPr>
          <a:lstStyle/>
          <a:p>
            <a:r>
              <a:rPr lang="tr-TR" smtClean="0"/>
              <a:t>Servis                                  (S) </a:t>
            </a:r>
          </a:p>
          <a:p>
            <a:endParaRPr lang="tr-TR"/>
          </a:p>
          <a:p>
            <a:r>
              <a:rPr lang="tr-TR" smtClean="0"/>
              <a:t>Manşet                                (R) </a:t>
            </a:r>
          </a:p>
          <a:p>
            <a:endParaRPr lang="tr-TR"/>
          </a:p>
          <a:p>
            <a:r>
              <a:rPr lang="tr-TR" smtClean="0"/>
              <a:t>Atak                                     (A) </a:t>
            </a:r>
          </a:p>
          <a:p>
            <a:endParaRPr lang="tr-TR" smtClean="0"/>
          </a:p>
          <a:p>
            <a:r>
              <a:rPr lang="tr-TR" smtClean="0"/>
              <a:t>Blok                                     (B)</a:t>
            </a:r>
          </a:p>
          <a:p>
            <a:endParaRPr lang="tr-TR" smtClean="0"/>
          </a:p>
          <a:p>
            <a:r>
              <a:rPr lang="tr-TR" smtClean="0"/>
              <a:t>Defans                                 (D) </a:t>
            </a:r>
          </a:p>
          <a:p>
            <a:endParaRPr lang="tr-TR" smtClean="0"/>
          </a:p>
          <a:p>
            <a:r>
              <a:rPr lang="tr-TR" smtClean="0"/>
              <a:t>Pas                                      (E)</a:t>
            </a:r>
          </a:p>
          <a:p>
            <a:r>
              <a:rPr lang="tr-TR" smtClean="0">
                <a:solidFill>
                  <a:srgbClr val="FF0000"/>
                </a:solidFill>
              </a:rPr>
              <a:t>Pasın sayısal ve tür olarak analizi yapılır  fakat eğer faul değilse  değer  olarak (mükemmel, iyi, kötü vs.) derecelendirilmez ! </a:t>
            </a:r>
          </a:p>
          <a:p>
            <a:endParaRPr lang="tr-TR">
              <a:solidFill>
                <a:srgbClr val="FF0000"/>
              </a:solidFill>
            </a:endParaRPr>
          </a:p>
          <a:p>
            <a:r>
              <a:rPr lang="tr-TR" smtClean="0"/>
              <a:t>Avantaj top (free ball)          (F)</a:t>
            </a:r>
          </a:p>
          <a:p>
            <a:endParaRPr lang="tr-TR" smtClean="0">
              <a:solidFill>
                <a:srgbClr val="FF0000"/>
              </a:solidFill>
            </a:endParaRPr>
          </a:p>
          <a:p>
            <a:r>
              <a:rPr lang="tr-TR" smtClean="0"/>
              <a:t> </a:t>
            </a:r>
          </a:p>
          <a:p>
            <a:endParaRPr lang="tr-TR"/>
          </a:p>
        </p:txBody>
      </p:sp>
    </p:spTree>
    <p:extLst>
      <p:ext uri="{BB962C8B-B14F-4D97-AF65-F5344CB8AC3E}">
        <p14:creationId xmlns:p14="http://schemas.microsoft.com/office/powerpoint/2010/main" val="1142594393"/>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3</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5" name="Rectangle 1"/>
          <p:cNvSpPr>
            <a:spLocks noChangeArrowheads="1"/>
          </p:cNvSpPr>
          <p:nvPr/>
        </p:nvSpPr>
        <p:spPr bwMode="auto">
          <a:xfrm>
            <a:off x="984212" y="2060848"/>
            <a:ext cx="7129413" cy="1338828"/>
          </a:xfrm>
          <a:prstGeom prst="rect">
            <a:avLst/>
          </a:prstGeom>
          <a:noFill/>
          <a:ln w="9525">
            <a:noFill/>
            <a:miter lim="800000"/>
          </a:ln>
        </p:spPr>
        <p:txBody>
          <a:bodyPr wrap="square" anchor="ctr">
            <a:spAutoFit/>
          </a:bodyPr>
          <a:lstStyle/>
          <a:p>
            <a:pPr algn="just" eaLnBrk="0" hangingPunct="0">
              <a:lnSpc>
                <a:spcPct val="150000"/>
              </a:lnSpc>
            </a:pPr>
            <a:r>
              <a:rPr lang="tr-TR" b="1">
                <a:cs typeface="Times New Roman" pitchFamily="18" charset="0"/>
              </a:rPr>
              <a:t>	</a:t>
            </a:r>
            <a:r>
              <a:rPr lang="tr-TR" smtClean="0">
                <a:cs typeface="Times New Roman" pitchFamily="18" charset="0"/>
              </a:rPr>
              <a:t>Oyun </a:t>
            </a:r>
            <a:r>
              <a:rPr lang="tr-TR">
                <a:cs typeface="Times New Roman" pitchFamily="18" charset="0"/>
              </a:rPr>
              <a:t>analiziyle; oyuncuların ve takımın, maç sırasındaki performansı üzerinde </a:t>
            </a:r>
            <a:r>
              <a:rPr lang="tr-TR" b="1" u="sng">
                <a:cs typeface="Times New Roman" pitchFamily="18" charset="0"/>
              </a:rPr>
              <a:t>objektif veri </a:t>
            </a:r>
            <a:r>
              <a:rPr lang="tr-TR">
                <a:cs typeface="Times New Roman" pitchFamily="18" charset="0"/>
              </a:rPr>
              <a:t>ve özel bilgiler sağlayabilirsiniz.Bu veriler yarışmanın incelenmesi için gereken ön bilgilerdir</a:t>
            </a:r>
            <a:r>
              <a:rPr lang="tr-TR" b="1">
                <a:cs typeface="Times New Roman" pitchFamily="18" charset="0"/>
              </a:rPr>
              <a:t>.</a:t>
            </a:r>
            <a:endParaRPr lang="tr-TR">
              <a:cs typeface="Times New Roman" panose="02020603050405020304" pitchFamily="18" charset="0"/>
            </a:endParaRPr>
          </a:p>
        </p:txBody>
      </p:sp>
      <p:sp>
        <p:nvSpPr>
          <p:cNvPr id="6" name="Metin kutusu 5"/>
          <p:cNvSpPr txBox="1"/>
          <p:nvPr/>
        </p:nvSpPr>
        <p:spPr>
          <a:xfrm>
            <a:off x="1519333" y="-27384"/>
            <a:ext cx="5940601" cy="461665"/>
          </a:xfrm>
          <a:prstGeom prst="rect">
            <a:avLst/>
          </a:prstGeom>
          <a:noFill/>
        </p:spPr>
        <p:txBody>
          <a:bodyPr wrap="none" rtlCol="0">
            <a:spAutoFit/>
          </a:bodyPr>
          <a:lstStyle/>
          <a:p>
            <a:r>
              <a:rPr lang="tr-TR" sz="2400" b="1" smtClean="0">
                <a:solidFill>
                  <a:schemeClr val="bg1"/>
                </a:solidFill>
              </a:rPr>
              <a:t>MÜSABAKA VE ANTRENMAN ANALİZİ</a:t>
            </a:r>
            <a:endParaRPr lang="tr-TR" sz="2400" b="1">
              <a:solidFill>
                <a:schemeClr val="bg1"/>
              </a:solidFill>
            </a:endParaRPr>
          </a:p>
        </p:txBody>
      </p:sp>
    </p:spTree>
    <p:extLst>
      <p:ext uri="{BB962C8B-B14F-4D97-AF65-F5344CB8AC3E}">
        <p14:creationId xmlns:p14="http://schemas.microsoft.com/office/powerpoint/2010/main" val="1052135521"/>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30</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5" name="12 Metin kutusu"/>
          <p:cNvSpPr txBox="1"/>
          <p:nvPr/>
        </p:nvSpPr>
        <p:spPr>
          <a:xfrm>
            <a:off x="3275856" y="980728"/>
            <a:ext cx="3024336" cy="477054"/>
          </a:xfrm>
          <a:prstGeom prst="rect">
            <a:avLst/>
          </a:prstGeom>
          <a:noFill/>
        </p:spPr>
        <p:txBody>
          <a:bodyPr wrap="square" rtlCol="0">
            <a:spAutoFit/>
          </a:bodyPr>
          <a:lstStyle/>
          <a:p>
            <a:r>
              <a:rPr lang="tr-TR" sz="2500" b="1"/>
              <a:t>Bileşik    beceriler</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37929" t="37324" r="38300" b="37316"/>
          <a:stretch>
            <a:fillRect/>
          </a:stretch>
        </p:blipFill>
        <p:spPr bwMode="auto">
          <a:xfrm>
            <a:off x="1738840" y="1844824"/>
            <a:ext cx="5522303"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5"/>
          <p:cNvSpPr>
            <a:spLocks noChangeArrowheads="1"/>
          </p:cNvSpPr>
          <p:nvPr/>
        </p:nvSpPr>
        <p:spPr bwMode="auto">
          <a:xfrm>
            <a:off x="-708587" y="9859"/>
            <a:ext cx="10668000" cy="369332"/>
          </a:xfrm>
          <a:prstGeom prst="rect">
            <a:avLst/>
          </a:prstGeom>
          <a:noFill/>
          <a:ln w="9525">
            <a:noFill/>
            <a:miter lim="800000"/>
          </a:ln>
        </p:spPr>
        <p:txBody>
          <a:bodyPr>
            <a:spAutoFit/>
          </a:bodyPr>
          <a:lstStyle/>
          <a:p>
            <a:pPr algn="ctr"/>
            <a:r>
              <a:rPr lang="tr-TR" b="1" smtClean="0">
                <a:solidFill>
                  <a:schemeClr val="bg1"/>
                </a:solidFill>
                <a:latin typeface="Tahoma" pitchFamily="34" charset="0"/>
              </a:rPr>
              <a:t>BECERİLERİN SINIFLANDIRILMASI VE DERECELENDİRİLMESİ</a:t>
            </a:r>
            <a:endParaRPr lang="tr-TR" b="1">
              <a:solidFill>
                <a:schemeClr val="bg1"/>
              </a:solidFill>
              <a:latin typeface="Tahoma" pitchFamily="34" charset="0"/>
            </a:endParaRPr>
          </a:p>
        </p:txBody>
      </p:sp>
    </p:spTree>
    <p:extLst>
      <p:ext uri="{BB962C8B-B14F-4D97-AF65-F5344CB8AC3E}">
        <p14:creationId xmlns:p14="http://schemas.microsoft.com/office/powerpoint/2010/main" val="514401690"/>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31</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pic>
        <p:nvPicPr>
          <p:cNvPr id="5" name="4 Resim"/>
          <p:cNvPicPr/>
          <p:nvPr/>
        </p:nvPicPr>
        <p:blipFill>
          <a:blip r:embed="rId3"/>
          <a:srcRect l="34560" t="14388" r="35191" b="57075"/>
          <a:stretch>
            <a:fillRect/>
          </a:stretch>
        </p:blipFill>
        <p:spPr bwMode="auto">
          <a:xfrm>
            <a:off x="1475656" y="908720"/>
            <a:ext cx="5286412" cy="3357586"/>
          </a:xfrm>
          <a:prstGeom prst="rect">
            <a:avLst/>
          </a:prstGeom>
          <a:noFill/>
          <a:ln w="9525">
            <a:noFill/>
            <a:miter lim="800000"/>
          </a:ln>
        </p:spPr>
      </p:pic>
      <p:sp>
        <p:nvSpPr>
          <p:cNvPr id="6" name="Metin kutusu 5"/>
          <p:cNvSpPr txBox="1"/>
          <p:nvPr/>
        </p:nvSpPr>
        <p:spPr>
          <a:xfrm>
            <a:off x="653851" y="4266306"/>
            <a:ext cx="7584192" cy="369332"/>
          </a:xfrm>
          <a:prstGeom prst="rect">
            <a:avLst/>
          </a:prstGeom>
          <a:noFill/>
        </p:spPr>
        <p:txBody>
          <a:bodyPr wrap="none" rtlCol="0">
            <a:spAutoFit/>
          </a:bodyPr>
          <a:lstStyle/>
          <a:p>
            <a:r>
              <a:rPr lang="tr-TR" smtClean="0"/>
              <a:t>Voleybol yarı sahası analiz yapılırken </a:t>
            </a:r>
            <a:r>
              <a:rPr lang="tr-TR" u="sng" smtClean="0"/>
              <a:t>en az</a:t>
            </a:r>
            <a:r>
              <a:rPr lang="tr-TR" b="1" u="sng" smtClean="0"/>
              <a:t> </a:t>
            </a:r>
            <a:r>
              <a:rPr lang="tr-TR" b="1" smtClean="0"/>
              <a:t>9 </a:t>
            </a:r>
            <a:r>
              <a:rPr lang="tr-TR" u="sng" smtClean="0"/>
              <a:t>en fazla </a:t>
            </a:r>
            <a:r>
              <a:rPr lang="tr-TR" b="1" smtClean="0"/>
              <a:t>36</a:t>
            </a:r>
            <a:r>
              <a:rPr lang="tr-TR" smtClean="0"/>
              <a:t> parçaya ayırılır.</a:t>
            </a:r>
            <a:endParaRPr lang="tr-TR"/>
          </a:p>
        </p:txBody>
      </p:sp>
      <p:sp>
        <p:nvSpPr>
          <p:cNvPr id="7" name="Metin kutusu 6"/>
          <p:cNvSpPr txBox="1"/>
          <p:nvPr/>
        </p:nvSpPr>
        <p:spPr>
          <a:xfrm>
            <a:off x="2411760" y="4671824"/>
            <a:ext cx="3600400" cy="1384995"/>
          </a:xfrm>
          <a:prstGeom prst="rect">
            <a:avLst/>
          </a:prstGeom>
          <a:noFill/>
        </p:spPr>
        <p:txBody>
          <a:bodyPr wrap="square" rtlCol="0">
            <a:spAutoFit/>
          </a:bodyPr>
          <a:lstStyle/>
          <a:p>
            <a:r>
              <a:rPr lang="tr-TR" sz="1400" smtClean="0"/>
              <a:t>Yarı saha bölgeleri;</a:t>
            </a:r>
          </a:p>
          <a:p>
            <a:pPr marL="285750" indent="-285750">
              <a:buFont typeface="Wingdings" pitchFamily="2" charset="2"/>
              <a:buChar char="ü"/>
            </a:pPr>
            <a:r>
              <a:rPr lang="tr-TR" sz="1400" smtClean="0"/>
              <a:t>Servisin nereden nereye kullanıldığı ?</a:t>
            </a:r>
          </a:p>
          <a:p>
            <a:pPr marL="285750" indent="-285750">
              <a:buFont typeface="Wingdings" pitchFamily="2" charset="2"/>
              <a:buChar char="ü"/>
            </a:pPr>
            <a:r>
              <a:rPr lang="tr-TR" sz="1400" smtClean="0"/>
              <a:t>Servis karşılamanın nereden yapıldığı?</a:t>
            </a:r>
          </a:p>
          <a:p>
            <a:pPr marL="285750" indent="-285750">
              <a:buFont typeface="Wingdings" pitchFamily="2" charset="2"/>
              <a:buChar char="ü"/>
            </a:pPr>
            <a:r>
              <a:rPr lang="tr-TR" sz="1400" smtClean="0"/>
              <a:t>Pasın nereden atıldığı ?</a:t>
            </a:r>
          </a:p>
          <a:p>
            <a:pPr marL="285750" indent="-285750">
              <a:buFont typeface="Wingdings" pitchFamily="2" charset="2"/>
              <a:buChar char="ü"/>
            </a:pPr>
            <a:r>
              <a:rPr lang="tr-TR" sz="1400" smtClean="0"/>
              <a:t>Hücumun nereden nereye  yapıldığı ?</a:t>
            </a:r>
          </a:p>
          <a:p>
            <a:pPr marL="285750" indent="-285750">
              <a:buFont typeface="Wingdings" pitchFamily="2" charset="2"/>
              <a:buChar char="ü"/>
            </a:pPr>
            <a:r>
              <a:rPr lang="tr-TR" sz="1400" smtClean="0"/>
              <a:t>Defansın nereden yapıldığı ? ile ilgilidir.</a:t>
            </a:r>
          </a:p>
        </p:txBody>
      </p:sp>
      <p:sp>
        <p:nvSpPr>
          <p:cNvPr id="8" name="Metin kutusu 7"/>
          <p:cNvSpPr txBox="1"/>
          <p:nvPr/>
        </p:nvSpPr>
        <p:spPr>
          <a:xfrm>
            <a:off x="653851" y="381066"/>
            <a:ext cx="7344816" cy="369332"/>
          </a:xfrm>
          <a:prstGeom prst="rect">
            <a:avLst/>
          </a:prstGeom>
          <a:noFill/>
        </p:spPr>
        <p:txBody>
          <a:bodyPr wrap="square" rtlCol="0">
            <a:spAutoFit/>
          </a:bodyPr>
          <a:lstStyle/>
          <a:p>
            <a:pPr algn="ctr"/>
            <a:r>
              <a:rPr lang="tr-TR" b="1" smtClean="0"/>
              <a:t>YARI SAHA BÖLGELER</a:t>
            </a:r>
            <a:endParaRPr lang="tr-TR" b="1"/>
          </a:p>
        </p:txBody>
      </p:sp>
      <p:sp>
        <p:nvSpPr>
          <p:cNvPr id="9" name="Rectangle 5"/>
          <p:cNvSpPr>
            <a:spLocks noChangeArrowheads="1"/>
          </p:cNvSpPr>
          <p:nvPr/>
        </p:nvSpPr>
        <p:spPr bwMode="auto">
          <a:xfrm>
            <a:off x="-708587" y="9859"/>
            <a:ext cx="10668000" cy="369332"/>
          </a:xfrm>
          <a:prstGeom prst="rect">
            <a:avLst/>
          </a:prstGeom>
          <a:noFill/>
          <a:ln w="9525">
            <a:noFill/>
            <a:miter lim="800000"/>
          </a:ln>
        </p:spPr>
        <p:txBody>
          <a:bodyPr>
            <a:spAutoFit/>
          </a:bodyPr>
          <a:lstStyle/>
          <a:p>
            <a:pPr algn="ctr"/>
            <a:r>
              <a:rPr lang="tr-TR" b="1" smtClean="0">
                <a:solidFill>
                  <a:schemeClr val="bg1"/>
                </a:solidFill>
                <a:latin typeface="Tahoma" pitchFamily="34" charset="0"/>
              </a:rPr>
              <a:t>BECERİLERİN SINIFLANDIRILMASI VE DERECELENDİRİLMESİ</a:t>
            </a:r>
            <a:endParaRPr lang="tr-TR" b="1">
              <a:solidFill>
                <a:schemeClr val="bg1"/>
              </a:solidFill>
              <a:latin typeface="Tahoma" pitchFamily="34" charset="0"/>
            </a:endParaRPr>
          </a:p>
        </p:txBody>
      </p:sp>
    </p:spTree>
    <p:extLst>
      <p:ext uri="{BB962C8B-B14F-4D97-AF65-F5344CB8AC3E}">
        <p14:creationId xmlns:p14="http://schemas.microsoft.com/office/powerpoint/2010/main" val="2845848176"/>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32</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5" name="Rectangle 1"/>
          <p:cNvSpPr>
            <a:spLocks noChangeArrowheads="1"/>
          </p:cNvSpPr>
          <p:nvPr/>
        </p:nvSpPr>
        <p:spPr bwMode="auto">
          <a:xfrm>
            <a:off x="1043608" y="568126"/>
            <a:ext cx="6769100" cy="5309146"/>
          </a:xfrm>
          <a:prstGeom prst="rect">
            <a:avLst/>
          </a:prstGeom>
          <a:noFill/>
          <a:ln w="9525">
            <a:noFill/>
            <a:miter lim="800000"/>
          </a:ln>
        </p:spPr>
        <p:txBody>
          <a:bodyPr anchor="ctr">
            <a:spAutoFit/>
          </a:bodyPr>
          <a:lstStyle/>
          <a:p>
            <a:pPr algn="just" eaLnBrk="0" hangingPunct="0">
              <a:lnSpc>
                <a:spcPct val="150000"/>
              </a:lnSpc>
              <a:tabLst>
                <a:tab pos="900113"/>
              </a:tabLst>
            </a:pPr>
            <a:r>
              <a:rPr lang="tr-TR" b="1" smtClean="0"/>
              <a:t>ATAK</a:t>
            </a:r>
            <a:r>
              <a:rPr lang="tr-TR" sz="1600" b="1" smtClean="0"/>
              <a:t> ;</a:t>
            </a:r>
          </a:p>
          <a:p>
            <a:pPr algn="just" eaLnBrk="0" hangingPunct="0">
              <a:lnSpc>
                <a:spcPct val="150000"/>
              </a:lnSpc>
              <a:tabLst>
                <a:tab pos="900113"/>
              </a:tabLst>
            </a:pPr>
            <a:endParaRPr lang="tr-TR" sz="1600"/>
          </a:p>
          <a:p>
            <a:pPr algn="just" eaLnBrk="0" hangingPunct="0">
              <a:tabLst>
                <a:tab pos="900113"/>
              </a:tabLst>
            </a:pPr>
            <a:r>
              <a:rPr lang="tr-TR" sz="1600" b="1"/>
              <a:t># : </a:t>
            </a:r>
            <a:r>
              <a:rPr lang="tr-TR" sz="1600"/>
              <a:t>Yapılan atağın karşı sahada  defanstan bloktan ya da yere değerek sayıya </a:t>
            </a:r>
            <a:r>
              <a:rPr lang="tr-TR" sz="1600" err="1" smtClean="0"/>
              <a:t>evrilmesi.</a:t>
            </a:r>
          </a:p>
          <a:p>
            <a:pPr algn="just" eaLnBrk="0" hangingPunct="0">
              <a:tabLst>
                <a:tab pos="900113"/>
              </a:tabLst>
            </a:pPr>
            <a:endParaRPr lang="tr-TR" sz="1600"/>
          </a:p>
          <a:p>
            <a:pPr algn="just" eaLnBrk="0" hangingPunct="0">
              <a:tabLst>
                <a:tab pos="900113"/>
              </a:tabLst>
            </a:pPr>
            <a:r>
              <a:rPr lang="tr-TR" sz="1600" b="1"/>
              <a:t>+ : </a:t>
            </a:r>
            <a:r>
              <a:rPr lang="tr-TR" sz="1600"/>
              <a:t>Rakip tarafından oyunda tutulabilen ancak hücum organizasyonu yapılamayarak tekrar avantaja çevrilen etkili hücum.  </a:t>
            </a:r>
            <a:endParaRPr lang="tr-TR" sz="1600" smtClean="0"/>
          </a:p>
          <a:p>
            <a:pPr algn="just" eaLnBrk="0" hangingPunct="0">
              <a:tabLst>
                <a:tab pos="900113"/>
              </a:tabLst>
            </a:pPr>
            <a:endParaRPr lang="tr-TR" sz="1600"/>
          </a:p>
          <a:p>
            <a:pPr marL="285750" indent="-285750" algn="just" eaLnBrk="0" hangingPunct="0">
              <a:buFontTx/>
              <a:buChar char="-"/>
              <a:tabLst>
                <a:tab pos="900113"/>
              </a:tabLst>
            </a:pPr>
            <a:r>
              <a:rPr lang="tr-TR" sz="1600" b="1" smtClean="0"/>
              <a:t>:</a:t>
            </a:r>
            <a:r>
              <a:rPr lang="tr-TR" sz="1600" smtClean="0"/>
              <a:t>  </a:t>
            </a:r>
            <a:r>
              <a:rPr lang="tr-TR" sz="1600"/>
              <a:t>Rakip tarafından defanstan çıkartılarak ya da  bloktan sektirilerek  kendi tarafına avantaja çevrilen etkisiz  hücum</a:t>
            </a:r>
            <a:r>
              <a:rPr lang="tr-TR" sz="1600" smtClean="0"/>
              <a:t>.</a:t>
            </a:r>
          </a:p>
          <a:p>
            <a:pPr algn="just" eaLnBrk="0" hangingPunct="0">
              <a:tabLst>
                <a:tab pos="900113"/>
              </a:tabLst>
            </a:pPr>
            <a:endParaRPr lang="tr-TR" sz="1600"/>
          </a:p>
          <a:p>
            <a:pPr algn="just" eaLnBrk="0" hangingPunct="0">
              <a:lnSpc>
                <a:spcPct val="150000"/>
              </a:lnSpc>
              <a:tabLst>
                <a:tab pos="900113"/>
              </a:tabLst>
            </a:pPr>
            <a:r>
              <a:rPr lang="tr-TR" sz="1600"/>
              <a:t>!  : Rakip bloğa ç</a:t>
            </a:r>
            <a:r>
              <a:rPr lang="tr-TR" sz="1600" smtClean="0"/>
              <a:t>arpıp </a:t>
            </a:r>
            <a:r>
              <a:rPr lang="tr-TR" sz="1600"/>
              <a:t>dublajdan çıkarılan hücum</a:t>
            </a:r>
            <a:r>
              <a:rPr lang="tr-TR" sz="1600" smtClean="0"/>
              <a:t>.</a:t>
            </a:r>
          </a:p>
          <a:p>
            <a:pPr algn="just" eaLnBrk="0" hangingPunct="0">
              <a:lnSpc>
                <a:spcPct val="150000"/>
              </a:lnSpc>
              <a:tabLst>
                <a:tab pos="900113"/>
              </a:tabLst>
            </a:pPr>
            <a:endParaRPr lang="tr-TR" sz="1600"/>
          </a:p>
          <a:p>
            <a:pPr algn="just" eaLnBrk="0" hangingPunct="0">
              <a:lnSpc>
                <a:spcPct val="150000"/>
              </a:lnSpc>
              <a:tabLst>
                <a:tab pos="900113"/>
              </a:tabLst>
            </a:pPr>
            <a:r>
              <a:rPr lang="tr-TR" sz="1600" b="1"/>
              <a:t>/</a:t>
            </a:r>
            <a:r>
              <a:rPr lang="tr-TR" sz="1600"/>
              <a:t>  :  Rakip bloğuna çarparak rakibe sayı olan yani blok yenen hücum</a:t>
            </a:r>
            <a:r>
              <a:rPr lang="tr-TR" sz="1600" smtClean="0"/>
              <a:t>.</a:t>
            </a:r>
          </a:p>
          <a:p>
            <a:pPr algn="just" eaLnBrk="0" hangingPunct="0">
              <a:lnSpc>
                <a:spcPct val="150000"/>
              </a:lnSpc>
              <a:tabLst>
                <a:tab pos="900113"/>
              </a:tabLst>
            </a:pPr>
            <a:endParaRPr lang="tr-TR" sz="1600"/>
          </a:p>
          <a:p>
            <a:pPr algn="just" eaLnBrk="0" hangingPunct="0">
              <a:lnSpc>
                <a:spcPct val="150000"/>
              </a:lnSpc>
              <a:tabLst>
                <a:tab pos="900113"/>
              </a:tabLst>
            </a:pPr>
            <a:r>
              <a:rPr lang="tr-TR" sz="1600" b="1"/>
              <a:t>=  : </a:t>
            </a:r>
            <a:r>
              <a:rPr lang="tr-TR" sz="1600" smtClean="0"/>
              <a:t>Direkt </a:t>
            </a:r>
            <a:r>
              <a:rPr lang="tr-TR" sz="1600"/>
              <a:t>auta, fileye  ya da antene </a:t>
            </a:r>
            <a:r>
              <a:rPr lang="tr-TR" sz="1600" smtClean="0"/>
              <a:t>vurulan veya hücum çizgi ihlali yapılan hatalı hücum.</a:t>
            </a:r>
            <a:endParaRPr lang="tr-TR" sz="1600"/>
          </a:p>
        </p:txBody>
      </p:sp>
      <p:sp>
        <p:nvSpPr>
          <p:cNvPr id="7" name="Rectangle 5"/>
          <p:cNvSpPr>
            <a:spLocks noChangeArrowheads="1"/>
          </p:cNvSpPr>
          <p:nvPr/>
        </p:nvSpPr>
        <p:spPr bwMode="auto">
          <a:xfrm>
            <a:off x="-708587" y="9859"/>
            <a:ext cx="10668000" cy="369332"/>
          </a:xfrm>
          <a:prstGeom prst="rect">
            <a:avLst/>
          </a:prstGeom>
          <a:noFill/>
          <a:ln w="9525">
            <a:noFill/>
            <a:miter lim="800000"/>
          </a:ln>
        </p:spPr>
        <p:txBody>
          <a:bodyPr>
            <a:spAutoFit/>
          </a:bodyPr>
          <a:lstStyle/>
          <a:p>
            <a:pPr algn="ctr"/>
            <a:r>
              <a:rPr lang="tr-TR" b="1" smtClean="0">
                <a:solidFill>
                  <a:schemeClr val="bg1"/>
                </a:solidFill>
                <a:latin typeface="Tahoma" pitchFamily="34" charset="0"/>
              </a:rPr>
              <a:t>BECERİLERİN SINIFLANDIRILMASI VE DERECELENDİRİLMESİ</a:t>
            </a:r>
            <a:endParaRPr lang="tr-TR" b="1">
              <a:solidFill>
                <a:schemeClr val="bg1"/>
              </a:solidFill>
              <a:latin typeface="Tahoma" pitchFamily="34" charset="0"/>
            </a:endParaRPr>
          </a:p>
        </p:txBody>
      </p:sp>
    </p:spTree>
    <p:extLst>
      <p:ext uri="{BB962C8B-B14F-4D97-AF65-F5344CB8AC3E}">
        <p14:creationId xmlns:p14="http://schemas.microsoft.com/office/powerpoint/2010/main" val="293209839"/>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33</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l="19946" t="19895" r="52252" b="32720"/>
          <a:stretch>
            <a:fillRect/>
          </a:stretch>
        </p:blipFill>
        <p:spPr bwMode="auto">
          <a:xfrm>
            <a:off x="755576" y="980728"/>
            <a:ext cx="770485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5"/>
          <p:cNvSpPr>
            <a:spLocks noChangeArrowheads="1"/>
          </p:cNvSpPr>
          <p:nvPr/>
        </p:nvSpPr>
        <p:spPr bwMode="auto">
          <a:xfrm>
            <a:off x="-708587" y="9859"/>
            <a:ext cx="10668000" cy="369332"/>
          </a:xfrm>
          <a:prstGeom prst="rect">
            <a:avLst/>
          </a:prstGeom>
          <a:noFill/>
          <a:ln w="9525">
            <a:noFill/>
            <a:miter lim="800000"/>
          </a:ln>
        </p:spPr>
        <p:txBody>
          <a:bodyPr>
            <a:spAutoFit/>
          </a:bodyPr>
          <a:lstStyle/>
          <a:p>
            <a:pPr algn="ctr"/>
            <a:r>
              <a:rPr lang="tr-TR" b="1" smtClean="0">
                <a:solidFill>
                  <a:schemeClr val="bg1"/>
                </a:solidFill>
                <a:latin typeface="Tahoma" pitchFamily="34" charset="0"/>
              </a:rPr>
              <a:t>BECERİLERİN SINIFLANDIRILMASI VE DERECELENDİRİLMESİ</a:t>
            </a:r>
            <a:endParaRPr lang="tr-TR" b="1">
              <a:solidFill>
                <a:schemeClr val="bg1"/>
              </a:solidFill>
              <a:latin typeface="Tahoma" pitchFamily="34" charset="0"/>
            </a:endParaRPr>
          </a:p>
        </p:txBody>
      </p:sp>
      <p:sp>
        <p:nvSpPr>
          <p:cNvPr id="6" name="Metin kutusu 5"/>
          <p:cNvSpPr txBox="1"/>
          <p:nvPr/>
        </p:nvSpPr>
        <p:spPr>
          <a:xfrm>
            <a:off x="2267744" y="5589240"/>
            <a:ext cx="5544616" cy="338554"/>
          </a:xfrm>
          <a:prstGeom prst="rect">
            <a:avLst/>
          </a:prstGeom>
          <a:noFill/>
        </p:spPr>
        <p:txBody>
          <a:bodyPr wrap="square" rtlCol="0">
            <a:spAutoFit/>
          </a:bodyPr>
          <a:lstStyle/>
          <a:p>
            <a:r>
              <a:rPr lang="tr-TR" sz="1600" b="1" smtClean="0"/>
              <a:t>File üst kenarı  , analiz yapılırken 9 parçaya ayırılır.</a:t>
            </a:r>
            <a:endParaRPr lang="tr-TR" sz="1600" b="1" smtClean="0"/>
          </a:p>
        </p:txBody>
      </p:sp>
    </p:spTree>
    <p:extLst>
      <p:ext uri="{BB962C8B-B14F-4D97-AF65-F5344CB8AC3E}">
        <p14:creationId xmlns:p14="http://schemas.microsoft.com/office/powerpoint/2010/main" val="1084980720"/>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34</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11" name="Rectangle 5"/>
          <p:cNvSpPr>
            <a:spLocks noChangeArrowheads="1"/>
          </p:cNvSpPr>
          <p:nvPr/>
        </p:nvSpPr>
        <p:spPr bwMode="auto">
          <a:xfrm>
            <a:off x="-708587" y="9859"/>
            <a:ext cx="10668000" cy="369332"/>
          </a:xfrm>
          <a:prstGeom prst="rect">
            <a:avLst/>
          </a:prstGeom>
          <a:noFill/>
          <a:ln w="9525">
            <a:noFill/>
            <a:miter lim="800000"/>
          </a:ln>
        </p:spPr>
        <p:txBody>
          <a:bodyPr>
            <a:spAutoFit/>
          </a:bodyPr>
          <a:lstStyle/>
          <a:p>
            <a:pPr algn="ctr"/>
            <a:r>
              <a:rPr lang="tr-TR" b="1" smtClean="0">
                <a:solidFill>
                  <a:schemeClr val="bg1"/>
                </a:solidFill>
                <a:latin typeface="Tahoma" pitchFamily="34" charset="0"/>
              </a:rPr>
              <a:t>BECERİLERİN SINIFLANDIRILMASI VE DERECELENDİRİLMESİ</a:t>
            </a:r>
            <a:endParaRPr lang="tr-TR" b="1">
              <a:solidFill>
                <a:schemeClr val="bg1"/>
              </a:solidFill>
              <a:latin typeface="Tahoma" pitchFamily="34" charset="0"/>
            </a:endParaRPr>
          </a:p>
        </p:txBody>
      </p:sp>
      <p:sp>
        <p:nvSpPr>
          <p:cNvPr id="6" name="Metin kutusu 5"/>
          <p:cNvSpPr txBox="1"/>
          <p:nvPr/>
        </p:nvSpPr>
        <p:spPr>
          <a:xfrm>
            <a:off x="3275856" y="498158"/>
            <a:ext cx="2448272" cy="338554"/>
          </a:xfrm>
          <a:prstGeom prst="rect">
            <a:avLst/>
          </a:prstGeom>
          <a:noFill/>
        </p:spPr>
        <p:txBody>
          <a:bodyPr wrap="square" rtlCol="0">
            <a:spAutoFit/>
          </a:bodyPr>
          <a:lstStyle/>
          <a:p>
            <a:pPr algn="ctr"/>
            <a:r>
              <a:rPr lang="tr-TR" sz="1600" b="1" smtClean="0"/>
              <a:t>Hücum (pas) Tempoları</a:t>
            </a:r>
            <a:endParaRPr lang="tr-TR" sz="1600" b="1" smtClean="0"/>
          </a:p>
        </p:txBody>
      </p:sp>
      <p:sp>
        <p:nvSpPr>
          <p:cNvPr id="7" name="Rectangle 1"/>
          <p:cNvSpPr>
            <a:spLocks noChangeArrowheads="1"/>
          </p:cNvSpPr>
          <p:nvPr/>
        </p:nvSpPr>
        <p:spPr bwMode="auto">
          <a:xfrm>
            <a:off x="539552" y="3356992"/>
            <a:ext cx="7920880" cy="2554545"/>
          </a:xfrm>
          <a:prstGeom prst="rect">
            <a:avLst/>
          </a:prstGeom>
          <a:noFill/>
          <a:ln w="9525">
            <a:noFill/>
            <a:miter lim="800000"/>
          </a:ln>
        </p:spPr>
        <p:txBody>
          <a:bodyPr wrap="square" anchor="ctr">
            <a:spAutoFit/>
          </a:bodyPr>
          <a:lstStyle/>
          <a:p>
            <a:pPr algn="just" eaLnBrk="0" hangingPunct="0">
              <a:tabLst>
                <a:tab pos="900113"/>
              </a:tabLst>
            </a:pPr>
            <a:r>
              <a:rPr lang="tr-TR" sz="1600" b="1" smtClean="0"/>
              <a:t>1.Tempo :  </a:t>
            </a:r>
            <a:r>
              <a:rPr lang="tr-TR" sz="1600" smtClean="0"/>
              <a:t>Topun Zirve noktası file üzerinde 80 cm’den yüksek olmamalıdır.</a:t>
            </a:r>
          </a:p>
          <a:p>
            <a:pPr algn="just" eaLnBrk="0" hangingPunct="0">
              <a:tabLst>
                <a:tab pos="900113"/>
              </a:tabLst>
            </a:pPr>
            <a:r>
              <a:rPr lang="tr-TR" sz="1600"/>
              <a:t> </a:t>
            </a:r>
            <a:r>
              <a:rPr lang="tr-TR" sz="1600" smtClean="0"/>
              <a:t>Hücum oyuncusu topla yükselme evresinde veya zirve yörünge yüksekliğinde buluşur.</a:t>
            </a:r>
          </a:p>
          <a:p>
            <a:pPr algn="just" eaLnBrk="0" hangingPunct="0">
              <a:tabLst>
                <a:tab pos="900113"/>
              </a:tabLst>
            </a:pPr>
            <a:endParaRPr lang="tr-TR" sz="1600" smtClean="0"/>
          </a:p>
          <a:p>
            <a:pPr algn="just" eaLnBrk="0" hangingPunct="0">
              <a:tabLst>
                <a:tab pos="900113"/>
              </a:tabLst>
            </a:pPr>
            <a:endParaRPr lang="tr-TR" sz="1600"/>
          </a:p>
          <a:p>
            <a:pPr algn="just" eaLnBrk="0" hangingPunct="0">
              <a:tabLst>
                <a:tab pos="900113"/>
              </a:tabLst>
            </a:pPr>
            <a:r>
              <a:rPr lang="tr-TR" sz="1600" b="1" smtClean="0"/>
              <a:t>2.Tempo : </a:t>
            </a:r>
            <a:r>
              <a:rPr lang="tr-TR" sz="1600" smtClean="0"/>
              <a:t>Hücum oyuncusu pas atılmasıyla eş zamanlı sıçramaya başlar ve top yörüngesinin ¼ ‘ünde topla buluşur. Topun zirve noktası 150 cm’den yüksekte olmamalıdır.</a:t>
            </a:r>
          </a:p>
          <a:p>
            <a:pPr algn="just" eaLnBrk="0" hangingPunct="0">
              <a:tabLst>
                <a:tab pos="900113"/>
              </a:tabLst>
            </a:pPr>
            <a:endParaRPr lang="tr-TR" sz="1600" smtClean="0"/>
          </a:p>
          <a:p>
            <a:pPr algn="just" eaLnBrk="0" hangingPunct="0">
              <a:tabLst>
                <a:tab pos="900113"/>
              </a:tabLst>
            </a:pPr>
            <a:endParaRPr lang="tr-TR" sz="1600" b="1"/>
          </a:p>
          <a:p>
            <a:pPr algn="just" eaLnBrk="0" hangingPunct="0">
              <a:tabLst>
                <a:tab pos="900113"/>
              </a:tabLst>
            </a:pPr>
            <a:r>
              <a:rPr lang="tr-TR" sz="1600" b="1" smtClean="0"/>
              <a:t>3.Tempo : </a:t>
            </a:r>
            <a:r>
              <a:rPr lang="tr-TR" sz="1600" smtClean="0"/>
              <a:t>Hücum oyuncusu top zirve noktasına ulaşmak üzereyken veya bu noktanın ²/³ sıçramaya başlar. Topun zirve noktası file  üzerinden 150 cm’den yüksekte olmalıdır.</a:t>
            </a:r>
            <a:endParaRPr lang="tr-TR" sz="160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l="25617" t="37430" r="25703" b="30278"/>
          <a:stretch>
            <a:fillRect/>
          </a:stretch>
        </p:blipFill>
        <p:spPr bwMode="auto">
          <a:xfrm>
            <a:off x="539552" y="836712"/>
            <a:ext cx="7728148"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461806"/>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35</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5" name="Rectangle 1"/>
          <p:cNvSpPr>
            <a:spLocks noChangeArrowheads="1"/>
          </p:cNvSpPr>
          <p:nvPr/>
        </p:nvSpPr>
        <p:spPr bwMode="auto">
          <a:xfrm>
            <a:off x="537818" y="436022"/>
            <a:ext cx="8136904" cy="4770537"/>
          </a:xfrm>
          <a:prstGeom prst="rect">
            <a:avLst/>
          </a:prstGeom>
          <a:noFill/>
          <a:ln w="9525">
            <a:noFill/>
            <a:miter lim="800000"/>
          </a:ln>
        </p:spPr>
        <p:txBody>
          <a:bodyPr wrap="square" anchor="ctr">
            <a:spAutoFit/>
          </a:bodyPr>
          <a:lstStyle/>
          <a:p>
            <a:pPr algn="just" eaLnBrk="0" hangingPunct="0">
              <a:lnSpc>
                <a:spcPct val="150000"/>
              </a:lnSpc>
              <a:tabLst>
                <a:tab pos="900113"/>
              </a:tabLst>
            </a:pPr>
            <a:r>
              <a:rPr lang="tr-TR" sz="1600" b="1" smtClean="0"/>
              <a:t>SERVİS KARŞILAMA;</a:t>
            </a:r>
          </a:p>
          <a:p>
            <a:pPr algn="just" eaLnBrk="0" hangingPunct="0">
              <a:lnSpc>
                <a:spcPct val="150000"/>
              </a:lnSpc>
              <a:tabLst>
                <a:tab pos="900113"/>
              </a:tabLst>
            </a:pPr>
            <a:endParaRPr lang="tr-TR" sz="1600"/>
          </a:p>
          <a:p>
            <a:pPr algn="just" eaLnBrk="0" hangingPunct="0">
              <a:tabLst>
                <a:tab pos="900113"/>
              </a:tabLst>
            </a:pPr>
            <a:r>
              <a:rPr lang="tr-TR" sz="1600" b="1"/>
              <a:t># : </a:t>
            </a:r>
            <a:r>
              <a:rPr lang="tr-TR" sz="1600"/>
              <a:t>Pasör bölgesine yeterli yükseklikte  ve hızda gelen pasörün istediği hücum bölgesine  rahatlıkla  pas atabileceği mükemmel </a:t>
            </a:r>
            <a:r>
              <a:rPr lang="tr-TR" sz="1600" smtClean="0"/>
              <a:t>karşılama</a:t>
            </a:r>
            <a:r>
              <a:rPr lang="tr-TR" sz="1600"/>
              <a:t>. </a:t>
            </a:r>
            <a:r>
              <a:rPr lang="tr-TR" sz="1600" b="1"/>
              <a:t>(Servis : </a:t>
            </a:r>
            <a:r>
              <a:rPr lang="tr-TR" sz="1600" b="1" smtClean="0"/>
              <a:t>- )</a:t>
            </a:r>
            <a:endParaRPr lang="tr-TR" sz="1600" b="1"/>
          </a:p>
          <a:p>
            <a:pPr algn="just" eaLnBrk="0" hangingPunct="0">
              <a:tabLst>
                <a:tab pos="900113"/>
              </a:tabLst>
            </a:pPr>
            <a:endParaRPr lang="tr-TR" sz="1600" b="1" smtClean="0"/>
          </a:p>
          <a:p>
            <a:pPr algn="just" eaLnBrk="0" hangingPunct="0">
              <a:tabLst>
                <a:tab pos="900113"/>
              </a:tabLst>
            </a:pPr>
            <a:r>
              <a:rPr lang="tr-TR" sz="1600" b="1" smtClean="0"/>
              <a:t>+ </a:t>
            </a:r>
            <a:r>
              <a:rPr lang="tr-TR" sz="1600" b="1"/>
              <a:t>:</a:t>
            </a:r>
            <a:r>
              <a:rPr lang="tr-TR" sz="1600"/>
              <a:t> Pasörün </a:t>
            </a:r>
            <a:r>
              <a:rPr lang="tr-TR" sz="1600" smtClean="0"/>
              <a:t>tüm hücum  </a:t>
            </a:r>
            <a:r>
              <a:rPr lang="tr-TR" sz="1600"/>
              <a:t>bölgesini </a:t>
            </a:r>
            <a:r>
              <a:rPr lang="tr-TR" sz="1600" smtClean="0"/>
              <a:t>kullanılabildiği , yeterli yükseklikte ve </a:t>
            </a:r>
            <a:r>
              <a:rPr lang="tr-TR" sz="1600"/>
              <a:t>fileden </a:t>
            </a:r>
            <a:r>
              <a:rPr lang="tr-TR" sz="1600" smtClean="0"/>
              <a:t> 1-2 </a:t>
            </a:r>
            <a:r>
              <a:rPr lang="tr-TR" sz="1600"/>
              <a:t>m  açığa gelen </a:t>
            </a:r>
            <a:r>
              <a:rPr lang="tr-TR" sz="1600" smtClean="0"/>
              <a:t>karşılama</a:t>
            </a:r>
            <a:r>
              <a:rPr lang="tr-TR" sz="1600" b="1" smtClean="0"/>
              <a:t>. (Servis : -)</a:t>
            </a:r>
          </a:p>
          <a:p>
            <a:pPr algn="just" eaLnBrk="0" hangingPunct="0">
              <a:tabLst>
                <a:tab pos="900113"/>
              </a:tabLst>
            </a:pPr>
            <a:endParaRPr lang="tr-TR" sz="1600" smtClean="0"/>
          </a:p>
          <a:p>
            <a:pPr algn="just" eaLnBrk="0" hangingPunct="0">
              <a:tabLst>
                <a:tab pos="900113"/>
              </a:tabLst>
            </a:pPr>
            <a:r>
              <a:rPr lang="tr-TR" sz="1600" smtClean="0"/>
              <a:t>!   :Fileden 3-4  m açığa yeterli yükseklikte gelen karşılama.</a:t>
            </a:r>
            <a:r>
              <a:rPr lang="tr-TR" sz="1600" b="1" smtClean="0">
                <a:solidFill>
                  <a:srgbClr val="FF0000"/>
                </a:solidFill>
              </a:rPr>
              <a:t>(OPSİYONEL) (Servis!)</a:t>
            </a:r>
          </a:p>
          <a:p>
            <a:pPr algn="just" eaLnBrk="0" hangingPunct="0">
              <a:tabLst>
                <a:tab pos="900113"/>
              </a:tabLst>
            </a:pPr>
            <a:endParaRPr lang="tr-TR" sz="1600"/>
          </a:p>
          <a:p>
            <a:pPr marL="285750" indent="-285750" algn="just" eaLnBrk="0" hangingPunct="0">
              <a:buFontTx/>
              <a:buChar char="-"/>
              <a:tabLst>
                <a:tab pos="900113"/>
              </a:tabLst>
            </a:pPr>
            <a:r>
              <a:rPr lang="tr-TR" sz="1600" b="1" smtClean="0"/>
              <a:t>: </a:t>
            </a:r>
            <a:r>
              <a:rPr lang="tr-TR" sz="1600"/>
              <a:t>Pasörün zorunlu olarak yalnızca  bir bölgeye pas atabildiği ya da hücuma çeviremediği fileden </a:t>
            </a:r>
            <a:r>
              <a:rPr lang="tr-TR" sz="1600" smtClean="0"/>
              <a:t>4 m ve daha   </a:t>
            </a:r>
            <a:r>
              <a:rPr lang="tr-TR" sz="1600"/>
              <a:t>açığa </a:t>
            </a:r>
            <a:r>
              <a:rPr lang="tr-TR" sz="1600" smtClean="0"/>
              <a:t>ya da antenlere yakın bölgeye  gelen karşılama. </a:t>
            </a:r>
            <a:r>
              <a:rPr lang="tr-TR" sz="1600" b="1" smtClean="0"/>
              <a:t>(Servis +)</a:t>
            </a:r>
          </a:p>
          <a:p>
            <a:pPr algn="just" eaLnBrk="0" hangingPunct="0">
              <a:tabLst>
                <a:tab pos="900113"/>
              </a:tabLst>
            </a:pPr>
            <a:endParaRPr lang="tr-TR" sz="1600"/>
          </a:p>
          <a:p>
            <a:pPr eaLnBrk="0" hangingPunct="0">
              <a:tabLst>
                <a:tab pos="900113"/>
              </a:tabLst>
            </a:pPr>
            <a:r>
              <a:rPr lang="tr-TR" sz="1600" b="1"/>
              <a:t>/  : </a:t>
            </a:r>
            <a:r>
              <a:rPr lang="tr-TR" sz="1600" smtClean="0"/>
              <a:t>Pasörün </a:t>
            </a:r>
            <a:r>
              <a:rPr lang="tr-TR" sz="1600"/>
              <a:t>topu file üzerinde yakalayamayacağı şekilde  yüksek ve  hızlı gelerek karşı sahaya geçen ve  rakibe  avantaj olan </a:t>
            </a:r>
            <a:r>
              <a:rPr lang="tr-TR" sz="1600" smtClean="0"/>
              <a:t>karşılama. </a:t>
            </a:r>
            <a:r>
              <a:rPr lang="tr-TR" sz="1600" b="1" smtClean="0"/>
              <a:t>(Servis / )</a:t>
            </a:r>
          </a:p>
          <a:p>
            <a:pPr eaLnBrk="0" hangingPunct="0">
              <a:tabLst>
                <a:tab pos="900113"/>
              </a:tabLst>
            </a:pPr>
            <a:endParaRPr lang="tr-TR" sz="1600"/>
          </a:p>
          <a:p>
            <a:pPr algn="just" eaLnBrk="0" hangingPunct="0">
              <a:tabLst>
                <a:tab pos="900113"/>
              </a:tabLst>
            </a:pPr>
            <a:r>
              <a:rPr lang="tr-TR" sz="1600" b="1"/>
              <a:t>=</a:t>
            </a:r>
            <a:r>
              <a:rPr lang="tr-TR" sz="1600"/>
              <a:t> : Rakibin attığı servisi karşılayamayarak sahaya düşmesi ya da  </a:t>
            </a:r>
            <a:r>
              <a:rPr lang="tr-TR" sz="1600" smtClean="0"/>
              <a:t>karşılama yapan  </a:t>
            </a:r>
            <a:r>
              <a:rPr lang="tr-TR" sz="1600"/>
              <a:t>oyuncudan sekerek çıkarılamaması ve sayı verilmesi</a:t>
            </a:r>
            <a:r>
              <a:rPr lang="tr-TR" sz="1600" smtClean="0"/>
              <a:t>. </a:t>
            </a:r>
            <a:r>
              <a:rPr lang="tr-TR" sz="1600" b="1" smtClean="0"/>
              <a:t>(Servis # )</a:t>
            </a:r>
            <a:endParaRPr lang="tr-TR" sz="1600" b="1"/>
          </a:p>
        </p:txBody>
      </p:sp>
      <p:sp>
        <p:nvSpPr>
          <p:cNvPr id="7" name="Rectangle 5"/>
          <p:cNvSpPr>
            <a:spLocks noChangeArrowheads="1"/>
          </p:cNvSpPr>
          <p:nvPr/>
        </p:nvSpPr>
        <p:spPr bwMode="auto">
          <a:xfrm>
            <a:off x="-708587" y="9859"/>
            <a:ext cx="10668000" cy="369332"/>
          </a:xfrm>
          <a:prstGeom prst="rect">
            <a:avLst/>
          </a:prstGeom>
          <a:noFill/>
          <a:ln w="9525">
            <a:noFill/>
            <a:miter lim="800000"/>
          </a:ln>
        </p:spPr>
        <p:txBody>
          <a:bodyPr>
            <a:spAutoFit/>
          </a:bodyPr>
          <a:lstStyle/>
          <a:p>
            <a:pPr algn="ctr"/>
            <a:r>
              <a:rPr lang="tr-TR" b="1" smtClean="0">
                <a:solidFill>
                  <a:schemeClr val="bg1"/>
                </a:solidFill>
                <a:latin typeface="Tahoma" pitchFamily="34" charset="0"/>
              </a:rPr>
              <a:t>BECERİLERİN SINIFLANDIRILMASI VE DERECELENDİRİLMESİ</a:t>
            </a:r>
            <a:endParaRPr lang="tr-TR" b="1">
              <a:solidFill>
                <a:schemeClr val="bg1"/>
              </a:solidFill>
              <a:latin typeface="Tahoma" pitchFamily="34" charset="0"/>
            </a:endParaRPr>
          </a:p>
        </p:txBody>
      </p:sp>
    </p:spTree>
    <p:extLst>
      <p:ext uri="{BB962C8B-B14F-4D97-AF65-F5344CB8AC3E}">
        <p14:creationId xmlns:p14="http://schemas.microsoft.com/office/powerpoint/2010/main" val="506352960"/>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36</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pic>
        <p:nvPicPr>
          <p:cNvPr id="5" name="4 Resim"/>
          <p:cNvPicPr/>
          <p:nvPr/>
        </p:nvPicPr>
        <p:blipFill>
          <a:blip r:embed="rId3"/>
          <a:srcRect l="18524" t="20144" r="54435" b="22782"/>
          <a:stretch>
            <a:fillRect/>
          </a:stretch>
        </p:blipFill>
        <p:spPr bwMode="auto">
          <a:xfrm>
            <a:off x="1475656" y="1124744"/>
            <a:ext cx="6143668" cy="4500594"/>
          </a:xfrm>
          <a:prstGeom prst="rect">
            <a:avLst/>
          </a:prstGeom>
          <a:noFill/>
          <a:ln w="9525">
            <a:noFill/>
            <a:miter lim="800000"/>
          </a:ln>
        </p:spPr>
      </p:pic>
      <p:sp>
        <p:nvSpPr>
          <p:cNvPr id="7" name="Rectangle 5"/>
          <p:cNvSpPr>
            <a:spLocks noChangeArrowheads="1"/>
          </p:cNvSpPr>
          <p:nvPr/>
        </p:nvSpPr>
        <p:spPr bwMode="auto">
          <a:xfrm>
            <a:off x="-708587" y="9859"/>
            <a:ext cx="10668000" cy="369332"/>
          </a:xfrm>
          <a:prstGeom prst="rect">
            <a:avLst/>
          </a:prstGeom>
          <a:noFill/>
          <a:ln w="9525">
            <a:noFill/>
            <a:miter lim="800000"/>
          </a:ln>
        </p:spPr>
        <p:txBody>
          <a:bodyPr>
            <a:spAutoFit/>
          </a:bodyPr>
          <a:lstStyle/>
          <a:p>
            <a:pPr algn="ctr"/>
            <a:r>
              <a:rPr lang="tr-TR" b="1" smtClean="0">
                <a:solidFill>
                  <a:schemeClr val="bg1"/>
                </a:solidFill>
                <a:latin typeface="Tahoma" pitchFamily="34" charset="0"/>
              </a:rPr>
              <a:t>BECERİLERİN SINIFLANDIRILMASI VE DERECELENDİRİLMESİ</a:t>
            </a:r>
            <a:endParaRPr lang="tr-TR" b="1">
              <a:solidFill>
                <a:schemeClr val="bg1"/>
              </a:solidFill>
              <a:latin typeface="Tahoma" pitchFamily="34" charset="0"/>
            </a:endParaRPr>
          </a:p>
        </p:txBody>
      </p:sp>
    </p:spTree>
    <p:extLst>
      <p:ext uri="{BB962C8B-B14F-4D97-AF65-F5344CB8AC3E}">
        <p14:creationId xmlns:p14="http://schemas.microsoft.com/office/powerpoint/2010/main" val="1935521092"/>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37</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5" name="Rectangle 1"/>
          <p:cNvSpPr>
            <a:spLocks noChangeArrowheads="1"/>
          </p:cNvSpPr>
          <p:nvPr/>
        </p:nvSpPr>
        <p:spPr bwMode="auto">
          <a:xfrm>
            <a:off x="827584" y="588451"/>
            <a:ext cx="6948115" cy="5216813"/>
          </a:xfrm>
          <a:prstGeom prst="rect">
            <a:avLst/>
          </a:prstGeom>
          <a:noFill/>
          <a:ln w="9525">
            <a:noFill/>
            <a:miter lim="800000"/>
          </a:ln>
        </p:spPr>
        <p:txBody>
          <a:bodyPr wrap="square" anchor="ctr">
            <a:spAutoFit/>
          </a:bodyPr>
          <a:lstStyle/>
          <a:p>
            <a:pPr algn="just" eaLnBrk="0" hangingPunct="0">
              <a:lnSpc>
                <a:spcPct val="150000"/>
              </a:lnSpc>
              <a:tabLst>
                <a:tab pos="900113"/>
              </a:tabLst>
            </a:pPr>
            <a:r>
              <a:rPr lang="tr-TR" b="1" smtClean="0"/>
              <a:t>SERVİS ;</a:t>
            </a:r>
          </a:p>
          <a:p>
            <a:pPr algn="just" eaLnBrk="0" hangingPunct="0">
              <a:lnSpc>
                <a:spcPct val="150000"/>
              </a:lnSpc>
              <a:tabLst>
                <a:tab pos="900113"/>
              </a:tabLst>
            </a:pPr>
            <a:endParaRPr lang="tr-TR"/>
          </a:p>
          <a:p>
            <a:pPr algn="just" eaLnBrk="0" hangingPunct="0">
              <a:tabLst>
                <a:tab pos="900113"/>
              </a:tabLst>
            </a:pPr>
            <a:r>
              <a:rPr lang="tr-TR" b="1"/>
              <a:t># : </a:t>
            </a:r>
            <a:r>
              <a:rPr lang="tr-TR" smtClean="0"/>
              <a:t>Rakip </a:t>
            </a:r>
            <a:r>
              <a:rPr lang="tr-TR"/>
              <a:t>oyuncusundan sekerek ya da  rakip sahada yere d</a:t>
            </a:r>
            <a:r>
              <a:rPr lang="tr-TR">
                <a:latin typeface="Calibri" pitchFamily="34" charset="0"/>
              </a:rPr>
              <a:t>ü</a:t>
            </a:r>
            <a:r>
              <a:rPr lang="tr-TR"/>
              <a:t>şerek sayı olan servis</a:t>
            </a:r>
            <a:r>
              <a:rPr lang="tr-TR" b="1" smtClean="0"/>
              <a:t>. (Rec:=)</a:t>
            </a:r>
          </a:p>
          <a:p>
            <a:pPr algn="just" eaLnBrk="0" hangingPunct="0">
              <a:tabLst>
                <a:tab pos="900113"/>
              </a:tabLst>
            </a:pPr>
            <a:endParaRPr lang="tr-TR" b="1"/>
          </a:p>
          <a:p>
            <a:pPr algn="just" eaLnBrk="0" hangingPunct="0">
              <a:tabLst>
                <a:tab pos="900113"/>
              </a:tabLst>
            </a:pPr>
            <a:r>
              <a:rPr lang="tr-TR" b="1" smtClean="0"/>
              <a:t>+ </a:t>
            </a:r>
            <a:r>
              <a:rPr lang="tr-TR" b="1"/>
              <a:t>: </a:t>
            </a:r>
            <a:r>
              <a:rPr lang="tr-TR" smtClean="0"/>
              <a:t>Rakibin karşılamanın fileden 4 m ve daha geriye ya da antenlere çok yakın bölgeye alınması.</a:t>
            </a:r>
            <a:r>
              <a:rPr lang="tr-TR" b="1"/>
              <a:t> (Rec</a:t>
            </a:r>
            <a:r>
              <a:rPr lang="tr-TR" b="1" smtClean="0"/>
              <a:t>: - )</a:t>
            </a:r>
            <a:endParaRPr lang="tr-TR"/>
          </a:p>
          <a:p>
            <a:pPr algn="just" eaLnBrk="0" hangingPunct="0">
              <a:lnSpc>
                <a:spcPct val="250000"/>
              </a:lnSpc>
              <a:tabLst>
                <a:tab pos="900113"/>
              </a:tabLst>
            </a:pPr>
            <a:r>
              <a:rPr lang="tr-TR" smtClean="0"/>
              <a:t>!  :  Rakibin karşılamanın  3-4 metre açığa alınması</a:t>
            </a:r>
            <a:r>
              <a:rPr lang="tr-TR" b="1" smtClean="0"/>
              <a:t>. (Rec: !)</a:t>
            </a:r>
          </a:p>
          <a:p>
            <a:pPr marL="285750" indent="-285750" algn="just" eaLnBrk="0" hangingPunct="0">
              <a:buFontTx/>
              <a:buChar char="-"/>
              <a:tabLst>
                <a:tab pos="900113"/>
              </a:tabLst>
            </a:pPr>
            <a:r>
              <a:rPr lang="tr-TR" b="1" smtClean="0"/>
              <a:t>:</a:t>
            </a:r>
            <a:r>
              <a:rPr lang="tr-TR"/>
              <a:t>Rakibin topu pas</a:t>
            </a:r>
            <a:r>
              <a:rPr lang="tr-TR">
                <a:latin typeface="Calibri" pitchFamily="34" charset="0"/>
              </a:rPr>
              <a:t>ö</a:t>
            </a:r>
            <a:r>
              <a:rPr lang="tr-TR"/>
              <a:t>r </a:t>
            </a:r>
            <a:r>
              <a:rPr lang="tr-TR" smtClean="0"/>
              <a:t>bölgesine </a:t>
            </a:r>
            <a:r>
              <a:rPr lang="tr-TR"/>
              <a:t>yeterli y</a:t>
            </a:r>
            <a:r>
              <a:rPr lang="tr-TR">
                <a:latin typeface="Calibri" pitchFamily="34" charset="0"/>
              </a:rPr>
              <a:t>ü</a:t>
            </a:r>
            <a:r>
              <a:rPr lang="tr-TR"/>
              <a:t>kseklikte ve hızda yaklaştırabildiği ve rakip pas</a:t>
            </a:r>
            <a:r>
              <a:rPr lang="tr-TR">
                <a:latin typeface="Calibri" pitchFamily="34" charset="0"/>
              </a:rPr>
              <a:t>ö</a:t>
            </a:r>
            <a:r>
              <a:rPr lang="tr-TR"/>
              <a:t>re  istediği b</a:t>
            </a:r>
            <a:r>
              <a:rPr lang="tr-TR">
                <a:latin typeface="Calibri" pitchFamily="34" charset="0"/>
              </a:rPr>
              <a:t>ö</a:t>
            </a:r>
            <a:r>
              <a:rPr lang="tr-TR"/>
              <a:t>lgeden h</a:t>
            </a:r>
            <a:r>
              <a:rPr lang="tr-TR">
                <a:latin typeface="Calibri" pitchFamily="34" charset="0"/>
              </a:rPr>
              <a:t>ü</a:t>
            </a:r>
            <a:r>
              <a:rPr lang="tr-TR"/>
              <a:t>cum yaptırabilme imkanı sağlayan etkisiz servis</a:t>
            </a:r>
            <a:r>
              <a:rPr lang="tr-TR" smtClean="0"/>
              <a:t>. </a:t>
            </a:r>
            <a:r>
              <a:rPr lang="tr-TR" b="1" smtClean="0"/>
              <a:t>(Rec: # ve + )</a:t>
            </a:r>
          </a:p>
          <a:p>
            <a:pPr algn="just" eaLnBrk="0" hangingPunct="0">
              <a:tabLst>
                <a:tab pos="900113"/>
              </a:tabLst>
            </a:pPr>
            <a:endParaRPr lang="tr-TR"/>
          </a:p>
          <a:p>
            <a:pPr algn="just" eaLnBrk="0" hangingPunct="0">
              <a:tabLst>
                <a:tab pos="900113"/>
              </a:tabLst>
            </a:pPr>
            <a:r>
              <a:rPr lang="tr-TR" b="1"/>
              <a:t>/  : </a:t>
            </a:r>
            <a:r>
              <a:rPr lang="tr-TR"/>
              <a:t>Rakibin topu h</a:t>
            </a:r>
            <a:r>
              <a:rPr lang="tr-TR">
                <a:latin typeface="Calibri" pitchFamily="34" charset="0"/>
              </a:rPr>
              <a:t>ü</a:t>
            </a:r>
            <a:r>
              <a:rPr lang="tr-TR"/>
              <a:t>cum yapamadan direkt </a:t>
            </a:r>
            <a:r>
              <a:rPr lang="tr-TR" smtClean="0"/>
              <a:t>avantaj olarak  </a:t>
            </a:r>
            <a:r>
              <a:rPr lang="tr-TR"/>
              <a:t>g</a:t>
            </a:r>
            <a:r>
              <a:rPr lang="tr-TR">
                <a:latin typeface="Calibri" pitchFamily="34" charset="0"/>
              </a:rPr>
              <a:t>ö</a:t>
            </a:r>
            <a:r>
              <a:rPr lang="tr-TR"/>
              <a:t>nderdiği etkili </a:t>
            </a:r>
            <a:r>
              <a:rPr lang="tr-TR" smtClean="0"/>
              <a:t>servis</a:t>
            </a:r>
            <a:r>
              <a:rPr lang="tr-TR"/>
              <a:t> </a:t>
            </a:r>
            <a:r>
              <a:rPr lang="tr-TR" b="1" smtClean="0"/>
              <a:t>(Rec: /)</a:t>
            </a:r>
          </a:p>
          <a:p>
            <a:pPr algn="just" eaLnBrk="0" hangingPunct="0">
              <a:tabLst>
                <a:tab pos="900113"/>
              </a:tabLst>
            </a:pPr>
            <a:endParaRPr lang="tr-TR"/>
          </a:p>
          <a:p>
            <a:pPr algn="just" eaLnBrk="0" hangingPunct="0">
              <a:tabLst>
                <a:tab pos="900113"/>
              </a:tabLst>
            </a:pPr>
            <a:r>
              <a:rPr lang="tr-TR" b="1"/>
              <a:t>=</a:t>
            </a:r>
            <a:r>
              <a:rPr lang="tr-TR"/>
              <a:t>  </a:t>
            </a:r>
            <a:r>
              <a:rPr lang="tr-TR" b="1"/>
              <a:t>: </a:t>
            </a:r>
            <a:r>
              <a:rPr lang="tr-TR"/>
              <a:t>Atılan servisin filede  kalması </a:t>
            </a:r>
            <a:r>
              <a:rPr lang="tr-TR" smtClean="0"/>
              <a:t>ya da harice gitmesi </a:t>
            </a:r>
            <a:r>
              <a:rPr lang="tr-TR"/>
              <a:t>.Hatalı servis</a:t>
            </a:r>
            <a:r>
              <a:rPr lang="tr-TR" smtClean="0"/>
              <a:t>. </a:t>
            </a:r>
            <a:endParaRPr lang="tr-TR"/>
          </a:p>
        </p:txBody>
      </p:sp>
      <p:sp>
        <p:nvSpPr>
          <p:cNvPr id="6" name="Rectangle 5"/>
          <p:cNvSpPr>
            <a:spLocks noChangeArrowheads="1"/>
          </p:cNvSpPr>
          <p:nvPr/>
        </p:nvSpPr>
        <p:spPr bwMode="auto">
          <a:xfrm>
            <a:off x="-708587" y="9859"/>
            <a:ext cx="10668000" cy="369332"/>
          </a:xfrm>
          <a:prstGeom prst="rect">
            <a:avLst/>
          </a:prstGeom>
          <a:noFill/>
          <a:ln w="9525">
            <a:noFill/>
            <a:miter lim="800000"/>
          </a:ln>
        </p:spPr>
        <p:txBody>
          <a:bodyPr>
            <a:spAutoFit/>
          </a:bodyPr>
          <a:lstStyle/>
          <a:p>
            <a:pPr algn="ctr"/>
            <a:r>
              <a:rPr lang="tr-TR" b="1" smtClean="0">
                <a:solidFill>
                  <a:schemeClr val="bg1"/>
                </a:solidFill>
                <a:latin typeface="Tahoma" pitchFamily="34" charset="0"/>
              </a:rPr>
              <a:t>BECERİLERİN SINIFLANDIRILMASI VE DERECELENDİRİLMESİ</a:t>
            </a:r>
            <a:endParaRPr lang="tr-TR" b="1">
              <a:solidFill>
                <a:schemeClr val="bg1"/>
              </a:solidFill>
              <a:latin typeface="Tahoma" pitchFamily="34" charset="0"/>
            </a:endParaRPr>
          </a:p>
        </p:txBody>
      </p:sp>
    </p:spTree>
    <p:extLst>
      <p:ext uri="{BB962C8B-B14F-4D97-AF65-F5344CB8AC3E}">
        <p14:creationId xmlns:p14="http://schemas.microsoft.com/office/powerpoint/2010/main" val="2122215037"/>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38</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53639" t="37645" r="38194" b="34885"/>
          <a:stretch>
            <a:fillRect/>
          </a:stretch>
        </p:blipFill>
        <p:spPr bwMode="auto">
          <a:xfrm>
            <a:off x="3779912" y="1122356"/>
            <a:ext cx="1638731" cy="3098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etin kutusu 5"/>
          <p:cNvSpPr txBox="1"/>
          <p:nvPr/>
        </p:nvSpPr>
        <p:spPr>
          <a:xfrm>
            <a:off x="3131840" y="4437112"/>
            <a:ext cx="2967479" cy="369332"/>
          </a:xfrm>
          <a:prstGeom prst="rect">
            <a:avLst/>
          </a:prstGeom>
          <a:noFill/>
        </p:spPr>
        <p:txBody>
          <a:bodyPr wrap="none" rtlCol="0">
            <a:spAutoFit/>
          </a:bodyPr>
          <a:lstStyle/>
          <a:p>
            <a:r>
              <a:rPr lang="tr-TR" smtClean="0"/>
              <a:t>Servis - Karşılama Etkileşimi </a:t>
            </a:r>
            <a:endParaRPr lang="tr-TR"/>
          </a:p>
        </p:txBody>
      </p:sp>
      <p:sp>
        <p:nvSpPr>
          <p:cNvPr id="7" name="Rectangle 5"/>
          <p:cNvSpPr>
            <a:spLocks noChangeArrowheads="1"/>
          </p:cNvSpPr>
          <p:nvPr/>
        </p:nvSpPr>
        <p:spPr bwMode="auto">
          <a:xfrm>
            <a:off x="-708587" y="9859"/>
            <a:ext cx="10668000" cy="369332"/>
          </a:xfrm>
          <a:prstGeom prst="rect">
            <a:avLst/>
          </a:prstGeom>
          <a:noFill/>
          <a:ln w="9525">
            <a:noFill/>
            <a:miter lim="800000"/>
          </a:ln>
        </p:spPr>
        <p:txBody>
          <a:bodyPr>
            <a:spAutoFit/>
          </a:bodyPr>
          <a:lstStyle/>
          <a:p>
            <a:pPr algn="ctr"/>
            <a:r>
              <a:rPr lang="tr-TR" b="1" smtClean="0">
                <a:solidFill>
                  <a:schemeClr val="bg1"/>
                </a:solidFill>
                <a:latin typeface="Tahoma" pitchFamily="34" charset="0"/>
              </a:rPr>
              <a:t>BECERİLERİN SINIFLANDIRILMASI VE DERECELENDİRİLMESİ</a:t>
            </a:r>
            <a:endParaRPr lang="tr-TR" b="1">
              <a:solidFill>
                <a:schemeClr val="bg1"/>
              </a:solidFill>
              <a:latin typeface="Tahoma" pitchFamily="34" charset="0"/>
            </a:endParaRPr>
          </a:p>
        </p:txBody>
      </p:sp>
    </p:spTree>
    <p:extLst>
      <p:ext uri="{BB962C8B-B14F-4D97-AF65-F5344CB8AC3E}">
        <p14:creationId xmlns:p14="http://schemas.microsoft.com/office/powerpoint/2010/main" val="4162678084"/>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39</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5" name="Rectangle 1"/>
          <p:cNvSpPr>
            <a:spLocks noChangeArrowheads="1"/>
          </p:cNvSpPr>
          <p:nvPr/>
        </p:nvSpPr>
        <p:spPr bwMode="auto">
          <a:xfrm>
            <a:off x="971600" y="476672"/>
            <a:ext cx="7632700" cy="5355312"/>
          </a:xfrm>
          <a:prstGeom prst="rect">
            <a:avLst/>
          </a:prstGeom>
          <a:noFill/>
          <a:ln w="9525">
            <a:noFill/>
            <a:miter lim="800000"/>
          </a:ln>
        </p:spPr>
        <p:txBody>
          <a:bodyPr anchor="ctr">
            <a:spAutoFit/>
          </a:bodyPr>
          <a:lstStyle/>
          <a:p>
            <a:pPr algn="just" eaLnBrk="0" hangingPunct="0">
              <a:lnSpc>
                <a:spcPct val="150000"/>
              </a:lnSpc>
              <a:tabLst>
                <a:tab pos="900113"/>
              </a:tabLst>
            </a:pPr>
            <a:r>
              <a:rPr lang="tr-TR" b="1" smtClean="0"/>
              <a:t>BLOK </a:t>
            </a:r>
            <a:r>
              <a:rPr lang="tr-TR" b="1"/>
              <a:t>;</a:t>
            </a:r>
            <a:endParaRPr lang="tr-TR"/>
          </a:p>
          <a:p>
            <a:pPr algn="just" eaLnBrk="0" hangingPunct="0">
              <a:lnSpc>
                <a:spcPct val="150000"/>
              </a:lnSpc>
              <a:tabLst>
                <a:tab pos="900113"/>
              </a:tabLst>
            </a:pPr>
            <a:r>
              <a:rPr lang="tr-TR" b="1"/>
              <a:t># :  </a:t>
            </a:r>
            <a:r>
              <a:rPr lang="tr-TR"/>
              <a:t>Rakibin hücumun blok yapılarak karşı sahada </a:t>
            </a:r>
            <a:r>
              <a:rPr lang="tr-TR" smtClean="0"/>
              <a:t> </a:t>
            </a:r>
            <a:r>
              <a:rPr lang="tr-TR"/>
              <a:t>sayıya çevrilmesi</a:t>
            </a:r>
            <a:r>
              <a:rPr lang="tr-TR" smtClean="0"/>
              <a:t>.</a:t>
            </a:r>
          </a:p>
          <a:p>
            <a:pPr algn="just" eaLnBrk="0" hangingPunct="0">
              <a:tabLst>
                <a:tab pos="900113"/>
              </a:tabLst>
            </a:pPr>
            <a:endParaRPr lang="tr-TR"/>
          </a:p>
          <a:p>
            <a:pPr algn="just" eaLnBrk="0" hangingPunct="0">
              <a:lnSpc>
                <a:spcPct val="150000"/>
              </a:lnSpc>
              <a:tabLst>
                <a:tab pos="900113"/>
              </a:tabLst>
            </a:pPr>
            <a:r>
              <a:rPr lang="tr-TR" b="1"/>
              <a:t>+ : </a:t>
            </a:r>
            <a:r>
              <a:rPr lang="tr-TR"/>
              <a:t>Rakip hücumunun sektirilerek yumuşatılması ve hücuma çevrilmesi</a:t>
            </a:r>
            <a:r>
              <a:rPr lang="tr-TR" smtClean="0"/>
              <a:t>.</a:t>
            </a:r>
          </a:p>
          <a:p>
            <a:pPr algn="just" eaLnBrk="0" hangingPunct="0">
              <a:tabLst>
                <a:tab pos="900113"/>
              </a:tabLst>
            </a:pPr>
            <a:endParaRPr lang="tr-TR"/>
          </a:p>
          <a:p>
            <a:pPr marL="285750" indent="-285750" algn="just" eaLnBrk="0" hangingPunct="0">
              <a:lnSpc>
                <a:spcPct val="150000"/>
              </a:lnSpc>
              <a:buFontTx/>
              <a:buChar char="-"/>
              <a:tabLst>
                <a:tab pos="900113"/>
              </a:tabLst>
            </a:pPr>
            <a:r>
              <a:rPr lang="tr-TR" b="1" smtClean="0"/>
              <a:t>: </a:t>
            </a:r>
            <a:r>
              <a:rPr lang="tr-TR"/>
              <a:t>Rakip tarafından yapılan hücumun blokta sektirilmesi ancak hücuma çevrilememesi</a:t>
            </a:r>
            <a:r>
              <a:rPr lang="tr-TR" smtClean="0"/>
              <a:t>.</a:t>
            </a:r>
          </a:p>
          <a:p>
            <a:pPr algn="just" eaLnBrk="0" hangingPunct="0">
              <a:tabLst>
                <a:tab pos="900113"/>
              </a:tabLst>
            </a:pPr>
            <a:endParaRPr lang="tr-TR" smtClean="0"/>
          </a:p>
          <a:p>
            <a:pPr algn="just" eaLnBrk="0" hangingPunct="0">
              <a:lnSpc>
                <a:spcPct val="150000"/>
              </a:lnSpc>
              <a:tabLst>
                <a:tab pos="900113"/>
              </a:tabLst>
            </a:pPr>
            <a:r>
              <a:rPr lang="tr-TR" smtClean="0"/>
              <a:t>/ : </a:t>
            </a:r>
            <a:r>
              <a:rPr lang="tr-TR" b="1" err="1" smtClean="0">
                <a:solidFill>
                  <a:srgbClr val="FF0000"/>
                </a:solidFill>
              </a:rPr>
              <a:t>Opsiyonel </a:t>
            </a:r>
            <a:r>
              <a:rPr lang="tr-TR" smtClean="0"/>
              <a:t>(Fileye temas)</a:t>
            </a:r>
          </a:p>
          <a:p>
            <a:pPr algn="just" eaLnBrk="0" hangingPunct="0">
              <a:tabLst>
                <a:tab pos="900113"/>
              </a:tabLst>
            </a:pPr>
            <a:endParaRPr lang="tr-TR"/>
          </a:p>
          <a:p>
            <a:pPr algn="just" eaLnBrk="0" hangingPunct="0">
              <a:lnSpc>
                <a:spcPct val="150000"/>
              </a:lnSpc>
              <a:tabLst>
                <a:tab pos="900113"/>
              </a:tabLst>
            </a:pPr>
            <a:r>
              <a:rPr lang="tr-TR"/>
              <a:t>! </a:t>
            </a:r>
            <a:r>
              <a:rPr lang="tr-TR" b="1"/>
              <a:t>:</a:t>
            </a:r>
            <a:r>
              <a:rPr lang="tr-TR"/>
              <a:t> Rakibin hücumuna blok yapılması ancak rakibin dublajından çıkarak sayı olmaması</a:t>
            </a:r>
            <a:r>
              <a:rPr lang="tr-TR" smtClean="0"/>
              <a:t>.</a:t>
            </a:r>
          </a:p>
          <a:p>
            <a:pPr algn="just" eaLnBrk="0" hangingPunct="0">
              <a:tabLst>
                <a:tab pos="900113"/>
              </a:tabLst>
            </a:pPr>
            <a:endParaRPr lang="tr-TR"/>
          </a:p>
          <a:p>
            <a:pPr algn="just" eaLnBrk="0" hangingPunct="0">
              <a:lnSpc>
                <a:spcPct val="150000"/>
              </a:lnSpc>
              <a:tabLst>
                <a:tab pos="900113"/>
              </a:tabLst>
            </a:pPr>
            <a:r>
              <a:rPr lang="tr-TR" b="1"/>
              <a:t>= : </a:t>
            </a:r>
            <a:r>
              <a:rPr lang="tr-TR"/>
              <a:t>Rakibin hücumun bloktan sekerek sayı olması ,hatalı blok .</a:t>
            </a:r>
          </a:p>
        </p:txBody>
      </p:sp>
      <p:sp>
        <p:nvSpPr>
          <p:cNvPr id="6" name="Rectangle 5"/>
          <p:cNvSpPr>
            <a:spLocks noChangeArrowheads="1"/>
          </p:cNvSpPr>
          <p:nvPr/>
        </p:nvSpPr>
        <p:spPr bwMode="auto">
          <a:xfrm>
            <a:off x="-708587" y="9859"/>
            <a:ext cx="10668000" cy="369332"/>
          </a:xfrm>
          <a:prstGeom prst="rect">
            <a:avLst/>
          </a:prstGeom>
          <a:noFill/>
          <a:ln w="9525">
            <a:noFill/>
            <a:miter lim="800000"/>
          </a:ln>
        </p:spPr>
        <p:txBody>
          <a:bodyPr>
            <a:spAutoFit/>
          </a:bodyPr>
          <a:lstStyle/>
          <a:p>
            <a:pPr algn="ctr"/>
            <a:r>
              <a:rPr lang="tr-TR" b="1" smtClean="0">
                <a:solidFill>
                  <a:schemeClr val="bg1"/>
                </a:solidFill>
                <a:latin typeface="Tahoma" pitchFamily="34" charset="0"/>
              </a:rPr>
              <a:t>BECERİLERİN SINIFLANDIRILMASI VE DERECELENDİRİLMESİ</a:t>
            </a:r>
            <a:endParaRPr lang="tr-TR" b="1">
              <a:solidFill>
                <a:schemeClr val="bg1"/>
              </a:solidFill>
              <a:latin typeface="Tahoma" pitchFamily="34" charset="0"/>
            </a:endParaRPr>
          </a:p>
        </p:txBody>
      </p:sp>
    </p:spTree>
    <p:extLst>
      <p:ext uri="{BB962C8B-B14F-4D97-AF65-F5344CB8AC3E}">
        <p14:creationId xmlns:p14="http://schemas.microsoft.com/office/powerpoint/2010/main" val="1108223266"/>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4</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5" name="4 Dikdörtgen"/>
          <p:cNvSpPr>
            <a:spLocks noChangeArrowheads="1"/>
          </p:cNvSpPr>
          <p:nvPr/>
        </p:nvSpPr>
        <p:spPr bwMode="auto">
          <a:xfrm>
            <a:off x="1717411" y="1124744"/>
            <a:ext cx="4572000" cy="4196020"/>
          </a:xfrm>
          <a:prstGeom prst="rect">
            <a:avLst/>
          </a:prstGeom>
          <a:noFill/>
          <a:ln w="9525">
            <a:noFill/>
            <a:miter lim="800000"/>
          </a:ln>
        </p:spPr>
        <p:txBody>
          <a:bodyPr>
            <a:spAutoFit/>
          </a:bodyPr>
          <a:lstStyle/>
          <a:p>
            <a:pPr eaLnBrk="0" hangingPunct="0">
              <a:lnSpc>
                <a:spcPct val="150000"/>
              </a:lnSpc>
              <a:buFontTx/>
              <a:buChar char="•"/>
            </a:pPr>
            <a:r>
              <a:rPr lang="tr-TR">
                <a:cs typeface="Times New Roman" pitchFamily="18" charset="0"/>
              </a:rPr>
              <a:t>Oyunun strateji ve sistemlerinin değerlendirilmesi.</a:t>
            </a:r>
          </a:p>
          <a:p>
            <a:pPr eaLnBrk="0" hangingPunct="0">
              <a:lnSpc>
                <a:spcPct val="150000"/>
              </a:lnSpc>
              <a:buFontTx/>
              <a:buChar char="•"/>
            </a:pPr>
            <a:endParaRPr lang="tr-TR">
              <a:cs typeface="Times New Roman" pitchFamily="18" charset="0"/>
            </a:endParaRPr>
          </a:p>
          <a:p>
            <a:pPr eaLnBrk="0" hangingPunct="0">
              <a:lnSpc>
                <a:spcPct val="150000"/>
              </a:lnSpc>
              <a:buFontTx/>
              <a:buChar char="•"/>
            </a:pPr>
            <a:r>
              <a:rPr lang="tr-TR">
                <a:cs typeface="Times New Roman" pitchFamily="18" charset="0"/>
              </a:rPr>
              <a:t>Maç sırasında takımın koçluğu.</a:t>
            </a:r>
          </a:p>
          <a:p>
            <a:pPr eaLnBrk="0" hangingPunct="0">
              <a:lnSpc>
                <a:spcPct val="150000"/>
              </a:lnSpc>
              <a:buFontTx/>
              <a:buChar char="•"/>
            </a:pPr>
            <a:endParaRPr lang="tr-TR">
              <a:cs typeface="Times New Roman" pitchFamily="18" charset="0"/>
            </a:endParaRPr>
          </a:p>
          <a:p>
            <a:pPr eaLnBrk="0" hangingPunct="0">
              <a:lnSpc>
                <a:spcPct val="150000"/>
              </a:lnSpc>
              <a:buFontTx/>
              <a:buChar char="•"/>
            </a:pPr>
            <a:r>
              <a:rPr lang="tr-TR">
                <a:cs typeface="Times New Roman" pitchFamily="18" charset="0"/>
              </a:rPr>
              <a:t>Çalışmaların planlanması ve ayarlanması.</a:t>
            </a:r>
          </a:p>
          <a:p>
            <a:pPr eaLnBrk="0" hangingPunct="0">
              <a:lnSpc>
                <a:spcPct val="150000"/>
              </a:lnSpc>
              <a:buFontTx/>
              <a:buChar char="•"/>
            </a:pPr>
            <a:endParaRPr lang="tr-TR">
              <a:cs typeface="Times New Roman" pitchFamily="18" charset="0"/>
            </a:endParaRPr>
          </a:p>
          <a:p>
            <a:pPr eaLnBrk="0" hangingPunct="0">
              <a:lnSpc>
                <a:spcPct val="150000"/>
              </a:lnSpc>
              <a:buFontTx/>
              <a:buChar char="•"/>
            </a:pPr>
            <a:r>
              <a:rPr lang="tr-TR">
                <a:cs typeface="Times New Roman" pitchFamily="18" charset="0"/>
              </a:rPr>
              <a:t>Rakip takımın gözlenmesi.</a:t>
            </a:r>
          </a:p>
          <a:p>
            <a:pPr eaLnBrk="0" hangingPunct="0">
              <a:lnSpc>
                <a:spcPct val="150000"/>
              </a:lnSpc>
              <a:buFontTx/>
              <a:buChar char="•"/>
            </a:pPr>
            <a:endParaRPr lang="tr-TR"/>
          </a:p>
          <a:p>
            <a:pPr eaLnBrk="0" hangingPunct="0">
              <a:lnSpc>
                <a:spcPct val="150000"/>
              </a:lnSpc>
              <a:buFontTx/>
              <a:buChar char="•"/>
            </a:pPr>
            <a:r>
              <a:rPr lang="tr-TR"/>
              <a:t>Medya için bilgi.  </a:t>
            </a:r>
          </a:p>
        </p:txBody>
      </p:sp>
      <p:sp>
        <p:nvSpPr>
          <p:cNvPr id="6" name="Metin kutusu 5"/>
          <p:cNvSpPr txBox="1"/>
          <p:nvPr/>
        </p:nvSpPr>
        <p:spPr>
          <a:xfrm>
            <a:off x="1519333" y="-27384"/>
            <a:ext cx="5940601" cy="461665"/>
          </a:xfrm>
          <a:prstGeom prst="rect">
            <a:avLst/>
          </a:prstGeom>
          <a:noFill/>
        </p:spPr>
        <p:txBody>
          <a:bodyPr wrap="none" rtlCol="0">
            <a:spAutoFit/>
          </a:bodyPr>
          <a:lstStyle/>
          <a:p>
            <a:r>
              <a:rPr lang="tr-TR" sz="2400" b="1" smtClean="0">
                <a:solidFill>
                  <a:schemeClr val="bg1"/>
                </a:solidFill>
              </a:rPr>
              <a:t>MÜSABAKA VE ANTRENMAN ANALİZİ</a:t>
            </a:r>
            <a:endParaRPr lang="tr-TR" sz="2400" b="1">
              <a:solidFill>
                <a:schemeClr val="bg1"/>
              </a:solidFill>
            </a:endParaRPr>
          </a:p>
        </p:txBody>
      </p:sp>
    </p:spTree>
    <p:extLst>
      <p:ext uri="{BB962C8B-B14F-4D97-AF65-F5344CB8AC3E}">
        <p14:creationId xmlns:p14="http://schemas.microsoft.com/office/powerpoint/2010/main" val="1889099387"/>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40</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5" name="Rectangle 1"/>
          <p:cNvSpPr>
            <a:spLocks noChangeArrowheads="1"/>
          </p:cNvSpPr>
          <p:nvPr/>
        </p:nvSpPr>
        <p:spPr bwMode="auto">
          <a:xfrm>
            <a:off x="755154" y="521960"/>
            <a:ext cx="7561262" cy="5355312"/>
          </a:xfrm>
          <a:prstGeom prst="rect">
            <a:avLst/>
          </a:prstGeom>
          <a:noFill/>
          <a:ln w="9525">
            <a:noFill/>
            <a:miter lim="800000"/>
          </a:ln>
        </p:spPr>
        <p:txBody>
          <a:bodyPr anchor="ctr">
            <a:spAutoFit/>
          </a:bodyPr>
          <a:lstStyle/>
          <a:p>
            <a:pPr algn="just" eaLnBrk="0" hangingPunct="0">
              <a:lnSpc>
                <a:spcPct val="150000"/>
              </a:lnSpc>
              <a:tabLst>
                <a:tab pos="900113"/>
              </a:tabLst>
            </a:pPr>
            <a:r>
              <a:rPr lang="tr-TR" b="1" smtClean="0"/>
              <a:t>DEFANS ;</a:t>
            </a:r>
          </a:p>
          <a:p>
            <a:pPr algn="just" eaLnBrk="0" hangingPunct="0">
              <a:lnSpc>
                <a:spcPct val="150000"/>
              </a:lnSpc>
              <a:tabLst>
                <a:tab pos="900113"/>
              </a:tabLst>
            </a:pPr>
            <a:endParaRPr lang="tr-TR"/>
          </a:p>
          <a:p>
            <a:pPr algn="just" eaLnBrk="0" hangingPunct="0">
              <a:tabLst>
                <a:tab pos="900113"/>
              </a:tabLst>
            </a:pPr>
            <a:r>
              <a:rPr lang="tr-TR" b="1"/>
              <a:t># : </a:t>
            </a:r>
            <a:r>
              <a:rPr lang="tr-TR"/>
              <a:t>Rakip h</a:t>
            </a:r>
            <a:r>
              <a:rPr lang="tr-TR">
                <a:latin typeface="Calibri" pitchFamily="34" charset="0"/>
              </a:rPr>
              <a:t>ü</a:t>
            </a:r>
            <a:r>
              <a:rPr lang="tr-TR"/>
              <a:t>cumunun etkisiz hale getirildiği ve pas</a:t>
            </a:r>
            <a:r>
              <a:rPr lang="tr-TR">
                <a:latin typeface="Calibri" pitchFamily="34" charset="0"/>
              </a:rPr>
              <a:t>ö</a:t>
            </a:r>
            <a:r>
              <a:rPr lang="tr-TR"/>
              <a:t>r</a:t>
            </a:r>
            <a:r>
              <a:rPr lang="tr-TR">
                <a:latin typeface="Calibri" pitchFamily="34" charset="0"/>
              </a:rPr>
              <a:t>ü</a:t>
            </a:r>
            <a:r>
              <a:rPr lang="tr-TR"/>
              <a:t>n rahatlıkla  b</a:t>
            </a:r>
            <a:r>
              <a:rPr lang="tr-TR">
                <a:latin typeface="Calibri" pitchFamily="34" charset="0"/>
              </a:rPr>
              <a:t>ü</a:t>
            </a:r>
            <a:r>
              <a:rPr lang="tr-TR"/>
              <a:t>t</a:t>
            </a:r>
            <a:r>
              <a:rPr lang="tr-TR">
                <a:latin typeface="Calibri" pitchFamily="34" charset="0"/>
              </a:rPr>
              <a:t>ü</a:t>
            </a:r>
            <a:r>
              <a:rPr lang="tr-TR"/>
              <a:t>n b</a:t>
            </a:r>
            <a:r>
              <a:rPr lang="tr-TR">
                <a:latin typeface="Calibri" pitchFamily="34" charset="0"/>
              </a:rPr>
              <a:t>ö</a:t>
            </a:r>
            <a:r>
              <a:rPr lang="tr-TR"/>
              <a:t>lgelere  pas atabildiği defans</a:t>
            </a:r>
            <a:r>
              <a:rPr lang="tr-TR" smtClean="0"/>
              <a:t>.</a:t>
            </a:r>
          </a:p>
          <a:p>
            <a:pPr algn="just" eaLnBrk="0" hangingPunct="0">
              <a:tabLst>
                <a:tab pos="900113"/>
              </a:tabLst>
            </a:pPr>
            <a:endParaRPr lang="tr-TR"/>
          </a:p>
          <a:p>
            <a:pPr algn="just" eaLnBrk="0" hangingPunct="0">
              <a:tabLst>
                <a:tab pos="900113"/>
              </a:tabLst>
            </a:pPr>
            <a:r>
              <a:rPr lang="tr-TR" b="1"/>
              <a:t>+ : </a:t>
            </a:r>
            <a:r>
              <a:rPr lang="tr-TR"/>
              <a:t>Rakip h</a:t>
            </a:r>
            <a:r>
              <a:rPr lang="tr-TR">
                <a:latin typeface="Calibri" pitchFamily="34" charset="0"/>
              </a:rPr>
              <a:t>ü</a:t>
            </a:r>
            <a:r>
              <a:rPr lang="tr-TR"/>
              <a:t>cumunun etkisiz hale getirildiği ve pas</a:t>
            </a:r>
            <a:r>
              <a:rPr lang="tr-TR">
                <a:latin typeface="Calibri" pitchFamily="34" charset="0"/>
              </a:rPr>
              <a:t>ö</a:t>
            </a:r>
            <a:r>
              <a:rPr lang="tr-TR"/>
              <a:t>r</a:t>
            </a:r>
            <a:r>
              <a:rPr lang="tr-TR">
                <a:latin typeface="Calibri" pitchFamily="34" charset="0"/>
              </a:rPr>
              <a:t>ü</a:t>
            </a:r>
            <a:r>
              <a:rPr lang="tr-TR"/>
              <a:t>n en az 2 b</a:t>
            </a:r>
            <a:r>
              <a:rPr lang="tr-TR">
                <a:latin typeface="Calibri" pitchFamily="34" charset="0"/>
              </a:rPr>
              <a:t>ö</a:t>
            </a:r>
            <a:r>
              <a:rPr lang="tr-TR"/>
              <a:t>lgeye pas atabildiği defans</a:t>
            </a:r>
            <a:r>
              <a:rPr lang="tr-TR" smtClean="0"/>
              <a:t>.</a:t>
            </a:r>
          </a:p>
          <a:p>
            <a:pPr algn="just" eaLnBrk="0" hangingPunct="0">
              <a:tabLst>
                <a:tab pos="900113"/>
              </a:tabLst>
            </a:pPr>
            <a:endParaRPr lang="tr-TR" smtClean="0"/>
          </a:p>
          <a:p>
            <a:pPr algn="just" eaLnBrk="0" hangingPunct="0">
              <a:lnSpc>
                <a:spcPct val="150000"/>
              </a:lnSpc>
              <a:tabLst>
                <a:tab pos="900113"/>
              </a:tabLst>
            </a:pPr>
            <a:r>
              <a:rPr lang="tr-TR" smtClean="0"/>
              <a:t>! : </a:t>
            </a:r>
            <a:r>
              <a:rPr lang="tr-TR" b="1" err="1" smtClean="0">
                <a:solidFill>
                  <a:srgbClr val="FF0000"/>
                </a:solidFill>
              </a:rPr>
              <a:t>Opsiyonel</a:t>
            </a:r>
            <a:endParaRPr lang="tr-TR" b="1" smtClean="0">
              <a:solidFill>
                <a:srgbClr val="FF0000"/>
              </a:solidFill>
            </a:endParaRPr>
          </a:p>
          <a:p>
            <a:pPr algn="just" eaLnBrk="0" hangingPunct="0">
              <a:tabLst>
                <a:tab pos="900113"/>
              </a:tabLst>
            </a:pPr>
            <a:endParaRPr lang="tr-TR" b="1">
              <a:solidFill>
                <a:srgbClr val="FF0000"/>
              </a:solidFill>
            </a:endParaRPr>
          </a:p>
          <a:p>
            <a:pPr marL="285750" indent="-285750" algn="just" eaLnBrk="0" hangingPunct="0">
              <a:buFontTx/>
              <a:buChar char="-"/>
              <a:tabLst>
                <a:tab pos="900113"/>
              </a:tabLst>
            </a:pPr>
            <a:r>
              <a:rPr lang="tr-TR" b="1" smtClean="0"/>
              <a:t>: </a:t>
            </a:r>
            <a:r>
              <a:rPr lang="tr-TR"/>
              <a:t>Rakip h</a:t>
            </a:r>
            <a:r>
              <a:rPr lang="tr-TR">
                <a:latin typeface="Calibri" pitchFamily="34" charset="0"/>
              </a:rPr>
              <a:t>ü</a:t>
            </a:r>
            <a:r>
              <a:rPr lang="tr-TR"/>
              <a:t>cumunun </a:t>
            </a:r>
            <a:r>
              <a:rPr lang="tr-TR">
                <a:latin typeface="Calibri" pitchFamily="34" charset="0"/>
              </a:rPr>
              <a:t>ç</a:t>
            </a:r>
            <a:r>
              <a:rPr lang="tr-TR"/>
              <a:t>ıkartılıp zorunlu olarak 1 b</a:t>
            </a:r>
            <a:r>
              <a:rPr lang="tr-TR">
                <a:latin typeface="Calibri" pitchFamily="34" charset="0"/>
              </a:rPr>
              <a:t>ö</a:t>
            </a:r>
            <a:r>
              <a:rPr lang="tr-TR"/>
              <a:t>lgeye pas atılabilen ya da h</a:t>
            </a:r>
            <a:r>
              <a:rPr lang="tr-TR">
                <a:latin typeface="Calibri" pitchFamily="34" charset="0"/>
              </a:rPr>
              <a:t>ü</a:t>
            </a:r>
            <a:r>
              <a:rPr lang="tr-TR"/>
              <a:t>cum yapılamadan  tekrar rakip sahaya g</a:t>
            </a:r>
            <a:r>
              <a:rPr lang="tr-TR">
                <a:latin typeface="Calibri" pitchFamily="34" charset="0"/>
              </a:rPr>
              <a:t>ö</a:t>
            </a:r>
            <a:r>
              <a:rPr lang="tr-TR"/>
              <a:t>nderilen defans </a:t>
            </a:r>
            <a:r>
              <a:rPr lang="tr-TR" smtClean="0"/>
              <a:t>.</a:t>
            </a:r>
          </a:p>
          <a:p>
            <a:pPr algn="just" eaLnBrk="0" hangingPunct="0">
              <a:tabLst>
                <a:tab pos="900113"/>
              </a:tabLst>
            </a:pPr>
            <a:endParaRPr lang="tr-TR" smtClean="0"/>
          </a:p>
          <a:p>
            <a:pPr algn="just" eaLnBrk="0" hangingPunct="0">
              <a:lnSpc>
                <a:spcPct val="150000"/>
              </a:lnSpc>
              <a:tabLst>
                <a:tab pos="900113"/>
              </a:tabLst>
            </a:pPr>
            <a:r>
              <a:rPr lang="tr-TR" b="1" smtClean="0"/>
              <a:t>/</a:t>
            </a:r>
            <a:r>
              <a:rPr lang="tr-TR" smtClean="0"/>
              <a:t>  </a:t>
            </a:r>
            <a:r>
              <a:rPr lang="tr-TR" b="1"/>
              <a:t>:</a:t>
            </a:r>
            <a:r>
              <a:rPr lang="tr-TR"/>
              <a:t> Rakip h</a:t>
            </a:r>
            <a:r>
              <a:rPr lang="tr-TR">
                <a:latin typeface="Calibri" pitchFamily="34" charset="0"/>
              </a:rPr>
              <a:t>ü</a:t>
            </a:r>
            <a:r>
              <a:rPr lang="tr-TR"/>
              <a:t>cumunun defanstan sekerek  tekrar rakip sahaya gitmesi</a:t>
            </a:r>
            <a:r>
              <a:rPr lang="tr-TR" smtClean="0"/>
              <a:t>.</a:t>
            </a:r>
          </a:p>
          <a:p>
            <a:pPr algn="just" eaLnBrk="0" hangingPunct="0">
              <a:lnSpc>
                <a:spcPct val="150000"/>
              </a:lnSpc>
              <a:tabLst>
                <a:tab pos="900113"/>
              </a:tabLst>
            </a:pPr>
            <a:endParaRPr lang="tr-TR"/>
          </a:p>
          <a:p>
            <a:pPr algn="just" eaLnBrk="0" hangingPunct="0">
              <a:lnSpc>
                <a:spcPct val="150000"/>
              </a:lnSpc>
              <a:tabLst>
                <a:tab pos="900113"/>
              </a:tabLst>
            </a:pPr>
            <a:r>
              <a:rPr lang="tr-TR" b="1"/>
              <a:t>= :  </a:t>
            </a:r>
            <a:r>
              <a:rPr lang="tr-TR"/>
              <a:t>Rakip h</a:t>
            </a:r>
            <a:r>
              <a:rPr lang="tr-TR">
                <a:latin typeface="Calibri" pitchFamily="34" charset="0"/>
              </a:rPr>
              <a:t>ü</a:t>
            </a:r>
            <a:r>
              <a:rPr lang="tr-TR"/>
              <a:t>cumun defanstan sekerek sayı olması.</a:t>
            </a:r>
          </a:p>
        </p:txBody>
      </p:sp>
      <p:sp>
        <p:nvSpPr>
          <p:cNvPr id="6" name="Rectangle 5"/>
          <p:cNvSpPr>
            <a:spLocks noChangeArrowheads="1"/>
          </p:cNvSpPr>
          <p:nvPr/>
        </p:nvSpPr>
        <p:spPr bwMode="auto">
          <a:xfrm>
            <a:off x="-708587" y="9859"/>
            <a:ext cx="10668000" cy="369332"/>
          </a:xfrm>
          <a:prstGeom prst="rect">
            <a:avLst/>
          </a:prstGeom>
          <a:noFill/>
          <a:ln w="9525">
            <a:noFill/>
            <a:miter lim="800000"/>
          </a:ln>
        </p:spPr>
        <p:txBody>
          <a:bodyPr>
            <a:spAutoFit/>
          </a:bodyPr>
          <a:lstStyle/>
          <a:p>
            <a:pPr algn="ctr"/>
            <a:r>
              <a:rPr lang="tr-TR" b="1" smtClean="0">
                <a:solidFill>
                  <a:schemeClr val="bg1"/>
                </a:solidFill>
                <a:latin typeface="Tahoma" pitchFamily="34" charset="0"/>
              </a:rPr>
              <a:t>BECERİLERİN SINIFLANDIRILMASI VE DERECELENDİRİLMESİ</a:t>
            </a:r>
            <a:endParaRPr lang="tr-TR" b="1">
              <a:solidFill>
                <a:schemeClr val="bg1"/>
              </a:solidFill>
              <a:latin typeface="Tahoma" pitchFamily="34" charset="0"/>
            </a:endParaRPr>
          </a:p>
        </p:txBody>
      </p:sp>
    </p:spTree>
    <p:extLst>
      <p:ext uri="{BB962C8B-B14F-4D97-AF65-F5344CB8AC3E}">
        <p14:creationId xmlns:p14="http://schemas.microsoft.com/office/powerpoint/2010/main" val="3345891487"/>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41</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5" name="Rectangle 5"/>
          <p:cNvSpPr>
            <a:spLocks noChangeArrowheads="1"/>
          </p:cNvSpPr>
          <p:nvPr/>
        </p:nvSpPr>
        <p:spPr bwMode="auto">
          <a:xfrm>
            <a:off x="1729766" y="2436120"/>
            <a:ext cx="6624736" cy="585787"/>
          </a:xfrm>
          <a:prstGeom prst="rect">
            <a:avLst/>
          </a:prstGeom>
          <a:noFill/>
          <a:ln w="9525">
            <a:noFill/>
            <a:miter lim="800000"/>
          </a:ln>
        </p:spPr>
        <p:txBody>
          <a:bodyPr wrap="square" anchor="ctr">
            <a:spAutoFit/>
          </a:bodyPr>
          <a:lstStyle/>
          <a:p>
            <a:pPr algn="just" eaLnBrk="0" hangingPunct="0"/>
            <a:r>
              <a:rPr lang="tr-TR" sz="3200" b="1" smtClean="0">
                <a:cs typeface="Times New Roman" pitchFamily="18" charset="0"/>
              </a:rPr>
              <a:t>ANALİZ UYGULAMALARI</a:t>
            </a:r>
            <a:endParaRPr lang="tr-TR" sz="3200"/>
          </a:p>
        </p:txBody>
      </p:sp>
    </p:spTree>
    <p:extLst>
      <p:ext uri="{BB962C8B-B14F-4D97-AF65-F5344CB8AC3E}">
        <p14:creationId xmlns:p14="http://schemas.microsoft.com/office/powerpoint/2010/main" val="585064272"/>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smtClean="0">
                <a:solidFill>
                  <a:schemeClr val="bg1"/>
                </a:solidFill>
                <a:latin typeface="Tahoma" pitchFamily="34" charset="0"/>
              </a:rPr>
              <a:t>ANALİZ UYGULAMALARI</a:t>
            </a:r>
            <a:endParaRPr lang="tr-TR" sz="2200" b="1">
              <a:solidFill>
                <a:schemeClr val="bg1"/>
              </a:solidFill>
              <a:latin typeface="Tahoma" pitchFamily="34" charset="0"/>
            </a:endParaRPr>
          </a:p>
        </p:txBody>
      </p:sp>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42</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5" name="12 Metin kutusu"/>
          <p:cNvSpPr txBox="1"/>
          <p:nvPr/>
        </p:nvSpPr>
        <p:spPr>
          <a:xfrm>
            <a:off x="2438662" y="1367770"/>
            <a:ext cx="4756687" cy="477054"/>
          </a:xfrm>
          <a:prstGeom prst="rect">
            <a:avLst/>
          </a:prstGeom>
          <a:noFill/>
        </p:spPr>
        <p:txBody>
          <a:bodyPr wrap="none" rtlCol="0">
            <a:spAutoFit/>
          </a:bodyPr>
          <a:lstStyle/>
          <a:p>
            <a:r>
              <a:rPr lang="tr-TR" sz="2500" b="1" smtClean="0"/>
              <a:t>Voleybol Oyununun Bölümleri</a:t>
            </a:r>
            <a:endParaRPr lang="tr-TR" sz="2500" b="1"/>
          </a:p>
        </p:txBody>
      </p:sp>
      <p:sp>
        <p:nvSpPr>
          <p:cNvPr id="6" name="12 Metin kutusu"/>
          <p:cNvSpPr txBox="1"/>
          <p:nvPr/>
        </p:nvSpPr>
        <p:spPr>
          <a:xfrm>
            <a:off x="745810" y="1988840"/>
            <a:ext cx="8100392" cy="646331"/>
          </a:xfrm>
          <a:prstGeom prst="rect">
            <a:avLst/>
          </a:prstGeom>
          <a:noFill/>
        </p:spPr>
        <p:txBody>
          <a:bodyPr wrap="square" rtlCol="0">
            <a:spAutoFit/>
          </a:bodyPr>
          <a:lstStyle/>
          <a:p>
            <a:r>
              <a:rPr lang="tr-TR" b="1" smtClean="0"/>
              <a:t>Side Out (Complex I) : </a:t>
            </a:r>
            <a:r>
              <a:rPr lang="tr-TR" smtClean="0"/>
              <a:t>Oyunun servis karşılanan bölümüdür. Servis karşılama ve atak organizasyonunu içerir</a:t>
            </a:r>
            <a:endParaRPr lang="tr-TR"/>
          </a:p>
        </p:txBody>
      </p:sp>
      <p:sp>
        <p:nvSpPr>
          <p:cNvPr id="7" name="12 Metin kutusu"/>
          <p:cNvSpPr txBox="1"/>
          <p:nvPr/>
        </p:nvSpPr>
        <p:spPr>
          <a:xfrm>
            <a:off x="745810" y="2852936"/>
            <a:ext cx="7920880" cy="646331"/>
          </a:xfrm>
          <a:prstGeom prst="rect">
            <a:avLst/>
          </a:prstGeom>
          <a:noFill/>
        </p:spPr>
        <p:txBody>
          <a:bodyPr wrap="square" rtlCol="0">
            <a:spAutoFit/>
          </a:bodyPr>
          <a:lstStyle/>
          <a:p>
            <a:r>
              <a:rPr lang="tr-TR" b="1" smtClean="0"/>
              <a:t>Break Point (Complex II): </a:t>
            </a:r>
            <a:r>
              <a:rPr lang="tr-TR" smtClean="0"/>
              <a:t>Oyunun servis atılan bölümüne ve o bölümde alınan sayılara verilen isim. Servis,blok,defans,atak serisini içerir. </a:t>
            </a:r>
            <a:endParaRPr lang="tr-TR"/>
          </a:p>
        </p:txBody>
      </p:sp>
      <p:sp>
        <p:nvSpPr>
          <p:cNvPr id="8" name="12 Metin kutusu"/>
          <p:cNvSpPr txBox="1"/>
          <p:nvPr/>
        </p:nvSpPr>
        <p:spPr>
          <a:xfrm>
            <a:off x="745810" y="3782284"/>
            <a:ext cx="7920880" cy="646331"/>
          </a:xfrm>
          <a:prstGeom prst="rect">
            <a:avLst/>
          </a:prstGeom>
          <a:noFill/>
        </p:spPr>
        <p:txBody>
          <a:bodyPr wrap="square" rtlCol="0">
            <a:spAutoFit/>
          </a:bodyPr>
          <a:lstStyle/>
          <a:p>
            <a:r>
              <a:rPr lang="tr-TR" b="1" err="1" smtClean="0"/>
              <a:t>Transation: </a:t>
            </a:r>
            <a:r>
              <a:rPr lang="tr-TR" smtClean="0"/>
              <a:t>Side out dan sonra oyunun devamında ralli içinde  yapılan hücumlardır.</a:t>
            </a:r>
            <a:endParaRPr lang="tr-TR"/>
          </a:p>
        </p:txBody>
      </p:sp>
    </p:spTree>
    <p:extLst>
      <p:ext uri="{BB962C8B-B14F-4D97-AF65-F5344CB8AC3E}">
        <p14:creationId xmlns:p14="http://schemas.microsoft.com/office/powerpoint/2010/main" val="3034412433"/>
      </p:ext>
    </p:extLst>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43</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5" name="12 Metin kutusu"/>
          <p:cNvSpPr txBox="1"/>
          <p:nvPr/>
        </p:nvSpPr>
        <p:spPr>
          <a:xfrm>
            <a:off x="179512" y="1124744"/>
            <a:ext cx="8964488" cy="5355312"/>
          </a:xfrm>
          <a:prstGeom prst="rect">
            <a:avLst/>
          </a:prstGeom>
          <a:noFill/>
        </p:spPr>
        <p:txBody>
          <a:bodyPr wrap="square" rtlCol="0">
            <a:spAutoFit/>
          </a:bodyPr>
          <a:lstStyle/>
          <a:p>
            <a:pPr marL="285750" indent="-285750">
              <a:buFont typeface="Wingdings" pitchFamily="2" charset="2"/>
              <a:buChar char="ü"/>
            </a:pPr>
            <a:r>
              <a:rPr lang="tr-TR" b="1" smtClean="0"/>
              <a:t>Servisi kime  ya da nereye atacağız ?</a:t>
            </a:r>
          </a:p>
          <a:p>
            <a:endParaRPr lang="tr-TR" b="1" smtClean="0"/>
          </a:p>
          <a:p>
            <a:pPr marL="742950" lvl="1" indent="-285750">
              <a:buFont typeface="Wingdings" pitchFamily="2" charset="2"/>
              <a:buChar char="Ø"/>
            </a:pPr>
            <a:r>
              <a:rPr lang="tr-TR" smtClean="0"/>
              <a:t>Rakibin en düşük karşılama oranı olan oyuncusu kim ?</a:t>
            </a:r>
          </a:p>
          <a:p>
            <a:pPr lvl="1"/>
            <a:endParaRPr lang="tr-TR"/>
          </a:p>
          <a:p>
            <a:pPr marL="742950" lvl="1" indent="-285750">
              <a:buFont typeface="Wingdings" pitchFamily="2" charset="2"/>
              <a:buChar char="Ø"/>
            </a:pPr>
            <a:r>
              <a:rPr lang="tr-TR" smtClean="0"/>
              <a:t>Rakip pasörün karşılamanın geldiği bölgeye göre alışkanlıkları var mı ?</a:t>
            </a:r>
          </a:p>
          <a:p>
            <a:pPr lvl="1"/>
            <a:endParaRPr lang="tr-TR" smtClean="0"/>
          </a:p>
          <a:p>
            <a:pPr marL="742950" lvl="1" indent="-285750">
              <a:buFont typeface="Wingdings" pitchFamily="2" charset="2"/>
              <a:buChar char="Ø"/>
            </a:pPr>
            <a:r>
              <a:rPr lang="tr-TR" smtClean="0"/>
              <a:t>Diğer karşılayıcılar tarafından kapatılan ya da az sorumluluk bırakılan oyuncu var mı ?</a:t>
            </a:r>
            <a:endParaRPr lang="tr-TR" smtClean="0"/>
          </a:p>
          <a:p>
            <a:pPr lvl="1"/>
            <a:endParaRPr lang="tr-TR" smtClean="0"/>
          </a:p>
          <a:p>
            <a:pPr marL="742950" lvl="1" indent="-285750">
              <a:buFont typeface="Wingdings" pitchFamily="2" charset="2"/>
              <a:buChar char="Ø"/>
            </a:pPr>
            <a:r>
              <a:rPr lang="tr-TR" smtClean="0"/>
              <a:t>Baş üstü, manşet, sağ ya da sol taraf  karşılama oranları nedir ?</a:t>
            </a:r>
          </a:p>
          <a:p>
            <a:pPr lvl="1"/>
            <a:endParaRPr lang="tr-TR" smtClean="0"/>
          </a:p>
          <a:p>
            <a:pPr marL="742950" lvl="1" indent="-285750">
              <a:buFont typeface="Wingdings" pitchFamily="2" charset="2"/>
              <a:buChar char="Ø"/>
            </a:pPr>
            <a:r>
              <a:rPr lang="tr-TR" smtClean="0"/>
              <a:t>Yoğun ve etkili pipe hücumu var mı ? (kısa servis ile çözülebilir)</a:t>
            </a:r>
          </a:p>
          <a:p>
            <a:pPr marL="742950" lvl="1" indent="-285750">
              <a:buFont typeface="Wingdings" pitchFamily="2" charset="2"/>
              <a:buChar char="Ø"/>
            </a:pPr>
            <a:endParaRPr lang="tr-TR" smtClean="0"/>
          </a:p>
          <a:p>
            <a:pPr marL="742950" lvl="1" indent="-285750">
              <a:buFont typeface="Wingdings" pitchFamily="2" charset="2"/>
              <a:buChar char="Ø"/>
            </a:pPr>
            <a:r>
              <a:rPr lang="tr-TR" smtClean="0"/>
              <a:t>Karşılayan oyuncunun karşılamadan sonra giriş ve vuruş yönü kalıbı var mı ?</a:t>
            </a:r>
          </a:p>
          <a:p>
            <a:pPr lvl="1"/>
            <a:endParaRPr lang="tr-TR" smtClean="0"/>
          </a:p>
          <a:p>
            <a:pPr lvl="1"/>
            <a:endParaRPr lang="tr-TR" smtClean="0"/>
          </a:p>
          <a:p>
            <a:pPr lvl="1"/>
            <a:r>
              <a:rPr lang="tr-TR" b="1" smtClean="0"/>
              <a:t>Not: </a:t>
            </a:r>
            <a:r>
              <a:rPr lang="tr-TR" smtClean="0"/>
              <a:t>Etkili smaç servisçiye en sert attığı bölgeye atması söylenebilir .</a:t>
            </a:r>
          </a:p>
          <a:p>
            <a:pPr lvl="1"/>
            <a:endParaRPr lang="tr-TR" smtClean="0"/>
          </a:p>
          <a:p>
            <a:pPr lvl="1"/>
            <a:endParaRPr lang="tr-TR"/>
          </a:p>
          <a:p>
            <a:pPr lvl="1"/>
            <a:endParaRPr lang="tr-TR" smtClean="0"/>
          </a:p>
        </p:txBody>
      </p:sp>
      <p:sp>
        <p:nvSpPr>
          <p:cNvPr id="6" name="12 Metin kutusu"/>
          <p:cNvSpPr txBox="1"/>
          <p:nvPr/>
        </p:nvSpPr>
        <p:spPr>
          <a:xfrm>
            <a:off x="2514476" y="500249"/>
            <a:ext cx="4112744" cy="461665"/>
          </a:xfrm>
          <a:prstGeom prst="rect">
            <a:avLst/>
          </a:prstGeom>
          <a:noFill/>
        </p:spPr>
        <p:txBody>
          <a:bodyPr wrap="square" rtlCol="0">
            <a:spAutoFit/>
          </a:bodyPr>
          <a:lstStyle/>
          <a:p>
            <a:r>
              <a:rPr lang="tr-TR" sz="2400" b="1" smtClean="0"/>
              <a:t>Break Point (Blok-Defans)</a:t>
            </a:r>
            <a:endParaRPr lang="tr-TR" sz="2400" b="1"/>
          </a:p>
        </p:txBody>
      </p:sp>
      <p:sp>
        <p:nvSpPr>
          <p:cNvPr id="7"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smtClean="0">
                <a:solidFill>
                  <a:schemeClr val="bg1"/>
                </a:solidFill>
                <a:latin typeface="Tahoma" pitchFamily="34" charset="0"/>
              </a:rPr>
              <a:t>ANALİZ UYGULAMALARI</a:t>
            </a:r>
            <a:endParaRPr lang="tr-TR" sz="2200" b="1">
              <a:solidFill>
                <a:schemeClr val="bg1"/>
              </a:solidFill>
              <a:latin typeface="Tahoma" pitchFamily="34" charset="0"/>
            </a:endParaRPr>
          </a:p>
        </p:txBody>
      </p:sp>
    </p:spTree>
    <p:extLst>
      <p:ext uri="{BB962C8B-B14F-4D97-AF65-F5344CB8AC3E}">
        <p14:creationId xmlns:p14="http://schemas.microsoft.com/office/powerpoint/2010/main" val="618509582"/>
      </p:ext>
    </p:extLst>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44</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5" name="12 Metin kutusu"/>
          <p:cNvSpPr txBox="1"/>
          <p:nvPr/>
        </p:nvSpPr>
        <p:spPr>
          <a:xfrm>
            <a:off x="222706" y="1082353"/>
            <a:ext cx="8921293" cy="5909310"/>
          </a:xfrm>
          <a:prstGeom prst="rect">
            <a:avLst/>
          </a:prstGeom>
          <a:noFill/>
        </p:spPr>
        <p:txBody>
          <a:bodyPr wrap="square" rtlCol="0">
            <a:spAutoFit/>
          </a:bodyPr>
          <a:lstStyle/>
          <a:p>
            <a:pPr marL="285750" indent="-285750">
              <a:buFont typeface="Wingdings" pitchFamily="2" charset="2"/>
              <a:buChar char="ü"/>
            </a:pPr>
            <a:r>
              <a:rPr lang="tr-TR" b="1" smtClean="0"/>
              <a:t>Rakip servis karşılamasının  değerine göre blok-defans düzeni nasıl olacak ?</a:t>
            </a:r>
          </a:p>
          <a:p>
            <a:pPr marL="742950" lvl="1" indent="-285750">
              <a:buFont typeface="Wingdings" pitchFamily="2" charset="2"/>
              <a:buChar char="§"/>
            </a:pPr>
            <a:r>
              <a:rPr lang="tr-TR" smtClean="0"/>
              <a:t># ve + karşılama pas dağılımı nasıl </a:t>
            </a:r>
          </a:p>
          <a:p>
            <a:pPr marL="742950" lvl="1" indent="-285750">
              <a:buFont typeface="Wingdings" pitchFamily="2" charset="2"/>
              <a:buChar char="§"/>
            </a:pPr>
            <a:r>
              <a:rPr lang="tr-TR" smtClean="0"/>
              <a:t>! Karşılama pas dağılımı nasıl ?</a:t>
            </a:r>
          </a:p>
          <a:p>
            <a:pPr marL="742950" lvl="1" indent="-285750">
              <a:buFont typeface="Wingdings" pitchFamily="2" charset="2"/>
              <a:buChar char="§"/>
            </a:pPr>
            <a:r>
              <a:rPr lang="tr-TR" smtClean="0"/>
              <a:t>- karşılama (yüksek top)</a:t>
            </a:r>
          </a:p>
          <a:p>
            <a:pPr lvl="1"/>
            <a:endParaRPr lang="tr-TR"/>
          </a:p>
          <a:p>
            <a:pPr marL="285750" indent="-285750">
              <a:buFont typeface="Wingdings" pitchFamily="2" charset="2"/>
              <a:buChar char="ü"/>
            </a:pPr>
            <a:r>
              <a:rPr lang="tr-TR" b="1" smtClean="0"/>
              <a:t>Rakip servis karşılamasının yaklaştığı bölgeye göre  blok-defans düzeni nasıl olacak ?</a:t>
            </a:r>
          </a:p>
          <a:p>
            <a:pPr marL="742950" lvl="1" indent="-285750">
              <a:buFont typeface="Wingdings" pitchFamily="2" charset="2"/>
              <a:buChar char="§"/>
            </a:pPr>
            <a:r>
              <a:rPr lang="tr-TR" smtClean="0"/>
              <a:t>4-3 bölgesine fileye yakın gelen karşılamada pas dağılımı nasıl ?</a:t>
            </a:r>
          </a:p>
          <a:p>
            <a:pPr marL="742950" lvl="1" indent="-285750">
              <a:buFont typeface="Wingdings" pitchFamily="2" charset="2"/>
              <a:buChar char="§"/>
            </a:pPr>
            <a:r>
              <a:rPr lang="tr-TR" smtClean="0"/>
              <a:t>4-3 bölgesinde fileye uzak gelen karşılama </a:t>
            </a:r>
            <a:r>
              <a:rPr lang="tr-TR"/>
              <a:t>pas dağılımı nasıl </a:t>
            </a:r>
            <a:r>
              <a:rPr lang="tr-TR" smtClean="0"/>
              <a:t>?</a:t>
            </a:r>
          </a:p>
          <a:p>
            <a:pPr marL="742950" lvl="1" indent="-285750">
              <a:buFont typeface="Wingdings" pitchFamily="2" charset="2"/>
              <a:buChar char="§"/>
            </a:pPr>
            <a:r>
              <a:rPr lang="tr-TR" smtClean="0"/>
              <a:t>3-2 bölgesine gelen fileye yakın gelen karşılama </a:t>
            </a:r>
            <a:r>
              <a:rPr lang="tr-TR"/>
              <a:t>pas dağılımı nasıl </a:t>
            </a:r>
            <a:r>
              <a:rPr lang="tr-TR" smtClean="0"/>
              <a:t>?</a:t>
            </a:r>
          </a:p>
          <a:p>
            <a:pPr marL="742950" lvl="1" indent="-285750">
              <a:buFont typeface="Wingdings" pitchFamily="2" charset="2"/>
              <a:buChar char="§"/>
            </a:pPr>
            <a:r>
              <a:rPr lang="tr-TR" smtClean="0"/>
              <a:t>3-2 bölgesinde fileye uzak gelen karşılama </a:t>
            </a:r>
            <a:r>
              <a:rPr lang="tr-TR"/>
              <a:t>pas dağılımı nasıl </a:t>
            </a:r>
            <a:r>
              <a:rPr lang="tr-TR" smtClean="0"/>
              <a:t>?</a:t>
            </a:r>
          </a:p>
          <a:p>
            <a:pPr marL="742950" lvl="1" indent="-285750">
              <a:buFont typeface="Wingdings" pitchFamily="2" charset="2"/>
              <a:buChar char="§"/>
            </a:pPr>
            <a:r>
              <a:rPr lang="tr-TR" smtClean="0"/>
              <a:t>Sahanın merkezinde 3-4 m ye gelen karşılama </a:t>
            </a:r>
            <a:r>
              <a:rPr lang="tr-TR"/>
              <a:t>pas dağılımı nasıl </a:t>
            </a:r>
            <a:r>
              <a:rPr lang="tr-TR" smtClean="0"/>
              <a:t>?</a:t>
            </a:r>
          </a:p>
          <a:p>
            <a:pPr lvl="1"/>
            <a:endParaRPr lang="tr-TR" smtClean="0"/>
          </a:p>
          <a:p>
            <a:pPr marL="285750" indent="-285750">
              <a:buFont typeface="Wingdings" pitchFamily="2" charset="2"/>
              <a:buChar char="ü"/>
            </a:pPr>
            <a:r>
              <a:rPr lang="tr-TR" b="1" smtClean="0"/>
              <a:t>Rakip orta oyuncunun giriş yaptığı bölgeye göre  blok defans  düzeni nasıl olacak ?</a:t>
            </a:r>
          </a:p>
          <a:p>
            <a:pPr marL="742950" lvl="1" indent="-285750">
              <a:buFont typeface="Arial" pitchFamily="34" charset="0"/>
              <a:buChar char="•"/>
            </a:pPr>
            <a:r>
              <a:rPr lang="tr-TR" err="1" smtClean="0"/>
              <a:t>Setter calls (kurşun, ense, kısa, tek ayak vs dağılımı nasıl ?  ( Karşılamanın geldiği tüm bölgelerde)</a:t>
            </a:r>
          </a:p>
          <a:p>
            <a:pPr marL="742950" lvl="1" indent="-285750">
              <a:buFont typeface="Arial" pitchFamily="34" charset="0"/>
              <a:buChar char="•"/>
            </a:pPr>
            <a:endParaRPr lang="tr-TR" smtClean="0"/>
          </a:p>
          <a:p>
            <a:pPr lvl="1"/>
            <a:r>
              <a:rPr lang="tr-TR" b="1" smtClean="0"/>
              <a:t>Not: </a:t>
            </a:r>
            <a:r>
              <a:rPr lang="tr-TR" u="sng" err="1" smtClean="0"/>
              <a:t>Setter calls bölgeleri  antrenör tarafından net bir şekilde belirlenip istatistik antrenörü ile  sezon başında paylaşılmalıdır.</a:t>
            </a:r>
            <a:endParaRPr lang="tr-TR" u="sng" smtClean="0"/>
          </a:p>
          <a:p>
            <a:pPr lvl="1"/>
            <a:endParaRPr lang="tr-TR" smtClean="0"/>
          </a:p>
          <a:p>
            <a:pPr lvl="1"/>
            <a:endParaRPr lang="tr-TR"/>
          </a:p>
          <a:p>
            <a:pPr lvl="1"/>
            <a:endParaRPr lang="tr-TR" smtClean="0"/>
          </a:p>
        </p:txBody>
      </p:sp>
      <p:sp>
        <p:nvSpPr>
          <p:cNvPr id="7"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smtClean="0">
                <a:solidFill>
                  <a:schemeClr val="bg1"/>
                </a:solidFill>
                <a:latin typeface="Tahoma" pitchFamily="34" charset="0"/>
              </a:rPr>
              <a:t>ANALİZ UYGULAMALARI</a:t>
            </a:r>
            <a:endParaRPr lang="tr-TR" sz="2200" b="1">
              <a:solidFill>
                <a:schemeClr val="bg1"/>
              </a:solidFill>
              <a:latin typeface="Tahoma" pitchFamily="34" charset="0"/>
            </a:endParaRPr>
          </a:p>
        </p:txBody>
      </p:sp>
      <p:sp>
        <p:nvSpPr>
          <p:cNvPr id="8" name="12 Metin kutusu"/>
          <p:cNvSpPr txBox="1"/>
          <p:nvPr/>
        </p:nvSpPr>
        <p:spPr>
          <a:xfrm>
            <a:off x="2483768" y="620688"/>
            <a:ext cx="4112744" cy="461665"/>
          </a:xfrm>
          <a:prstGeom prst="rect">
            <a:avLst/>
          </a:prstGeom>
          <a:noFill/>
        </p:spPr>
        <p:txBody>
          <a:bodyPr wrap="square" rtlCol="0">
            <a:spAutoFit/>
          </a:bodyPr>
          <a:lstStyle/>
          <a:p>
            <a:r>
              <a:rPr lang="tr-TR" sz="2400" b="1" smtClean="0"/>
              <a:t>Break Point (Blok-Defans)</a:t>
            </a:r>
            <a:endParaRPr lang="tr-TR" sz="2400" b="1"/>
          </a:p>
        </p:txBody>
      </p:sp>
    </p:spTree>
    <p:extLst>
      <p:ext uri="{BB962C8B-B14F-4D97-AF65-F5344CB8AC3E}">
        <p14:creationId xmlns:p14="http://schemas.microsoft.com/office/powerpoint/2010/main" val="1808252868"/>
      </p:ext>
    </p:extLst>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45</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5" name="12 Metin kutusu"/>
          <p:cNvSpPr txBox="1"/>
          <p:nvPr/>
        </p:nvSpPr>
        <p:spPr>
          <a:xfrm>
            <a:off x="-72008" y="1124744"/>
            <a:ext cx="9108504" cy="6632585"/>
          </a:xfrm>
          <a:prstGeom prst="rect">
            <a:avLst/>
          </a:prstGeom>
          <a:noFill/>
        </p:spPr>
        <p:txBody>
          <a:bodyPr wrap="square" rtlCol="0">
            <a:spAutoFit/>
          </a:bodyPr>
          <a:lstStyle/>
          <a:p>
            <a:pPr lvl="1" algn="ctr"/>
            <a:r>
              <a:rPr lang="tr-TR" sz="1700" b="1" smtClean="0"/>
              <a:t> RAKİP PASÖR</a:t>
            </a:r>
          </a:p>
          <a:p>
            <a:pPr marL="742950" lvl="1" indent="-285750">
              <a:buFont typeface="Wingdings" pitchFamily="2" charset="2"/>
              <a:buChar char="Ø"/>
            </a:pPr>
            <a:r>
              <a:rPr lang="tr-TR" sz="1700" smtClean="0"/>
              <a:t>Açık toplarda (! Karşılama) omuzu üzerinden mi atıyor ? Yoksa yüzünü dönerek mi ?</a:t>
            </a:r>
          </a:p>
          <a:p>
            <a:pPr lvl="1"/>
            <a:endParaRPr lang="tr-TR" sz="1700" smtClean="0"/>
          </a:p>
          <a:p>
            <a:pPr marL="742950" lvl="1" indent="-285750">
              <a:buFont typeface="Wingdings" pitchFamily="2" charset="2"/>
              <a:buChar char="Ø"/>
            </a:pPr>
            <a:r>
              <a:rPr lang="tr-TR" sz="1700" smtClean="0"/>
              <a:t>Set sonlarında ya da kritik anlarda hangi oyuncuyu tercih ediyor ? (İyi karşılamada daha önemli)</a:t>
            </a:r>
          </a:p>
          <a:p>
            <a:pPr lvl="1"/>
            <a:endParaRPr lang="tr-TR" sz="1700" smtClean="0"/>
          </a:p>
          <a:p>
            <a:pPr marL="742950" lvl="1" indent="-285750">
              <a:buFont typeface="Wingdings" pitchFamily="2" charset="2"/>
              <a:buChar char="Ø"/>
            </a:pPr>
            <a:r>
              <a:rPr lang="tr-TR" sz="1700"/>
              <a:t>Ralli içinde (Transation) </a:t>
            </a:r>
            <a:r>
              <a:rPr lang="tr-TR" sz="1700" smtClean="0"/>
              <a:t>pas dağılımı nasıl ?</a:t>
            </a:r>
            <a:endParaRPr lang="tr-TR" sz="1700" smtClean="0"/>
          </a:p>
          <a:p>
            <a:pPr lvl="1"/>
            <a:endParaRPr lang="tr-TR" sz="1700" smtClean="0"/>
          </a:p>
          <a:p>
            <a:pPr marL="742950" lvl="1" indent="-285750">
              <a:buFont typeface="Wingdings" pitchFamily="2" charset="2"/>
              <a:buChar char="Ø"/>
            </a:pPr>
            <a:r>
              <a:rPr lang="tr-TR" sz="1700" smtClean="0"/>
              <a:t>Ralli içinde ya da bir sonraki rallide hata yapan, blok yiyen, dublaj yaptıran </a:t>
            </a:r>
          </a:p>
          <a:p>
            <a:pPr lvl="1"/>
            <a:r>
              <a:rPr lang="tr-TR" sz="1700" smtClean="0"/>
              <a:t> oyuncuyu tekrar deniyor mu ?</a:t>
            </a:r>
          </a:p>
          <a:p>
            <a:pPr lvl="1"/>
            <a:endParaRPr lang="tr-TR" sz="1700" smtClean="0"/>
          </a:p>
          <a:p>
            <a:pPr marL="742950" lvl="1" indent="-285750">
              <a:buFont typeface="Wingdings" pitchFamily="2" charset="2"/>
              <a:buChar char="Ø"/>
            </a:pPr>
            <a:r>
              <a:rPr lang="tr-TR" sz="1700" smtClean="0"/>
              <a:t>9 ve 1 numaradan gelen manşetleri belirli bölgelere kullanma eğilimi var mı ?</a:t>
            </a:r>
          </a:p>
          <a:p>
            <a:pPr lvl="1"/>
            <a:endParaRPr lang="tr-TR" sz="1700" smtClean="0"/>
          </a:p>
          <a:p>
            <a:pPr marL="742950" lvl="1" indent="-285750">
              <a:buFont typeface="Wingdings" pitchFamily="2" charset="2"/>
              <a:buChar char="Ø"/>
            </a:pPr>
            <a:r>
              <a:rPr lang="tr-TR" sz="1700" smtClean="0"/>
              <a:t>Açık gelen karşılamaları orta oyuncu ile  oynuyor mu ?</a:t>
            </a:r>
          </a:p>
          <a:p>
            <a:pPr lvl="1"/>
            <a:endParaRPr lang="tr-TR" sz="1700" smtClean="0"/>
          </a:p>
          <a:p>
            <a:pPr marL="742950" lvl="1" indent="-285750">
              <a:buFont typeface="Wingdings" pitchFamily="2" charset="2"/>
              <a:buChar char="Ø"/>
            </a:pPr>
            <a:r>
              <a:rPr lang="tr-TR" sz="1700" smtClean="0"/>
              <a:t>Servis karşılayan oyuncuya pas atıyor mu  ?</a:t>
            </a:r>
          </a:p>
          <a:p>
            <a:pPr lvl="1"/>
            <a:endParaRPr lang="tr-TR" sz="1700" smtClean="0"/>
          </a:p>
          <a:p>
            <a:pPr marL="742950" lvl="1" indent="-285750">
              <a:buFont typeface="Wingdings" pitchFamily="2" charset="2"/>
              <a:buChar char="Ø"/>
            </a:pPr>
            <a:r>
              <a:rPr lang="tr-TR" sz="1700" smtClean="0"/>
              <a:t>Plase atıyor  mu ? Ne tür toplar  ya da hangi durumlarda ?</a:t>
            </a:r>
          </a:p>
          <a:p>
            <a:pPr marL="742950" lvl="1" indent="-285750">
              <a:buFont typeface="Wingdings" pitchFamily="2" charset="2"/>
              <a:buChar char="Ø"/>
            </a:pPr>
            <a:endParaRPr lang="tr-TR" sz="1700"/>
          </a:p>
          <a:p>
            <a:pPr lvl="1"/>
            <a:endParaRPr lang="tr-TR" sz="1700" smtClean="0"/>
          </a:p>
          <a:p>
            <a:pPr marL="742950" lvl="1" indent="-285750">
              <a:buFont typeface="Wingdings" pitchFamily="2" charset="2"/>
              <a:buChar char="Ø"/>
            </a:pPr>
            <a:endParaRPr lang="tr-TR" sz="1700" smtClean="0"/>
          </a:p>
          <a:p>
            <a:pPr marL="742950" lvl="1" indent="-285750">
              <a:buFont typeface="Wingdings" pitchFamily="2" charset="2"/>
              <a:buChar char="Ø"/>
            </a:pPr>
            <a:endParaRPr lang="tr-TR" sz="1700" smtClean="0"/>
          </a:p>
          <a:p>
            <a:pPr lvl="1"/>
            <a:endParaRPr lang="tr-TR" sz="1700" smtClean="0"/>
          </a:p>
          <a:p>
            <a:pPr lvl="1"/>
            <a:endParaRPr lang="tr-TR" sz="1700"/>
          </a:p>
          <a:p>
            <a:pPr lvl="1"/>
            <a:endParaRPr lang="tr-TR" sz="1700" smtClean="0"/>
          </a:p>
        </p:txBody>
      </p:sp>
      <p:sp>
        <p:nvSpPr>
          <p:cNvPr id="7"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smtClean="0">
                <a:solidFill>
                  <a:schemeClr val="bg1"/>
                </a:solidFill>
                <a:latin typeface="Tahoma" pitchFamily="34" charset="0"/>
              </a:rPr>
              <a:t>ANALİZ UYGULAMALARI</a:t>
            </a:r>
            <a:endParaRPr lang="tr-TR" sz="2200" b="1">
              <a:solidFill>
                <a:schemeClr val="bg1"/>
              </a:solidFill>
              <a:latin typeface="Tahoma" pitchFamily="34" charset="0"/>
            </a:endParaRPr>
          </a:p>
        </p:txBody>
      </p:sp>
      <p:sp>
        <p:nvSpPr>
          <p:cNvPr id="8" name="12 Metin kutusu"/>
          <p:cNvSpPr txBox="1"/>
          <p:nvPr/>
        </p:nvSpPr>
        <p:spPr>
          <a:xfrm>
            <a:off x="2483768" y="620688"/>
            <a:ext cx="4112744" cy="461665"/>
          </a:xfrm>
          <a:prstGeom prst="rect">
            <a:avLst/>
          </a:prstGeom>
          <a:noFill/>
        </p:spPr>
        <p:txBody>
          <a:bodyPr wrap="square" rtlCol="0">
            <a:spAutoFit/>
          </a:bodyPr>
          <a:lstStyle/>
          <a:p>
            <a:r>
              <a:rPr lang="tr-TR" sz="2400" b="1" smtClean="0"/>
              <a:t>Break Point (Blok-Defans)</a:t>
            </a:r>
            <a:endParaRPr lang="tr-TR" sz="2400" b="1"/>
          </a:p>
        </p:txBody>
      </p:sp>
    </p:spTree>
    <p:extLst>
      <p:ext uri="{BB962C8B-B14F-4D97-AF65-F5344CB8AC3E}">
        <p14:creationId xmlns:p14="http://schemas.microsoft.com/office/powerpoint/2010/main" val="3376997803"/>
      </p:ext>
    </p:extLst>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46</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6" name="12 Metin kutusu"/>
          <p:cNvSpPr txBox="1"/>
          <p:nvPr/>
        </p:nvSpPr>
        <p:spPr>
          <a:xfrm>
            <a:off x="35496" y="1265560"/>
            <a:ext cx="8964488" cy="4801314"/>
          </a:xfrm>
          <a:prstGeom prst="rect">
            <a:avLst/>
          </a:prstGeom>
          <a:noFill/>
        </p:spPr>
        <p:txBody>
          <a:bodyPr wrap="square" rtlCol="0">
            <a:spAutoFit/>
          </a:bodyPr>
          <a:lstStyle/>
          <a:p>
            <a:pPr lvl="1" algn="ctr"/>
            <a:r>
              <a:rPr lang="tr-TR" sz="1700" b="1" smtClean="0"/>
              <a:t>RAKİP SMAÇÖRLER VE PASÖR ÇAPRAZI</a:t>
            </a:r>
          </a:p>
          <a:p>
            <a:pPr marL="742950" lvl="1" indent="-285750">
              <a:buFont typeface="Wingdings" pitchFamily="2" charset="2"/>
              <a:buChar char="Ø"/>
            </a:pPr>
            <a:r>
              <a:rPr lang="tr-TR" sz="1700" smtClean="0"/>
              <a:t>Hücum yönleri neresi ?</a:t>
            </a:r>
          </a:p>
          <a:p>
            <a:pPr marL="1200150" lvl="2" indent="-285750">
              <a:buFont typeface="Arial" pitchFamily="34" charset="0"/>
              <a:buChar char="•"/>
            </a:pPr>
            <a:r>
              <a:rPr lang="tr-TR" sz="1700" smtClean="0"/>
              <a:t>Hangi durumda hangi yöne vuruyor ? (Geliş yönü, side-out ya da transation vb. ) </a:t>
            </a:r>
          </a:p>
          <a:p>
            <a:pPr marL="1200150" lvl="2" indent="-285750">
              <a:buFont typeface="Arial" pitchFamily="34" charset="0"/>
              <a:buChar char="•"/>
            </a:pPr>
            <a:r>
              <a:rPr lang="tr-TR" sz="1700" smtClean="0"/>
              <a:t>Kendisi servis karşılarsa hangi yöne vuruyor ?</a:t>
            </a:r>
          </a:p>
          <a:p>
            <a:pPr marL="1200150" lvl="2" indent="-285750">
              <a:buFont typeface="Arial" pitchFamily="34" charset="0"/>
              <a:buChar char="•"/>
            </a:pPr>
            <a:r>
              <a:rPr lang="tr-TR" sz="1700" smtClean="0"/>
              <a:t>Blok üstü vuruyor mu ? (Defans blok arkasına yerleştirilebilir)</a:t>
            </a:r>
          </a:p>
          <a:p>
            <a:pPr marL="1200150" lvl="2" indent="-285750">
              <a:buFont typeface="Arial" pitchFamily="34" charset="0"/>
              <a:buChar char="•"/>
            </a:pPr>
            <a:r>
              <a:rPr lang="tr-TR" sz="1700" smtClean="0"/>
              <a:t>Hangi pipe koridorunu kullanıyor ?</a:t>
            </a:r>
          </a:p>
          <a:p>
            <a:pPr lvl="2"/>
            <a:endParaRPr lang="tr-TR" sz="1700" smtClean="0"/>
          </a:p>
          <a:p>
            <a:pPr marL="742950" lvl="1" indent="-285750">
              <a:buFont typeface="Wingdings" pitchFamily="2" charset="2"/>
              <a:buChar char="Ø"/>
            </a:pPr>
            <a:r>
              <a:rPr lang="tr-TR" sz="1700" smtClean="0"/>
              <a:t>Zamanlaması nasıl  ?</a:t>
            </a:r>
            <a:endParaRPr lang="tr-TR" sz="1700" smtClean="0"/>
          </a:p>
          <a:p>
            <a:pPr marL="1200150" lvl="2" indent="-285750">
              <a:buFont typeface="Arial" pitchFamily="34" charset="0"/>
              <a:buChar char="•"/>
            </a:pPr>
            <a:r>
              <a:rPr lang="tr-TR" sz="1700" smtClean="0"/>
              <a:t>Ne tür paslar alıyor ?</a:t>
            </a:r>
          </a:p>
          <a:p>
            <a:pPr marL="1200150" lvl="2" indent="-285750">
              <a:buFont typeface="Arial" pitchFamily="34" charset="0"/>
              <a:buChar char="•"/>
            </a:pPr>
            <a:r>
              <a:rPr lang="tr-TR" sz="1700" smtClean="0"/>
              <a:t>Bekleterek mi vuruyor ? (Geç blok yapılabilir)</a:t>
            </a:r>
          </a:p>
          <a:p>
            <a:pPr marL="1200150" lvl="2" indent="-285750">
              <a:buFont typeface="Arial" pitchFamily="34" charset="0"/>
              <a:buChar char="•"/>
            </a:pPr>
            <a:r>
              <a:rPr lang="tr-TR" sz="1700" smtClean="0"/>
              <a:t>Blok aut  kullanmak için geriye mi vuruyor ? (Defans geriye alınabilir)</a:t>
            </a:r>
          </a:p>
          <a:p>
            <a:pPr marL="1200150" lvl="2" indent="-285750">
              <a:buFont typeface="Arial" pitchFamily="34" charset="0"/>
              <a:buChar char="•"/>
            </a:pPr>
            <a:endParaRPr lang="tr-TR" sz="1700" smtClean="0"/>
          </a:p>
          <a:p>
            <a:pPr marL="742950" lvl="1" indent="-285750">
              <a:buFont typeface="Wingdings" pitchFamily="2" charset="2"/>
              <a:buChar char="Ø"/>
            </a:pPr>
            <a:r>
              <a:rPr lang="tr-TR" sz="1700" smtClean="0"/>
              <a:t>Tip atıyor mu ? </a:t>
            </a:r>
          </a:p>
          <a:p>
            <a:pPr marL="1200150" lvl="2" indent="-285750">
              <a:buFont typeface="Arial" pitchFamily="34" charset="0"/>
              <a:buChar char="•"/>
            </a:pPr>
            <a:r>
              <a:rPr lang="tr-TR" sz="1700" smtClean="0"/>
              <a:t>Hangi tür tip atıyor ?</a:t>
            </a:r>
          </a:p>
          <a:p>
            <a:pPr marL="1200150" lvl="2" indent="-285750">
              <a:buFont typeface="Arial" pitchFamily="34" charset="0"/>
              <a:buChar char="•"/>
            </a:pPr>
            <a:r>
              <a:rPr lang="tr-TR" sz="1700" smtClean="0"/>
              <a:t>Zorunlu hallerde mi yoksa rahat pozisyondayken mi atıyor ?</a:t>
            </a:r>
          </a:p>
          <a:p>
            <a:pPr lvl="1"/>
            <a:endParaRPr lang="tr-TR" sz="1700" smtClean="0"/>
          </a:p>
          <a:p>
            <a:pPr lvl="1"/>
            <a:endParaRPr lang="tr-TR" sz="1700"/>
          </a:p>
          <a:p>
            <a:pPr lvl="1"/>
            <a:endParaRPr lang="tr-TR" sz="1700" smtClean="0"/>
          </a:p>
        </p:txBody>
      </p:sp>
      <p:sp>
        <p:nvSpPr>
          <p:cNvPr id="7"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smtClean="0">
                <a:solidFill>
                  <a:schemeClr val="bg1"/>
                </a:solidFill>
                <a:latin typeface="Tahoma" pitchFamily="34" charset="0"/>
              </a:rPr>
              <a:t>ANALİZ UYGULAMALARI</a:t>
            </a:r>
            <a:endParaRPr lang="tr-TR" sz="2200" b="1">
              <a:solidFill>
                <a:schemeClr val="bg1"/>
              </a:solidFill>
              <a:latin typeface="Tahoma" pitchFamily="34" charset="0"/>
            </a:endParaRPr>
          </a:p>
        </p:txBody>
      </p:sp>
      <p:sp>
        <p:nvSpPr>
          <p:cNvPr id="8" name="12 Metin kutusu"/>
          <p:cNvSpPr txBox="1"/>
          <p:nvPr/>
        </p:nvSpPr>
        <p:spPr>
          <a:xfrm>
            <a:off x="2483768" y="620688"/>
            <a:ext cx="4112744" cy="461665"/>
          </a:xfrm>
          <a:prstGeom prst="rect">
            <a:avLst/>
          </a:prstGeom>
          <a:noFill/>
        </p:spPr>
        <p:txBody>
          <a:bodyPr wrap="square" rtlCol="0">
            <a:spAutoFit/>
          </a:bodyPr>
          <a:lstStyle/>
          <a:p>
            <a:r>
              <a:rPr lang="tr-TR" sz="2400" b="1" smtClean="0"/>
              <a:t>Break Point (Blok-Defans)</a:t>
            </a:r>
            <a:endParaRPr lang="tr-TR" sz="2400" b="1"/>
          </a:p>
        </p:txBody>
      </p:sp>
    </p:spTree>
    <p:extLst>
      <p:ext uri="{BB962C8B-B14F-4D97-AF65-F5344CB8AC3E}">
        <p14:creationId xmlns:p14="http://schemas.microsoft.com/office/powerpoint/2010/main" val="1745833819"/>
      </p:ext>
    </p:extLst>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47</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5" name="12 Metin kutusu"/>
          <p:cNvSpPr txBox="1"/>
          <p:nvPr/>
        </p:nvSpPr>
        <p:spPr>
          <a:xfrm>
            <a:off x="-180528" y="1268760"/>
            <a:ext cx="9361040" cy="4801314"/>
          </a:xfrm>
          <a:prstGeom prst="rect">
            <a:avLst/>
          </a:prstGeom>
          <a:noFill/>
        </p:spPr>
        <p:txBody>
          <a:bodyPr wrap="square" rtlCol="0">
            <a:spAutoFit/>
          </a:bodyPr>
          <a:lstStyle/>
          <a:p>
            <a:pPr lvl="1" algn="ctr"/>
            <a:r>
              <a:rPr lang="tr-TR" b="1" smtClean="0"/>
              <a:t> RAKİP ORTA OYUNCULAR</a:t>
            </a:r>
          </a:p>
          <a:p>
            <a:pPr marL="742950" lvl="1" indent="-285750">
              <a:buFont typeface="Wingdings" pitchFamily="2" charset="2"/>
              <a:buChar char="Ø"/>
            </a:pPr>
            <a:r>
              <a:rPr lang="tr-TR" smtClean="0"/>
              <a:t>Hücum yönleri neresi ?</a:t>
            </a:r>
          </a:p>
          <a:p>
            <a:pPr marL="1200150" lvl="2" indent="-285750">
              <a:buFont typeface="Arial" pitchFamily="34" charset="0"/>
              <a:buChar char="•"/>
            </a:pPr>
            <a:r>
              <a:rPr lang="tr-TR" smtClean="0"/>
              <a:t>Geliş yönüne mi  yoksa tersine  mi  vuruyor ?</a:t>
            </a:r>
          </a:p>
          <a:p>
            <a:pPr marL="1200150" lvl="2" indent="-285750">
              <a:buFont typeface="Arial" pitchFamily="34" charset="0"/>
              <a:buChar char="•"/>
            </a:pPr>
            <a:r>
              <a:rPr lang="tr-TR" smtClean="0"/>
              <a:t>Kombinasyonlarda nerelere  vuruyor ? (Kurşun, kısa, ense, tek ayak vs.)</a:t>
            </a:r>
          </a:p>
          <a:p>
            <a:pPr marL="1200150" lvl="2" indent="-285750">
              <a:buFont typeface="Arial" pitchFamily="34" charset="0"/>
              <a:buChar char="•"/>
            </a:pPr>
            <a:r>
              <a:rPr lang="tr-TR" smtClean="0"/>
              <a:t>Karşılamanın yaklaştığı bölgelere göre nereye vuruyor ? (3-4 ya da 3-2 bölgeler)</a:t>
            </a:r>
          </a:p>
          <a:p>
            <a:pPr lvl="1"/>
            <a:endParaRPr lang="tr-TR" smtClean="0"/>
          </a:p>
          <a:p>
            <a:pPr marL="742950" lvl="1" indent="-285750">
              <a:buFont typeface="Wingdings" pitchFamily="2" charset="2"/>
              <a:buChar char="Ø"/>
            </a:pPr>
            <a:r>
              <a:rPr lang="tr-TR" smtClean="0"/>
              <a:t>Ne zaman pas alıyor ?</a:t>
            </a:r>
          </a:p>
          <a:p>
            <a:pPr marL="1200150" lvl="2" indent="-285750">
              <a:buFont typeface="Arial" pitchFamily="34" charset="0"/>
              <a:buChar char="•"/>
            </a:pPr>
            <a:r>
              <a:rPr lang="tr-TR" smtClean="0"/>
              <a:t>Sadece iyi manşette mi ?</a:t>
            </a:r>
          </a:p>
          <a:p>
            <a:pPr marL="1200150" lvl="2" indent="-285750">
              <a:buFont typeface="Arial" pitchFamily="34" charset="0"/>
              <a:buChar char="•"/>
            </a:pPr>
            <a:r>
              <a:rPr lang="tr-TR" smtClean="0"/>
              <a:t>Açık manşette pas alıyor mu ?</a:t>
            </a:r>
          </a:p>
          <a:p>
            <a:pPr marL="1200150" lvl="2" indent="-285750">
              <a:buFont typeface="Arial" pitchFamily="34" charset="0"/>
              <a:buChar char="•"/>
            </a:pPr>
            <a:r>
              <a:rPr lang="tr-TR" err="1" smtClean="0"/>
              <a:t>Transation toplarda pas alıyor mu ? Defanstan sonra mı ? Avantajdan sonramı ?</a:t>
            </a:r>
          </a:p>
          <a:p>
            <a:pPr lvl="2"/>
            <a:endParaRPr lang="tr-TR" smtClean="0"/>
          </a:p>
          <a:p>
            <a:pPr marL="742950" lvl="1" indent="-285750">
              <a:buFont typeface="Wingdings" pitchFamily="2" charset="2"/>
              <a:buChar char="Ø"/>
            </a:pPr>
            <a:r>
              <a:rPr lang="tr-TR" smtClean="0"/>
              <a:t>Tip atıyor mu ? </a:t>
            </a:r>
          </a:p>
          <a:p>
            <a:pPr marL="1200150" lvl="2" indent="-285750">
              <a:buFont typeface="Arial" pitchFamily="34" charset="0"/>
              <a:buChar char="•"/>
            </a:pPr>
            <a:r>
              <a:rPr lang="tr-TR" smtClean="0"/>
              <a:t>Hangi tür tip atıyor ?</a:t>
            </a:r>
          </a:p>
          <a:p>
            <a:pPr marL="1200150" lvl="2" indent="-285750">
              <a:buFont typeface="Arial" pitchFamily="34" charset="0"/>
              <a:buChar char="•"/>
            </a:pPr>
            <a:r>
              <a:rPr lang="tr-TR" smtClean="0"/>
              <a:t>Zorunlu hallerde mi yoksa rahat pozisyondayken mi atıyor ?</a:t>
            </a:r>
          </a:p>
          <a:p>
            <a:pPr lvl="1"/>
            <a:endParaRPr lang="tr-TR" smtClean="0"/>
          </a:p>
          <a:p>
            <a:pPr lvl="1"/>
            <a:endParaRPr lang="tr-TR"/>
          </a:p>
          <a:p>
            <a:pPr lvl="1"/>
            <a:endParaRPr lang="tr-TR" smtClean="0"/>
          </a:p>
        </p:txBody>
      </p:sp>
      <p:sp>
        <p:nvSpPr>
          <p:cNvPr id="6"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smtClean="0">
                <a:solidFill>
                  <a:schemeClr val="bg1"/>
                </a:solidFill>
                <a:latin typeface="Tahoma" pitchFamily="34" charset="0"/>
              </a:rPr>
              <a:t>ANALİZ UYGULAMALARI</a:t>
            </a:r>
            <a:endParaRPr lang="tr-TR" sz="2200" b="1">
              <a:solidFill>
                <a:schemeClr val="bg1"/>
              </a:solidFill>
              <a:latin typeface="Tahoma" pitchFamily="34" charset="0"/>
            </a:endParaRPr>
          </a:p>
        </p:txBody>
      </p:sp>
      <p:sp>
        <p:nvSpPr>
          <p:cNvPr id="7" name="12 Metin kutusu"/>
          <p:cNvSpPr txBox="1"/>
          <p:nvPr/>
        </p:nvSpPr>
        <p:spPr>
          <a:xfrm>
            <a:off x="2483768" y="620688"/>
            <a:ext cx="4112744" cy="461665"/>
          </a:xfrm>
          <a:prstGeom prst="rect">
            <a:avLst/>
          </a:prstGeom>
          <a:noFill/>
        </p:spPr>
        <p:txBody>
          <a:bodyPr wrap="square" rtlCol="0">
            <a:spAutoFit/>
          </a:bodyPr>
          <a:lstStyle/>
          <a:p>
            <a:r>
              <a:rPr lang="tr-TR" sz="2400" b="1" smtClean="0"/>
              <a:t>Break Point (Blok-Defans)</a:t>
            </a:r>
            <a:endParaRPr lang="tr-TR" sz="2400" b="1"/>
          </a:p>
        </p:txBody>
      </p:sp>
    </p:spTree>
    <p:extLst>
      <p:ext uri="{BB962C8B-B14F-4D97-AF65-F5344CB8AC3E}">
        <p14:creationId xmlns:p14="http://schemas.microsoft.com/office/powerpoint/2010/main" val="184174922"/>
      </p:ext>
    </p:extLst>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48</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6" name="12 Metin kutusu"/>
          <p:cNvSpPr txBox="1"/>
          <p:nvPr/>
        </p:nvSpPr>
        <p:spPr>
          <a:xfrm>
            <a:off x="-540568" y="1072269"/>
            <a:ext cx="10025224" cy="6878806"/>
          </a:xfrm>
          <a:prstGeom prst="rect">
            <a:avLst/>
          </a:prstGeom>
          <a:noFill/>
        </p:spPr>
        <p:txBody>
          <a:bodyPr wrap="square" rtlCol="0">
            <a:spAutoFit/>
          </a:bodyPr>
          <a:lstStyle/>
          <a:p>
            <a:pPr lvl="1" algn="ctr"/>
            <a:r>
              <a:rPr lang="tr-TR" b="1" smtClean="0"/>
              <a:t>SERVİS KARŞILAMA</a:t>
            </a:r>
          </a:p>
          <a:p>
            <a:pPr lvl="1" algn="ctr"/>
            <a:endParaRPr lang="tr-TR" b="1" smtClean="0"/>
          </a:p>
          <a:p>
            <a:pPr marL="742950" lvl="1" indent="-285750">
              <a:buFont typeface="Wingdings" pitchFamily="2" charset="2"/>
              <a:buChar char="Ø"/>
            </a:pPr>
            <a:r>
              <a:rPr lang="tr-TR" err="1" smtClean="0"/>
              <a:t>Match up eşleşmesi nasıl ? (Rakip servis turlarında hangi diziliş pozisyonuna denk geliyoruz ? )</a:t>
            </a:r>
          </a:p>
          <a:p>
            <a:pPr lvl="1"/>
            <a:endParaRPr lang="tr-TR" smtClean="0"/>
          </a:p>
          <a:p>
            <a:pPr marL="742950" lvl="1" indent="-285750">
              <a:buFont typeface="Wingdings" pitchFamily="2" charset="2"/>
              <a:buChar char="Ø"/>
            </a:pPr>
            <a:r>
              <a:rPr lang="tr-TR" smtClean="0"/>
              <a:t>Rakip oyuncuların servis özellikleri neler ?</a:t>
            </a:r>
          </a:p>
          <a:p>
            <a:pPr marL="1200150" lvl="2" indent="-285750">
              <a:lnSpc>
                <a:spcPct val="150000"/>
              </a:lnSpc>
              <a:buFont typeface="Arial" pitchFamily="34" charset="0"/>
              <a:buChar char="•"/>
            </a:pPr>
            <a:r>
              <a:rPr lang="tr-TR" err="1" smtClean="0"/>
              <a:t>Float servis atanların en etkili attıkları yönler neresi ?</a:t>
            </a:r>
          </a:p>
          <a:p>
            <a:pPr marL="1200150" lvl="2" indent="-285750">
              <a:lnSpc>
                <a:spcPct val="150000"/>
              </a:lnSpc>
              <a:buFont typeface="Arial" pitchFamily="34" charset="0"/>
              <a:buChar char="•"/>
            </a:pPr>
            <a:r>
              <a:rPr lang="tr-TR" smtClean="0"/>
              <a:t>Smaç servis atanlar en etili attıkları bölgeler neresi ?</a:t>
            </a:r>
          </a:p>
          <a:p>
            <a:pPr marL="1657350" lvl="3" indent="-285750">
              <a:lnSpc>
                <a:spcPct val="150000"/>
              </a:lnSpc>
              <a:buFont typeface="Arial" pitchFamily="34" charset="0"/>
              <a:buChar char="•"/>
            </a:pPr>
            <a:r>
              <a:rPr lang="tr-TR" smtClean="0"/>
              <a:t>5 ve 1 numaralı köşelere smaç servis atıyor mu ?</a:t>
            </a:r>
          </a:p>
          <a:p>
            <a:pPr marL="1657350" lvl="3" indent="-285750">
              <a:lnSpc>
                <a:spcPct val="150000"/>
              </a:lnSpc>
              <a:buFont typeface="Arial" pitchFamily="34" charset="0"/>
              <a:buChar char="•"/>
            </a:pPr>
            <a:r>
              <a:rPr lang="tr-TR" smtClean="0"/>
              <a:t>Kesik servis atıyor mu ?</a:t>
            </a:r>
          </a:p>
          <a:p>
            <a:pPr marL="1657350" lvl="3" indent="-285750">
              <a:lnSpc>
                <a:spcPct val="150000"/>
              </a:lnSpc>
              <a:buFont typeface="Arial" pitchFamily="34" charset="0"/>
              <a:buChar char="•"/>
            </a:pPr>
            <a:r>
              <a:rPr lang="tr-TR" err="1" smtClean="0"/>
              <a:t>Hibrit servis atıyor mu ?</a:t>
            </a:r>
          </a:p>
          <a:p>
            <a:pPr marL="1200150" lvl="2" indent="-285750">
              <a:lnSpc>
                <a:spcPct val="150000"/>
              </a:lnSpc>
              <a:buFont typeface="Arial" pitchFamily="34" charset="0"/>
              <a:buChar char="•"/>
            </a:pPr>
            <a:r>
              <a:rPr lang="tr-TR" smtClean="0"/>
              <a:t>Smaç/Float servis atan oyuncular ne zaman float ne zaman smaç atıyor ?</a:t>
            </a:r>
          </a:p>
          <a:p>
            <a:pPr marL="1200150" lvl="2" indent="-285750">
              <a:lnSpc>
                <a:spcPct val="150000"/>
              </a:lnSpc>
              <a:buFont typeface="Arial" pitchFamily="34" charset="0"/>
              <a:buChar char="•"/>
            </a:pPr>
            <a:r>
              <a:rPr lang="tr-TR" smtClean="0"/>
              <a:t>Smaç servis atan oyuncular ne zaman risk alıp ne zaman almıyor?</a:t>
            </a:r>
          </a:p>
          <a:p>
            <a:pPr marL="1200150" lvl="2" indent="-285750">
              <a:buFont typeface="Arial" pitchFamily="34" charset="0"/>
              <a:buChar char="•"/>
            </a:pPr>
            <a:endParaRPr lang="tr-TR" smtClean="0"/>
          </a:p>
          <a:p>
            <a:pPr marL="1200150" lvl="2" indent="-285750">
              <a:buFont typeface="Arial" pitchFamily="34" charset="0"/>
              <a:buChar char="•"/>
            </a:pPr>
            <a:endParaRPr lang="tr-TR" smtClean="0"/>
          </a:p>
          <a:p>
            <a:pPr lvl="1"/>
            <a:endParaRPr lang="tr-TR" b="1" smtClean="0"/>
          </a:p>
          <a:p>
            <a:pPr lvl="1"/>
            <a:endParaRPr lang="tr-TR" smtClean="0"/>
          </a:p>
          <a:p>
            <a:pPr marL="742950" lvl="1" indent="-285750">
              <a:buFont typeface="Wingdings" pitchFamily="2" charset="2"/>
              <a:buChar char="Ø"/>
            </a:pPr>
            <a:endParaRPr lang="tr-TR" smtClean="0"/>
          </a:p>
          <a:p>
            <a:pPr marL="742950" lvl="1" indent="-285750">
              <a:buFont typeface="Wingdings" pitchFamily="2" charset="2"/>
              <a:buChar char="Ø"/>
            </a:pPr>
            <a:endParaRPr lang="tr-TR" smtClean="0"/>
          </a:p>
          <a:p>
            <a:pPr lvl="1"/>
            <a:endParaRPr lang="tr-TR" smtClean="0"/>
          </a:p>
          <a:p>
            <a:pPr lvl="1"/>
            <a:endParaRPr lang="tr-TR"/>
          </a:p>
          <a:p>
            <a:pPr lvl="1"/>
            <a:endParaRPr lang="tr-TR" smtClean="0"/>
          </a:p>
        </p:txBody>
      </p:sp>
      <p:sp>
        <p:nvSpPr>
          <p:cNvPr id="7" name="12 Metin kutusu"/>
          <p:cNvSpPr txBox="1"/>
          <p:nvPr/>
        </p:nvSpPr>
        <p:spPr>
          <a:xfrm>
            <a:off x="3727808" y="620688"/>
            <a:ext cx="1780296" cy="477054"/>
          </a:xfrm>
          <a:prstGeom prst="rect">
            <a:avLst/>
          </a:prstGeom>
          <a:noFill/>
        </p:spPr>
        <p:txBody>
          <a:bodyPr wrap="none" rtlCol="0">
            <a:spAutoFit/>
          </a:bodyPr>
          <a:lstStyle/>
          <a:p>
            <a:r>
              <a:rPr lang="tr-TR" sz="2500" b="1" smtClean="0"/>
              <a:t>SIDE OUT </a:t>
            </a:r>
            <a:endParaRPr lang="tr-TR" sz="2500" b="1"/>
          </a:p>
        </p:txBody>
      </p:sp>
      <p:sp>
        <p:nvSpPr>
          <p:cNvPr id="8"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smtClean="0">
                <a:solidFill>
                  <a:schemeClr val="bg1"/>
                </a:solidFill>
                <a:latin typeface="Tahoma" pitchFamily="34" charset="0"/>
              </a:rPr>
              <a:t>ANALİZ UYGULAMALARI</a:t>
            </a:r>
            <a:endParaRPr lang="tr-TR" sz="2200" b="1">
              <a:solidFill>
                <a:schemeClr val="bg1"/>
              </a:solidFill>
              <a:latin typeface="Tahoma" pitchFamily="34" charset="0"/>
            </a:endParaRPr>
          </a:p>
        </p:txBody>
      </p:sp>
    </p:spTree>
    <p:extLst>
      <p:ext uri="{BB962C8B-B14F-4D97-AF65-F5344CB8AC3E}">
        <p14:creationId xmlns:p14="http://schemas.microsoft.com/office/powerpoint/2010/main" val="1753424641"/>
      </p:ext>
    </p:extLst>
  </p:cSld>
  <p:clrMapOvr>
    <a:masterClrMapping/>
  </p:clrMapOvr>
  <p:transition/>
  <p:timing/>
</p:sld>
</file>

<file path=ppt/slides/slide4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49</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7" name="12 Metin kutusu"/>
          <p:cNvSpPr txBox="1"/>
          <p:nvPr/>
        </p:nvSpPr>
        <p:spPr>
          <a:xfrm>
            <a:off x="-396552" y="1196752"/>
            <a:ext cx="9577064" cy="7017306"/>
          </a:xfrm>
          <a:prstGeom prst="rect">
            <a:avLst/>
          </a:prstGeom>
          <a:noFill/>
        </p:spPr>
        <p:txBody>
          <a:bodyPr wrap="square" rtlCol="0">
            <a:spAutoFit/>
          </a:bodyPr>
          <a:lstStyle/>
          <a:p>
            <a:pPr lvl="1" algn="ctr"/>
            <a:r>
              <a:rPr lang="tr-TR" b="1" smtClean="0"/>
              <a:t>RAKİP BLOK </a:t>
            </a:r>
          </a:p>
          <a:p>
            <a:pPr lvl="1" algn="ctr"/>
            <a:endParaRPr lang="tr-TR" b="1" smtClean="0"/>
          </a:p>
          <a:p>
            <a:pPr marL="742950" lvl="1" indent="-285750">
              <a:buFont typeface="Wingdings" pitchFamily="2" charset="2"/>
              <a:buChar char="Ø"/>
            </a:pPr>
            <a:r>
              <a:rPr lang="tr-TR" err="1" smtClean="0"/>
              <a:t>Match up eşleşmesi nasıl ? (Rakip blokçular ile hücumcularımızın file  üzeri eşleşmesi)</a:t>
            </a:r>
          </a:p>
          <a:p>
            <a:pPr lvl="1"/>
            <a:endParaRPr lang="tr-TR" smtClean="0"/>
          </a:p>
          <a:p>
            <a:pPr marL="742950" lvl="1" indent="-285750">
              <a:buFont typeface="Wingdings" pitchFamily="2" charset="2"/>
              <a:buChar char="Ø"/>
            </a:pPr>
            <a:r>
              <a:rPr lang="tr-TR" smtClean="0"/>
              <a:t>Rakip orta oyuncuları ortayı birebir takip ediyor mu ? Sıçrıyorlar mı ?</a:t>
            </a:r>
          </a:p>
          <a:p>
            <a:pPr lvl="1"/>
            <a:endParaRPr lang="tr-TR" smtClean="0"/>
          </a:p>
          <a:p>
            <a:pPr marL="742950" lvl="1" indent="-285750">
              <a:buFont typeface="Wingdings" pitchFamily="2" charset="2"/>
              <a:buChar char="Ø"/>
            </a:pPr>
            <a:r>
              <a:rPr lang="tr-TR" smtClean="0"/>
              <a:t>Rakip orta  oyuncuları merkezden uzak pasları takip ediyorlar mı ? Merkezde  mi bekliyorlar ?</a:t>
            </a:r>
          </a:p>
          <a:p>
            <a:pPr lvl="1"/>
            <a:endParaRPr lang="tr-TR" smtClean="0"/>
          </a:p>
          <a:p>
            <a:pPr marL="742950" lvl="1" indent="-285750">
              <a:buFont typeface="Wingdings" pitchFamily="2" charset="2"/>
              <a:buChar char="Ø"/>
            </a:pPr>
            <a:r>
              <a:rPr lang="tr-TR" smtClean="0"/>
              <a:t>Köşe oyuncularından orta ve pipe’a yardım geliyor mu ?</a:t>
            </a:r>
          </a:p>
          <a:p>
            <a:pPr lvl="1"/>
            <a:endParaRPr lang="tr-TR" smtClean="0"/>
          </a:p>
          <a:p>
            <a:pPr marL="742950" lvl="1" indent="-285750">
              <a:buFont typeface="Wingdings" pitchFamily="2" charset="2"/>
              <a:buChar char="Ø"/>
            </a:pPr>
            <a:r>
              <a:rPr lang="tr-TR" smtClean="0"/>
              <a:t>Yüksek toplarda 3’lü blok yapıyorlar mı ?</a:t>
            </a:r>
          </a:p>
          <a:p>
            <a:pPr lvl="1"/>
            <a:endParaRPr lang="tr-TR" smtClean="0"/>
          </a:p>
          <a:p>
            <a:pPr marL="742950" lvl="1" indent="-285750">
              <a:buFont typeface="Wingdings" pitchFamily="2" charset="2"/>
              <a:buChar char="Ø"/>
            </a:pPr>
            <a:r>
              <a:rPr lang="tr-TR" smtClean="0"/>
              <a:t>Rakip orta  oyuncu hızlı paslarda arayı kapatmaya mı çalışıyor yoksa 6 numara defansına  mı bırakıyor ?</a:t>
            </a:r>
          </a:p>
          <a:p>
            <a:pPr lvl="1"/>
            <a:endParaRPr lang="tr-TR" smtClean="0"/>
          </a:p>
          <a:p>
            <a:pPr marL="742950" lvl="1" indent="-285750">
              <a:buFont typeface="Wingdings" pitchFamily="2" charset="2"/>
              <a:buChar char="Ø"/>
            </a:pPr>
            <a:endParaRPr lang="tr-TR" smtClean="0"/>
          </a:p>
          <a:p>
            <a:pPr marL="1200150" lvl="2" indent="-285750">
              <a:buFont typeface="Arial" pitchFamily="34" charset="0"/>
              <a:buChar char="•"/>
            </a:pPr>
            <a:endParaRPr lang="tr-TR" smtClean="0"/>
          </a:p>
          <a:p>
            <a:pPr lvl="1"/>
            <a:endParaRPr lang="tr-TR" b="1" smtClean="0"/>
          </a:p>
          <a:p>
            <a:pPr lvl="1"/>
            <a:endParaRPr lang="tr-TR" smtClean="0"/>
          </a:p>
          <a:p>
            <a:pPr marL="742950" lvl="1" indent="-285750">
              <a:buFont typeface="Wingdings" pitchFamily="2" charset="2"/>
              <a:buChar char="Ø"/>
            </a:pPr>
            <a:endParaRPr lang="tr-TR" smtClean="0"/>
          </a:p>
          <a:p>
            <a:pPr marL="742950" lvl="1" indent="-285750">
              <a:buFont typeface="Wingdings" pitchFamily="2" charset="2"/>
              <a:buChar char="Ø"/>
            </a:pPr>
            <a:endParaRPr lang="tr-TR" smtClean="0"/>
          </a:p>
          <a:p>
            <a:pPr lvl="1"/>
            <a:endParaRPr lang="tr-TR" smtClean="0"/>
          </a:p>
          <a:p>
            <a:pPr lvl="1"/>
            <a:endParaRPr lang="tr-TR"/>
          </a:p>
          <a:p>
            <a:pPr lvl="1"/>
            <a:endParaRPr lang="tr-TR" smtClean="0"/>
          </a:p>
        </p:txBody>
      </p:sp>
      <p:sp>
        <p:nvSpPr>
          <p:cNvPr id="9" name="12 Metin kutusu"/>
          <p:cNvSpPr txBox="1"/>
          <p:nvPr/>
        </p:nvSpPr>
        <p:spPr>
          <a:xfrm>
            <a:off x="3727808" y="620688"/>
            <a:ext cx="1780296" cy="477054"/>
          </a:xfrm>
          <a:prstGeom prst="rect">
            <a:avLst/>
          </a:prstGeom>
          <a:noFill/>
        </p:spPr>
        <p:txBody>
          <a:bodyPr wrap="none" rtlCol="0">
            <a:spAutoFit/>
          </a:bodyPr>
          <a:lstStyle/>
          <a:p>
            <a:r>
              <a:rPr lang="tr-TR" sz="2500" b="1" smtClean="0"/>
              <a:t>SIDE OUT </a:t>
            </a:r>
            <a:endParaRPr lang="tr-TR" sz="2500" b="1"/>
          </a:p>
        </p:txBody>
      </p:sp>
      <p:sp>
        <p:nvSpPr>
          <p:cNvPr id="10"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smtClean="0">
                <a:solidFill>
                  <a:schemeClr val="bg1"/>
                </a:solidFill>
                <a:latin typeface="Tahoma" pitchFamily="34" charset="0"/>
              </a:rPr>
              <a:t>ANALİZ UYGULAMALARI</a:t>
            </a:r>
            <a:endParaRPr lang="tr-TR" sz="2200" b="1">
              <a:solidFill>
                <a:schemeClr val="bg1"/>
              </a:solidFill>
              <a:latin typeface="Tahoma" pitchFamily="34" charset="0"/>
            </a:endParaRPr>
          </a:p>
        </p:txBody>
      </p:sp>
    </p:spTree>
    <p:extLst>
      <p:ext uri="{BB962C8B-B14F-4D97-AF65-F5344CB8AC3E}">
        <p14:creationId xmlns:p14="http://schemas.microsoft.com/office/powerpoint/2010/main" val="2312167413"/>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5</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5" name="Metin kutusu 4"/>
          <p:cNvSpPr txBox="1"/>
          <p:nvPr/>
        </p:nvSpPr>
        <p:spPr>
          <a:xfrm>
            <a:off x="2123728" y="1975192"/>
            <a:ext cx="4896544" cy="1323439"/>
          </a:xfrm>
          <a:prstGeom prst="rect">
            <a:avLst/>
          </a:prstGeom>
          <a:noFill/>
        </p:spPr>
        <p:txBody>
          <a:bodyPr wrap="square" rtlCol="0">
            <a:spAutoFit/>
          </a:bodyPr>
          <a:lstStyle/>
          <a:p>
            <a:r>
              <a:rPr lang="tr-TR" sz="2000" smtClean="0"/>
              <a:t>Ölçemediğiniz bir şeyi yönetemezsiniz !</a:t>
            </a:r>
          </a:p>
          <a:p>
            <a:pPr algn="r"/>
            <a:endParaRPr lang="tr-TR" sz="2000"/>
          </a:p>
          <a:p>
            <a:pPr algn="r"/>
            <a:r>
              <a:rPr lang="tr-TR" sz="2000"/>
              <a:t>Peter </a:t>
            </a:r>
            <a:r>
              <a:rPr lang="tr-TR" sz="2000" smtClean="0"/>
              <a:t>Ferdinand  </a:t>
            </a:r>
            <a:r>
              <a:rPr lang="tr-TR" sz="2000" err="1"/>
              <a:t>Drucker</a:t>
            </a:r>
            <a:endParaRPr lang="tr-TR" sz="2000"/>
          </a:p>
          <a:p>
            <a:endParaRPr lang="tr-TR" sz="2000"/>
          </a:p>
        </p:txBody>
      </p:sp>
      <p:sp>
        <p:nvSpPr>
          <p:cNvPr id="6" name="Metin kutusu 5"/>
          <p:cNvSpPr txBox="1"/>
          <p:nvPr/>
        </p:nvSpPr>
        <p:spPr>
          <a:xfrm>
            <a:off x="1519333" y="-27384"/>
            <a:ext cx="5940601" cy="461665"/>
          </a:xfrm>
          <a:prstGeom prst="rect">
            <a:avLst/>
          </a:prstGeom>
          <a:noFill/>
        </p:spPr>
        <p:txBody>
          <a:bodyPr wrap="none" rtlCol="0">
            <a:spAutoFit/>
          </a:bodyPr>
          <a:lstStyle/>
          <a:p>
            <a:r>
              <a:rPr lang="tr-TR" sz="2400" b="1" smtClean="0">
                <a:solidFill>
                  <a:schemeClr val="bg1"/>
                </a:solidFill>
              </a:rPr>
              <a:t>MÜSABAKA VE ANTRENMAN ANALİZİ</a:t>
            </a:r>
            <a:endParaRPr lang="tr-TR" sz="2400" b="1">
              <a:solidFill>
                <a:schemeClr val="bg1"/>
              </a:solidFill>
            </a:endParaRPr>
          </a:p>
        </p:txBody>
      </p:sp>
    </p:spTree>
    <p:extLst>
      <p:ext uri="{BB962C8B-B14F-4D97-AF65-F5344CB8AC3E}">
        <p14:creationId xmlns:p14="http://schemas.microsoft.com/office/powerpoint/2010/main" val="2610815306"/>
      </p:ext>
    </p:extLst>
  </p:cSld>
  <p:clrMapOvr>
    <a:masterClrMapping/>
  </p:clrMapOvr>
  <p:transition/>
  <p:timing/>
</p:sld>
</file>

<file path=ppt/slides/slide5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50</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5" name="12 Metin kutusu"/>
          <p:cNvSpPr txBox="1"/>
          <p:nvPr/>
        </p:nvSpPr>
        <p:spPr>
          <a:xfrm>
            <a:off x="323528" y="1412776"/>
            <a:ext cx="7776864" cy="5909310"/>
          </a:xfrm>
          <a:prstGeom prst="rect">
            <a:avLst/>
          </a:prstGeom>
          <a:noFill/>
        </p:spPr>
        <p:txBody>
          <a:bodyPr wrap="square" rtlCol="0">
            <a:spAutoFit/>
          </a:bodyPr>
          <a:lstStyle/>
          <a:p>
            <a:pPr lvl="1" algn="ctr"/>
            <a:r>
              <a:rPr lang="tr-TR" b="1" smtClean="0"/>
              <a:t>RAKİP DEFANS </a:t>
            </a:r>
            <a:endParaRPr lang="tr-TR" b="1" smtClean="0"/>
          </a:p>
          <a:p>
            <a:pPr lvl="1" algn="ctr"/>
            <a:endParaRPr lang="tr-TR" b="1" smtClean="0"/>
          </a:p>
          <a:p>
            <a:pPr marL="742950" lvl="1" indent="-285750">
              <a:buFont typeface="Wingdings" pitchFamily="2" charset="2"/>
              <a:buChar char="Ø"/>
            </a:pPr>
            <a:r>
              <a:rPr lang="tr-TR" smtClean="0"/>
              <a:t>Defans başlangıç pozisyonları nasıl ?</a:t>
            </a:r>
          </a:p>
          <a:p>
            <a:pPr lvl="1"/>
            <a:endParaRPr lang="tr-TR" smtClean="0"/>
          </a:p>
          <a:p>
            <a:pPr marL="742950" lvl="1" indent="-285750">
              <a:buFont typeface="Wingdings" pitchFamily="2" charset="2"/>
              <a:buChar char="Ø"/>
            </a:pPr>
            <a:r>
              <a:rPr lang="tr-TR" smtClean="0"/>
              <a:t>Defans  dizilimleri nasıl ?</a:t>
            </a:r>
          </a:p>
          <a:p>
            <a:pPr marL="1200150" lvl="2" indent="-285750">
              <a:buFont typeface="Wingdings" pitchFamily="2" charset="2"/>
              <a:buChar char="§"/>
            </a:pPr>
            <a:r>
              <a:rPr lang="tr-TR" smtClean="0"/>
              <a:t>1’li blok, 2, li blok, 3’lü blokta dizilimleri nasıl ?</a:t>
            </a:r>
          </a:p>
          <a:p>
            <a:pPr marL="1200150" lvl="2" indent="-285750">
              <a:buFont typeface="Wingdings" pitchFamily="2" charset="2"/>
              <a:buChar char="§"/>
            </a:pPr>
            <a:r>
              <a:rPr lang="tr-TR" smtClean="0"/>
              <a:t>Tip sorumlulukları kimde ?</a:t>
            </a:r>
          </a:p>
          <a:p>
            <a:pPr marL="1200150" lvl="2" indent="-285750">
              <a:buFont typeface="Wingdings" pitchFamily="2" charset="2"/>
              <a:buChar char="§"/>
            </a:pPr>
            <a:r>
              <a:rPr lang="tr-TR" smtClean="0"/>
              <a:t>Orta oyuncu 5’de mi 6’da mı defans yapıyor ?</a:t>
            </a:r>
          </a:p>
          <a:p>
            <a:pPr marL="1200150" lvl="2" indent="-285750">
              <a:buFont typeface="Wingdings" pitchFamily="2" charset="2"/>
              <a:buChar char="§"/>
            </a:pPr>
            <a:r>
              <a:rPr lang="tr-TR" smtClean="0"/>
              <a:t>2 ve 4 numara içerde mi derinde mi defans yapıyor ?</a:t>
            </a:r>
          </a:p>
          <a:p>
            <a:pPr marL="1200150" lvl="2" indent="-285750">
              <a:buFont typeface="Wingdings" pitchFamily="2" charset="2"/>
              <a:buChar char="§"/>
            </a:pPr>
            <a:r>
              <a:rPr lang="tr-TR" smtClean="0"/>
              <a:t>6 numara defansı özel durumlara göre pozisyon alıyor mu ? (Blok üstü , Çizgi üstü, blok arası vb.)</a:t>
            </a:r>
            <a:endParaRPr lang="tr-TR" smtClean="0"/>
          </a:p>
          <a:p>
            <a:pPr marL="742950" lvl="1" indent="-285750">
              <a:buFont typeface="Wingdings" pitchFamily="2" charset="2"/>
              <a:buChar char="Ø"/>
            </a:pPr>
            <a:endParaRPr lang="tr-TR" smtClean="0"/>
          </a:p>
          <a:p>
            <a:pPr marL="742950" lvl="1" indent="-285750">
              <a:buFont typeface="Wingdings" pitchFamily="2" charset="2"/>
              <a:buChar char="Ø"/>
            </a:pPr>
            <a:endParaRPr lang="tr-TR" smtClean="0"/>
          </a:p>
          <a:p>
            <a:pPr marL="1200150" lvl="2" indent="-285750">
              <a:buFont typeface="Arial" pitchFamily="34" charset="0"/>
              <a:buChar char="•"/>
            </a:pPr>
            <a:endParaRPr lang="tr-TR" smtClean="0"/>
          </a:p>
          <a:p>
            <a:pPr lvl="1"/>
            <a:endParaRPr lang="tr-TR" b="1" smtClean="0"/>
          </a:p>
          <a:p>
            <a:pPr lvl="1"/>
            <a:endParaRPr lang="tr-TR" smtClean="0"/>
          </a:p>
          <a:p>
            <a:pPr marL="742950" lvl="1" indent="-285750">
              <a:buFont typeface="Wingdings" pitchFamily="2" charset="2"/>
              <a:buChar char="Ø"/>
            </a:pPr>
            <a:endParaRPr lang="tr-TR" smtClean="0"/>
          </a:p>
          <a:p>
            <a:pPr marL="742950" lvl="1" indent="-285750">
              <a:buFont typeface="Wingdings" pitchFamily="2" charset="2"/>
              <a:buChar char="Ø"/>
            </a:pPr>
            <a:endParaRPr lang="tr-TR" smtClean="0"/>
          </a:p>
          <a:p>
            <a:pPr lvl="1"/>
            <a:endParaRPr lang="tr-TR" smtClean="0"/>
          </a:p>
          <a:p>
            <a:pPr lvl="1"/>
            <a:endParaRPr lang="tr-TR"/>
          </a:p>
          <a:p>
            <a:pPr lvl="1"/>
            <a:endParaRPr lang="tr-TR" smtClean="0"/>
          </a:p>
        </p:txBody>
      </p:sp>
      <p:sp>
        <p:nvSpPr>
          <p:cNvPr id="7" name="12 Metin kutusu"/>
          <p:cNvSpPr txBox="1"/>
          <p:nvPr/>
        </p:nvSpPr>
        <p:spPr>
          <a:xfrm>
            <a:off x="3588409" y="620688"/>
            <a:ext cx="1780296" cy="477054"/>
          </a:xfrm>
          <a:prstGeom prst="rect">
            <a:avLst/>
          </a:prstGeom>
          <a:noFill/>
        </p:spPr>
        <p:txBody>
          <a:bodyPr wrap="none" rtlCol="0">
            <a:spAutoFit/>
          </a:bodyPr>
          <a:lstStyle/>
          <a:p>
            <a:r>
              <a:rPr lang="tr-TR" sz="2500" b="1" smtClean="0"/>
              <a:t>SIDE OUT </a:t>
            </a:r>
            <a:endParaRPr lang="tr-TR" sz="2500" b="1"/>
          </a:p>
        </p:txBody>
      </p:sp>
      <p:sp>
        <p:nvSpPr>
          <p:cNvPr id="8"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smtClean="0">
                <a:solidFill>
                  <a:schemeClr val="bg1"/>
                </a:solidFill>
                <a:latin typeface="Tahoma" pitchFamily="34" charset="0"/>
              </a:rPr>
              <a:t>ANALİZ UYGULAMALARI</a:t>
            </a:r>
            <a:endParaRPr lang="tr-TR" sz="2200" b="1">
              <a:solidFill>
                <a:schemeClr val="bg1"/>
              </a:solidFill>
              <a:latin typeface="Tahoma" pitchFamily="34" charset="0"/>
            </a:endParaRPr>
          </a:p>
        </p:txBody>
      </p:sp>
    </p:spTree>
    <p:extLst>
      <p:ext uri="{BB962C8B-B14F-4D97-AF65-F5344CB8AC3E}">
        <p14:creationId xmlns:p14="http://schemas.microsoft.com/office/powerpoint/2010/main" val="2546254641"/>
      </p:ext>
    </p:extLst>
  </p:cSld>
  <p:clrMapOvr>
    <a:masterClrMapping/>
  </p:clrMapOvr>
  <p:transition/>
  <p:timing/>
</p:sld>
</file>

<file path=ppt/slides/slide5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smtClean="0">
                <a:solidFill>
                  <a:schemeClr val="bg1"/>
                </a:solidFill>
                <a:latin typeface="Tahoma" pitchFamily="34" charset="0"/>
              </a:rPr>
              <a:t>TVF</a:t>
            </a:r>
            <a:endParaRPr lang="tr-TR" sz="2200" b="1">
              <a:solidFill>
                <a:schemeClr val="bg1"/>
              </a:solidFill>
              <a:latin typeface="Tahoma" pitchFamily="34" charset="0"/>
            </a:endParaRPr>
          </a:p>
        </p:txBody>
      </p:sp>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51</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7" name="12 Metin kutusu"/>
          <p:cNvSpPr txBox="1"/>
          <p:nvPr/>
        </p:nvSpPr>
        <p:spPr>
          <a:xfrm>
            <a:off x="658807" y="440746"/>
            <a:ext cx="7776864" cy="5170646"/>
          </a:xfrm>
          <a:prstGeom prst="rect">
            <a:avLst/>
          </a:prstGeom>
          <a:noFill/>
          <a:ln>
            <a:solidFill>
              <a:schemeClr val="accent1"/>
            </a:solidFill>
          </a:ln>
        </p:spPr>
        <p:txBody>
          <a:bodyPr wrap="square" rtlCol="0">
            <a:spAutoFit/>
          </a:bodyPr>
          <a:lstStyle/>
          <a:p>
            <a:pPr lvl="1" algn="ctr"/>
            <a:r>
              <a:rPr lang="tr-TR" sz="1500" b="1" smtClean="0"/>
              <a:t>KAYNAKÇA </a:t>
            </a:r>
            <a:endParaRPr lang="tr-TR" sz="1500" b="1" smtClean="0"/>
          </a:p>
          <a:p>
            <a:pPr lvl="1" algn="ctr"/>
            <a:endParaRPr lang="tr-TR" sz="1500" b="1" smtClean="0"/>
          </a:p>
          <a:p>
            <a:pPr lvl="1" indent="-457200"/>
            <a:r>
              <a:rPr lang="tr-TR" sz="1200" u="sng" smtClean="0">
                <a:latin typeface="Times New Roman" pitchFamily="18" charset="0"/>
                <a:cs typeface="Times New Roman" pitchFamily="18" charset="0"/>
              </a:rPr>
              <a:t>Ankara </a:t>
            </a:r>
            <a:r>
              <a:rPr lang="tr-TR" sz="1200" u="sng">
                <a:latin typeface="Times New Roman" pitchFamily="18" charset="0"/>
                <a:cs typeface="Times New Roman" pitchFamily="18" charset="0"/>
              </a:rPr>
              <a:t>Üniversitesi Açık Ders Malzemeleri. ‘’İstatistik ,Olasılık Torisi ve Kesikli Olasılık Dağılımları’’ https://acikders.ankara.edu.tr/pluginfile.php/77039/mod_resource/content/0/%</a:t>
            </a:r>
            <a:r>
              <a:rPr lang="tr-TR" sz="1200" u="sng" smtClean="0">
                <a:latin typeface="Times New Roman" pitchFamily="18" charset="0"/>
                <a:cs typeface="Times New Roman" pitchFamily="18" charset="0"/>
              </a:rPr>
              <a:t>C4%B0statistik%201%20B%C3%B6l%C3%BCm%205%20Olas%C4%B1l%C4%B1k%20Teorisi%20%5BUyumluluk%20Modu%5D.pdf. Son erişim tarihi : 2022</a:t>
            </a:r>
            <a:endParaRPr lang="tr-TR" sz="1200" u="sng">
              <a:latin typeface="Times New Roman" panose="02020603050405020304" pitchFamily="18" charset="0"/>
              <a:cs typeface="Times New Roman" panose="02020603050405020304" pitchFamily="18" charset="0"/>
            </a:endParaRPr>
          </a:p>
          <a:p>
            <a:pPr lvl="1"/>
            <a:endParaRPr lang="tr-TR" sz="1200" b="1"/>
          </a:p>
          <a:p>
            <a:pPr lvl="1" indent="-457200"/>
            <a:r>
              <a:rPr lang="tr-TR" sz="1200" err="1" smtClean="0">
                <a:latin typeface="Times New Roman" pitchFamily="18" charset="0"/>
                <a:cs typeface="Times New Roman" pitchFamily="18" charset="0"/>
              </a:rPr>
              <a:t>Baacke </a:t>
            </a:r>
            <a:r>
              <a:rPr lang="tr-TR" sz="1200">
                <a:latin typeface="Times New Roman" pitchFamily="18" charset="0"/>
                <a:cs typeface="Times New Roman" pitchFamily="18" charset="0"/>
              </a:rPr>
              <a:t>H.(2006). Voleybol Antrenmanı, Üst düzey koç ve takımlar için el kitabı II (Çev. Pekünlü, E., Çev.Editörü. Tiryaki, Ş.), Voleybol Antrenörleri </a:t>
            </a:r>
            <a:r>
              <a:rPr lang="tr-TR" sz="1200" smtClean="0">
                <a:latin typeface="Times New Roman" pitchFamily="18" charset="0"/>
                <a:cs typeface="Times New Roman" pitchFamily="18" charset="0"/>
              </a:rPr>
              <a:t>Derneği</a:t>
            </a:r>
            <a:r>
              <a:rPr lang="tr-TR" sz="1200">
                <a:latin typeface="Times New Roman" pitchFamily="18" charset="0"/>
                <a:cs typeface="Times New Roman" pitchFamily="18" charset="0"/>
              </a:rPr>
              <a:t>.</a:t>
            </a:r>
            <a:endParaRPr lang="tr-TR" sz="1200" smtClean="0">
              <a:latin typeface="Times New Roman" panose="02020603050405020304" pitchFamily="18" charset="0"/>
              <a:cs typeface="Times New Roman" panose="02020603050405020304" pitchFamily="18" charset="0"/>
            </a:endParaRPr>
          </a:p>
          <a:p>
            <a:pPr lvl="1"/>
            <a:endParaRPr lang="tr-TR" sz="1200">
              <a:latin typeface="Times New Roman" panose="02020603050405020304" pitchFamily="18" charset="0"/>
              <a:cs typeface="Times New Roman" panose="02020603050405020304" pitchFamily="18" charset="0"/>
            </a:endParaRPr>
          </a:p>
          <a:p>
            <a:pPr lvl="1" indent="-457200"/>
            <a:r>
              <a:rPr lang="tr-TR" sz="1200" err="1" smtClean="0">
                <a:latin typeface="Times New Roman" pitchFamily="18" charset="0"/>
                <a:cs typeface="Times New Roman" pitchFamily="18" charset="0"/>
              </a:rPr>
              <a:t>Baacke </a:t>
            </a:r>
            <a:r>
              <a:rPr lang="tr-TR" sz="1200">
                <a:latin typeface="Times New Roman" pitchFamily="18" charset="0"/>
                <a:cs typeface="Times New Roman" pitchFamily="18" charset="0"/>
              </a:rPr>
              <a:t>H.(2006). Voleybol Antrenmanı, Üst düzey koç ve takımlar için el kitabı 1 (Çev. Pekünlü, E., Çev.Editörü. Tiryaki, Ş.), Voleybol Antrenörleri </a:t>
            </a:r>
            <a:r>
              <a:rPr lang="tr-TR" sz="1200" smtClean="0">
                <a:latin typeface="Times New Roman" pitchFamily="18" charset="0"/>
                <a:cs typeface="Times New Roman" pitchFamily="18" charset="0"/>
              </a:rPr>
              <a:t>Derneği.</a:t>
            </a:r>
          </a:p>
          <a:p>
            <a:pPr lvl="1" indent="-457200"/>
            <a:endParaRPr lang="tr-TR" sz="1200" smtClean="0">
              <a:latin typeface="Times New Roman" pitchFamily="18" charset="0"/>
              <a:cs typeface="Times New Roman" pitchFamily="18" charset="0"/>
            </a:endParaRPr>
          </a:p>
          <a:p>
            <a:pPr lvl="1" indent="-457200"/>
            <a:r>
              <a:rPr lang="tr-TR" sz="1200" err="1">
                <a:latin typeface="Times New Roman" pitchFamily="18" charset="0"/>
                <a:cs typeface="Times New Roman" pitchFamily="18" charset="0"/>
              </a:rPr>
              <a:t>Dataproject . ‘’Data volley Hand Book’’https://www.dataproject.com/en/Volleyball/Download. Son Erişim Tarihi : 2024</a:t>
            </a:r>
          </a:p>
          <a:p>
            <a:pPr lvl="1" indent="-457200"/>
            <a:endParaRPr lang="tr-TR" sz="1200" smtClean="0">
              <a:latin typeface="Times New Roman" pitchFamily="18" charset="0"/>
              <a:cs typeface="Times New Roman" pitchFamily="18" charset="0"/>
            </a:endParaRPr>
          </a:p>
          <a:p>
            <a:pPr lvl="1"/>
            <a:endParaRPr lang="tr-TR" sz="1200" u="sng">
              <a:latin typeface="Times New Roman" pitchFamily="18" charset="0"/>
              <a:cs typeface="Times New Roman" pitchFamily="18" charset="0"/>
            </a:endParaRPr>
          </a:p>
          <a:p>
            <a:pPr lvl="1" indent="-457200"/>
            <a:r>
              <a:rPr lang="tr-TR" sz="1200"/>
              <a:t>FIVB. (1997). Koç Rehberi (Çev. Dinçer H.M.1999)</a:t>
            </a:r>
          </a:p>
          <a:p>
            <a:pPr lvl="1"/>
            <a:endParaRPr lang="tr-TR" sz="1200" u="sng">
              <a:latin typeface="Times New Roman" pitchFamily="18" charset="0"/>
              <a:cs typeface="Times New Roman" pitchFamily="18" charset="0"/>
            </a:endParaRPr>
          </a:p>
          <a:p>
            <a:pPr lvl="1" indent="-457200"/>
            <a:r>
              <a:rPr lang="tr-TR" sz="1200" err="1"/>
              <a:t>Nikos, B., &amp; Elissavet, N. M. (2011). Setter’s performance and attack tempo as determinants of attack efficacy in Olympic-level male volleyball teams. </a:t>
            </a:r>
            <a:r>
              <a:rPr lang="tr-TR" sz="1200" i="1"/>
              <a:t>International Journal of Performance Analysis in Sport</a:t>
            </a:r>
            <a:r>
              <a:rPr lang="tr-TR" sz="1200"/>
              <a:t>, </a:t>
            </a:r>
            <a:r>
              <a:rPr lang="tr-TR" sz="1200" i="1"/>
              <a:t>11</a:t>
            </a:r>
            <a:r>
              <a:rPr lang="tr-TR" sz="1200"/>
              <a:t>(3), 535-544.</a:t>
            </a:r>
          </a:p>
          <a:p>
            <a:pPr lvl="1"/>
            <a:endParaRPr lang="tr-TR" sz="1200" u="sng" smtClean="0">
              <a:latin typeface="Times New Roman" panose="02020603050405020304" pitchFamily="18" charset="0"/>
              <a:cs typeface="Times New Roman" panose="02020603050405020304" pitchFamily="18" charset="0"/>
            </a:endParaRPr>
          </a:p>
          <a:p>
            <a:pPr lvl="1"/>
            <a:r>
              <a:rPr lang="tr-TR" sz="1200"/>
              <a:t>Öz, E. (2019). Voleybol Mekaniği I (1.Baskı). Ankara: Gazi Kitabevi</a:t>
            </a:r>
            <a:r>
              <a:rPr lang="tr-TR" sz="1200" smtClean="0"/>
              <a:t>.</a:t>
            </a:r>
            <a:endParaRPr lang="tr-TR" sz="1200" u="sng" smtClean="0">
              <a:latin typeface="Times New Roman" pitchFamily="18" charset="0"/>
              <a:cs typeface="Times New Roman" pitchFamily="18" charset="0"/>
            </a:endParaRPr>
          </a:p>
          <a:p>
            <a:pPr lvl="1"/>
            <a:endParaRPr lang="tr-TR" sz="1200"/>
          </a:p>
          <a:p>
            <a:pPr lvl="1" indent="-457200"/>
            <a:r>
              <a:rPr lang="en-US" sz="1200"/>
              <a:t>Pinto, R., Vale, S., &amp; Vicente, J. P. (2018). The action of the middle blocker according to the opposing offensive organization in volleyball. </a:t>
            </a:r>
            <a:r>
              <a:rPr lang="en-US" sz="1200" i="1"/>
              <a:t>Journal of Sports Science</a:t>
            </a:r>
            <a:r>
              <a:rPr lang="en-US" sz="1200"/>
              <a:t>, </a:t>
            </a:r>
            <a:r>
              <a:rPr lang="en-US" sz="1200" i="1"/>
              <a:t>6</a:t>
            </a:r>
            <a:r>
              <a:rPr lang="en-US" sz="1200"/>
              <a:t>(3</a:t>
            </a:r>
            <a:r>
              <a:rPr lang="en-US" sz="1200" smtClean="0"/>
              <a:t>).</a:t>
            </a:r>
            <a:endParaRPr lang="tr-TR" sz="1200" smtClean="0"/>
          </a:p>
          <a:p>
            <a:pPr lvl="1"/>
            <a:endParaRPr lang="tr-TR" sz="1500"/>
          </a:p>
        </p:txBody>
      </p:sp>
    </p:spTree>
    <p:extLst>
      <p:ext uri="{BB962C8B-B14F-4D97-AF65-F5344CB8AC3E}">
        <p14:creationId xmlns:p14="http://schemas.microsoft.com/office/powerpoint/2010/main" val="1730839374"/>
      </p:ext>
    </p:extLst>
  </p:cSld>
  <p:clrMapOvr>
    <a:masterClrMapping/>
  </p:clrMapOvr>
  <p:transition/>
  <p:timing/>
</p:sld>
</file>

<file path=ppt/slides/slide5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smtClean="0">
                <a:solidFill>
                  <a:schemeClr val="bg1"/>
                </a:solidFill>
                <a:latin typeface="Tahoma" pitchFamily="34" charset="0"/>
              </a:rPr>
              <a:t>TVF</a:t>
            </a:r>
            <a:endParaRPr lang="tr-TR" sz="2200" b="1">
              <a:solidFill>
                <a:schemeClr val="bg1"/>
              </a:solidFill>
              <a:latin typeface="Tahoma" pitchFamily="34" charset="0"/>
            </a:endParaRPr>
          </a:p>
        </p:txBody>
      </p:sp>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52</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5" name="Dikdörtgen 4"/>
          <p:cNvSpPr/>
          <p:nvPr/>
        </p:nvSpPr>
        <p:spPr>
          <a:xfrm>
            <a:off x="2051720" y="2552382"/>
            <a:ext cx="492332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smtClean="0">
                <a:ln w="11430"/>
                <a:solidFill>
                  <a:srgbClr val="FF0000"/>
                </a:solidFill>
                <a:effectLst>
                  <a:outerShdw blurRad="50800" dist="39000" dir="5460000" algn="tl">
                    <a:srgbClr val="000000">
                      <a:alpha val="38000"/>
                    </a:srgbClr>
                  </a:outerShdw>
                </a:effectLst>
              </a:rPr>
              <a:t>BAŞARILAR</a:t>
            </a:r>
            <a:endParaRPr lang="tr-TR" sz="5400" b="1" cap="none" spc="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03717333"/>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smtClean="0">
                <a:solidFill>
                  <a:schemeClr val="bg1"/>
                </a:solidFill>
                <a:latin typeface="Tahoma" pitchFamily="34" charset="0"/>
              </a:rPr>
              <a:t>PERFORMANS TANISI</a:t>
            </a:r>
            <a:endParaRPr lang="tr-TR" sz="2200" b="1">
              <a:solidFill>
                <a:schemeClr val="bg1"/>
              </a:solidFill>
              <a:latin typeface="Tahoma" panose="020b0604030504040204" pitchFamily="34" charset="0"/>
            </a:endParaRPr>
          </a:p>
        </p:txBody>
      </p:sp>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6</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5" name="4 Dikdörtgen"/>
          <p:cNvSpPr>
            <a:spLocks noChangeArrowheads="1"/>
          </p:cNvSpPr>
          <p:nvPr/>
        </p:nvSpPr>
        <p:spPr bwMode="auto">
          <a:xfrm>
            <a:off x="899592" y="1412776"/>
            <a:ext cx="7344990" cy="3416320"/>
          </a:xfrm>
          <a:prstGeom prst="rect">
            <a:avLst/>
          </a:prstGeom>
          <a:noFill/>
          <a:ln w="9525">
            <a:noFill/>
            <a:miter lim="800000"/>
          </a:ln>
        </p:spPr>
        <p:txBody>
          <a:bodyPr wrap="square">
            <a:spAutoFit/>
          </a:bodyPr>
          <a:lstStyle/>
          <a:p>
            <a:pPr algn="just">
              <a:lnSpc>
                <a:spcPct val="150000"/>
              </a:lnSpc>
            </a:pPr>
            <a:r>
              <a:rPr lang="tr-TR" smtClean="0"/>
              <a:t>               Objektif  </a:t>
            </a:r>
            <a:r>
              <a:rPr lang="tr-TR"/>
              <a:t>ölçümler, değerlendirmeler ve yorumlarla yapılan performans analizi üst düzey </a:t>
            </a:r>
            <a:r>
              <a:rPr lang="tr-TR" smtClean="0"/>
              <a:t>takımların </a:t>
            </a:r>
            <a:r>
              <a:rPr lang="tr-TR"/>
              <a:t>bilimsel antrenmanı için vazgeçilmezdir.’’Performans tanısının görevi uygun performans faktörlerini  ve de maçta belirleyici olan performans faktörlerini bulmak  ve bu faktörlerin kontrol edilmesi için uygun yöntemleri ayrıntılı olarak hazırlamaktır</a:t>
            </a:r>
            <a:r>
              <a:rPr lang="tr-TR" smtClean="0"/>
              <a:t>. Oyuncunun </a:t>
            </a:r>
            <a:r>
              <a:rPr lang="tr-TR"/>
              <a:t>ve takımın mevcut performansı hakkında  doğruluğu kanıtlanmış ve mümkün  olduğunca objektif bilgi ve veriler ‘’yetenek’’ keşfi için olduğu kadar sistematik antrenman ve müsabaka hazırlığı için de  ön koşuldur.</a:t>
            </a:r>
          </a:p>
        </p:txBody>
      </p:sp>
    </p:spTree>
    <p:extLst>
      <p:ext uri="{BB962C8B-B14F-4D97-AF65-F5344CB8AC3E}">
        <p14:creationId xmlns:p14="http://schemas.microsoft.com/office/powerpoint/2010/main" val="3390693594"/>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smtClean="0">
                <a:solidFill>
                  <a:schemeClr val="bg1"/>
                </a:solidFill>
                <a:latin typeface="Tahoma" pitchFamily="34" charset="0"/>
              </a:rPr>
              <a:t>PERFROMANS TANISI</a:t>
            </a:r>
            <a:endParaRPr lang="tr-TR" sz="2200" b="1">
              <a:solidFill>
                <a:schemeClr val="bg1"/>
              </a:solidFill>
              <a:latin typeface="Tahoma" pitchFamily="34" charset="0"/>
            </a:endParaRPr>
          </a:p>
        </p:txBody>
      </p:sp>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7</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5" name="4 Dikdörtgen"/>
          <p:cNvSpPr>
            <a:spLocks noChangeArrowheads="1"/>
          </p:cNvSpPr>
          <p:nvPr/>
        </p:nvSpPr>
        <p:spPr bwMode="auto">
          <a:xfrm>
            <a:off x="899592" y="2378204"/>
            <a:ext cx="7128792" cy="1338828"/>
          </a:xfrm>
          <a:prstGeom prst="rect">
            <a:avLst/>
          </a:prstGeom>
          <a:noFill/>
          <a:ln w="9525">
            <a:noFill/>
            <a:miter lim="800000"/>
          </a:ln>
        </p:spPr>
        <p:txBody>
          <a:bodyPr wrap="square">
            <a:spAutoFit/>
          </a:bodyPr>
          <a:lstStyle/>
          <a:p>
            <a:pPr algn="just">
              <a:lnSpc>
                <a:spcPct val="150000"/>
              </a:lnSpc>
            </a:pPr>
            <a:r>
              <a:rPr lang="tr-TR" smtClean="0"/>
              <a:t>                                 Performans </a:t>
            </a:r>
            <a:r>
              <a:rPr lang="tr-TR"/>
              <a:t>tanısına şu şekilde ulaşılabilir: Antrenmanda performans testleriyle, özel </a:t>
            </a:r>
            <a:r>
              <a:rPr lang="tr-TR" err="1" smtClean="0"/>
              <a:t>labaratuvar </a:t>
            </a:r>
            <a:r>
              <a:rPr lang="tr-TR"/>
              <a:t>testleriyle</a:t>
            </a:r>
            <a:r>
              <a:rPr lang="tr-TR" smtClean="0"/>
              <a:t>, müsabaka sırasında  müsabaka analizleriyle.</a:t>
            </a:r>
            <a:endParaRPr lang="tr-TR">
              <a:solidFill>
                <a:srgbClr val="FF0000"/>
              </a:solidFill>
            </a:endParaRPr>
          </a:p>
        </p:txBody>
      </p:sp>
    </p:spTree>
    <p:extLst>
      <p:ext uri="{BB962C8B-B14F-4D97-AF65-F5344CB8AC3E}">
        <p14:creationId xmlns:p14="http://schemas.microsoft.com/office/powerpoint/2010/main" val="2488051707"/>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8</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5" name="4 Dikdörtgen"/>
          <p:cNvSpPr>
            <a:spLocks noChangeArrowheads="1"/>
          </p:cNvSpPr>
          <p:nvPr/>
        </p:nvSpPr>
        <p:spPr bwMode="auto">
          <a:xfrm>
            <a:off x="2483768" y="2441730"/>
            <a:ext cx="5257800" cy="584775"/>
          </a:xfrm>
          <a:prstGeom prst="rect">
            <a:avLst/>
          </a:prstGeom>
          <a:noFill/>
          <a:ln w="9525">
            <a:noFill/>
            <a:miter lim="800000"/>
          </a:ln>
        </p:spPr>
        <p:txBody>
          <a:bodyPr>
            <a:spAutoFit/>
          </a:bodyPr>
          <a:lstStyle/>
          <a:p>
            <a:r>
              <a:rPr lang="tr-TR" sz="3200" b="1" smtClean="0"/>
              <a:t>  </a:t>
            </a:r>
            <a:r>
              <a:rPr lang="tr-TR" sz="3200" b="1"/>
              <a:t>Analiz Yöntemleri</a:t>
            </a:r>
            <a:endParaRPr lang="tr-TR" sz="3200"/>
          </a:p>
        </p:txBody>
      </p:sp>
    </p:spTree>
    <p:extLst>
      <p:ext uri="{BB962C8B-B14F-4D97-AF65-F5344CB8AC3E}">
        <p14:creationId xmlns:p14="http://schemas.microsoft.com/office/powerpoint/2010/main" val="758484980"/>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Rectangle 5"/>
          <p:cNvSpPr>
            <a:spLocks noChangeArrowheads="1"/>
          </p:cNvSpPr>
          <p:nvPr/>
        </p:nvSpPr>
        <p:spPr bwMode="auto">
          <a:xfrm>
            <a:off x="-708587" y="9859"/>
            <a:ext cx="10668000" cy="430887"/>
          </a:xfrm>
          <a:prstGeom prst="rect">
            <a:avLst/>
          </a:prstGeom>
          <a:noFill/>
          <a:ln w="9525">
            <a:noFill/>
            <a:miter lim="800000"/>
          </a:ln>
        </p:spPr>
        <p:txBody>
          <a:bodyPr>
            <a:spAutoFit/>
          </a:bodyPr>
          <a:lstStyle/>
          <a:p>
            <a:pPr algn="ctr"/>
            <a:r>
              <a:rPr lang="tr-TR" sz="2200" b="1" smtClean="0">
                <a:solidFill>
                  <a:schemeClr val="bg1"/>
                </a:solidFill>
                <a:latin typeface="Tahoma" pitchFamily="34" charset="0"/>
              </a:rPr>
              <a:t>ANALİZ YÖNTEMLERİ</a:t>
            </a:r>
            <a:endParaRPr lang="tr-TR" sz="2200" b="1">
              <a:solidFill>
                <a:schemeClr val="bg1"/>
              </a:solidFill>
              <a:latin typeface="Tahoma" pitchFamily="34" charset="0"/>
            </a:endParaRPr>
          </a:p>
        </p:txBody>
      </p:sp>
      <p:sp>
        <p:nvSpPr>
          <p:cNvPr id="2" name="Slayt Numarası Yer Tutucusu 1"/>
          <p:cNvSpPr>
            <a:spLocks noGrp="1"/>
          </p:cNvSpPr>
          <p:nvPr>
            <p:ph type="sldNum" sz="quarter" idx="12"/>
          </p:nvPr>
        </p:nvSpPr>
        <p:spPr>
          <a:xfrm>
            <a:off x="7644341" y="6345324"/>
            <a:ext cx="762000" cy="365125"/>
          </a:xfrm>
        </p:spPr>
        <p:txBody>
          <a:bodyPr/>
          <a:lstStyle/>
          <a:p>
            <a:fld id="{31F443CD-ADE5-4FC3-987F-623ABC0D03B1}" type="slidenum">
              <a:rPr lang="tr-TR" smtClean="0"/>
              <a:t>9</a:t>
            </a:fld>
            <a:endParaRPr lang="tr-TR"/>
          </a:p>
        </p:txBody>
      </p:sp>
      <p:sp>
        <p:nvSpPr>
          <p:cNvPr id="3" name="Altbilgi Yer Tutucusu 2"/>
          <p:cNvSpPr>
            <a:spLocks noGrp="1"/>
          </p:cNvSpPr>
          <p:nvPr>
            <p:ph type="ftr" sz="quarter" idx="11"/>
          </p:nvPr>
        </p:nvSpPr>
        <p:spPr/>
        <p:txBody>
          <a:bodyPr/>
          <a:lstStyle/>
          <a:p>
            <a:r>
              <a:rPr lang="en-US" smtClean="0"/>
              <a:t>MÜSABAKA VE ANTRENMAN ANALİZİ</a:t>
            </a:r>
            <a:endParaRPr lang="en-US"/>
          </a:p>
        </p:txBody>
      </p:sp>
      <p:sp>
        <p:nvSpPr>
          <p:cNvPr id="5" name="4 Dikdörtgen"/>
          <p:cNvSpPr>
            <a:spLocks noChangeArrowheads="1"/>
          </p:cNvSpPr>
          <p:nvPr/>
        </p:nvSpPr>
        <p:spPr bwMode="auto">
          <a:xfrm>
            <a:off x="971600" y="2798909"/>
            <a:ext cx="7488237" cy="1338828"/>
          </a:xfrm>
          <a:prstGeom prst="rect">
            <a:avLst/>
          </a:prstGeom>
          <a:noFill/>
          <a:ln w="9525">
            <a:noFill/>
            <a:miter lim="800000"/>
          </a:ln>
        </p:spPr>
        <p:txBody>
          <a:bodyPr wrap="square">
            <a:spAutoFit/>
          </a:bodyPr>
          <a:lstStyle/>
          <a:p>
            <a:pPr algn="just">
              <a:lnSpc>
                <a:spcPct val="150000"/>
              </a:lnSpc>
            </a:pPr>
            <a:r>
              <a:rPr lang="tr-TR" smtClean="0"/>
              <a:t>                   Bir veya birkaç gözlemci maçı seyreder ve takım(lar)ın ve oyuncuların performansını değerlendirir.Belirli konular hakkında notlar alırlar ve gözlemlerini hazır forma kaydederler.</a:t>
            </a:r>
            <a:endParaRPr lang="tr-TR"/>
          </a:p>
        </p:txBody>
      </p:sp>
      <p:sp>
        <p:nvSpPr>
          <p:cNvPr id="6" name="5 Dikdörtgen"/>
          <p:cNvSpPr>
            <a:spLocks noChangeArrowheads="1"/>
          </p:cNvSpPr>
          <p:nvPr/>
        </p:nvSpPr>
        <p:spPr bwMode="auto">
          <a:xfrm>
            <a:off x="994091" y="1694418"/>
            <a:ext cx="7632700" cy="584775"/>
          </a:xfrm>
          <a:prstGeom prst="rect">
            <a:avLst/>
          </a:prstGeom>
          <a:noFill/>
          <a:ln w="9525">
            <a:noFill/>
            <a:miter lim="800000"/>
          </a:ln>
        </p:spPr>
        <p:txBody>
          <a:bodyPr>
            <a:spAutoFit/>
          </a:bodyPr>
          <a:lstStyle/>
          <a:p>
            <a:r>
              <a:rPr lang="tr-TR" sz="3200" b="1" smtClean="0"/>
              <a:t>1-Serbest </a:t>
            </a:r>
            <a:r>
              <a:rPr lang="tr-TR" sz="3200" b="1"/>
              <a:t>Gözlem ve </a:t>
            </a:r>
            <a:r>
              <a:rPr lang="tr-TR" sz="3200" b="1" smtClean="0"/>
              <a:t>Değerlendirme</a:t>
            </a:r>
            <a:endParaRPr lang="tr-TR" sz="3200"/>
          </a:p>
        </p:txBody>
      </p:sp>
    </p:spTree>
    <p:extLst>
      <p:ext uri="{BB962C8B-B14F-4D97-AF65-F5344CB8AC3E}">
        <p14:creationId xmlns:p14="http://schemas.microsoft.com/office/powerpoint/2010/main" val="473610678"/>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_rels/theme5.xml.rels>&#65279;<?xml version="1.0" encoding="utf-8" standalone="yes"?><Relationships xmlns="http://schemas.openxmlformats.org/package/2006/relationships"><Relationship Id="rId1" Type="http://schemas.openxmlformats.org/officeDocument/2006/relationships/image" Target="../media/image2.jpeg" /></Relationships>
</file>

<file path=ppt/theme/theme1.xml><?xml version="1.0" encoding="utf-8"?>
<a:theme xmlns:r="http://schemas.openxmlformats.org/officeDocument/2006/relationships" xmlns:a="http://schemas.openxmlformats.org/drawingml/2006/main" name="Tema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1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2.KADEME">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5.xml><?xml version="1.0" encoding="utf-8"?>
<a:theme xmlns:r="http://schemas.openxmlformats.org/officeDocument/2006/relationships"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Arial"/>
        <a:cs typeface="Arial"/>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Arial"/>
        <a:cs typeface="Arial"/>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r:embed="rId1">
            <a:duotone>
              <a:schemeClr val="phClr">
                <a:shade val="20000"/>
                <a:satMod val="350000"/>
                <a:lumMod val="125000"/>
              </a:schemeClr>
              <a:schemeClr val="phClr">
                <a:tint val="90000"/>
                <a:satMod val="250000"/>
              </a:schemeClr>
            </a:duotone>
          </a:blip>
          <a:stretch>
            <a:fillRect/>
          </a:stretch>
        </a:blipFill>
      </a:bgFillStyleLst>
    </a:fmtScheme>
  </a:themeElements>
  <a:objectDefaults/>
</a:theme>
</file>

<file path=ppt/theme/theme6.xml><?xml version="1.0" encoding="utf-8"?>
<a:theme xmlns:r="http://schemas.openxmlformats.org/officeDocument/2006/relationships"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7.xml><?xml version="1.0" encoding="utf-8"?>
<a:theme xmlns:r="http://schemas.openxmlformats.org/officeDocument/2006/relationships"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Template>Tema1</Template>
  <Company/>
  <PresentationFormat>On-screen Show (4:3)</PresentationFormat>
  <Paragraphs>368</Paragraphs>
  <Slides>52</Slides>
  <Notes>50</Notes>
  <TotalTime>3614</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52</vt:i4>
      </vt:variant>
    </vt:vector>
  </HeadingPairs>
  <TitlesOfParts>
    <vt:vector baseType="lpstr" size="59">
      <vt:lpstr>Arial</vt:lpstr>
      <vt:lpstr>Calibri</vt:lpstr>
      <vt:lpstr>Impact</vt:lpstr>
      <vt:lpstr>Times New Roman</vt:lpstr>
      <vt:lpstr>Tahoma</vt:lpstr>
      <vt:lpstr>Wingdings</vt:lpstr>
      <vt:lpstr>Tema1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Sunusu</dc:title>
  <dc:creator>User</dc:creator>
  <cp:lastModifiedBy>User</cp:lastModifiedBy>
  <cp:revision>40</cp:revision>
  <dcterms:created xsi:type="dcterms:W3CDTF">2024-06-28T03:51:24Z</dcterms:created>
  <dcterms:modified xsi:type="dcterms:W3CDTF">2024-07-05T11:30:04Z</dcterms:modified>
</cp:coreProperties>
</file>