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73" r:id="rId2"/>
    <p:sldId id="275" r:id="rId3"/>
    <p:sldId id="274" r:id="rId4"/>
    <p:sldId id="280" r:id="rId5"/>
    <p:sldId id="263" r:id="rId6"/>
    <p:sldId id="264" r:id="rId7"/>
    <p:sldId id="277" r:id="rId8"/>
    <p:sldId id="278" r:id="rId9"/>
    <p:sldId id="257" r:id="rId10"/>
    <p:sldId id="262"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7" d="100"/>
          <a:sy n="97" d="100"/>
        </p:scale>
        <p:origin x="31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tr-TR" smtClean="0"/>
              <a:t>Asıl başlık stili için tıklatın</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D9F75050-0E15-4C5B-92B0-66D068882F1F}" type="datetimeFigureOut">
              <a:rPr lang="tr-TR" smtClean="0"/>
              <a:pPr/>
              <a:t>17.04.2024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4261650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D9F75050-0E15-4C5B-92B0-66D068882F1F}" type="datetimeFigureOut">
              <a:rPr lang="tr-TR" smtClean="0"/>
              <a:pPr/>
              <a:t>17.04.2024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15220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D9F75050-0E15-4C5B-92B0-66D068882F1F}" type="datetimeFigureOut">
              <a:rPr lang="tr-TR" smtClean="0"/>
              <a:pPr/>
              <a:t>17.04.2024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2569915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tr-TR" smtClean="0"/>
              <a:t>Asıl başlık stili için tıklatın</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D9F75050-0E15-4C5B-92B0-66D068882F1F}" type="datetimeFigureOut">
              <a:rPr lang="tr-TR" smtClean="0"/>
              <a:pPr/>
              <a:t>17.04.2024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21106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D9F75050-0E15-4C5B-92B0-66D068882F1F}" type="datetimeFigureOut">
              <a:rPr lang="tr-TR" smtClean="0"/>
              <a:pPr/>
              <a:t>17.04.2024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3025152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tr-TR" smtClean="0"/>
              <a:t>Asıl başlık stili için tıklatın</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D9F75050-0E15-4C5B-92B0-66D068882F1F}" type="datetimeFigureOut">
              <a:rPr lang="tr-TR" smtClean="0"/>
              <a:pPr/>
              <a:t>17.04.2024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2845646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tr-TR" smtClean="0"/>
              <a:t>Asıl başlık stili için tıklatın</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D9F75050-0E15-4C5B-92B0-66D068882F1F}" type="datetimeFigureOut">
              <a:rPr lang="tr-TR" smtClean="0"/>
              <a:pPr/>
              <a:t>17.04.2024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1604480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F75050-0E15-4C5B-92B0-66D068882F1F}" type="datetimeFigureOut">
              <a:rPr lang="tr-TR" smtClean="0"/>
              <a:pPr/>
              <a:t>17.04.2024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2017409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tr-TR" smtClean="0"/>
              <a:t>Asıl başlık stili için tıklatın</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F75050-0E15-4C5B-92B0-66D068882F1F}" type="datetimeFigureOut">
              <a:rPr lang="tr-TR" smtClean="0"/>
              <a:pPr/>
              <a:t>17.04.2024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3287176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F75050-0E15-4C5B-92B0-66D068882F1F}" type="datetimeFigureOut">
              <a:rPr lang="tr-TR" smtClean="0"/>
              <a:pPr/>
              <a:t>17.04.2024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1985533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tr-TR" smtClean="0"/>
              <a:t>Asıl başlık stili için tıklatın</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9F75050-0E15-4C5B-92B0-66D068882F1F}" type="datetimeFigureOut">
              <a:rPr lang="tr-TR" smtClean="0"/>
              <a:pPr/>
              <a:t>17.04.2024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3414265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tr-TR" smtClean="0"/>
              <a:t>Asıl başlık stili için tıklatın</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D9F75050-0E15-4C5B-92B0-66D068882F1F}" type="datetimeFigureOut">
              <a:rPr lang="tr-TR" smtClean="0"/>
              <a:pPr/>
              <a:t>17.04.2024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130872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2" name="Content Placeholder 3"/>
          <p:cNvSpPr>
            <a:spLocks noGrp="1"/>
          </p:cNvSpPr>
          <p:nvPr>
            <p:ph sz="quarter" idx="13"/>
          </p:nvPr>
        </p:nvSpPr>
        <p:spPr>
          <a:xfrm>
            <a:off x="685331" y="3051013"/>
            <a:ext cx="3829520" cy="274018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3" name="Content Placeholder 5"/>
          <p:cNvSpPr>
            <a:spLocks noGrp="1"/>
          </p:cNvSpPr>
          <p:nvPr>
            <p:ph sz="quarter" idx="14"/>
          </p:nvPr>
        </p:nvSpPr>
        <p:spPr>
          <a:xfrm>
            <a:off x="4629150" y="3051013"/>
            <a:ext cx="3829051" cy="274018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D9F75050-0E15-4C5B-92B0-66D068882F1F}" type="datetimeFigureOut">
              <a:rPr lang="tr-TR" smtClean="0"/>
              <a:pPr/>
              <a:t>17.04.2024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655601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D9F75050-0E15-4C5B-92B0-66D068882F1F}" type="datetimeFigureOut">
              <a:rPr lang="tr-TR" smtClean="0"/>
              <a:pPr/>
              <a:t>17.04.2024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1179284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D9F75050-0E15-4C5B-92B0-66D068882F1F}" type="datetimeFigureOut">
              <a:rPr lang="tr-TR" smtClean="0"/>
              <a:pPr/>
              <a:t>17.04.2024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2888493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tr-TR" smtClean="0"/>
              <a:t>Asıl başlık stili için tıklatın</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D9F75050-0E15-4C5B-92B0-66D068882F1F}" type="datetimeFigureOut">
              <a:rPr lang="tr-TR" smtClean="0"/>
              <a:pPr/>
              <a:t>17.04.2024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110940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D9F75050-0E15-4C5B-92B0-66D068882F1F}" type="datetimeFigureOut">
              <a:rPr lang="tr-TR" smtClean="0"/>
              <a:pPr/>
              <a:t>17.04.2024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3766569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D9F75050-0E15-4C5B-92B0-66D068882F1F}" type="datetimeFigureOut">
              <a:rPr lang="tr-TR" smtClean="0"/>
              <a:pPr/>
              <a:t>17.04.2024</a:t>
            </a:fld>
            <a:endParaRPr lang="tr-TR"/>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tr-TR"/>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B1DEFA8C-F947-479F-BE07-76B6B3F80BF1}" type="slidenum">
              <a:rPr lang="tr-TR" smtClean="0"/>
              <a:pPr/>
              <a:t>‹#›</a:t>
            </a:fld>
            <a:endParaRPr lang="tr-TR"/>
          </a:p>
        </p:txBody>
      </p:sp>
    </p:spTree>
    <p:extLst>
      <p:ext uri="{BB962C8B-B14F-4D97-AF65-F5344CB8AC3E}">
        <p14:creationId xmlns:p14="http://schemas.microsoft.com/office/powerpoint/2010/main" val="29348942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143000" y="476672"/>
            <a:ext cx="6858000" cy="2952328"/>
          </a:xfrm>
        </p:spPr>
        <p:txBody>
          <a:bodyPr>
            <a:normAutofit fontScale="90000"/>
          </a:bodyPr>
          <a:lstStyle/>
          <a:p>
            <a:r>
              <a:rPr lang="tr-TR" sz="5400" b="1" dirty="0" smtClean="0"/>
              <a:t/>
            </a:r>
            <a:br>
              <a:rPr lang="tr-TR" sz="5400" b="1" dirty="0" smtClean="0"/>
            </a:br>
            <a:r>
              <a:rPr lang="tr-TR" sz="5400" b="1" dirty="0"/>
              <a:t/>
            </a:r>
            <a:br>
              <a:rPr lang="tr-TR" sz="5400" b="1" dirty="0"/>
            </a:br>
            <a:r>
              <a:rPr lang="tr-TR" sz="5400" b="1" dirty="0" smtClean="0"/>
              <a:t/>
            </a:r>
            <a:br>
              <a:rPr lang="tr-TR" sz="5400" b="1" dirty="0" smtClean="0"/>
            </a:br>
            <a:r>
              <a:rPr lang="tr-TR" sz="5400" b="1" dirty="0"/>
              <a:t/>
            </a:r>
            <a:br>
              <a:rPr lang="tr-TR" sz="5400" b="1" dirty="0"/>
            </a:br>
            <a:r>
              <a:rPr lang="tr-TR" sz="5400" b="1" dirty="0" smtClean="0"/>
              <a:t>MÜSABAKA YÖNETİMİ VE İLKELERİ </a:t>
            </a:r>
            <a:br>
              <a:rPr lang="tr-TR" sz="5400" b="1" dirty="0" smtClean="0"/>
            </a:br>
            <a:r>
              <a:rPr lang="tr-TR" sz="5400" b="1" dirty="0"/>
              <a:t/>
            </a:r>
            <a:br>
              <a:rPr lang="tr-TR" sz="5400" b="1" dirty="0"/>
            </a:br>
            <a:r>
              <a:rPr lang="tr-TR" sz="5400" b="1" dirty="0" smtClean="0"/>
              <a:t>2. kademe</a:t>
            </a:r>
            <a:endParaRPr lang="tr-TR" sz="5400" b="1" dirty="0"/>
          </a:p>
        </p:txBody>
      </p:sp>
      <p:sp>
        <p:nvSpPr>
          <p:cNvPr id="3" name="Alt Başlık 2"/>
          <p:cNvSpPr>
            <a:spLocks noGrp="1"/>
          </p:cNvSpPr>
          <p:nvPr>
            <p:ph type="subTitle" idx="1"/>
          </p:nvPr>
        </p:nvSpPr>
        <p:spPr>
          <a:xfrm>
            <a:off x="1143000" y="4869160"/>
            <a:ext cx="6858000" cy="1296144"/>
          </a:xfrm>
        </p:spPr>
        <p:txBody>
          <a:bodyPr>
            <a:normAutofit fontScale="77500" lnSpcReduction="20000"/>
          </a:bodyPr>
          <a:lstStyle/>
          <a:p>
            <a:r>
              <a:rPr lang="tr-TR" sz="2400" b="1" dirty="0" smtClean="0"/>
              <a:t>AHMET KARAKURT  </a:t>
            </a:r>
          </a:p>
          <a:p>
            <a:endParaRPr lang="tr-TR" dirty="0"/>
          </a:p>
          <a:p>
            <a:r>
              <a:rPr lang="tr-TR" b="1" dirty="0" smtClean="0"/>
              <a:t>T.V.F EĞİTİM KURULU ÜYESİ ALTYAPI MİLLİ TAKIMLAR BAŞ ANTRENÖRÜ</a:t>
            </a:r>
            <a:endParaRPr lang="tr-TR" b="1" dirty="0"/>
          </a:p>
        </p:txBody>
      </p:sp>
      <p:pic>
        <p:nvPicPr>
          <p:cNvPr id="4" name="Picture 5" descr="transparent logo"/>
          <p:cNvPicPr>
            <a:picLocks noChangeAspect="1" noChangeArrowheads="1"/>
          </p:cNvPicPr>
          <p:nvPr/>
        </p:nvPicPr>
        <p:blipFill>
          <a:blip r:embed="rId2"/>
          <a:srcRect/>
          <a:stretch>
            <a:fillRect/>
          </a:stretch>
        </p:blipFill>
        <p:spPr bwMode="auto">
          <a:xfrm>
            <a:off x="7092280" y="260648"/>
            <a:ext cx="1656184" cy="1224136"/>
          </a:xfrm>
          <a:prstGeom prst="rect">
            <a:avLst/>
          </a:prstGeom>
          <a:noFill/>
          <a:ln w="9525">
            <a:noFill/>
            <a:miter lim="800000"/>
            <a:headEnd/>
            <a:tailEnd/>
          </a:ln>
        </p:spPr>
      </p:pic>
    </p:spTree>
    <p:extLst>
      <p:ext uri="{BB962C8B-B14F-4D97-AF65-F5344CB8AC3E}">
        <p14:creationId xmlns:p14="http://schemas.microsoft.com/office/powerpoint/2010/main" val="4002544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1 Başlık"/>
          <p:cNvSpPr>
            <a:spLocks noGrp="1"/>
          </p:cNvSpPr>
          <p:nvPr>
            <p:ph type="ctrTitle"/>
          </p:nvPr>
        </p:nvSpPr>
        <p:spPr>
          <a:xfrm>
            <a:off x="1143000" y="4941168"/>
            <a:ext cx="6858000" cy="1916831"/>
          </a:xfrm>
        </p:spPr>
        <p:txBody>
          <a:bodyPr>
            <a:normAutofit/>
          </a:bodyPr>
          <a:lstStyle/>
          <a:p>
            <a:r>
              <a:rPr lang="tr-TR" altLang="tr-TR" sz="4400" b="1" dirty="0"/>
              <a:t>DİKKATİNİZ VE SABRINIZ İÇİN TEŞEKKÜR EDERİM.</a:t>
            </a:r>
            <a:br>
              <a:rPr lang="tr-TR" altLang="tr-TR" sz="4400" b="1" dirty="0"/>
            </a:br>
            <a:endParaRPr lang="tr-TR" sz="4400" dirty="0"/>
          </a:p>
        </p:txBody>
      </p:sp>
      <p:sp>
        <p:nvSpPr>
          <p:cNvPr id="8" name="7 İçerik Yer Tutucusu"/>
          <p:cNvSpPr>
            <a:spLocks noGrp="1"/>
          </p:cNvSpPr>
          <p:nvPr>
            <p:ph type="subTitle" idx="1"/>
          </p:nvPr>
        </p:nvSpPr>
        <p:spPr/>
        <p:txBody>
          <a:bodyPr/>
          <a:lstStyle/>
          <a:p>
            <a:pPr>
              <a:buNone/>
            </a:pPr>
            <a:r>
              <a:rPr lang="tr-TR" dirty="0" smtClean="0"/>
              <a:t> </a:t>
            </a:r>
          </a:p>
          <a:p>
            <a:pPr>
              <a:buNone/>
            </a:pPr>
            <a:endParaRPr lang="tr-TR" dirty="0" smtClean="0"/>
          </a:p>
          <a:p>
            <a:pPr>
              <a:buNone/>
            </a:pPr>
            <a:endParaRPr lang="tr-T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DERS İÇERİĞİ</a:t>
            </a:r>
            <a:endParaRPr lang="tr-TR" dirty="0"/>
          </a:p>
        </p:txBody>
      </p:sp>
      <p:sp>
        <p:nvSpPr>
          <p:cNvPr id="3" name="İçerik Yer Tutucusu 2"/>
          <p:cNvSpPr>
            <a:spLocks noGrp="1"/>
          </p:cNvSpPr>
          <p:nvPr>
            <p:ph sz="quarter" idx="13"/>
          </p:nvPr>
        </p:nvSpPr>
        <p:spPr/>
        <p:txBody>
          <a:bodyPr>
            <a:normAutofit/>
          </a:bodyPr>
          <a:lstStyle/>
          <a:p>
            <a:pPr marL="0" indent="0">
              <a:buNone/>
            </a:pPr>
            <a:r>
              <a:rPr lang="tr-TR" dirty="0" smtClean="0"/>
              <a:t>1-TAKIM YÖNETİMİ VE EĞİTİMİ</a:t>
            </a:r>
          </a:p>
          <a:p>
            <a:pPr marL="0" indent="0">
              <a:buNone/>
            </a:pPr>
            <a:r>
              <a:rPr lang="tr-TR" dirty="0" smtClean="0"/>
              <a:t>2-maç analizi</a:t>
            </a:r>
          </a:p>
          <a:p>
            <a:pPr marL="0" indent="0">
              <a:buNone/>
            </a:pPr>
            <a:r>
              <a:rPr lang="tr-TR" dirty="0"/>
              <a:t>3</a:t>
            </a:r>
            <a:r>
              <a:rPr lang="tr-TR" dirty="0" smtClean="0"/>
              <a:t>-müsabaka da ihtiyaç duyulan malzemeler</a:t>
            </a:r>
          </a:p>
          <a:p>
            <a:pPr marL="0" indent="0">
              <a:buNone/>
            </a:pPr>
            <a:r>
              <a:rPr lang="tr-TR" dirty="0" smtClean="0"/>
              <a:t>4-takım </a:t>
            </a:r>
            <a:r>
              <a:rPr lang="tr-TR" dirty="0" err="1" smtClean="0"/>
              <a:t>staaf</a:t>
            </a:r>
            <a:r>
              <a:rPr lang="tr-TR" dirty="0" smtClean="0"/>
              <a:t> ekibi ve görevleri</a:t>
            </a:r>
          </a:p>
          <a:p>
            <a:pPr marL="0" indent="0">
              <a:buNone/>
            </a:pPr>
            <a:r>
              <a:rPr lang="tr-TR" dirty="0"/>
              <a:t>5</a:t>
            </a:r>
            <a:r>
              <a:rPr lang="tr-TR" dirty="0" smtClean="0"/>
              <a:t>-müsabaka yönetim</a:t>
            </a:r>
          </a:p>
          <a:p>
            <a:pPr marL="0" indent="0">
              <a:buNone/>
            </a:pPr>
            <a:r>
              <a:rPr lang="tr-TR" dirty="0" smtClean="0"/>
              <a:t>6-oyun planı</a:t>
            </a:r>
          </a:p>
          <a:p>
            <a:pPr marL="0" indent="0">
              <a:buNone/>
            </a:pPr>
            <a:r>
              <a:rPr lang="tr-TR" dirty="0"/>
              <a:t>7</a:t>
            </a:r>
            <a:r>
              <a:rPr lang="tr-TR" dirty="0" smtClean="0"/>
              <a:t>-müsabaka gününün 4 evresi</a:t>
            </a:r>
          </a:p>
          <a:p>
            <a:endParaRPr lang="tr-TR" dirty="0" smtClean="0"/>
          </a:p>
          <a:p>
            <a:endParaRPr lang="tr-TR" dirty="0" smtClean="0"/>
          </a:p>
          <a:p>
            <a:endParaRPr lang="tr-TR" dirty="0"/>
          </a:p>
        </p:txBody>
      </p:sp>
    </p:spTree>
    <p:extLst>
      <p:ext uri="{BB962C8B-B14F-4D97-AF65-F5344CB8AC3E}">
        <p14:creationId xmlns:p14="http://schemas.microsoft.com/office/powerpoint/2010/main" val="280868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79512" y="751344"/>
            <a:ext cx="8640960" cy="5355312"/>
          </a:xfrm>
          <a:prstGeom prst="rect">
            <a:avLst/>
          </a:prstGeom>
        </p:spPr>
        <p:txBody>
          <a:bodyPr wrap="square">
            <a:spAutoFit/>
          </a:bodyPr>
          <a:lstStyle/>
          <a:p>
            <a:pPr>
              <a:spcAft>
                <a:spcPts val="0"/>
              </a:spcAft>
            </a:pPr>
            <a:r>
              <a:rPr lang="tr-TR" dirty="0" smtClean="0">
                <a:latin typeface="Arial" panose="020B0604020202020204" pitchFamily="34" charset="0"/>
                <a:ea typeface="Times New Roman" panose="02020603050405020304" pitchFamily="18" charset="0"/>
                <a:cs typeface="Times New Roman" panose="02020603050405020304" pitchFamily="18" charset="0"/>
              </a:rPr>
              <a:t>Antrenör </a:t>
            </a:r>
            <a:r>
              <a:rPr lang="tr-TR" dirty="0">
                <a:latin typeface="Arial" panose="020B0604020202020204" pitchFamily="34" charset="0"/>
                <a:ea typeface="Times New Roman" panose="02020603050405020304" pitchFamily="18" charset="0"/>
                <a:cs typeface="Times New Roman" panose="02020603050405020304" pitchFamily="18" charset="0"/>
              </a:rPr>
              <a:t>modern </a:t>
            </a:r>
            <a:r>
              <a:rPr lang="tr-TR" dirty="0" smtClean="0">
                <a:latin typeface="Arial" panose="020B0604020202020204" pitchFamily="34" charset="0"/>
                <a:ea typeface="Times New Roman" panose="02020603050405020304" pitchFamily="18" charset="0"/>
                <a:cs typeface="Times New Roman" panose="02020603050405020304" pitchFamily="18" charset="0"/>
              </a:rPr>
              <a:t>Voleybol `da </a:t>
            </a:r>
            <a:r>
              <a:rPr lang="tr-TR" dirty="0">
                <a:latin typeface="Arial" panose="020B0604020202020204" pitchFamily="34" charset="0"/>
                <a:ea typeface="Times New Roman" panose="02020603050405020304" pitchFamily="18" charset="0"/>
                <a:cs typeface="Times New Roman" panose="02020603050405020304" pitchFamily="18" charset="0"/>
              </a:rPr>
              <a:t>takımın oluşturulması için Anahtar Kişidir. </a:t>
            </a:r>
            <a:r>
              <a:rPr lang="tr-TR" dirty="0" smtClean="0">
                <a:latin typeface="Arial" panose="020B0604020202020204" pitchFamily="34" charset="0"/>
                <a:ea typeface="Times New Roman" panose="02020603050405020304" pitchFamily="18" charset="0"/>
                <a:cs typeface="Times New Roman" panose="02020603050405020304" pitchFamily="18" charset="0"/>
              </a:rPr>
              <a:t>Antrenör </a:t>
            </a:r>
          </a:p>
          <a:p>
            <a:pPr>
              <a:spcAft>
                <a:spcPts val="0"/>
              </a:spcAft>
            </a:pPr>
            <a:endParaRPr lang="tr-TR"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tr-TR" dirty="0" smtClean="0">
                <a:latin typeface="Arial" panose="020B0604020202020204" pitchFamily="34" charset="0"/>
                <a:ea typeface="Times New Roman" panose="02020603050405020304" pitchFamily="18" charset="0"/>
                <a:cs typeface="Times New Roman" panose="02020603050405020304" pitchFamily="18" charset="0"/>
              </a:rPr>
              <a:t>sorumluluğu </a:t>
            </a:r>
            <a:r>
              <a:rPr lang="tr-TR" dirty="0">
                <a:latin typeface="Arial" panose="020B0604020202020204" pitchFamily="34" charset="0"/>
                <a:ea typeface="Times New Roman" panose="02020603050405020304" pitchFamily="18" charset="0"/>
                <a:cs typeface="Times New Roman" panose="02020603050405020304" pitchFamily="18" charset="0"/>
              </a:rPr>
              <a:t>çok çeşitlidir ve bu sorumluluk Yönetim, Antrenman, Eğitimin ve Takım </a:t>
            </a:r>
            <a:endParaRPr lang="tr-TR" dirty="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endParaRPr lang="tr-TR" dirty="0">
              <a:latin typeface="Arial" panose="020B0604020202020204" pitchFamily="34" charset="0"/>
              <a:ea typeface="Times New Roman" panose="02020603050405020304" pitchFamily="18" charset="0"/>
              <a:cs typeface="Times New Roman" panose="02020603050405020304" pitchFamily="18" charset="0"/>
            </a:endParaRPr>
          </a:p>
          <a:p>
            <a:r>
              <a:rPr lang="tr-TR" dirty="0" smtClean="0">
                <a:latin typeface="Arial" panose="020B0604020202020204" pitchFamily="34" charset="0"/>
                <a:ea typeface="Times New Roman" panose="02020603050405020304" pitchFamily="18" charset="0"/>
                <a:cs typeface="Times New Roman" panose="02020603050405020304" pitchFamily="18" charset="0"/>
              </a:rPr>
              <a:t>Organizasyonunun </a:t>
            </a:r>
            <a:r>
              <a:rPr lang="tr-TR" dirty="0">
                <a:latin typeface="Arial" panose="020B0604020202020204" pitchFamily="34" charset="0"/>
                <a:ea typeface="Times New Roman" panose="02020603050405020304" pitchFamily="18" charset="0"/>
                <a:cs typeface="Times New Roman" panose="02020603050405020304" pitchFamily="18" charset="0"/>
              </a:rPr>
              <a:t>bütün alanlarını kapsar. Biz şunu kesinlikle öneriyoruz ki</a:t>
            </a:r>
            <a:r>
              <a:rPr lang="tr-TR" dirty="0" smtClean="0">
                <a:latin typeface="Arial" panose="020B0604020202020204" pitchFamily="34" charset="0"/>
                <a:ea typeface="Times New Roman" panose="02020603050405020304" pitchFamily="18" charset="0"/>
                <a:cs typeface="Times New Roman" panose="02020603050405020304" pitchFamily="18" charset="0"/>
              </a:rPr>
              <a:t>;</a:t>
            </a:r>
            <a:r>
              <a:rPr lang="tr-TR" dirty="0">
                <a:latin typeface="Arial" panose="020B0604020202020204" pitchFamily="34" charset="0"/>
                <a:ea typeface="Times New Roman" panose="02020603050405020304" pitchFamily="18" charset="0"/>
                <a:cs typeface="Times New Roman" panose="02020603050405020304" pitchFamily="18" charset="0"/>
              </a:rPr>
              <a:t> </a:t>
            </a:r>
            <a:endParaRPr lang="tr-TR" dirty="0" smtClean="0">
              <a:latin typeface="Arial" panose="020B0604020202020204" pitchFamily="34" charset="0"/>
              <a:ea typeface="Times New Roman" panose="02020603050405020304" pitchFamily="18" charset="0"/>
              <a:cs typeface="Times New Roman" panose="02020603050405020304" pitchFamily="18" charset="0"/>
            </a:endParaRPr>
          </a:p>
          <a:p>
            <a:endParaRPr lang="tr-TR" dirty="0">
              <a:latin typeface="Arial" panose="020B0604020202020204" pitchFamily="34" charset="0"/>
              <a:ea typeface="Times New Roman" panose="02020603050405020304" pitchFamily="18" charset="0"/>
              <a:cs typeface="Times New Roman" panose="02020603050405020304" pitchFamily="18" charset="0"/>
            </a:endParaRPr>
          </a:p>
          <a:p>
            <a:r>
              <a:rPr lang="tr-TR" dirty="0" smtClean="0">
                <a:latin typeface="Arial" panose="020B0604020202020204" pitchFamily="34" charset="0"/>
                <a:ea typeface="Times New Roman" panose="02020603050405020304" pitchFamily="18" charset="0"/>
                <a:cs typeface="Times New Roman" panose="02020603050405020304" pitchFamily="18" charset="0"/>
              </a:rPr>
              <a:t>Antrenör takımın </a:t>
            </a:r>
            <a:r>
              <a:rPr lang="tr-TR" dirty="0">
                <a:latin typeface="Arial" panose="020B0604020202020204" pitchFamily="34" charset="0"/>
                <a:ea typeface="Times New Roman" panose="02020603050405020304" pitchFamily="18" charset="0"/>
                <a:cs typeface="Times New Roman" panose="02020603050405020304" pitchFamily="18" charset="0"/>
              </a:rPr>
              <a:t>yegane lideri olmalıdır. Bununla beraber </a:t>
            </a:r>
            <a:r>
              <a:rPr lang="tr-TR" dirty="0" smtClean="0">
                <a:latin typeface="Arial" panose="020B0604020202020204" pitchFamily="34" charset="0"/>
                <a:ea typeface="Times New Roman" panose="02020603050405020304" pitchFamily="18" charset="0"/>
                <a:cs typeface="Times New Roman" panose="02020603050405020304" pitchFamily="18" charset="0"/>
              </a:rPr>
              <a:t>Antrenör </a:t>
            </a:r>
            <a:r>
              <a:rPr lang="tr-TR" dirty="0">
                <a:latin typeface="Arial" panose="020B0604020202020204" pitchFamily="34" charset="0"/>
                <a:ea typeface="Times New Roman" panose="02020603050405020304" pitchFamily="18" charset="0"/>
                <a:cs typeface="Times New Roman" panose="02020603050405020304" pitchFamily="18" charset="0"/>
              </a:rPr>
              <a:t>ona destek </a:t>
            </a:r>
            <a:endParaRPr lang="tr-TR" dirty="0" smtClean="0">
              <a:latin typeface="Arial" panose="020B0604020202020204" pitchFamily="34" charset="0"/>
              <a:ea typeface="Times New Roman" panose="02020603050405020304" pitchFamily="18" charset="0"/>
              <a:cs typeface="Times New Roman" panose="02020603050405020304" pitchFamily="18" charset="0"/>
            </a:endParaRPr>
          </a:p>
          <a:p>
            <a:endParaRPr lang="tr-TR" dirty="0">
              <a:latin typeface="Arial" panose="020B0604020202020204" pitchFamily="34" charset="0"/>
              <a:ea typeface="Times New Roman" panose="02020603050405020304" pitchFamily="18" charset="0"/>
              <a:cs typeface="Times New Roman" panose="02020603050405020304" pitchFamily="18" charset="0"/>
            </a:endParaRPr>
          </a:p>
          <a:p>
            <a:r>
              <a:rPr lang="tr-TR" dirty="0" smtClean="0">
                <a:latin typeface="Arial" panose="020B0604020202020204" pitchFamily="34" charset="0"/>
                <a:ea typeface="Times New Roman" panose="02020603050405020304" pitchFamily="18" charset="0"/>
                <a:cs typeface="Times New Roman" panose="02020603050405020304" pitchFamily="18" charset="0"/>
              </a:rPr>
              <a:t>olacak </a:t>
            </a:r>
            <a:r>
              <a:rPr lang="tr-TR" dirty="0">
                <a:latin typeface="Arial" panose="020B0604020202020204" pitchFamily="34" charset="0"/>
                <a:ea typeface="Times New Roman" panose="02020603050405020304" pitchFamily="18" charset="0"/>
                <a:cs typeface="Times New Roman" panose="02020603050405020304" pitchFamily="18" charset="0"/>
              </a:rPr>
              <a:t>ve </a:t>
            </a:r>
            <a:r>
              <a:rPr lang="tr-TR" dirty="0" smtClean="0">
                <a:latin typeface="Arial" panose="020B0604020202020204" pitchFamily="34" charset="0"/>
                <a:ea typeface="Times New Roman" panose="02020603050405020304" pitchFamily="18" charset="0"/>
                <a:cs typeface="Times New Roman" panose="02020603050405020304" pitchFamily="18" charset="0"/>
              </a:rPr>
              <a:t>önerilerde </a:t>
            </a:r>
            <a:r>
              <a:rPr lang="tr-TR" dirty="0">
                <a:latin typeface="Arial" panose="020B0604020202020204" pitchFamily="34" charset="0"/>
                <a:ea typeface="Times New Roman" panose="02020603050405020304" pitchFamily="18" charset="0"/>
                <a:cs typeface="Times New Roman" panose="02020603050405020304" pitchFamily="18" charset="0"/>
              </a:rPr>
              <a:t>bulunacak birçok uzman ve insanın yardımlarını da almalıdır; </a:t>
            </a:r>
            <a:endParaRPr lang="tr-TR" dirty="0" smtClean="0">
              <a:latin typeface="Arial" panose="020B0604020202020204" pitchFamily="34" charset="0"/>
              <a:ea typeface="Times New Roman" panose="02020603050405020304" pitchFamily="18" charset="0"/>
              <a:cs typeface="Times New Roman" panose="02020603050405020304" pitchFamily="18" charset="0"/>
            </a:endParaRPr>
          </a:p>
          <a:p>
            <a:endParaRPr lang="tr-TR" dirty="0">
              <a:latin typeface="Arial" panose="020B0604020202020204" pitchFamily="34" charset="0"/>
              <a:ea typeface="Times New Roman" panose="02020603050405020304" pitchFamily="18" charset="0"/>
              <a:cs typeface="Times New Roman" panose="02020603050405020304" pitchFamily="18" charset="0"/>
            </a:endParaRPr>
          </a:p>
          <a:p>
            <a:r>
              <a:rPr lang="tr-TR" dirty="0" smtClean="0">
                <a:latin typeface="Arial" panose="020B0604020202020204" pitchFamily="34" charset="0"/>
                <a:ea typeface="Times New Roman" panose="02020603050405020304" pitchFamily="18" charset="0"/>
                <a:cs typeface="Times New Roman" panose="02020603050405020304" pitchFamily="18" charset="0"/>
              </a:rPr>
              <a:t>ama </a:t>
            </a:r>
            <a:r>
              <a:rPr lang="tr-TR" dirty="0">
                <a:latin typeface="Arial" panose="020B0604020202020204" pitchFamily="34" charset="0"/>
                <a:ea typeface="Times New Roman" panose="02020603050405020304" pitchFamily="18" charset="0"/>
                <a:cs typeface="Times New Roman" panose="02020603050405020304" pitchFamily="18" charset="0"/>
              </a:rPr>
              <a:t>takım </a:t>
            </a:r>
            <a:r>
              <a:rPr lang="tr-TR" dirty="0" smtClean="0">
                <a:latin typeface="Arial" panose="020B0604020202020204" pitchFamily="34" charset="0"/>
                <a:ea typeface="Times New Roman" panose="02020603050405020304" pitchFamily="18" charset="0"/>
                <a:cs typeface="Times New Roman" panose="02020603050405020304" pitchFamily="18" charset="0"/>
              </a:rPr>
              <a:t>liderliği </a:t>
            </a:r>
            <a:r>
              <a:rPr lang="tr-TR" dirty="0">
                <a:latin typeface="Arial" panose="020B0604020202020204" pitchFamily="34" charset="0"/>
                <a:ea typeface="Times New Roman" panose="02020603050405020304" pitchFamily="18" charset="0"/>
                <a:cs typeface="Times New Roman" panose="02020603050405020304" pitchFamily="18" charset="0"/>
              </a:rPr>
              <a:t>süreçlerinin tümünde bütün sorumluluğu diğer kişilerle </a:t>
            </a:r>
            <a:endParaRPr lang="tr-TR" dirty="0" smtClean="0">
              <a:latin typeface="Arial" panose="020B0604020202020204" pitchFamily="34" charset="0"/>
              <a:ea typeface="Times New Roman" panose="02020603050405020304" pitchFamily="18" charset="0"/>
              <a:cs typeface="Times New Roman" panose="02020603050405020304" pitchFamily="18" charset="0"/>
            </a:endParaRPr>
          </a:p>
          <a:p>
            <a:endParaRPr lang="tr-TR" dirty="0">
              <a:latin typeface="Arial" panose="020B0604020202020204" pitchFamily="34" charset="0"/>
              <a:ea typeface="Times New Roman" panose="02020603050405020304" pitchFamily="18" charset="0"/>
              <a:cs typeface="Times New Roman" panose="02020603050405020304" pitchFamily="18" charset="0"/>
            </a:endParaRPr>
          </a:p>
          <a:p>
            <a:r>
              <a:rPr lang="tr-TR" dirty="0" smtClean="0">
                <a:latin typeface="Arial" panose="020B0604020202020204" pitchFamily="34" charset="0"/>
                <a:ea typeface="Times New Roman" panose="02020603050405020304" pitchFamily="18" charset="0"/>
                <a:cs typeface="Times New Roman" panose="02020603050405020304" pitchFamily="18" charset="0"/>
              </a:rPr>
              <a:t>paylaşmamalıdır</a:t>
            </a:r>
            <a:r>
              <a:rPr lang="tr-TR" dirty="0">
                <a:latin typeface="Arial" panose="020B0604020202020204" pitchFamily="34" charset="0"/>
                <a:ea typeface="Times New Roman" panose="02020603050405020304" pitchFamily="18" charset="0"/>
                <a:cs typeface="Times New Roman" panose="02020603050405020304" pitchFamily="18" charset="0"/>
              </a:rPr>
              <a:t>. </a:t>
            </a:r>
            <a:endParaRPr lang="tr-TR" sz="2400" i="1" dirty="0">
              <a:latin typeface="Arial Black" panose="020B0A04020102020204" pitchFamily="34" charset="0"/>
              <a:ea typeface="Times New Roman" panose="02020603050405020304" pitchFamily="18" charset="0"/>
              <a:cs typeface="Times New Roman" panose="02020603050405020304" pitchFamily="18" charset="0"/>
            </a:endParaRPr>
          </a:p>
          <a:p>
            <a:pPr>
              <a:spcAft>
                <a:spcPts val="0"/>
              </a:spcAft>
            </a:pPr>
            <a:r>
              <a:rPr lang="tr-TR" dirty="0">
                <a:latin typeface="Arial" panose="020B0604020202020204" pitchFamily="34" charset="0"/>
                <a:ea typeface="Times New Roman" panose="02020603050405020304" pitchFamily="18" charset="0"/>
                <a:cs typeface="Times New Roman" panose="02020603050405020304" pitchFamily="18" charset="0"/>
              </a:rPr>
              <a:t> </a:t>
            </a:r>
            <a:endParaRPr lang="tr-TR" sz="2400" i="1" dirty="0">
              <a:latin typeface="Arial Black" panose="020B0A04020102020204" pitchFamily="34" charset="0"/>
              <a:ea typeface="Times New Roman" panose="02020603050405020304" pitchFamily="18" charset="0"/>
              <a:cs typeface="Times New Roman" panose="02020603050405020304" pitchFamily="18" charset="0"/>
            </a:endParaRPr>
          </a:p>
          <a:p>
            <a:pPr>
              <a:spcAft>
                <a:spcPts val="0"/>
              </a:spcAft>
            </a:pPr>
            <a:r>
              <a:rPr lang="tr-TR" dirty="0" smtClean="0">
                <a:latin typeface="Arial" panose="020B0604020202020204" pitchFamily="34" charset="0"/>
                <a:ea typeface="Times New Roman" panose="02020603050405020304" pitchFamily="18" charset="0"/>
                <a:cs typeface="Times New Roman" panose="02020603050405020304" pitchFamily="18" charset="0"/>
              </a:rPr>
              <a:t>Mükemmel </a:t>
            </a:r>
            <a:r>
              <a:rPr lang="tr-TR" dirty="0">
                <a:latin typeface="Arial" panose="020B0604020202020204" pitchFamily="34" charset="0"/>
                <a:ea typeface="Times New Roman" panose="02020603050405020304" pitchFamily="18" charset="0"/>
                <a:cs typeface="Times New Roman" panose="02020603050405020304" pitchFamily="18" charset="0"/>
              </a:rPr>
              <a:t>bir takım yaratmak için </a:t>
            </a:r>
            <a:r>
              <a:rPr lang="tr-TR" dirty="0" smtClean="0">
                <a:latin typeface="Arial" panose="020B0604020202020204" pitchFamily="34" charset="0"/>
                <a:ea typeface="Times New Roman" panose="02020603050405020304" pitchFamily="18" charset="0"/>
                <a:cs typeface="Times New Roman" panose="02020603050405020304" pitchFamily="18" charset="0"/>
              </a:rPr>
              <a:t> antrenör kendi </a:t>
            </a:r>
            <a:r>
              <a:rPr lang="tr-TR" dirty="0">
                <a:latin typeface="Arial" panose="020B0604020202020204" pitchFamily="34" charset="0"/>
                <a:ea typeface="Times New Roman" panose="02020603050405020304" pitchFamily="18" charset="0"/>
                <a:cs typeface="Times New Roman" panose="02020603050405020304" pitchFamily="18" charset="0"/>
              </a:rPr>
              <a:t>pozisyonunu ülkesinin </a:t>
            </a:r>
            <a:endParaRPr lang="tr-TR" dirty="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endParaRPr lang="tr-TR"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tr-TR" dirty="0" smtClean="0">
                <a:latin typeface="Arial" panose="020B0604020202020204" pitchFamily="34" charset="0"/>
                <a:ea typeface="Times New Roman" panose="02020603050405020304" pitchFamily="18" charset="0"/>
                <a:cs typeface="Times New Roman" panose="02020603050405020304" pitchFamily="18" charset="0"/>
              </a:rPr>
              <a:t>veya </a:t>
            </a:r>
            <a:r>
              <a:rPr lang="tr-TR" dirty="0">
                <a:latin typeface="Arial" panose="020B0604020202020204" pitchFamily="34" charset="0"/>
                <a:ea typeface="Times New Roman" panose="02020603050405020304" pitchFamily="18" charset="0"/>
                <a:cs typeface="Times New Roman" panose="02020603050405020304" pitchFamily="18" charset="0"/>
              </a:rPr>
              <a:t>en azından kendi bölgesinin ya da ilinin spor organizasyonunun merkezinde </a:t>
            </a:r>
            <a:endParaRPr lang="tr-TR" dirty="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endParaRPr lang="tr-TR"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tr-TR" dirty="0" smtClean="0">
                <a:latin typeface="Arial" panose="020B0604020202020204" pitchFamily="34" charset="0"/>
                <a:ea typeface="Times New Roman" panose="02020603050405020304" pitchFamily="18" charset="0"/>
                <a:cs typeface="Times New Roman" panose="02020603050405020304" pitchFamily="18" charset="0"/>
              </a:rPr>
              <a:t>olacak </a:t>
            </a:r>
            <a:r>
              <a:rPr lang="tr-TR" dirty="0">
                <a:latin typeface="Arial" panose="020B0604020202020204" pitchFamily="34" charset="0"/>
                <a:ea typeface="Times New Roman" panose="02020603050405020304" pitchFamily="18" charset="0"/>
                <a:cs typeface="Times New Roman" panose="02020603050405020304" pitchFamily="18" charset="0"/>
              </a:rPr>
              <a:t>şekilde seçmelidir. </a:t>
            </a:r>
            <a:endParaRPr lang="tr-TR" sz="2400" i="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86748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85332" y="1"/>
            <a:ext cx="7773338" cy="620688"/>
          </a:xfrm>
        </p:spPr>
        <p:txBody>
          <a:bodyPr>
            <a:normAutofit/>
          </a:bodyPr>
          <a:lstStyle/>
          <a:p>
            <a:r>
              <a:rPr lang="tr-TR" sz="3600" b="1" dirty="0" smtClean="0"/>
              <a:t>Maç Analizi</a:t>
            </a:r>
            <a:endParaRPr lang="tr-TR" sz="3600" dirty="0"/>
          </a:p>
        </p:txBody>
      </p:sp>
      <p:sp>
        <p:nvSpPr>
          <p:cNvPr id="3" name="2 İçerik Yer Tutucusu"/>
          <p:cNvSpPr>
            <a:spLocks noGrp="1"/>
          </p:cNvSpPr>
          <p:nvPr>
            <p:ph sz="quarter" idx="13"/>
          </p:nvPr>
        </p:nvSpPr>
        <p:spPr>
          <a:xfrm>
            <a:off x="304800" y="769257"/>
            <a:ext cx="8534400" cy="4527400"/>
          </a:xfrm>
        </p:spPr>
        <p:txBody>
          <a:bodyPr>
            <a:noAutofit/>
          </a:bodyPr>
          <a:lstStyle/>
          <a:p>
            <a:r>
              <a:rPr lang="tr-TR" sz="1400" b="1" dirty="0" smtClean="0"/>
              <a:t>Rakiple ilgili analiz raporunun içermesi gereken bilgilerden bazıları şunlardır:</a:t>
            </a:r>
            <a:endParaRPr lang="tr-TR" sz="1400" dirty="0" smtClean="0"/>
          </a:p>
          <a:p>
            <a:pPr lvl="0"/>
            <a:r>
              <a:rPr lang="tr-TR" sz="1400" b="1" dirty="0" smtClean="0"/>
              <a:t>Takımın sistemi (6-2 veya 5-1 gibi oyun sistemleri, ilk 6 ve muhtemel yedekler, hücum ve savunmanın anahtar oyuncuları, takım ruhu). </a:t>
            </a:r>
            <a:endParaRPr lang="tr-TR" sz="1400" dirty="0" smtClean="0"/>
          </a:p>
          <a:p>
            <a:pPr lvl="0"/>
            <a:r>
              <a:rPr lang="tr-TR" sz="1400" b="1" dirty="0" smtClean="0"/>
              <a:t>Takım dizilişi:</a:t>
            </a:r>
            <a:endParaRPr lang="tr-TR" sz="1400" dirty="0" smtClean="0"/>
          </a:p>
          <a:p>
            <a:r>
              <a:rPr lang="tr-TR" sz="1400" b="1" dirty="0" smtClean="0"/>
              <a:t>Servis (servis şekli, servis taktikleri, servis sonrası değişiklikler)</a:t>
            </a:r>
            <a:endParaRPr lang="tr-TR" sz="1400" dirty="0" smtClean="0"/>
          </a:p>
          <a:p>
            <a:r>
              <a:rPr lang="tr-TR" sz="1400" b="1" dirty="0" smtClean="0"/>
              <a:t>Servis karşılama (çeşitli dönüşlü düzenler; karşılama düzeninde 2, 3, 4 veya 5 ile kombinasyonlar, karşılayan oyuncuların pozisyonları, güçlü ve zayıf karşılayıcılar). </a:t>
            </a:r>
            <a:endParaRPr lang="tr-TR" sz="1400" dirty="0" smtClean="0"/>
          </a:p>
          <a:p>
            <a:r>
              <a:rPr lang="tr-TR" sz="1400" b="1" dirty="0" smtClean="0"/>
              <a:t>Saha savunması (saha kapsamı, zayıf alanlar).</a:t>
            </a:r>
            <a:endParaRPr lang="tr-TR" sz="1400" dirty="0" smtClean="0"/>
          </a:p>
          <a:p>
            <a:r>
              <a:rPr lang="tr-TR" sz="1400" b="1" dirty="0" smtClean="0"/>
              <a:t>Hücum (en sık kullanılan hücum kombinasyonları, tercihen farklı dönüşlü düzenlerde kullanılan tüm kombinasyonlar ve servis karşılama ile geçiş oyununda kullanılan kombinasyonlar). </a:t>
            </a:r>
            <a:endParaRPr lang="tr-TR" sz="1400" dirty="0" smtClean="0"/>
          </a:p>
          <a:p>
            <a:r>
              <a:rPr lang="tr-TR" sz="1400" b="1" dirty="0" smtClean="0"/>
              <a:t>Blok (adam adama blok, alan bloğu veya zaman sırası bloğu gibi kullanılan blok taktiği, </a:t>
            </a:r>
            <a:r>
              <a:rPr lang="tr-TR" sz="1400" b="1" dirty="0" err="1" smtClean="0"/>
              <a:t>blokerlerin</a:t>
            </a:r>
            <a:r>
              <a:rPr lang="tr-TR" sz="1400" b="1" dirty="0" smtClean="0"/>
              <a:t> değişimi). </a:t>
            </a:r>
            <a:endParaRPr lang="tr-TR" sz="1400" dirty="0" smtClean="0"/>
          </a:p>
          <a:p>
            <a:pPr lvl="0"/>
            <a:r>
              <a:rPr lang="tr-TR" sz="1400" b="1" dirty="0" smtClean="0"/>
              <a:t>Bireysel teknik ve </a:t>
            </a:r>
            <a:r>
              <a:rPr lang="tr-TR" sz="1400" b="1" dirty="0" err="1" smtClean="0"/>
              <a:t>taktikler:Oyuncuların</a:t>
            </a:r>
            <a:r>
              <a:rPr lang="tr-TR" sz="1400" b="1" dirty="0" smtClean="0"/>
              <a:t> yeteneklerinin ve her yetenek için en sık kullanılan modelin değerlendirilmesi (en güçlü/zayıf karşılayıcı, hücum oyuncusu, </a:t>
            </a:r>
            <a:r>
              <a:rPr lang="tr-TR" sz="1400" b="1" dirty="0" err="1" smtClean="0"/>
              <a:t>bloker</a:t>
            </a:r>
            <a:r>
              <a:rPr lang="tr-TR" sz="1400" b="1" dirty="0" smtClean="0"/>
              <a:t>; hücum yönü, set türleri vb).</a:t>
            </a:r>
            <a:endParaRPr lang="tr-TR" sz="1400" dirty="0" smtClean="0"/>
          </a:p>
          <a:p>
            <a:pPr lvl="0"/>
            <a:r>
              <a:rPr lang="tr-TR" sz="1400" b="1" dirty="0" smtClean="0"/>
              <a:t>Takımın genel psikolojisi ve felsefesi (Fiziksel durum, mücadele yetenekleri, sahadaki lider)</a:t>
            </a:r>
            <a:r>
              <a:rPr lang="tr-TR" sz="1400" dirty="0" smtClean="0"/>
              <a:t> </a:t>
            </a:r>
            <a:r>
              <a:rPr lang="tr-TR" sz="1400" b="1" dirty="0" smtClean="0"/>
              <a:t>Rakibin antrenörü (Antrenörlük stili, yedeklerin ve molaların kullanımı, maç</a:t>
            </a:r>
            <a:endParaRPr lang="tr-TR" sz="1400" dirty="0"/>
          </a:p>
        </p:txBody>
      </p:sp>
    </p:spTree>
    <p:extLst>
      <p:ext uri="{BB962C8B-B14F-4D97-AF65-F5344CB8AC3E}">
        <p14:creationId xmlns:p14="http://schemas.microsoft.com/office/powerpoint/2010/main" val="1566086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28650" y="115889"/>
            <a:ext cx="7886700" cy="45719"/>
          </a:xfrm>
        </p:spPr>
        <p:txBody>
          <a:bodyPr>
            <a:normAutofit fontScale="90000"/>
          </a:bodyPr>
          <a:lstStyle/>
          <a:p>
            <a:r>
              <a:rPr lang="tr-TR" sz="4000" b="1" dirty="0" smtClean="0">
                <a:solidFill>
                  <a:srgbClr val="FF0000"/>
                </a:solidFill>
              </a:rPr>
              <a:t/>
            </a:r>
            <a:br>
              <a:rPr lang="tr-TR" sz="4000" b="1" dirty="0" smtClean="0">
                <a:solidFill>
                  <a:srgbClr val="FF0000"/>
                </a:solidFill>
              </a:rPr>
            </a:br>
            <a:r>
              <a:rPr lang="tr-TR" sz="4000" b="1" dirty="0">
                <a:solidFill>
                  <a:srgbClr val="FF0000"/>
                </a:solidFill>
              </a:rPr>
              <a:t/>
            </a:r>
            <a:br>
              <a:rPr lang="tr-TR" sz="4000" b="1" dirty="0">
                <a:solidFill>
                  <a:srgbClr val="FF0000"/>
                </a:solidFill>
              </a:rPr>
            </a:br>
            <a:r>
              <a:rPr lang="tr-TR" sz="4000" b="1" dirty="0" smtClean="0">
                <a:solidFill>
                  <a:srgbClr val="FF0000"/>
                </a:solidFill>
              </a:rPr>
              <a:t/>
            </a:r>
            <a:br>
              <a:rPr lang="tr-TR" sz="4000" b="1" dirty="0" smtClean="0">
                <a:solidFill>
                  <a:srgbClr val="FF0000"/>
                </a:solidFill>
              </a:rPr>
            </a:br>
            <a:r>
              <a:rPr lang="tr-TR" sz="4000" b="1" dirty="0" smtClean="0">
                <a:solidFill>
                  <a:srgbClr val="FF0000"/>
                </a:solidFill>
              </a:rPr>
              <a:t>3 müsabakada ihtiyaç duyulan </a:t>
            </a:r>
            <a:r>
              <a:rPr lang="tr-TR" sz="4000" b="1" dirty="0" err="1" smtClean="0">
                <a:solidFill>
                  <a:srgbClr val="FF0000"/>
                </a:solidFill>
              </a:rPr>
              <a:t>malz</a:t>
            </a:r>
            <a:r>
              <a:rPr lang="tr-TR" sz="4000" b="1" dirty="0" smtClean="0">
                <a:solidFill>
                  <a:srgbClr val="FF0000"/>
                </a:solidFill>
              </a:rPr>
              <a:t>.</a:t>
            </a:r>
            <a:r>
              <a:rPr lang="tr-TR" dirty="0" smtClean="0"/>
              <a:t/>
            </a:r>
            <a:br>
              <a:rPr lang="tr-TR" dirty="0" smtClean="0"/>
            </a:br>
            <a:endParaRPr lang="tr-TR" dirty="0"/>
          </a:p>
        </p:txBody>
      </p:sp>
      <p:sp>
        <p:nvSpPr>
          <p:cNvPr id="3" name="2 İçerik Yer Tutucusu"/>
          <p:cNvSpPr>
            <a:spLocks noGrp="1"/>
          </p:cNvSpPr>
          <p:nvPr>
            <p:ph sz="quarter" idx="13"/>
          </p:nvPr>
        </p:nvSpPr>
        <p:spPr>
          <a:xfrm>
            <a:off x="323528" y="980728"/>
            <a:ext cx="8568952" cy="5688632"/>
          </a:xfrm>
        </p:spPr>
        <p:txBody>
          <a:bodyPr>
            <a:normAutofit/>
          </a:bodyPr>
          <a:lstStyle/>
          <a:p>
            <a:pPr marL="0" indent="0">
              <a:buNone/>
            </a:pPr>
            <a:endParaRPr lang="tr-TR" sz="2800" b="1" dirty="0" smtClean="0"/>
          </a:p>
          <a:p>
            <a:pPr marL="0" indent="0">
              <a:buNone/>
            </a:pPr>
            <a:endParaRPr lang="tr-TR" sz="2800" b="1" dirty="0" smtClean="0"/>
          </a:p>
          <a:p>
            <a:r>
              <a:rPr lang="tr-TR" dirty="0" smtClean="0"/>
              <a:t>Tüm </a:t>
            </a:r>
            <a:r>
              <a:rPr lang="tr-TR" dirty="0" err="1" smtClean="0"/>
              <a:t>staff</a:t>
            </a:r>
            <a:r>
              <a:rPr lang="tr-TR" dirty="0" smtClean="0"/>
              <a:t> ekibini </a:t>
            </a:r>
            <a:r>
              <a:rPr lang="tr-TR" dirty="0" err="1" smtClean="0"/>
              <a:t>malz</a:t>
            </a:r>
            <a:r>
              <a:rPr lang="tr-TR" dirty="0" smtClean="0"/>
              <a:t>.</a:t>
            </a:r>
          </a:p>
          <a:p>
            <a:r>
              <a:rPr lang="tr-TR" dirty="0" smtClean="0"/>
              <a:t>Günün tüm </a:t>
            </a:r>
            <a:r>
              <a:rPr lang="tr-TR" dirty="0" err="1" smtClean="0"/>
              <a:t>proğramı</a:t>
            </a:r>
            <a:r>
              <a:rPr lang="tr-TR" dirty="0" smtClean="0"/>
              <a:t> </a:t>
            </a:r>
          </a:p>
          <a:p>
            <a:r>
              <a:rPr lang="tr-TR" dirty="0" smtClean="0"/>
              <a:t>Saha içi donanımlar</a:t>
            </a:r>
          </a:p>
          <a:p>
            <a:endParaRPr lang="tr-T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flipV="1">
            <a:off x="628650" y="319408"/>
            <a:ext cx="7886700" cy="45719"/>
          </a:xfrm>
        </p:spPr>
        <p:txBody>
          <a:bodyPr>
            <a:normAutofit fontScale="90000"/>
          </a:bodyPr>
          <a:lstStyle/>
          <a:p>
            <a:endParaRPr lang="tr-TR" dirty="0"/>
          </a:p>
        </p:txBody>
      </p:sp>
      <p:pic>
        <p:nvPicPr>
          <p:cNvPr id="8" name="İçerik Yer Tutucusu 7"/>
          <p:cNvPicPr>
            <a:picLocks noGrp="1" noChangeAspect="1"/>
          </p:cNvPicPr>
          <p:nvPr>
            <p:ph sz="quarter" idx="13"/>
          </p:nvPr>
        </p:nvPicPr>
        <p:blipFill>
          <a:blip r:embed="rId2"/>
          <a:stretch>
            <a:fillRect/>
          </a:stretch>
        </p:blipFill>
        <p:spPr>
          <a:xfrm>
            <a:off x="473869" y="476672"/>
            <a:ext cx="4161606" cy="6048671"/>
          </a:xfrm>
          <a:prstGeom prst="rect">
            <a:avLst/>
          </a:prstGeom>
        </p:spPr>
      </p:pic>
      <p:sp>
        <p:nvSpPr>
          <p:cNvPr id="4" name="3 İçerik Yer Tutucusu"/>
          <p:cNvSpPr>
            <a:spLocks noGrp="1"/>
          </p:cNvSpPr>
          <p:nvPr>
            <p:ph sz="quarter" idx="14"/>
          </p:nvPr>
        </p:nvSpPr>
        <p:spPr>
          <a:xfrm>
            <a:off x="4629150" y="692696"/>
            <a:ext cx="3886200" cy="5484267"/>
          </a:xfrm>
        </p:spPr>
        <p:txBody>
          <a:bodyPr>
            <a:normAutofit/>
          </a:bodyPr>
          <a:lstStyle/>
          <a:p>
            <a:pPr marL="0" indent="0">
              <a:buNone/>
            </a:pPr>
            <a:r>
              <a:rPr lang="tr-TR" sz="3600" b="1" dirty="0"/>
              <a:t>4</a:t>
            </a:r>
            <a:r>
              <a:rPr lang="tr-TR" sz="3600" b="1" dirty="0" smtClean="0"/>
              <a:t>.Staff ekibinin görevleri </a:t>
            </a:r>
          </a:p>
          <a:p>
            <a:r>
              <a:rPr lang="tr-TR" dirty="0" err="1" smtClean="0"/>
              <a:t>Menejer</a:t>
            </a:r>
            <a:endParaRPr lang="tr-TR" dirty="0" smtClean="0"/>
          </a:p>
          <a:p>
            <a:r>
              <a:rPr lang="tr-TR" dirty="0" smtClean="0"/>
              <a:t>Antrenör</a:t>
            </a:r>
          </a:p>
          <a:p>
            <a:r>
              <a:rPr lang="tr-TR" dirty="0" err="1" smtClean="0"/>
              <a:t>Yrd.antrenörler</a:t>
            </a:r>
            <a:endParaRPr lang="tr-TR" dirty="0" smtClean="0"/>
          </a:p>
          <a:p>
            <a:r>
              <a:rPr lang="tr-TR" dirty="0" smtClean="0"/>
              <a:t>Sağlık ekibi</a:t>
            </a:r>
          </a:p>
          <a:p>
            <a:r>
              <a:rPr lang="tr-TR" dirty="0" smtClean="0"/>
              <a:t>İstatistik</a:t>
            </a:r>
          </a:p>
          <a:p>
            <a:r>
              <a:rPr lang="tr-TR" dirty="0" err="1" smtClean="0"/>
              <a:t>kodisyoner</a:t>
            </a:r>
            <a:endParaRPr lang="tr-T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39552" y="404664"/>
            <a:ext cx="7773338" cy="578233"/>
          </a:xfrm>
        </p:spPr>
        <p:txBody>
          <a:bodyPr>
            <a:normAutofit fontScale="90000"/>
          </a:bodyPr>
          <a:lstStyle/>
          <a:p>
            <a:r>
              <a:rPr lang="tr-TR" sz="4000" b="1" dirty="0" smtClean="0"/>
              <a:t>Müsabaka yönetimi</a:t>
            </a:r>
            <a:r>
              <a:rPr lang="tr-TR" dirty="0" smtClean="0"/>
              <a:t/>
            </a:r>
            <a:br>
              <a:rPr lang="tr-TR" dirty="0" smtClean="0"/>
            </a:br>
            <a:endParaRPr lang="tr-TR" dirty="0"/>
          </a:p>
        </p:txBody>
      </p:sp>
      <p:sp>
        <p:nvSpPr>
          <p:cNvPr id="3" name="2 İçerik Yer Tutucusu"/>
          <p:cNvSpPr>
            <a:spLocks noGrp="1"/>
          </p:cNvSpPr>
          <p:nvPr>
            <p:ph sz="quarter" idx="13"/>
          </p:nvPr>
        </p:nvSpPr>
        <p:spPr>
          <a:xfrm>
            <a:off x="685330" y="1052737"/>
            <a:ext cx="7772870" cy="4738464"/>
          </a:xfrm>
        </p:spPr>
        <p:txBody>
          <a:bodyPr>
            <a:normAutofit fontScale="25000" lnSpcReduction="20000"/>
          </a:bodyPr>
          <a:lstStyle/>
          <a:p>
            <a:pPr lvl="0"/>
            <a:r>
              <a:rPr lang="tr-TR" sz="6400" b="1" dirty="0" smtClean="0"/>
              <a:t>Oyun planı, işe yarar bir plan olduğundan emin olmak adına, maçın başlangıcından itibaren dikkatlice değerlendirilmelidir. Karşı takımın planının önceden okunması da oldukça yararlı olabilir. Antrenör başlangıç oyuncularının oyun planını nasıl uyguladığını öğrenmelidir</a:t>
            </a:r>
            <a:endParaRPr lang="tr-TR" sz="6400" dirty="0" smtClean="0"/>
          </a:p>
          <a:p>
            <a:pPr lvl="0"/>
            <a:r>
              <a:rPr lang="tr-TR" sz="6400" b="1" dirty="0" smtClean="0"/>
              <a:t>Mücadele ruhu son derece önemlidir. Hiçbir maç son sayı alınmadan bitmez ve maç herhangi bir skor ile kazanılabilir. Antrenörün takımının kazanacağına inanması gerekir ve antrenör her topun kazanılması için mücadeleyi desteklemelidir. </a:t>
            </a:r>
            <a:endParaRPr lang="tr-TR" sz="6400" dirty="0" smtClean="0"/>
          </a:p>
          <a:p>
            <a:pPr lvl="0"/>
            <a:r>
              <a:rPr lang="tr-TR" sz="6400" b="1" dirty="0" smtClean="0"/>
              <a:t>Setin kritik sayılarında oyun ritmi veya taktik değişikliği uygulanabilir. Setin hızlıca devam edebilmek için hemen geçmesini (takım öndeyse) veya olabildiğince uzatmak ve taktik değiştirmek (karşı takım öndeyse) istediğimiz  belli sayıları (psikolojik bariyer- genellikle 3-4, 8-9 ve 11-12. sayılar) vardır. Ritim değişikliği veya başarılı bir ritimle devam etmek çoğunlukla yakın bir maçın kazanılmasını sağlar. Hız kazanmak için hızlı hücum kombinasyonları, ikincil hücumlar kullanılabilir, oyunun bölünmesine neden olan faktörler en aza indirilebilir.</a:t>
            </a:r>
            <a:endParaRPr lang="tr-TR" sz="6400" dirty="0" smtClean="0"/>
          </a:p>
          <a:p>
            <a:pPr lvl="0"/>
            <a:r>
              <a:rPr lang="tr-TR" sz="6400" b="1" dirty="0" smtClean="0"/>
              <a:t>Maç boyunca antrenörün skoru etkilemek için yapabileceği çok az şey vardır. Birçok şey hazırlık ve planlama süresinde yapılmış olmalıdır, buna yedeklerin ve molaların kullanımı da dahildir. Antrenörün bir sette kullanma hakkı olan maksimum 8 “adımı” vardır (6 oyuncu değişikliği ve 2 mola). Bunları uygun şekilde kullanmaya odaklanmalıdır. </a:t>
            </a:r>
            <a:endParaRPr lang="tr-TR" sz="6400" dirty="0" smtClean="0"/>
          </a:p>
          <a:p>
            <a:endParaRPr lang="tr-TR" dirty="0"/>
          </a:p>
        </p:txBody>
      </p:sp>
    </p:spTree>
    <p:extLst>
      <p:ext uri="{BB962C8B-B14F-4D97-AF65-F5344CB8AC3E}">
        <p14:creationId xmlns:p14="http://schemas.microsoft.com/office/powerpoint/2010/main" val="1258296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lvl="1" algn="ctr" rtl="0">
              <a:spcBef>
                <a:spcPct val="0"/>
              </a:spcBef>
            </a:pPr>
            <a:r>
              <a:rPr lang="tr-TR" sz="3600" b="1" dirty="0"/>
              <a:t>Oyun Planı</a:t>
            </a:r>
            <a:r>
              <a:rPr lang="tr-TR" dirty="0"/>
              <a:t/>
            </a:r>
            <a:br>
              <a:rPr lang="tr-TR" dirty="0"/>
            </a:br>
            <a:endParaRPr lang="tr-TR" dirty="0"/>
          </a:p>
        </p:txBody>
      </p:sp>
      <p:sp>
        <p:nvSpPr>
          <p:cNvPr id="3" name="2 Metin Yer Tutucusu"/>
          <p:cNvSpPr>
            <a:spLocks noGrp="1"/>
          </p:cNvSpPr>
          <p:nvPr>
            <p:ph type="body" idx="1"/>
          </p:nvPr>
        </p:nvSpPr>
        <p:spPr>
          <a:xfrm>
            <a:off x="859746" y="2371018"/>
            <a:ext cx="3655106" cy="45719"/>
          </a:xfrm>
        </p:spPr>
        <p:txBody>
          <a:bodyPr/>
          <a:lstStyle/>
          <a:p>
            <a:endParaRPr lang="tr-TR" dirty="0"/>
          </a:p>
        </p:txBody>
      </p:sp>
      <p:sp>
        <p:nvSpPr>
          <p:cNvPr id="4" name="3 İçerik Yer Tutucusu"/>
          <p:cNvSpPr>
            <a:spLocks noGrp="1"/>
          </p:cNvSpPr>
          <p:nvPr>
            <p:ph sz="quarter" idx="13"/>
          </p:nvPr>
        </p:nvSpPr>
        <p:spPr>
          <a:xfrm>
            <a:off x="179512" y="2371018"/>
            <a:ext cx="4335339" cy="4370349"/>
          </a:xfrm>
        </p:spPr>
        <p:txBody>
          <a:bodyPr>
            <a:normAutofit fontScale="25000" lnSpcReduction="20000"/>
          </a:bodyPr>
          <a:lstStyle/>
          <a:p>
            <a:r>
              <a:rPr lang="tr-TR" sz="4500" b="1" dirty="0" smtClean="0"/>
              <a:t>Oyun planı aşağıdaki maddeleri içerebilir:</a:t>
            </a:r>
            <a:endParaRPr lang="tr-TR" sz="4500" dirty="0" smtClean="0"/>
          </a:p>
          <a:p>
            <a:pPr lvl="0"/>
            <a:r>
              <a:rPr lang="tr-TR" sz="4500" b="1" dirty="0" smtClean="0"/>
              <a:t>Maç sonucunun iki takımın becerilerinin karşılaştırılarak yapılan tahmini.</a:t>
            </a:r>
            <a:endParaRPr lang="tr-TR" sz="4500" dirty="0" smtClean="0"/>
          </a:p>
          <a:p>
            <a:pPr lvl="0"/>
            <a:r>
              <a:rPr lang="tr-TR" sz="4500" b="1" dirty="0" smtClean="0"/>
              <a:t>İki muhtemel durum için ilk 6’nın seçimi (ilk servis veya ilk karşılama için)</a:t>
            </a:r>
            <a:endParaRPr lang="tr-TR" sz="4500" dirty="0" smtClean="0"/>
          </a:p>
          <a:p>
            <a:pPr lvl="0"/>
            <a:r>
              <a:rPr lang="tr-TR" sz="4500" b="1" dirty="0" smtClean="0"/>
              <a:t>Ayrı pozisyonlar için yedek oyuncuların seçimi.</a:t>
            </a:r>
            <a:endParaRPr lang="tr-TR" sz="4500" dirty="0" smtClean="0"/>
          </a:p>
          <a:p>
            <a:pPr lvl="0"/>
            <a:r>
              <a:rPr lang="tr-TR" sz="4500" b="1" dirty="0" smtClean="0"/>
              <a:t>Önerilen hücum ve savunma kombinasyonları.</a:t>
            </a:r>
            <a:endParaRPr lang="tr-TR" sz="4500" dirty="0" smtClean="0"/>
          </a:p>
          <a:p>
            <a:pPr lvl="0"/>
            <a:r>
              <a:rPr lang="tr-TR" sz="4500" b="1" dirty="0" smtClean="0"/>
              <a:t>Oyun ritminin belirlenmesi.</a:t>
            </a:r>
            <a:endParaRPr lang="tr-TR" sz="4500" dirty="0" smtClean="0"/>
          </a:p>
          <a:p>
            <a:pPr lvl="0"/>
            <a:r>
              <a:rPr lang="tr-TR" sz="4500" b="1" dirty="0" smtClean="0"/>
              <a:t>Muhtemel (önceden hazırlanmış) taktik değişimleri</a:t>
            </a:r>
            <a:endParaRPr lang="tr-TR" sz="4500" dirty="0" smtClean="0"/>
          </a:p>
          <a:p>
            <a:pPr lvl="0"/>
            <a:r>
              <a:rPr lang="tr-TR" sz="4500" b="1" dirty="0" smtClean="0"/>
              <a:t>Psikolojik savaş (takımın davranışı, rakibin beklenen tavrına tepkiler, mücadele ruhu vb.)</a:t>
            </a:r>
            <a:endParaRPr lang="tr-TR" sz="4500" dirty="0" smtClean="0"/>
          </a:p>
          <a:p>
            <a:endParaRPr lang="tr-TR" dirty="0"/>
          </a:p>
        </p:txBody>
      </p:sp>
      <p:sp>
        <p:nvSpPr>
          <p:cNvPr id="5" name="4 Metin Yer Tutucusu"/>
          <p:cNvSpPr>
            <a:spLocks noGrp="1"/>
          </p:cNvSpPr>
          <p:nvPr>
            <p:ph type="body" sz="quarter" idx="3"/>
          </p:nvPr>
        </p:nvSpPr>
        <p:spPr>
          <a:xfrm>
            <a:off x="4797317" y="2371018"/>
            <a:ext cx="3661353" cy="45719"/>
          </a:xfrm>
        </p:spPr>
        <p:txBody>
          <a:bodyPr/>
          <a:lstStyle/>
          <a:p>
            <a:endParaRPr lang="tr-TR" dirty="0"/>
          </a:p>
        </p:txBody>
      </p:sp>
      <p:pic>
        <p:nvPicPr>
          <p:cNvPr id="8" name="İçerik Yer Tutucus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629150" y="2780928"/>
            <a:ext cx="3829050" cy="2944871"/>
          </a:xfrm>
        </p:spPr>
      </p:pic>
    </p:spTree>
    <p:extLst>
      <p:ext uri="{BB962C8B-B14F-4D97-AF65-F5344CB8AC3E}">
        <p14:creationId xmlns:p14="http://schemas.microsoft.com/office/powerpoint/2010/main" val="1884336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1313259" y="188641"/>
            <a:ext cx="6517482" cy="1224136"/>
          </a:xfrm>
        </p:spPr>
        <p:txBody>
          <a:bodyPr>
            <a:normAutofit/>
          </a:bodyPr>
          <a:lstStyle/>
          <a:p>
            <a:r>
              <a:rPr lang="tr-TR" sz="4000" b="1" dirty="0" smtClean="0">
                <a:solidFill>
                  <a:srgbClr val="FF0000"/>
                </a:solidFill>
              </a:rPr>
              <a:t>  </a:t>
            </a:r>
            <a:r>
              <a:rPr lang="tr-TR" sz="3600" b="1" dirty="0" smtClean="0">
                <a:solidFill>
                  <a:srgbClr val="FF0000"/>
                </a:solidFill>
              </a:rPr>
              <a:t>2. müsabaka gününü 4 evresi</a:t>
            </a:r>
            <a:endParaRPr lang="tr-TR" sz="3600" dirty="0"/>
          </a:p>
        </p:txBody>
      </p:sp>
      <p:sp>
        <p:nvSpPr>
          <p:cNvPr id="4" name="3 İçerik Yer Tutucusu"/>
          <p:cNvSpPr>
            <a:spLocks noGrp="1"/>
          </p:cNvSpPr>
          <p:nvPr>
            <p:ph type="subTitle" idx="1"/>
          </p:nvPr>
        </p:nvSpPr>
        <p:spPr>
          <a:xfrm>
            <a:off x="467544" y="2204865"/>
            <a:ext cx="8280919" cy="3312368"/>
          </a:xfrm>
        </p:spPr>
        <p:txBody>
          <a:bodyPr>
            <a:normAutofit/>
          </a:bodyPr>
          <a:lstStyle/>
          <a:p>
            <a:pPr>
              <a:buNone/>
            </a:pPr>
            <a:r>
              <a:rPr lang="tr-TR" sz="1400" b="1" dirty="0" smtClean="0">
                <a:solidFill>
                  <a:schemeClr val="tx1"/>
                </a:solidFill>
              </a:rPr>
              <a:t>müsabaka</a:t>
            </a:r>
            <a:r>
              <a:rPr lang="tr-TR" sz="1400" dirty="0" smtClean="0">
                <a:solidFill>
                  <a:schemeClr val="tx1"/>
                </a:solidFill>
              </a:rPr>
              <a:t> öncesi</a:t>
            </a:r>
          </a:p>
          <a:p>
            <a:pPr lvl="0">
              <a:buNone/>
            </a:pPr>
            <a:endParaRPr lang="tr-TR" sz="1400" b="1" dirty="0" smtClean="0"/>
          </a:p>
          <a:p>
            <a:pPr lvl="0">
              <a:buNone/>
            </a:pPr>
            <a:r>
              <a:rPr lang="tr-TR" sz="1400" b="1" dirty="0" smtClean="0">
                <a:solidFill>
                  <a:schemeClr val="tx1"/>
                </a:solidFill>
              </a:rPr>
              <a:t>Müsabaka ısınması</a:t>
            </a:r>
          </a:p>
          <a:p>
            <a:pPr lvl="0">
              <a:buNone/>
            </a:pPr>
            <a:endParaRPr lang="tr-TR" sz="1400" b="1" dirty="0">
              <a:solidFill>
                <a:schemeClr val="tx1"/>
              </a:solidFill>
            </a:endParaRPr>
          </a:p>
          <a:p>
            <a:pPr lvl="0">
              <a:buNone/>
            </a:pPr>
            <a:r>
              <a:rPr lang="tr-TR" sz="1400" b="1" dirty="0" smtClean="0">
                <a:solidFill>
                  <a:schemeClr val="tx1"/>
                </a:solidFill>
              </a:rPr>
              <a:t>Müsabaka</a:t>
            </a:r>
          </a:p>
          <a:p>
            <a:pPr lvl="0">
              <a:buNone/>
            </a:pPr>
            <a:endParaRPr lang="tr-TR" sz="1400" b="1" dirty="0" smtClean="0">
              <a:solidFill>
                <a:schemeClr val="tx1"/>
              </a:solidFill>
            </a:endParaRPr>
          </a:p>
          <a:p>
            <a:pPr lvl="0">
              <a:buNone/>
            </a:pPr>
            <a:r>
              <a:rPr lang="tr-TR" sz="1400" b="1" dirty="0" smtClean="0">
                <a:solidFill>
                  <a:schemeClr val="tx1"/>
                </a:solidFill>
              </a:rPr>
              <a:t>Müsabaka sonrası</a:t>
            </a:r>
          </a:p>
          <a:p>
            <a:pPr lvl="0">
              <a:buNone/>
            </a:pPr>
            <a:endParaRPr lang="tr-TR" sz="1800" b="1" dirty="0" smtClean="0">
              <a:solidFill>
                <a:schemeClr val="tx1"/>
              </a:solidFill>
            </a:endParaRPr>
          </a:p>
          <a:p>
            <a:pPr lvl="0">
              <a:buNone/>
            </a:pPr>
            <a:endParaRPr lang="tr-TR" sz="1800" b="1" dirty="0">
              <a:solidFill>
                <a:schemeClr val="tx1"/>
              </a:solidFill>
            </a:endParaRPr>
          </a:p>
          <a:p>
            <a:pPr lvl="0">
              <a:buNone/>
            </a:pPr>
            <a:endParaRPr lang="tr-TR" sz="1800" b="1" dirty="0" smtClean="0">
              <a:solidFill>
                <a:schemeClr val="tx1"/>
              </a:solidFill>
            </a:endParaRPr>
          </a:p>
          <a:p>
            <a:pPr lvl="0">
              <a:buNone/>
            </a:pPr>
            <a:endParaRPr lang="tr-TR" sz="1800" b="1" dirty="0">
              <a:solidFill>
                <a:schemeClr val="tx1"/>
              </a:solidFill>
            </a:endParaRPr>
          </a:p>
          <a:p>
            <a:pPr lvl="0">
              <a:buNone/>
            </a:pPr>
            <a:endParaRPr lang="tr-TR" sz="1800" b="1" dirty="0" smtClean="0">
              <a:solidFill>
                <a:schemeClr val="tx1"/>
              </a:solidFill>
            </a:endParaRPr>
          </a:p>
          <a:p>
            <a:endParaRPr lang="tr-T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amla">
  <a:themeElements>
    <a:clrScheme name="Daml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aml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l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TM04033925[[fn=Damla]]</Template>
  <TotalTime>274</TotalTime>
  <Words>623</Words>
  <Application>Microsoft Office PowerPoint</Application>
  <PresentationFormat>Ekran Gösterisi (4:3)</PresentationFormat>
  <Paragraphs>84</Paragraphs>
  <Slides>10</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10</vt:i4>
      </vt:variant>
    </vt:vector>
  </HeadingPairs>
  <TitlesOfParts>
    <vt:vector size="15" baseType="lpstr">
      <vt:lpstr>Arial</vt:lpstr>
      <vt:lpstr>Arial Black</vt:lpstr>
      <vt:lpstr>Times New Roman</vt:lpstr>
      <vt:lpstr>Tw Cen MT</vt:lpstr>
      <vt:lpstr>Damla</vt:lpstr>
      <vt:lpstr>    MÜSABAKA YÖNETİMİ VE İLKELERİ   2. kademe</vt:lpstr>
      <vt:lpstr>DERS İÇERİĞİ</vt:lpstr>
      <vt:lpstr>PowerPoint Sunusu</vt:lpstr>
      <vt:lpstr>Maç Analizi</vt:lpstr>
      <vt:lpstr>   3 müsabakada ihtiyaç duyulan malz. </vt:lpstr>
      <vt:lpstr>PowerPoint Sunusu</vt:lpstr>
      <vt:lpstr>Müsabaka yönetimi </vt:lpstr>
      <vt:lpstr>Oyun Planı </vt:lpstr>
      <vt:lpstr>  2. müsabaka gününü 4 evresi</vt:lpstr>
      <vt:lpstr>DİKKATİNİZ VE SABRINIZ İÇİN TEŞEKKÜR EDERİM.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Kazım H</dc:creator>
  <cp:lastModifiedBy>Ahmet-Karakurt</cp:lastModifiedBy>
  <cp:revision>38</cp:revision>
  <dcterms:created xsi:type="dcterms:W3CDTF">2018-02-12T08:32:39Z</dcterms:created>
  <dcterms:modified xsi:type="dcterms:W3CDTF">2024-04-17T10:01:54Z</dcterms:modified>
</cp:coreProperties>
</file>