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49"/>
  </p:notesMasterIdLst>
  <p:handoutMasterIdLst>
    <p:handoutMasterId r:id="rId50"/>
  </p:handoutMasterIdLst>
  <p:sldIdLst>
    <p:sldId id="256" r:id="rId5"/>
    <p:sldId id="293" r:id="rId6"/>
    <p:sldId id="278" r:id="rId7"/>
    <p:sldId id="279" r:id="rId8"/>
    <p:sldId id="280" r:id="rId9"/>
    <p:sldId id="302" r:id="rId10"/>
    <p:sldId id="281" r:id="rId11"/>
    <p:sldId id="258" r:id="rId12"/>
    <p:sldId id="259" r:id="rId13"/>
    <p:sldId id="303" r:id="rId14"/>
    <p:sldId id="283" r:id="rId15"/>
    <p:sldId id="285" r:id="rId16"/>
    <p:sldId id="260" r:id="rId17"/>
    <p:sldId id="287" r:id="rId18"/>
    <p:sldId id="286" r:id="rId19"/>
    <p:sldId id="288" r:id="rId20"/>
    <p:sldId id="261" r:id="rId21"/>
    <p:sldId id="262" r:id="rId22"/>
    <p:sldId id="289" r:id="rId23"/>
    <p:sldId id="290" r:id="rId24"/>
    <p:sldId id="312" r:id="rId25"/>
    <p:sldId id="263" r:id="rId26"/>
    <p:sldId id="268" r:id="rId27"/>
    <p:sldId id="313" r:id="rId28"/>
    <p:sldId id="314" r:id="rId29"/>
    <p:sldId id="315" r:id="rId30"/>
    <p:sldId id="270" r:id="rId31"/>
    <p:sldId id="294" r:id="rId32"/>
    <p:sldId id="307" r:id="rId33"/>
    <p:sldId id="317" r:id="rId34"/>
    <p:sldId id="298" r:id="rId35"/>
    <p:sldId id="264" r:id="rId36"/>
    <p:sldId id="299" r:id="rId37"/>
    <p:sldId id="297" r:id="rId38"/>
    <p:sldId id="300" r:id="rId39"/>
    <p:sldId id="267" r:id="rId40"/>
    <p:sldId id="266" r:id="rId41"/>
    <p:sldId id="295" r:id="rId42"/>
    <p:sldId id="304" r:id="rId43"/>
    <p:sldId id="306" r:id="rId44"/>
    <p:sldId id="308" r:id="rId45"/>
    <p:sldId id="316" r:id="rId46"/>
    <p:sldId id="311" r:id="rId47"/>
    <p:sldId id="29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86477" autoAdjust="0"/>
  </p:normalViewPr>
  <p:slideViewPr>
    <p:cSldViewPr>
      <p:cViewPr varScale="1">
        <p:scale>
          <a:sx n="108" d="100"/>
          <a:sy n="108"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0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C511B71-AFF6-4274-BDE1-8645A818C9D0}" type="datetimeFigureOut">
              <a:rPr lang="tr-TR"/>
              <a:pPr>
                <a:defRPr/>
              </a:pPr>
              <a:t>15.03.2024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1287607-2410-4477-B71D-A4B58E91E7C6}" type="slidenum">
              <a:rPr lang="tr-TR"/>
              <a:pPr>
                <a:defRPr/>
              </a:pPr>
              <a:t>‹#›</a:t>
            </a:fld>
            <a:endParaRPr lang="tr-TR"/>
          </a:p>
        </p:txBody>
      </p:sp>
    </p:spTree>
    <p:extLst>
      <p:ext uri="{BB962C8B-B14F-4D97-AF65-F5344CB8AC3E}">
        <p14:creationId xmlns:p14="http://schemas.microsoft.com/office/powerpoint/2010/main" val="405362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1CF873-773A-4D84-984B-AD40C43CEDC7}" type="datetimeFigureOut">
              <a:rPr lang="en-US"/>
              <a:pPr>
                <a:defRPr/>
              </a:pPr>
              <a:t>3/15/2024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B03CB-A094-4F59-AE67-B7F3224CB741}" type="slidenum">
              <a:rPr lang="en-US"/>
              <a:pPr>
                <a:defRPr/>
              </a:pPr>
              <a:t>‹#›</a:t>
            </a:fld>
            <a:endParaRPr lang="en-US" dirty="0"/>
          </a:p>
        </p:txBody>
      </p:sp>
    </p:spTree>
    <p:extLst>
      <p:ext uri="{BB962C8B-B14F-4D97-AF65-F5344CB8AC3E}">
        <p14:creationId xmlns:p14="http://schemas.microsoft.com/office/powerpoint/2010/main" val="366721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7558A-C4C9-4813-A1F5-78A8B7D20D5E}"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5</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tr-TR" noProof="1"/>
              <a:t>Asıl başlık stili için tıklatın</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noProof="1"/>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extLst/>
          </a:lstStyle>
          <a:p>
            <a:pPr>
              <a:defRPr/>
            </a:pPr>
            <a:fld id="{A3BF344A-105D-4F56-B0A8-2C1FD58AFBB4}" type="datetime1">
              <a:rPr lang="en-US"/>
              <a:pPr>
                <a:defRPr/>
              </a:pPr>
              <a:t>3/15/2024</a:t>
            </a:fld>
            <a:endParaRPr lang="en-US" dirty="0"/>
          </a:p>
        </p:txBody>
      </p:sp>
      <p:sp>
        <p:nvSpPr>
          <p:cNvPr id="5"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9"/>
          <p:cNvSpPr>
            <a:spLocks noGrp="1"/>
          </p:cNvSpPr>
          <p:nvPr>
            <p:ph type="sldNum" sz="quarter" idx="12"/>
          </p:nvPr>
        </p:nvSpPr>
        <p:spPr/>
        <p:txBody>
          <a:bodyPr/>
          <a:lstStyle>
            <a:lvl1pPr>
              <a:defRPr/>
            </a:lvl1pPr>
            <a:extLst/>
          </a:lstStyle>
          <a:p>
            <a:pPr>
              <a:defRPr/>
            </a:pPr>
            <a:fld id="{6E8BC11D-EB49-42FA-9038-F2CF0749FC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extLst/>
          </a:lstStyle>
          <a:p>
            <a:pPr>
              <a:defRPr/>
            </a:pPr>
            <a:fld id="{2F8CE7C6-2277-4927-83AC-D39EC8225CDA}" type="datetime1">
              <a:rPr lang="en-US"/>
              <a:pPr>
                <a:defRPr/>
              </a:pPr>
              <a:t>3/15/2024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A125DD0-FD0F-4001-A73A-A77B8D6BF1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E1D2D101-EF97-4C74-BBA2-DE2D8A0B5769}" type="datetime1">
              <a:rPr lang="en-US"/>
              <a:pPr>
                <a:defRPr/>
              </a:pPr>
              <a:t>3/15/2024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155B9E6-261F-454E-824D-4D936FEB97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A56D76D1-0AC2-456D-B217-EB7FBAF8B24C}" type="datetime1">
              <a:rPr lang="en-US"/>
              <a:pPr>
                <a:defRPr/>
              </a:pPr>
              <a:t>3/15/2024</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9C50206-CE60-4AFD-A121-864288C48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a:t>Asıl başlık stili için tıklatın</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Date Placeholder 3"/>
          <p:cNvSpPr>
            <a:spLocks noGrp="1"/>
          </p:cNvSpPr>
          <p:nvPr>
            <p:ph type="dt" sz="half" idx="10"/>
          </p:nvPr>
        </p:nvSpPr>
        <p:spPr/>
        <p:txBody>
          <a:bodyPr/>
          <a:lstStyle>
            <a:lvl1pPr>
              <a:defRPr/>
            </a:lvl1pPr>
            <a:extLst/>
          </a:lstStyle>
          <a:p>
            <a:pPr>
              <a:defRPr/>
            </a:pPr>
            <a:fld id="{35845728-0229-41E8-8B62-8375A33C1E76}" type="datetime1">
              <a:rPr lang="en-US"/>
              <a:pPr>
                <a:defRPr/>
              </a:pPr>
              <a:t>3/15/2024</a:t>
            </a:fld>
            <a:endParaRPr lang="en-US"/>
          </a:p>
        </p:txBody>
      </p:sp>
      <p:sp>
        <p:nvSpPr>
          <p:cNvPr id="7"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730FB64-C553-4B28-88FD-CE10453A08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Rectangle 11"/>
          <p:cNvSpPr/>
          <p:nvPr/>
        </p:nvSpPr>
        <p:spPr>
          <a:xfrm>
            <a:off x="1033463" y="0"/>
            <a:ext cx="813117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8" name="14 Grup"/>
          <p:cNvGrpSpPr>
            <a:grpSpLocks/>
          </p:cNvGrpSpPr>
          <p:nvPr userDrawn="1"/>
        </p:nvGrpSpPr>
        <p:grpSpPr bwMode="auto">
          <a:xfrm>
            <a:off x="71438" y="71438"/>
            <a:ext cx="841375" cy="1000125"/>
            <a:chOff x="3000364" y="1859010"/>
            <a:chExt cx="2907509" cy="3459046"/>
          </a:xfrm>
        </p:grpSpPr>
        <p:sp>
          <p:nvSpPr>
            <p:cNvPr id="9"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10"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11"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12"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13"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14"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15"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16"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17"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18"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19"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20"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21"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22"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23"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24"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25"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26"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27"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28"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29"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30"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31"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32"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33"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34"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35"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36"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37"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38"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39"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40"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41"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42"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43"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44"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45"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46"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47"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48" name="61 Grup"/>
            <p:cNvGrpSpPr/>
            <p:nvPr userDrawn="1"/>
          </p:nvGrpSpPr>
          <p:grpSpPr>
            <a:xfrm>
              <a:off x="3222625" y="4610112"/>
              <a:ext cx="2494268" cy="681601"/>
              <a:chOff x="3222625" y="4610112"/>
              <a:chExt cx="2494268" cy="681601"/>
            </a:xfrm>
            <a:solidFill>
              <a:schemeClr val="accent3"/>
            </a:solidFill>
          </p:grpSpPr>
          <p:grpSp>
            <p:nvGrpSpPr>
              <p:cNvPr id="49" name="60 Grup"/>
              <p:cNvGrpSpPr/>
              <p:nvPr/>
            </p:nvGrpSpPr>
            <p:grpSpPr>
              <a:xfrm>
                <a:off x="3222625" y="4610112"/>
                <a:ext cx="2494268" cy="681601"/>
                <a:chOff x="3222625" y="4610112"/>
                <a:chExt cx="2494268" cy="681601"/>
              </a:xfrm>
              <a:grpFill/>
            </p:grpSpPr>
            <p:sp>
              <p:nvSpPr>
                <p:cNvPr id="54"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55"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56"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57"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58"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59"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60"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61"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62"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50" name="59 Grup"/>
              <p:cNvGrpSpPr/>
              <p:nvPr/>
            </p:nvGrpSpPr>
            <p:grpSpPr>
              <a:xfrm>
                <a:off x="4391556" y="4908107"/>
                <a:ext cx="242018" cy="93844"/>
                <a:chOff x="4391556" y="4908107"/>
                <a:chExt cx="242018" cy="93844"/>
              </a:xfrm>
              <a:grpFill/>
            </p:grpSpPr>
            <p:sp>
              <p:nvSpPr>
                <p:cNvPr id="51"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52"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53"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3" name="Date Placeholder 4"/>
          <p:cNvSpPr>
            <a:spLocks noGrp="1"/>
          </p:cNvSpPr>
          <p:nvPr>
            <p:ph type="dt" sz="half" idx="10"/>
          </p:nvPr>
        </p:nvSpPr>
        <p:spPr/>
        <p:txBody>
          <a:bodyPr/>
          <a:lstStyle>
            <a:lvl1pPr>
              <a:defRPr/>
            </a:lvl1pPr>
            <a:extLst/>
          </a:lstStyle>
          <a:p>
            <a:pPr>
              <a:defRPr/>
            </a:pPr>
            <a:fld id="{7E9D6BE5-6C3B-42C6-BE69-A4DF79211929}" type="datetime1">
              <a:rPr lang="en-US"/>
              <a:pPr>
                <a:defRPr/>
              </a:pPr>
              <a:t>3/15/2024</a:t>
            </a:fld>
            <a:endParaRPr lang="en-US"/>
          </a:p>
        </p:txBody>
      </p:sp>
      <p:sp>
        <p:nvSpPr>
          <p:cNvPr id="64"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5" name="Slide Number Placeholder 6"/>
          <p:cNvSpPr>
            <a:spLocks noGrp="1"/>
          </p:cNvSpPr>
          <p:nvPr>
            <p:ph type="sldNum" sz="quarter" idx="12"/>
          </p:nvPr>
        </p:nvSpPr>
        <p:spPr/>
        <p:txBody>
          <a:bodyPr/>
          <a:lstStyle>
            <a:lvl1pPr>
              <a:defRPr/>
            </a:lvl1pPr>
            <a:extLst/>
          </a:lstStyle>
          <a:p>
            <a:pPr>
              <a:defRPr/>
            </a:pPr>
            <a:fld id="{CBE14378-3EB6-470E-9E31-FF62DB1180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tr-TR"/>
              <a:t>Asıl başlık stili için tıklatın</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lvl1pPr>
              <a:defRPr/>
            </a:lvl1pPr>
            <a:extLst/>
          </a:lstStyle>
          <a:p>
            <a:pPr>
              <a:defRPr/>
            </a:pPr>
            <a:fld id="{AA743409-796E-4EBD-8FD8-5246AC503947}" type="datetime1">
              <a:rPr lang="en-US"/>
              <a:pPr>
                <a:defRPr/>
              </a:pPr>
              <a:t>3/15/2024</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CAD079-238C-4148-9C12-80C5404BC4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lvl1pPr>
              <a:defRPr/>
            </a:lvl1pPr>
            <a:extLst/>
          </a:lstStyle>
          <a:p>
            <a:pPr>
              <a:defRPr/>
            </a:pPr>
            <a:fld id="{2F612523-5CC9-4353-8EAC-4675DDC58123}" type="datetime1">
              <a:rPr lang="en-US"/>
              <a:pPr>
                <a:defRPr/>
              </a:pPr>
              <a:t>3/15/2024</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D3145EB-B16A-4B18-B321-C31016ECF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p:nvPr userDrawn="1"/>
        </p:nvSpPr>
        <p:spPr>
          <a:xfrm>
            <a:off x="1014413" y="0"/>
            <a:ext cx="8129587" cy="6858000"/>
          </a:xfrm>
          <a:prstGeom prst="rect">
            <a:avLst/>
          </a:prstGeom>
          <a:solidFill>
            <a:schemeClr val="bg1"/>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5"/>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userDrawn="1">
            <p:ph type="dt" sz="half" idx="10"/>
          </p:nvPr>
        </p:nvSpPr>
        <p:spPr/>
        <p:txBody>
          <a:bodyPr/>
          <a:lstStyle>
            <a:lvl1pPr>
              <a:defRPr/>
            </a:lvl1pPr>
            <a:extLst/>
          </a:lstStyle>
          <a:p>
            <a:pPr>
              <a:defRPr/>
            </a:pPr>
            <a:fld id="{F92A8825-B452-4E12-9D9D-A29D70FFFABD}" type="datetime1">
              <a:rPr lang="en-US"/>
              <a:pPr>
                <a:defRPr/>
              </a:pPr>
              <a:t>3/15/2024</a:t>
            </a:fld>
            <a:endParaRPr lang="en-US"/>
          </a:p>
        </p:txBody>
      </p:sp>
      <p:sp>
        <p:nvSpPr>
          <p:cNvPr id="5" name="Footer Placeholder 2"/>
          <p:cNvSpPr>
            <a:spLocks noGrp="1"/>
          </p:cNvSpPr>
          <p:nvPr userDrawn="1">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userDrawn="1">
            <p:ph type="sldNum" sz="quarter" idx="12"/>
          </p:nvPr>
        </p:nvSpPr>
        <p:spPr/>
        <p:txBody>
          <a:bodyPr/>
          <a:lstStyle>
            <a:lvl1pPr>
              <a:defRPr/>
            </a:lvl1pPr>
            <a:extLst/>
          </a:lstStyle>
          <a:p>
            <a:pPr>
              <a:defRPr/>
            </a:pPr>
            <a:fld id="{7201710C-1D46-4257-BF4F-EB9C5721C4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tr-TR"/>
              <a:t>Asıl başlık stili için tıklatın</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lvl1pPr>
              <a:defRPr/>
            </a:lvl1pPr>
            <a:extLst/>
          </a:lstStyle>
          <a:p>
            <a:pPr>
              <a:defRPr/>
            </a:pPr>
            <a:fld id="{4CC65E6D-9655-45FD-ACBF-8997D440538E}" type="datetime1">
              <a:rPr lang="en-US"/>
              <a:pPr>
                <a:defRPr/>
              </a:pPr>
              <a:t>3/15/2024</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4473432-33F3-4F5C-8B07-0E06713B0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a:t>Asıl başlık stili için tıklatın</a:t>
            </a:r>
            <a:endParaRPr lang="en-US" dirty="0"/>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8" name="Date Placeholder 4"/>
          <p:cNvSpPr>
            <a:spLocks noGrp="1"/>
          </p:cNvSpPr>
          <p:nvPr>
            <p:ph type="dt" sz="half" idx="10"/>
          </p:nvPr>
        </p:nvSpPr>
        <p:spPr/>
        <p:txBody>
          <a:bodyPr/>
          <a:lstStyle>
            <a:lvl1pPr>
              <a:defRPr/>
            </a:lvl1pPr>
            <a:extLst/>
          </a:lstStyle>
          <a:p>
            <a:pPr>
              <a:defRPr/>
            </a:pPr>
            <a:fld id="{C2C96390-76A4-40EF-8C9E-F03ED00287EE}" type="datetime1">
              <a:rPr lang="en-US"/>
              <a:pPr>
                <a:defRPr/>
              </a:pPr>
              <a:t>3/15/2024</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77F78798-B21E-4E3B-B3A6-79027048B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3"/>
        </a:solidFill>
        <a:effectLst/>
      </p:bgPr>
    </p:bg>
    <p:spTree>
      <p:nvGrpSpPr>
        <p:cNvPr id="1" name=""/>
        <p:cNvGrpSpPr/>
        <p:nvPr/>
      </p:nvGrpSpPr>
      <p:grpSpPr>
        <a:xfrm>
          <a:off x="0" y="0"/>
          <a:ext cx="0" cy="0"/>
          <a:chOff x="0" y="0"/>
          <a:chExt cx="0" cy="0"/>
        </a:xfrm>
      </p:grpSpPr>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tr-TR" noProof="1"/>
              <a:t>Asıl başlık stili için tıklatın</a:t>
            </a:r>
            <a:endParaRPr lang="en-US" dirty="0"/>
          </a:p>
        </p:txBody>
      </p:sp>
      <p:sp>
        <p:nvSpPr>
          <p:cNvPr id="7172"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fontAlgn="auto">
              <a:spcBef>
                <a:spcPts val="0"/>
              </a:spcBef>
              <a:spcAft>
                <a:spcPts val="0"/>
              </a:spcAft>
              <a:defRPr sz="1200">
                <a:solidFill>
                  <a:schemeClr val="bg2">
                    <a:shade val="50000"/>
                    <a:satMod val="200000"/>
                  </a:schemeClr>
                </a:solidFill>
                <a:latin typeface="+mn-lt"/>
                <a:cs typeface="+mn-cs"/>
              </a:defRPr>
            </a:lvl1pPr>
            <a:extLst/>
          </a:lstStyle>
          <a:p>
            <a:pPr>
              <a:defRPr/>
            </a:pPr>
            <a:fld id="{763B673C-53CA-4E69-8E7B-CEA106E1F62A}" type="datetime1">
              <a:rPr lang="en-US"/>
              <a:pPr>
                <a:defRPr/>
              </a:pPr>
              <a:t>3/15/2024</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fontAlgn="auto">
              <a:spcBef>
                <a:spcPts val="0"/>
              </a:spcBef>
              <a:spcAft>
                <a:spcPts val="0"/>
              </a:spcAft>
              <a:defRPr sz="1200">
                <a:solidFill>
                  <a:schemeClr val="bg2">
                    <a:shade val="5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fontAlgn="auto">
              <a:spcBef>
                <a:spcPts val="0"/>
              </a:spcBef>
              <a:spcAft>
                <a:spcPts val="0"/>
              </a:spcAft>
              <a:defRPr sz="1200">
                <a:solidFill>
                  <a:schemeClr val="bg2">
                    <a:shade val="50000"/>
                    <a:satMod val="200000"/>
                  </a:schemeClr>
                </a:solidFill>
                <a:effectLst/>
                <a:latin typeface="+mn-lt"/>
                <a:cs typeface="+mn-cs"/>
              </a:defRPr>
            </a:lvl1pPr>
            <a:extLst/>
          </a:lstStyle>
          <a:p>
            <a:pPr>
              <a:defRPr/>
            </a:pPr>
            <a:fld id="{40B10B65-9730-4270-9683-0353590EC00A}" type="slidenum">
              <a:rPr lang="en-US"/>
              <a:pPr>
                <a:defRPr/>
              </a:pPr>
              <a:t>‹#›</a:t>
            </a:fld>
            <a:endParaRPr lang="en-US" dirty="0">
              <a:solidFill>
                <a:schemeClr val="bg2">
                  <a:shade val="50000"/>
                </a:schemeClr>
              </a:solidFill>
            </a:endParaRPr>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7178" name="70 Grup"/>
          <p:cNvGrpSpPr>
            <a:grpSpLocks/>
          </p:cNvGrpSpPr>
          <p:nvPr userDrawn="1"/>
        </p:nvGrpSpPr>
        <p:grpSpPr bwMode="auto">
          <a:xfrm>
            <a:off x="71438" y="71438"/>
            <a:ext cx="841375" cy="1000125"/>
            <a:chOff x="3000364" y="1859010"/>
            <a:chExt cx="2907509" cy="3459046"/>
          </a:xfrm>
        </p:grpSpPr>
        <p:sp>
          <p:nvSpPr>
            <p:cNvPr id="72"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73"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74"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75"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76"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77"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78"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79"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80"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81"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82"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83"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84"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85"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86"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87"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88"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89"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90"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91"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92"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93"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94"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95"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96"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97"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98"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99"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100"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101"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102"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103"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104"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105"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106"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107"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108"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109"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110"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3" name="61 Grup"/>
            <p:cNvGrpSpPr/>
            <p:nvPr userDrawn="1"/>
          </p:nvGrpSpPr>
          <p:grpSpPr>
            <a:xfrm>
              <a:off x="3222625" y="4610112"/>
              <a:ext cx="2494268" cy="681601"/>
              <a:chOff x="3222625" y="4610112"/>
              <a:chExt cx="2494268" cy="681601"/>
            </a:xfrm>
            <a:solidFill>
              <a:schemeClr val="accent3"/>
            </a:solidFill>
          </p:grpSpPr>
          <p:grpSp>
            <p:nvGrpSpPr>
              <p:cNvPr id="4" name="60 Grup"/>
              <p:cNvGrpSpPr/>
              <p:nvPr/>
            </p:nvGrpSpPr>
            <p:grpSpPr>
              <a:xfrm>
                <a:off x="3222625" y="4610112"/>
                <a:ext cx="2494268" cy="681601"/>
                <a:chOff x="3222625" y="4610112"/>
                <a:chExt cx="2494268" cy="681601"/>
              </a:xfrm>
              <a:grpFill/>
            </p:grpSpPr>
            <p:sp>
              <p:nvSpPr>
                <p:cNvPr id="117"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118"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119"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120"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121"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122"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123"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124"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125"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6" name="59 Grup"/>
              <p:cNvGrpSpPr/>
              <p:nvPr/>
            </p:nvGrpSpPr>
            <p:grpSpPr>
              <a:xfrm>
                <a:off x="4391556" y="4908107"/>
                <a:ext cx="242018" cy="93844"/>
                <a:chOff x="4391556" y="4908107"/>
                <a:chExt cx="242018" cy="93844"/>
              </a:xfrm>
              <a:grpFill/>
            </p:grpSpPr>
            <p:sp>
              <p:nvSpPr>
                <p:cNvPr id="114"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115"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116"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2800" b="1" kern="1200">
          <a:solidFill>
            <a:srgbClr val="C32D2E"/>
          </a:solidFill>
          <a:effectLst>
            <a:outerShdw blurRad="50000" dist="30000" dir="5400000" algn="tl" rotWithShape="0">
              <a:srgbClr val="000000">
                <a:alpha val="30000"/>
              </a:srgbClr>
            </a:outerShdw>
          </a:effectLst>
          <a:latin typeface="Arial Black" pitchFamily="34" charset="0"/>
          <a:ea typeface="+mj-ea"/>
          <a:cs typeface="+mj-cs"/>
        </a:defRPr>
      </a:lvl1pPr>
      <a:lvl2pPr algn="l" rtl="0" eaLnBrk="0" fontAlgn="base" hangingPunct="0">
        <a:spcBef>
          <a:spcPct val="0"/>
        </a:spcBef>
        <a:spcAft>
          <a:spcPct val="0"/>
        </a:spcAft>
        <a:defRPr sz="2800" b="1">
          <a:solidFill>
            <a:srgbClr val="C32D2E"/>
          </a:solidFill>
          <a:latin typeface="Arial Black" pitchFamily="34" charset="0"/>
        </a:defRPr>
      </a:lvl2pPr>
      <a:lvl3pPr algn="l" rtl="0" eaLnBrk="0" fontAlgn="base" hangingPunct="0">
        <a:spcBef>
          <a:spcPct val="0"/>
        </a:spcBef>
        <a:spcAft>
          <a:spcPct val="0"/>
        </a:spcAft>
        <a:defRPr sz="2800" b="1">
          <a:solidFill>
            <a:srgbClr val="C32D2E"/>
          </a:solidFill>
          <a:latin typeface="Arial Black" pitchFamily="34" charset="0"/>
        </a:defRPr>
      </a:lvl3pPr>
      <a:lvl4pPr algn="l" rtl="0" eaLnBrk="0" fontAlgn="base" hangingPunct="0">
        <a:spcBef>
          <a:spcPct val="0"/>
        </a:spcBef>
        <a:spcAft>
          <a:spcPct val="0"/>
        </a:spcAft>
        <a:defRPr sz="2800" b="1">
          <a:solidFill>
            <a:srgbClr val="C32D2E"/>
          </a:solidFill>
          <a:latin typeface="Arial Black" pitchFamily="34" charset="0"/>
        </a:defRPr>
      </a:lvl4pPr>
      <a:lvl5pPr algn="l" rtl="0" eaLnBrk="0" fontAlgn="base" hangingPunct="0">
        <a:spcBef>
          <a:spcPct val="0"/>
        </a:spcBef>
        <a:spcAft>
          <a:spcPct val="0"/>
        </a:spcAft>
        <a:defRPr sz="2800" b="1">
          <a:solidFill>
            <a:srgbClr val="C32D2E"/>
          </a:solidFill>
          <a:latin typeface="Arial Black" pitchFamily="34" charset="0"/>
        </a:defRPr>
      </a:lvl5pPr>
      <a:lvl6pPr marL="457200" algn="l" rtl="0" fontAlgn="base">
        <a:spcBef>
          <a:spcPct val="0"/>
        </a:spcBef>
        <a:spcAft>
          <a:spcPct val="0"/>
        </a:spcAft>
        <a:defRPr sz="4400">
          <a:solidFill>
            <a:srgbClr val="572314"/>
          </a:solidFill>
          <a:latin typeface="Gill Sans MT" pitchFamily="34" charset="0"/>
        </a:defRPr>
      </a:lvl6pPr>
      <a:lvl7pPr marL="914400" algn="l" rtl="0" fontAlgn="base">
        <a:spcBef>
          <a:spcPct val="0"/>
        </a:spcBef>
        <a:spcAft>
          <a:spcPct val="0"/>
        </a:spcAft>
        <a:defRPr sz="4400">
          <a:solidFill>
            <a:srgbClr val="572314"/>
          </a:solidFill>
          <a:latin typeface="Gill Sans MT" pitchFamily="34" charset="0"/>
        </a:defRPr>
      </a:lvl7pPr>
      <a:lvl8pPr marL="1371600" algn="l" rtl="0" fontAlgn="base">
        <a:spcBef>
          <a:spcPct val="0"/>
        </a:spcBef>
        <a:spcAft>
          <a:spcPct val="0"/>
        </a:spcAft>
        <a:defRPr sz="4400">
          <a:solidFill>
            <a:srgbClr val="572314"/>
          </a:solidFill>
          <a:latin typeface="Gill Sans MT" pitchFamily="34" charset="0"/>
        </a:defRPr>
      </a:lvl8pPr>
      <a:lvl9pPr marL="1828800" algn="l" rtl="0" fontAlgn="base">
        <a:spcBef>
          <a:spcPct val="0"/>
        </a:spcBef>
        <a:spcAft>
          <a:spcPct val="0"/>
        </a:spcAft>
        <a:defRPr sz="4400">
          <a:solidFill>
            <a:srgbClr val="572314"/>
          </a:solidFill>
          <a:latin typeface="Gill Sans MT" pitchFamily="34" charset="0"/>
        </a:defRPr>
      </a:lvl9pPr>
      <a:extLst/>
    </p:titleStyle>
    <p:bodyStyle>
      <a:lvl1pPr marL="365125" indent="-282575" algn="l" rtl="0" eaLnBrk="0" fontAlgn="base" hangingPunct="0">
        <a:lnSpc>
          <a:spcPts val="3000"/>
        </a:lnSpc>
        <a:spcBef>
          <a:spcPts val="600"/>
        </a:spcBef>
        <a:spcAft>
          <a:spcPct val="0"/>
        </a:spcAft>
        <a:buClr>
          <a:schemeClr val="accent1"/>
        </a:buClr>
        <a:buSzPct val="80000"/>
        <a:buFont typeface="Wingdings 2" pitchFamily="18" charset="2"/>
        <a:buChar char=""/>
        <a:defRPr sz="2400" b="1" kern="1200">
          <a:solidFill>
            <a:schemeClr val="tx1"/>
          </a:solidFill>
          <a:latin typeface="Arial" pitchFamily="34" charset="0"/>
          <a:ea typeface="+mn-ea"/>
          <a:cs typeface="Arial" pitchFamily="34" charset="0"/>
        </a:defRPr>
      </a:lvl1pPr>
      <a:lvl2pPr marL="639763" indent="-236538" algn="l" rtl="0" eaLnBrk="0" fontAlgn="base" hangingPunct="0">
        <a:lnSpc>
          <a:spcPts val="3000"/>
        </a:lnSpc>
        <a:spcBef>
          <a:spcPts val="550"/>
        </a:spcBef>
        <a:spcAft>
          <a:spcPct val="0"/>
        </a:spcAft>
        <a:buClr>
          <a:schemeClr val="accent1"/>
        </a:buClr>
        <a:buFont typeface="Verdana" pitchFamily="34" charset="0"/>
        <a:buChar char="◦"/>
        <a:defRPr sz="2000" b="1" kern="1200">
          <a:solidFill>
            <a:schemeClr val="tx1"/>
          </a:solidFill>
          <a:latin typeface="Arial" pitchFamily="34" charset="0"/>
          <a:ea typeface="+mn-ea"/>
          <a:cs typeface="Arial" pitchFamily="34" charset="0"/>
        </a:defRPr>
      </a:lvl2pPr>
      <a:lvl3pPr marL="885825" indent="-228600" algn="l" rtl="0" eaLnBrk="0" fontAlgn="base" hangingPunct="0">
        <a:lnSpc>
          <a:spcPts val="2800"/>
        </a:lnSpc>
        <a:spcBef>
          <a:spcPct val="20000"/>
        </a:spcBef>
        <a:spcAft>
          <a:spcPct val="0"/>
        </a:spcAft>
        <a:buClr>
          <a:schemeClr val="accent2"/>
        </a:buClr>
        <a:buFont typeface="Wingdings 2" pitchFamily="18" charset="2"/>
        <a:buChar char=""/>
        <a:defRPr b="1" kern="1200">
          <a:solidFill>
            <a:schemeClr val="tx1"/>
          </a:solidFill>
          <a:latin typeface="Arial" pitchFamily="34" charset="0"/>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1600" b="1" kern="1200">
          <a:solidFill>
            <a:schemeClr val="tx1"/>
          </a:solidFill>
          <a:latin typeface="Arial" pitchFamily="34" charset="0"/>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1400" b="1" kern="1200">
          <a:solidFill>
            <a:schemeClr val="tx1"/>
          </a:solidFill>
          <a:latin typeface="Arial" pitchFamily="34" charset="0"/>
          <a:ea typeface="+mn-ea"/>
          <a:cs typeface="Arial" pitchFamily="34"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36563"/>
            <a:ext cx="7726759" cy="1471612"/>
          </a:xfrm>
        </p:spPr>
        <p:txBody>
          <a:bodyPr/>
          <a:lstStyle/>
          <a:p>
            <a:pPr eaLnBrk="1" fontAlgn="auto" hangingPunct="1">
              <a:spcAft>
                <a:spcPts val="0"/>
              </a:spcAft>
              <a:defRPr/>
            </a:pPr>
            <a:r>
              <a:rPr lang="tr-TR" dirty="0">
                <a:solidFill>
                  <a:schemeClr val="tx2">
                    <a:satMod val="130000"/>
                  </a:schemeClr>
                </a:solidFill>
              </a:rPr>
              <a:t>MÜSABAKA  VE ANTRENMAN ANALİZİ</a:t>
            </a:r>
          </a:p>
        </p:txBody>
      </p:sp>
      <p:sp>
        <p:nvSpPr>
          <p:cNvPr id="3" name="Subtitle 2"/>
          <p:cNvSpPr>
            <a:spLocks noGrp="1"/>
          </p:cNvSpPr>
          <p:nvPr>
            <p:ph type="subTitle" idx="1"/>
          </p:nvPr>
        </p:nvSpPr>
        <p:spPr>
          <a:xfrm>
            <a:off x="1403350" y="2708275"/>
            <a:ext cx="7407275" cy="1752600"/>
          </a:xfrm>
        </p:spPr>
        <p:txBody>
          <a:bodyPr>
            <a:normAutofit/>
          </a:bodyPr>
          <a:lstStyle/>
          <a:p>
            <a:pPr eaLnBrk="1" fontAlgn="auto" hangingPunct="1">
              <a:spcAft>
                <a:spcPts val="0"/>
              </a:spcAft>
              <a:buFont typeface="Wingdings 2"/>
              <a:buNone/>
              <a:defRPr/>
            </a:pPr>
            <a:r>
              <a:rPr lang="tr-TR" dirty="0"/>
              <a:t> Mehmet Görkem İşgüzar</a:t>
            </a:r>
          </a:p>
        </p:txBody>
      </p:sp>
      <p:sp>
        <p:nvSpPr>
          <p:cNvPr id="4" name="3 Slayt Numarası Yer Tutucusu"/>
          <p:cNvSpPr>
            <a:spLocks noGrp="1"/>
          </p:cNvSpPr>
          <p:nvPr>
            <p:ph type="sldNum" sz="quarter" idx="12"/>
          </p:nvPr>
        </p:nvSpPr>
        <p:spPr/>
        <p:txBody>
          <a:bodyPr/>
          <a:lstStyle/>
          <a:p>
            <a:pPr>
              <a:defRPr/>
            </a:pPr>
            <a:fld id="{9CA0F8F7-7E69-4C07-B0EC-A7639A281A3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dirty="0"/>
              <a:t>Serbest Gözlem ve </a:t>
            </a:r>
            <a:r>
              <a:rPr lang="tr-TR" sz="3200" b="1" dirty="0" err="1"/>
              <a:t>Subjektif</a:t>
            </a:r>
            <a:r>
              <a:rPr lang="tr-TR" sz="3200" b="1" dirty="0"/>
              <a:t> Değerlendirme</a:t>
            </a:r>
            <a:endParaRPr lang="tr-TR" sz="3200" dirty="0"/>
          </a:p>
        </p:txBody>
      </p:sp>
    </p:spTree>
    <p:extLst>
      <p:ext uri="{BB962C8B-B14F-4D97-AF65-F5344CB8AC3E}">
        <p14:creationId xmlns:p14="http://schemas.microsoft.com/office/powerpoint/2010/main" val="133287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2051720" y="578594"/>
            <a:ext cx="5904656" cy="627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1043608" y="1197248"/>
            <a:ext cx="3744416" cy="44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5097883" y="1183243"/>
            <a:ext cx="3866605" cy="4478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836613"/>
            <a:ext cx="3206750" cy="584200"/>
          </a:xfrm>
          <a:prstGeom prst="rect">
            <a:avLst/>
          </a:prstGeom>
          <a:noFill/>
          <a:ln w="9525">
            <a:noFill/>
            <a:miter lim="800000"/>
            <a:headEnd/>
            <a:tailEnd/>
          </a:ln>
        </p:spPr>
        <p:txBody>
          <a:bodyPr wrap="none">
            <a:spAutoFit/>
          </a:bodyPr>
          <a:lstStyle/>
          <a:p>
            <a:r>
              <a:rPr lang="tr-TR" sz="3200" b="1"/>
              <a:t>Grafik Yöntemi </a:t>
            </a:r>
            <a:endParaRPr lang="tr-T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1052736"/>
            <a:ext cx="7062189" cy="540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nvGraphicFramePr>
        <p:xfrm>
          <a:off x="1258888" y="908050"/>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5 Grafik"/>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08050"/>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6 Grafik"/>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a:t>
            </a:r>
            <a:r>
              <a:rPr lang="tr-TR" b="1" u="sng" dirty="0">
                <a:cs typeface="Times New Roman" pitchFamily="18" charset="0"/>
              </a:rPr>
              <a:t>Video analizi ancak kayıtlar iyi düzenlenmişse ve kısaysa değerlidir.</a:t>
            </a:r>
            <a:endParaRPr lang="tr-TR" b="1" u="sng"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a:t>Video Fotoğraf veya Film Kayıtları</a:t>
            </a:r>
            <a:endParaRPr lang="tr-T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Birleştirilmiş Yöntemler</a:t>
            </a:r>
            <a:endParaRPr lang="tr-T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475656" y="2060848"/>
            <a:ext cx="7200900" cy="2585323"/>
          </a:xfrm>
          <a:prstGeom prst="rect">
            <a:avLst/>
          </a:prstGeom>
          <a:noFill/>
          <a:ln w="9525">
            <a:noFill/>
            <a:miter lim="800000"/>
            <a:headEnd/>
            <a:tailEnd/>
          </a:ln>
        </p:spPr>
        <p:txBody>
          <a:bodyPr>
            <a:spAutoFit/>
          </a:bodyPr>
          <a:lstStyle/>
          <a:p>
            <a:pPr algn="just">
              <a:lnSpc>
                <a:spcPct val="150000"/>
              </a:lnSpc>
            </a:pPr>
            <a:r>
              <a:rPr lang="tr-TR" dirty="0"/>
              <a:t>        Antrenman ve maç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a:t>
            </a:fld>
            <a:endParaRPr lang="en-US"/>
          </a:p>
        </p:txBody>
      </p:sp>
      <p:sp>
        <p:nvSpPr>
          <p:cNvPr id="5" name="4 Dikdörtgen"/>
          <p:cNvSpPr/>
          <p:nvPr/>
        </p:nvSpPr>
        <p:spPr>
          <a:xfrm>
            <a:off x="1259632" y="1357298"/>
            <a:ext cx="7704856" cy="3416320"/>
          </a:xfrm>
          <a:prstGeom prst="rect">
            <a:avLst/>
          </a:prstGeom>
        </p:spPr>
        <p:txBody>
          <a:bodyPr wrap="square">
            <a:spAutoFit/>
          </a:bodyPr>
          <a:lstStyle/>
          <a:p>
            <a:pPr algn="ctr">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899592" y="0"/>
            <a:ext cx="8244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0"/>
            <a:ext cx="8172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3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620713"/>
            <a:ext cx="4743450" cy="584200"/>
          </a:xfrm>
          <a:prstGeom prst="rect">
            <a:avLst/>
          </a:prstGeom>
          <a:noFill/>
          <a:ln w="9525">
            <a:noFill/>
            <a:miter lim="800000"/>
            <a:headEnd/>
            <a:tailEnd/>
          </a:ln>
        </p:spPr>
        <p:txBody>
          <a:bodyPr wrap="none">
            <a:spAutoFit/>
          </a:bodyPr>
          <a:lstStyle/>
          <a:p>
            <a:r>
              <a:rPr lang="tr-TR" sz="3200" b="1"/>
              <a:t>İstatistiksel Maç Analizi</a:t>
            </a:r>
            <a:endParaRPr lang="tr-TR" sz="320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E1C17A-972C-4124-A8DC-83A8BDC134F4}" type="slidenum">
              <a:rPr lang="en-US" smtClean="0"/>
              <a:pPr>
                <a:defRPr/>
              </a:pPr>
              <a:t>23</a:t>
            </a:fld>
            <a:endParaRPr lang="en-US"/>
          </a:p>
        </p:txBody>
      </p:sp>
      <p:sp>
        <p:nvSpPr>
          <p:cNvPr id="5" name="4 Dikdörtgen"/>
          <p:cNvSpPr/>
          <p:nvPr/>
        </p:nvSpPr>
        <p:spPr>
          <a:xfrm>
            <a:off x="1214414" y="1714488"/>
            <a:ext cx="7643866" cy="646331"/>
          </a:xfrm>
          <a:prstGeom prst="rect">
            <a:avLst/>
          </a:prstGeom>
        </p:spPr>
        <p:txBody>
          <a:bodyPr wrap="square">
            <a:spAutoFit/>
          </a:bodyPr>
          <a:lstStyle/>
          <a:p>
            <a:pPr eaLnBrk="0" hangingPunct="0">
              <a:buFontTx/>
              <a:buChar char="•"/>
            </a:pPr>
            <a:r>
              <a:rPr lang="tr-TR" dirty="0">
                <a:cs typeface="Times New Roman" pitchFamily="18" charset="0"/>
              </a:rPr>
              <a:t> 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2357430"/>
            <a:ext cx="7500990" cy="646331"/>
          </a:xfrm>
          <a:prstGeom prst="rect">
            <a:avLst/>
          </a:prstGeom>
        </p:spPr>
        <p:txBody>
          <a:bodyPr wrap="square">
            <a:spAutoFit/>
          </a:bodyPr>
          <a:lstStyle/>
          <a:p>
            <a:pPr eaLnBrk="0" hangingPunct="0">
              <a:buFontTx/>
              <a:buChar char="•"/>
            </a:pPr>
            <a:r>
              <a:rPr lang="tr-TR" dirty="0">
                <a:cs typeface="Times New Roman" pitchFamily="18" charset="0"/>
              </a:rPr>
              <a:t>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996983"/>
            <a:ext cx="6286544" cy="646331"/>
          </a:xfrm>
          <a:prstGeom prst="rect">
            <a:avLst/>
          </a:prstGeom>
        </p:spPr>
        <p:txBody>
          <a:bodyPr wrap="square">
            <a:spAutoFit/>
          </a:bodyPr>
          <a:lstStyle/>
          <a:p>
            <a:pPr eaLnBrk="0" hangingPunct="0">
              <a:buFont typeface="Arial" pitchFamily="34" charset="0"/>
              <a:buChar char="•"/>
            </a:pPr>
            <a:r>
              <a:rPr lang="tr-TR" dirty="0">
                <a:cs typeface="Times New Roman" pitchFamily="18" charset="0"/>
              </a:rPr>
              <a:t>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3631172"/>
            <a:ext cx="2077556" cy="369332"/>
          </a:xfrm>
          <a:prstGeom prst="rect">
            <a:avLst/>
          </a:prstGeom>
        </p:spPr>
        <p:txBody>
          <a:bodyPr wrap="none">
            <a:spAutoFit/>
          </a:bodyPr>
          <a:lstStyle/>
          <a:p>
            <a:pPr eaLnBrk="0" hangingPunct="0">
              <a:buFontTx/>
              <a:buChar char="•"/>
            </a:pPr>
            <a:r>
              <a:rPr lang="tr-TR" dirty="0">
                <a:cs typeface="Times New Roman" pitchFamily="18" charset="0"/>
              </a:rPr>
              <a:t>Verilerin işlenmesi.</a:t>
            </a:r>
          </a:p>
        </p:txBody>
      </p:sp>
      <p:sp>
        <p:nvSpPr>
          <p:cNvPr id="9" name="8 Dikdörtgen"/>
          <p:cNvSpPr/>
          <p:nvPr/>
        </p:nvSpPr>
        <p:spPr>
          <a:xfrm>
            <a:off x="1281009" y="4131238"/>
            <a:ext cx="2505173" cy="369332"/>
          </a:xfrm>
          <a:prstGeom prst="rect">
            <a:avLst/>
          </a:prstGeom>
        </p:spPr>
        <p:txBody>
          <a:bodyPr wrap="none">
            <a:spAutoFit/>
          </a:bodyPr>
          <a:lstStyle/>
          <a:p>
            <a:pPr eaLnBrk="0" hangingPunct="0">
              <a:buFontTx/>
              <a:buChar char="•"/>
            </a:pPr>
            <a:r>
              <a:rPr lang="tr-TR" dirty="0">
                <a:cs typeface="Times New Roman" pitchFamily="18" charset="0"/>
              </a:rPr>
              <a:t>İşlenen verilerin analizi.</a:t>
            </a:r>
          </a:p>
        </p:txBody>
      </p:sp>
      <p:sp>
        <p:nvSpPr>
          <p:cNvPr id="10" name="9 Dikdörtgen"/>
          <p:cNvSpPr/>
          <p:nvPr/>
        </p:nvSpPr>
        <p:spPr>
          <a:xfrm>
            <a:off x="1269748" y="6060064"/>
            <a:ext cx="2730748" cy="369332"/>
          </a:xfrm>
          <a:prstGeom prst="rect">
            <a:avLst/>
          </a:prstGeom>
        </p:spPr>
        <p:txBody>
          <a:bodyPr wrap="none">
            <a:spAutoFit/>
          </a:bodyPr>
          <a:lstStyle/>
          <a:p>
            <a:pPr eaLnBrk="0" hangingPunct="0">
              <a:buFontTx/>
              <a:buChar char="•"/>
            </a:pPr>
            <a:r>
              <a:rPr lang="tr-TR" dirty="0">
                <a:cs typeface="Times New Roman" pitchFamily="18" charset="0"/>
              </a:rPr>
              <a:t>Sonuçların yorumlanması.</a:t>
            </a:r>
          </a:p>
        </p:txBody>
      </p:sp>
      <p:sp>
        <p:nvSpPr>
          <p:cNvPr id="11" name="10 Dikdörtgen"/>
          <p:cNvSpPr/>
          <p:nvPr/>
        </p:nvSpPr>
        <p:spPr>
          <a:xfrm>
            <a:off x="1285852" y="4702742"/>
            <a:ext cx="4689041" cy="369332"/>
          </a:xfrm>
          <a:prstGeom prst="rect">
            <a:avLst/>
          </a:prstGeom>
        </p:spPr>
        <p:txBody>
          <a:bodyPr wrap="none">
            <a:spAutoFit/>
          </a:bodyPr>
          <a:lstStyle/>
          <a:p>
            <a:pPr>
              <a:buFont typeface="Arial" pitchFamily="34" charset="0"/>
              <a:buChar char="•"/>
            </a:pPr>
            <a:r>
              <a:rPr lang="tr-TR" dirty="0">
                <a:cs typeface="Times New Roman" pitchFamily="18" charset="0"/>
              </a:rPr>
              <a:t>Grafik ve tablolarla sonuçların görselleştirilmesi</a:t>
            </a:r>
            <a:endParaRPr lang="tr-TR" dirty="0"/>
          </a:p>
        </p:txBody>
      </p:sp>
      <p:sp>
        <p:nvSpPr>
          <p:cNvPr id="12" name="11 Dikdörtgen"/>
          <p:cNvSpPr/>
          <p:nvPr/>
        </p:nvSpPr>
        <p:spPr>
          <a:xfrm>
            <a:off x="1250916" y="5345684"/>
            <a:ext cx="4035464" cy="369332"/>
          </a:xfrm>
          <a:prstGeom prst="rect">
            <a:avLst/>
          </a:prstGeom>
        </p:spPr>
        <p:txBody>
          <a:bodyPr wrap="none">
            <a:spAutoFit/>
          </a:bodyPr>
          <a:lstStyle/>
          <a:p>
            <a:pPr eaLnBrk="0" hangingPunct="0">
              <a:buFontTx/>
              <a:buChar char="•"/>
            </a:pPr>
            <a:r>
              <a:rPr lang="tr-TR" dirty="0">
                <a:cs typeface="Times New Roman" pitchFamily="18" charset="0"/>
              </a:rPr>
              <a:t>Son raporun düzenlenmesi ve yazılması.</a:t>
            </a:r>
          </a:p>
        </p:txBody>
      </p:sp>
      <p:sp>
        <p:nvSpPr>
          <p:cNvPr id="13" name="12 Metin kutusu"/>
          <p:cNvSpPr txBox="1"/>
          <p:nvPr/>
        </p:nvSpPr>
        <p:spPr>
          <a:xfrm>
            <a:off x="1857356" y="785794"/>
            <a:ext cx="5532540" cy="477054"/>
          </a:xfrm>
          <a:prstGeom prst="rect">
            <a:avLst/>
          </a:prstGeom>
          <a:noFill/>
        </p:spPr>
        <p:txBody>
          <a:bodyPr wrap="none" rtlCol="0">
            <a:spAutoFit/>
          </a:bodyPr>
          <a:lstStyle/>
          <a:p>
            <a:r>
              <a:rPr lang="tr-TR" sz="2500" b="1" dirty="0"/>
              <a:t>İstatistiksel Müsabaka Analizi Prosedürü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0A9EE9-29E1-4278-97DE-9A036381DCF3}" type="slidenum">
              <a:rPr lang="en-US" smtClean="0"/>
              <a:pPr>
                <a:defRPr/>
              </a:pPr>
              <a:t>24</a:t>
            </a:fld>
            <a:endParaRPr lang="en-US"/>
          </a:p>
        </p:txBody>
      </p:sp>
      <p:sp>
        <p:nvSpPr>
          <p:cNvPr id="33795" name="4 Dikdörtgen"/>
          <p:cNvSpPr>
            <a:spLocks noChangeArrowheads="1"/>
          </p:cNvSpPr>
          <p:nvPr/>
        </p:nvSpPr>
        <p:spPr bwMode="auto">
          <a:xfrm>
            <a:off x="1476375" y="620713"/>
            <a:ext cx="4743450" cy="584200"/>
          </a:xfrm>
          <a:prstGeom prst="rect">
            <a:avLst/>
          </a:prstGeom>
          <a:noFill/>
          <a:ln w="9525">
            <a:noFill/>
            <a:miter lim="800000"/>
            <a:headEnd/>
            <a:tailEnd/>
          </a:ln>
        </p:spPr>
        <p:txBody>
          <a:bodyPr wrap="none">
            <a:spAutoFit/>
          </a:bodyPr>
          <a:lstStyle/>
          <a:p>
            <a:r>
              <a:rPr lang="tr-TR" sz="3200" b="1"/>
              <a:t>İstatistiksel Maç Analizi</a:t>
            </a:r>
            <a:endParaRPr lang="tr-TR" sz="3200"/>
          </a:p>
        </p:txBody>
      </p:sp>
      <p:sp>
        <p:nvSpPr>
          <p:cNvPr id="6" name="Rectangle 1"/>
          <p:cNvSpPr>
            <a:spLocks noChangeArrowheads="1"/>
          </p:cNvSpPr>
          <p:nvPr/>
        </p:nvSpPr>
        <p:spPr bwMode="auto">
          <a:xfrm flipH="1">
            <a:off x="1259632" y="1340266"/>
            <a:ext cx="7632700" cy="4897046"/>
          </a:xfrm>
          <a:prstGeom prst="rect">
            <a:avLst/>
          </a:prstGeom>
          <a:noFill/>
          <a:ln w="9525">
            <a:noFill/>
            <a:miter lim="800000"/>
            <a:headEnd/>
            <a:tailEnd/>
          </a:ln>
        </p:spPr>
        <p:txBody>
          <a:bodyPr anchor="ctr">
            <a:spAutoFit/>
          </a:bodyPr>
          <a:lstStyle/>
          <a:p>
            <a:pPr algn="just" eaLnBrk="0" hangingPunct="0">
              <a:lnSpc>
                <a:spcPct val="150000"/>
              </a:lnSpc>
            </a:pPr>
            <a:r>
              <a:rPr lang="tr-TR" sz="1500" b="1" u="sng" dirty="0" err="1"/>
              <a:t>Subjektif</a:t>
            </a:r>
            <a:r>
              <a:rPr lang="tr-TR" sz="1500" b="1" u="sng" dirty="0"/>
              <a:t> olasılık</a:t>
            </a:r>
            <a:r>
              <a:rPr lang="tr-TR" sz="1500"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sz="1500" dirty="0"/>
          </a:p>
          <a:p>
            <a:pPr algn="just" eaLnBrk="0" hangingPunct="0">
              <a:lnSpc>
                <a:spcPct val="150000"/>
              </a:lnSpc>
            </a:pPr>
            <a:r>
              <a:rPr lang="tr-TR" sz="1500" b="1" u="sng" dirty="0"/>
              <a:t>Objektif olasılık</a:t>
            </a:r>
            <a:r>
              <a:rPr lang="tr-TR" sz="1500"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sz="1500" u="sng" dirty="0"/>
          </a:p>
          <a:p>
            <a:pPr algn="just" eaLnBrk="0" hangingPunct="0">
              <a:lnSpc>
                <a:spcPct val="150000"/>
              </a:lnSpc>
            </a:pPr>
            <a:r>
              <a:rPr lang="tr-TR" sz="1500" b="1" u="sng" dirty="0"/>
              <a:t>Koşullu olasılık,</a:t>
            </a:r>
            <a:r>
              <a:rPr lang="tr-TR" sz="1500" dirty="0"/>
              <a:t> Bir olayın gerçekleştiği bilindikten sonra buna bağlı olarak diğer olayın gerçekleşme olasılığıdır. </a:t>
            </a:r>
          </a:p>
          <a:p>
            <a:pPr algn="just" eaLnBrk="0" hangingPunct="0">
              <a:lnSpc>
                <a:spcPct val="150000"/>
              </a:lnSpc>
            </a:pPr>
            <a:endParaRPr lang="tr-TR" sz="1500" dirty="0"/>
          </a:p>
          <a:p>
            <a:pPr algn="just" eaLnBrk="0" hangingPunct="0">
              <a:lnSpc>
                <a:spcPct val="150000"/>
              </a:lnSpc>
            </a:pPr>
            <a:r>
              <a:rPr lang="tr-TR" sz="1500" dirty="0"/>
              <a:t>                                    </a:t>
            </a:r>
          </a:p>
          <a:p>
            <a:pPr algn="just" eaLnBrk="0" hangingPunct="0">
              <a:lnSpc>
                <a:spcPct val="150000"/>
              </a:lnSpc>
            </a:pPr>
            <a:r>
              <a:rPr lang="tr-TR" sz="1500" dirty="0"/>
              <a:t> İstatistik</a:t>
            </a:r>
            <a:r>
              <a:rPr lang="tr-TR" sz="1500" b="1" u="sng" dirty="0"/>
              <a:t>, objektif </a:t>
            </a:r>
            <a:r>
              <a:rPr lang="tr-TR" sz="1500" dirty="0"/>
              <a:t>yani nesnel olasılık ile ilgilenir. Müsabaka analizi ise  </a:t>
            </a:r>
            <a:r>
              <a:rPr lang="tr-TR" sz="1500" b="1" u="sng" dirty="0"/>
              <a:t>tüm olasılıklarla  </a:t>
            </a:r>
            <a:r>
              <a:rPr lang="tr-TR" sz="1500" dirty="0"/>
              <a:t>ilgilenir.</a:t>
            </a:r>
          </a:p>
        </p:txBody>
      </p:sp>
    </p:spTree>
    <p:extLst>
      <p:ext uri="{BB962C8B-B14F-4D97-AF65-F5344CB8AC3E}">
        <p14:creationId xmlns:p14="http://schemas.microsoft.com/office/powerpoint/2010/main" val="1694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61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321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885044" y="582434"/>
            <a:ext cx="6359363" cy="477054"/>
          </a:xfrm>
          <a:prstGeom prst="rect">
            <a:avLst/>
          </a:prstGeom>
          <a:noFill/>
        </p:spPr>
        <p:txBody>
          <a:bodyPr wrap="square" rtlCol="0">
            <a:spAutoFit/>
          </a:bodyPr>
          <a:lstStyle/>
          <a:p>
            <a:r>
              <a:rPr lang="tr-TR" sz="2500" b="1" dirty="0"/>
              <a:t>Sayısal olarak analizi yapılan beceriler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29</a:t>
            </a:fld>
            <a:endParaRPr lang="en-US"/>
          </a:p>
        </p:txBody>
      </p:sp>
      <p:sp>
        <p:nvSpPr>
          <p:cNvPr id="12" name="12 Metin kutusu"/>
          <p:cNvSpPr txBox="1"/>
          <p:nvPr/>
        </p:nvSpPr>
        <p:spPr>
          <a:xfrm>
            <a:off x="3419872" y="900354"/>
            <a:ext cx="3024336" cy="477054"/>
          </a:xfrm>
          <a:prstGeom prst="rect">
            <a:avLst/>
          </a:prstGeom>
          <a:noFill/>
        </p:spPr>
        <p:txBody>
          <a:bodyPr wrap="square" rtlCol="0">
            <a:spAutoFit/>
          </a:bodyPr>
          <a:lstStyle/>
          <a:p>
            <a:r>
              <a:rPr lang="tr-TR" sz="2500" b="1" dirty="0"/>
              <a:t>Bileşik    beceriler</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9" t="37324" r="38300" b="37316"/>
          <a:stretch/>
        </p:blipFill>
        <p:spPr bwMode="auto">
          <a:xfrm>
            <a:off x="2267744" y="2111529"/>
            <a:ext cx="55223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29A9275-47CA-4CA7-B216-B68AB93A4079}" type="slidenum">
              <a:rPr lang="en-US" smtClean="0"/>
              <a:pPr>
                <a:defRPr/>
              </a:pPr>
              <a:t>3</a:t>
            </a:fld>
            <a:endParaRPr lang="en-US"/>
          </a:p>
        </p:txBody>
      </p:sp>
      <p:sp>
        <p:nvSpPr>
          <p:cNvPr id="21507" name="Rectangle 1"/>
          <p:cNvSpPr>
            <a:spLocks noChangeArrowheads="1"/>
          </p:cNvSpPr>
          <p:nvPr/>
        </p:nvSpPr>
        <p:spPr bwMode="auto">
          <a:xfrm>
            <a:off x="1187624" y="2536364"/>
            <a:ext cx="7632848"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Müsabaka analiziyle; oyuncuların ve takımın, maç sırasındaki performansı üzerinde objektif veri ve özel bilgiler sağlayabilirsiniz.Bu veriler yarışmanın incelenmesi için gereken </a:t>
            </a:r>
            <a:r>
              <a:rPr lang="tr-TR" u="sng" dirty="0">
                <a:cs typeface="Times New Roman" pitchFamily="18" charset="0"/>
              </a:rPr>
              <a:t>ön bilgilerdir</a:t>
            </a:r>
            <a:r>
              <a:rPr lang="tr-TR" b="1" u="sng" dirty="0">
                <a:cs typeface="Times New Roman" pitchFamily="18" charset="0"/>
              </a:rPr>
              <a:t>.</a:t>
            </a:r>
            <a:endParaRPr lang="tr-TR" u="sng" dirty="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30</a:t>
            </a:fld>
            <a:endParaRPr lang="en-US"/>
          </a:p>
        </p:txBody>
      </p:sp>
      <p:sp>
        <p:nvSpPr>
          <p:cNvPr id="36867" name="Rectangle 1"/>
          <p:cNvSpPr>
            <a:spLocks noChangeArrowheads="1"/>
          </p:cNvSpPr>
          <p:nvPr/>
        </p:nvSpPr>
        <p:spPr bwMode="auto">
          <a:xfrm>
            <a:off x="1547664" y="548680"/>
            <a:ext cx="6769100" cy="484799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sz="1600" b="1" dirty="0"/>
              <a:t>Atak ;</a:t>
            </a:r>
            <a:endParaRPr lang="tr-TR" sz="1600" dirty="0"/>
          </a:p>
          <a:p>
            <a:pPr algn="just" eaLnBrk="0" hangingPunct="0">
              <a:tabLst>
                <a:tab pos="900113" algn="l"/>
              </a:tabLst>
            </a:pPr>
            <a:r>
              <a:rPr lang="tr-TR" sz="1600" b="1" dirty="0"/>
              <a:t># : </a:t>
            </a:r>
            <a:r>
              <a:rPr lang="tr-TR" sz="1600" dirty="0"/>
              <a:t>Yapılan atağın karşı sahada  defanstan bloktan ya da yere değerek sayıya </a:t>
            </a:r>
            <a:r>
              <a:rPr lang="tr-TR" sz="1600" dirty="0">
                <a:latin typeface="+mj-lt"/>
              </a:rPr>
              <a:t>ç</a:t>
            </a:r>
            <a:r>
              <a:rPr lang="tr-TR" sz="1600" dirty="0"/>
              <a:t>evrilmesi.</a:t>
            </a:r>
          </a:p>
          <a:p>
            <a:pPr algn="just" eaLnBrk="0" hangingPunct="0">
              <a:tabLst>
                <a:tab pos="900113" algn="l"/>
              </a:tabLst>
            </a:pPr>
            <a:endParaRPr lang="tr-TR" sz="1600" dirty="0"/>
          </a:p>
          <a:p>
            <a:pPr algn="just" eaLnBrk="0" hangingPunct="0">
              <a:tabLst>
                <a:tab pos="900113" algn="l"/>
              </a:tabLst>
            </a:pPr>
            <a:r>
              <a:rPr lang="tr-TR" sz="1600" b="1" dirty="0"/>
              <a:t>+ : </a:t>
            </a:r>
            <a:r>
              <a:rPr lang="tr-TR" sz="1600" dirty="0"/>
              <a:t>Rakip tarafından oyunda tutulabilen ancak h</a:t>
            </a:r>
            <a:r>
              <a:rPr lang="tr-TR" sz="1600" dirty="0">
                <a:latin typeface="Calibri" pitchFamily="34" charset="0"/>
              </a:rPr>
              <a:t>ü</a:t>
            </a:r>
            <a:r>
              <a:rPr lang="tr-TR" sz="1600" dirty="0"/>
              <a:t>cum organizasyonu yapılamayarak tekrar avantaja </a:t>
            </a:r>
            <a:r>
              <a:rPr lang="tr-TR" sz="1600" dirty="0">
                <a:latin typeface="+mj-lt"/>
              </a:rPr>
              <a:t>ç</a:t>
            </a:r>
            <a:r>
              <a:rPr lang="tr-TR" sz="1600" dirty="0"/>
              <a:t>evrilen etkili h</a:t>
            </a:r>
            <a:r>
              <a:rPr lang="tr-TR" sz="1600" dirty="0">
                <a:latin typeface="Calibri" pitchFamily="34" charset="0"/>
              </a:rPr>
              <a:t>ü</a:t>
            </a:r>
            <a:r>
              <a:rPr lang="tr-TR" sz="1600" dirty="0"/>
              <a:t>cum.  </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a:t>
            </a:r>
            <a:r>
              <a:rPr lang="tr-TR" sz="1600" dirty="0"/>
              <a:t>  Rakip tarafından defanstan </a:t>
            </a:r>
            <a:r>
              <a:rPr lang="tr-TR" sz="1600" dirty="0">
                <a:latin typeface="Calibri" pitchFamily="34" charset="0"/>
              </a:rPr>
              <a:t>ç</a:t>
            </a:r>
            <a:r>
              <a:rPr lang="tr-TR" sz="1600" dirty="0"/>
              <a:t>ıkartılarak ya da  bloktan sektirilerek  kendi tarafına avantaja </a:t>
            </a:r>
            <a:r>
              <a:rPr lang="tr-TR" sz="1600" dirty="0">
                <a:latin typeface="Calibri" pitchFamily="34" charset="0"/>
              </a:rPr>
              <a:t>ç</a:t>
            </a:r>
            <a:r>
              <a:rPr lang="tr-TR" sz="1600" dirty="0"/>
              <a:t>evrilen etkisiz  h</a:t>
            </a:r>
            <a:r>
              <a:rPr lang="tr-TR" sz="1600" dirty="0">
                <a:latin typeface="Calibri" pitchFamily="34" charset="0"/>
              </a:rPr>
              <a:t>ü</a:t>
            </a:r>
            <a:r>
              <a:rPr lang="tr-TR" sz="1600" dirty="0"/>
              <a:t>cum.</a:t>
            </a:r>
          </a:p>
          <a:p>
            <a:pPr algn="just" eaLnBrk="0" hangingPunct="0">
              <a:tabLst>
                <a:tab pos="900113" algn="l"/>
              </a:tabLst>
            </a:pPr>
            <a:endParaRPr lang="tr-TR" sz="1600" dirty="0"/>
          </a:p>
          <a:p>
            <a:pPr algn="just" eaLnBrk="0" hangingPunct="0">
              <a:lnSpc>
                <a:spcPct val="150000"/>
              </a:lnSpc>
              <a:tabLst>
                <a:tab pos="900113" algn="l"/>
              </a:tabLst>
            </a:pPr>
            <a:r>
              <a:rPr lang="tr-TR" sz="1600" dirty="0"/>
              <a:t>!  : Rakip bloğa </a:t>
            </a:r>
            <a:r>
              <a:rPr lang="tr-TR" sz="1600" dirty="0">
                <a:latin typeface="+mj-lt"/>
              </a:rPr>
              <a:t>ç</a:t>
            </a:r>
            <a:r>
              <a:rPr lang="tr-TR" sz="1600" dirty="0"/>
              <a:t>arpıp dublajdan </a:t>
            </a:r>
            <a:r>
              <a:rPr lang="tr-TR" sz="1600" dirty="0">
                <a:latin typeface="Calibri" pitchFamily="34" charset="0"/>
              </a:rPr>
              <a:t>ç</a:t>
            </a:r>
            <a:r>
              <a:rPr lang="tr-TR" sz="1600" dirty="0"/>
              <a:t>ıkarılan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a:t>
            </a:r>
            <a:r>
              <a:rPr lang="tr-TR" sz="1600" dirty="0"/>
              <a:t>  :  Rakip bloğuna </a:t>
            </a:r>
            <a:r>
              <a:rPr lang="tr-TR" sz="1600" dirty="0">
                <a:latin typeface="Calibri" pitchFamily="34" charset="0"/>
              </a:rPr>
              <a:t>ç</a:t>
            </a:r>
            <a:r>
              <a:rPr lang="tr-TR" sz="1600" dirty="0"/>
              <a:t>arparak rakibe sayı olan yani blok yenen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  : </a:t>
            </a:r>
            <a:r>
              <a:rPr lang="tr-TR" sz="1600" dirty="0"/>
              <a:t>Direkt auta, fileye  ya da antene vurulan veya hücum çizgi ihlali yapılan hatalı hücum.</a:t>
            </a:r>
          </a:p>
        </p:txBody>
      </p:sp>
    </p:spTree>
    <p:extLst>
      <p:ext uri="{BB962C8B-B14F-4D97-AF65-F5344CB8AC3E}">
        <p14:creationId xmlns:p14="http://schemas.microsoft.com/office/powerpoint/2010/main" val="74549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31</a:t>
            </a:fld>
            <a:endParaRPr lang="en-US"/>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46" t="19895" r="52252" b="38333"/>
          <a:stretch/>
        </p:blipFill>
        <p:spPr bwMode="auto">
          <a:xfrm>
            <a:off x="2051720" y="332656"/>
            <a:ext cx="5937158" cy="501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F4E1C4C-2F33-4ABD-8990-D20DA8E6F36A}" type="slidenum">
              <a:rPr lang="en-US" smtClean="0"/>
              <a:pPr>
                <a:defRPr/>
              </a:pPr>
              <a:t>32</a:t>
            </a:fld>
            <a:endParaRPr lang="en-US"/>
          </a:p>
        </p:txBody>
      </p:sp>
      <p:sp>
        <p:nvSpPr>
          <p:cNvPr id="5" name="Rectangle 1"/>
          <p:cNvSpPr>
            <a:spLocks noChangeArrowheads="1"/>
          </p:cNvSpPr>
          <p:nvPr/>
        </p:nvSpPr>
        <p:spPr bwMode="auto">
          <a:xfrm>
            <a:off x="1115616" y="548680"/>
            <a:ext cx="7776864" cy="4647426"/>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sz="1600" b="1" dirty="0"/>
              <a:t>Servis Karşılama ;</a:t>
            </a:r>
            <a:endParaRPr lang="tr-TR" sz="1600" dirty="0"/>
          </a:p>
          <a:p>
            <a:pPr algn="just" eaLnBrk="0" hangingPunct="0">
              <a:tabLst>
                <a:tab pos="900113" algn="l"/>
              </a:tabLst>
            </a:pPr>
            <a:r>
              <a:rPr lang="tr-TR" sz="1600" b="1" dirty="0"/>
              <a:t># : </a:t>
            </a:r>
            <a:r>
              <a:rPr lang="tr-TR" sz="1600" dirty="0"/>
              <a:t>Pas</a:t>
            </a:r>
            <a:r>
              <a:rPr lang="tr-TR" sz="1600" dirty="0">
                <a:latin typeface="Calibri" pitchFamily="34" charset="0"/>
              </a:rPr>
              <a:t>ö</a:t>
            </a:r>
            <a:r>
              <a:rPr lang="tr-TR" sz="1600" dirty="0"/>
              <a:t>r b</a:t>
            </a:r>
            <a:r>
              <a:rPr lang="tr-TR" sz="1600" dirty="0">
                <a:latin typeface="Calibri" pitchFamily="34" charset="0"/>
              </a:rPr>
              <a:t>ö</a:t>
            </a:r>
            <a:r>
              <a:rPr lang="tr-TR" sz="1600" dirty="0"/>
              <a:t>lgesine yeterli y</a:t>
            </a:r>
            <a:r>
              <a:rPr lang="tr-TR" sz="1600" dirty="0">
                <a:latin typeface="Calibri" pitchFamily="34" charset="0"/>
              </a:rPr>
              <a:t>ü</a:t>
            </a:r>
            <a:r>
              <a:rPr lang="tr-TR" sz="1600" dirty="0"/>
              <a:t>kseklikte  ve hızda gelen pas</a:t>
            </a:r>
            <a:r>
              <a:rPr lang="tr-TR" sz="1600" dirty="0">
                <a:latin typeface="Calibri" pitchFamily="34" charset="0"/>
              </a:rPr>
              <a:t>ö</a:t>
            </a:r>
            <a:r>
              <a:rPr lang="tr-TR" sz="1600" dirty="0"/>
              <a:t>r</a:t>
            </a:r>
            <a:r>
              <a:rPr lang="tr-TR" sz="1600" dirty="0">
                <a:latin typeface="Calibri" pitchFamily="34" charset="0"/>
              </a:rPr>
              <a:t>ü</a:t>
            </a:r>
            <a:r>
              <a:rPr lang="tr-TR" sz="1600" dirty="0"/>
              <a:t>n istediği h</a:t>
            </a:r>
            <a:r>
              <a:rPr lang="tr-TR" sz="1600" dirty="0">
                <a:latin typeface="Calibri" pitchFamily="34" charset="0"/>
              </a:rPr>
              <a:t>ü</a:t>
            </a:r>
            <a:r>
              <a:rPr lang="tr-TR" sz="1600" dirty="0"/>
              <a:t>cum b</a:t>
            </a:r>
            <a:r>
              <a:rPr lang="tr-TR" sz="1600" dirty="0">
                <a:latin typeface="Calibri" pitchFamily="34" charset="0"/>
              </a:rPr>
              <a:t>ö</a:t>
            </a:r>
            <a:r>
              <a:rPr lang="tr-TR" sz="1600" dirty="0"/>
              <a:t>lgesine  rahatlıkla  pas atabileceği m</a:t>
            </a:r>
            <a:r>
              <a:rPr lang="tr-TR" sz="1600" dirty="0">
                <a:latin typeface="Calibri" pitchFamily="34" charset="0"/>
              </a:rPr>
              <a:t>ü</a:t>
            </a:r>
            <a:r>
              <a:rPr lang="tr-TR" sz="1600" dirty="0"/>
              <a:t>kemmel karşılama. </a:t>
            </a:r>
            <a:r>
              <a:rPr lang="tr-TR" sz="1600" b="1" dirty="0"/>
              <a:t>(Servis : - )</a:t>
            </a:r>
          </a:p>
          <a:p>
            <a:pPr algn="just" eaLnBrk="0" hangingPunct="0">
              <a:tabLst>
                <a:tab pos="900113" algn="l"/>
              </a:tabLst>
            </a:pPr>
            <a:endParaRPr lang="tr-TR" sz="1600" b="1" dirty="0"/>
          </a:p>
          <a:p>
            <a:pPr algn="just" eaLnBrk="0" hangingPunct="0">
              <a:tabLst>
                <a:tab pos="900113" algn="l"/>
              </a:tabLst>
            </a:pPr>
            <a:r>
              <a:rPr lang="tr-TR" sz="1600" b="1" dirty="0"/>
              <a:t>+ :</a:t>
            </a:r>
            <a:r>
              <a:rPr lang="tr-TR" sz="1600" dirty="0"/>
              <a:t> Pas</a:t>
            </a:r>
            <a:r>
              <a:rPr lang="tr-TR" sz="1600" dirty="0">
                <a:latin typeface="Calibri" pitchFamily="34" charset="0"/>
              </a:rPr>
              <a:t>ö</a:t>
            </a:r>
            <a:r>
              <a:rPr lang="tr-TR" sz="1600" dirty="0"/>
              <a:t>r</a:t>
            </a:r>
            <a:r>
              <a:rPr lang="tr-TR" sz="1600" dirty="0">
                <a:latin typeface="Calibri" pitchFamily="34" charset="0"/>
              </a:rPr>
              <a:t>ü</a:t>
            </a:r>
            <a:r>
              <a:rPr lang="tr-TR" sz="1600" dirty="0"/>
              <a:t>n tüm hücum  b</a:t>
            </a:r>
            <a:r>
              <a:rPr lang="tr-TR" sz="1600" dirty="0">
                <a:latin typeface="Calibri" pitchFamily="34" charset="0"/>
              </a:rPr>
              <a:t>ö</a:t>
            </a:r>
            <a:r>
              <a:rPr lang="tr-TR" sz="1600" dirty="0"/>
              <a:t>lgesini kullanılabildiği , yeterli yükseklikte ve fileden  1-2 m  a</a:t>
            </a:r>
            <a:r>
              <a:rPr lang="tr-TR" sz="1600" dirty="0">
                <a:latin typeface="Calibri" pitchFamily="34" charset="0"/>
              </a:rPr>
              <a:t>ç</a:t>
            </a:r>
            <a:r>
              <a:rPr lang="tr-TR" sz="1600" dirty="0"/>
              <a:t>ığa gelen karşılama</a:t>
            </a:r>
            <a:r>
              <a:rPr lang="tr-TR" sz="1600" b="1" dirty="0"/>
              <a:t>. (Servis : -)</a:t>
            </a:r>
          </a:p>
          <a:p>
            <a:pPr algn="just" eaLnBrk="0" hangingPunct="0">
              <a:tabLst>
                <a:tab pos="900113" algn="l"/>
              </a:tabLst>
            </a:pPr>
            <a:endParaRPr lang="tr-TR" sz="1600" dirty="0"/>
          </a:p>
          <a:p>
            <a:pPr algn="just" eaLnBrk="0" hangingPunct="0">
              <a:tabLst>
                <a:tab pos="900113" algn="l"/>
              </a:tabLst>
            </a:pPr>
            <a:r>
              <a:rPr lang="tr-TR" sz="1600" dirty="0"/>
              <a:t>!   :Fileden 3-4  m açığa yeterli yükseklikte gelen karşılama.</a:t>
            </a:r>
            <a:r>
              <a:rPr lang="tr-TR" sz="1600" b="1" dirty="0">
                <a:solidFill>
                  <a:srgbClr val="FF0000"/>
                </a:solidFill>
              </a:rPr>
              <a:t> </a:t>
            </a:r>
            <a:r>
              <a:rPr lang="tr-TR" sz="1600" b="1" dirty="0"/>
              <a:t>(Servis!)</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zorunlu olarak yalnızca  bir b</a:t>
            </a:r>
            <a:r>
              <a:rPr lang="tr-TR" sz="1600" dirty="0">
                <a:latin typeface="Calibri" pitchFamily="34" charset="0"/>
              </a:rPr>
              <a:t>ö</a:t>
            </a:r>
            <a:r>
              <a:rPr lang="tr-TR" sz="1600" dirty="0"/>
              <a:t>lgeye pas atabildiği ya da h</a:t>
            </a:r>
            <a:r>
              <a:rPr lang="tr-TR" sz="1600" dirty="0">
                <a:latin typeface="Calibri" pitchFamily="34" charset="0"/>
              </a:rPr>
              <a:t>ü</a:t>
            </a:r>
            <a:r>
              <a:rPr lang="tr-TR" sz="1600" dirty="0"/>
              <a:t>cuma </a:t>
            </a:r>
            <a:r>
              <a:rPr lang="tr-TR" sz="1600" dirty="0">
                <a:latin typeface="Calibri" pitchFamily="34" charset="0"/>
              </a:rPr>
              <a:t>ç</a:t>
            </a:r>
            <a:r>
              <a:rPr lang="tr-TR" sz="1600" dirty="0"/>
              <a:t>eviremediği fileden 4 m ve daha   a</a:t>
            </a:r>
            <a:r>
              <a:rPr lang="tr-TR" sz="1600" dirty="0">
                <a:latin typeface="Calibri" pitchFamily="34" charset="0"/>
              </a:rPr>
              <a:t>ç</a:t>
            </a:r>
            <a:r>
              <a:rPr lang="tr-TR" sz="1600" dirty="0"/>
              <a:t>ığa ya da antenlere yakın bölgeye  gelen karşılama. </a:t>
            </a:r>
            <a:r>
              <a:rPr lang="tr-TR" sz="1600" b="1" dirty="0"/>
              <a:t>(Servis +)</a:t>
            </a:r>
          </a:p>
          <a:p>
            <a:pPr algn="just" eaLnBrk="0" hangingPunct="0">
              <a:tabLst>
                <a:tab pos="900113" algn="l"/>
              </a:tabLst>
            </a:pPr>
            <a:endParaRPr lang="tr-TR" sz="1600" dirty="0"/>
          </a:p>
          <a:p>
            <a:pPr eaLnBrk="0" hangingPunct="0">
              <a:tabLst>
                <a:tab pos="900113" algn="l"/>
              </a:tabLst>
            </a:pPr>
            <a:r>
              <a:rPr lang="tr-TR" sz="1600" b="1" dirty="0"/>
              <a:t>/  :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topu file </a:t>
            </a:r>
            <a:r>
              <a:rPr lang="tr-TR" sz="1600" dirty="0">
                <a:latin typeface="Calibri" pitchFamily="34" charset="0"/>
              </a:rPr>
              <a:t>ü</a:t>
            </a:r>
            <a:r>
              <a:rPr lang="tr-TR" sz="1600" dirty="0"/>
              <a:t>zerinde yakalayamayacağı şekilde  y</a:t>
            </a:r>
            <a:r>
              <a:rPr lang="tr-TR" sz="1600" dirty="0">
                <a:latin typeface="Calibri" pitchFamily="34" charset="0"/>
              </a:rPr>
              <a:t>ü</a:t>
            </a:r>
            <a:r>
              <a:rPr lang="tr-TR" sz="1600" dirty="0"/>
              <a:t>ksek ve  hızlı gelerek karşı sahaya ge</a:t>
            </a:r>
            <a:r>
              <a:rPr lang="tr-TR" sz="1600" dirty="0">
                <a:latin typeface="Calibri" pitchFamily="34" charset="0"/>
              </a:rPr>
              <a:t>ç</a:t>
            </a:r>
            <a:r>
              <a:rPr lang="tr-TR" sz="1600" dirty="0"/>
              <a:t>en ve  rakibe  avantaj olan karşılama. </a:t>
            </a:r>
            <a:r>
              <a:rPr lang="tr-TR" sz="1600" b="1" dirty="0"/>
              <a:t>(Servis / )</a:t>
            </a:r>
          </a:p>
          <a:p>
            <a:pPr eaLnBrk="0" hangingPunct="0">
              <a:tabLst>
                <a:tab pos="900113" algn="l"/>
              </a:tabLst>
            </a:pPr>
            <a:endParaRPr lang="tr-TR" sz="1600" dirty="0"/>
          </a:p>
          <a:p>
            <a:pPr algn="just" eaLnBrk="0" hangingPunct="0">
              <a:tabLst>
                <a:tab pos="900113" algn="l"/>
              </a:tabLst>
            </a:pPr>
            <a:r>
              <a:rPr lang="tr-TR" sz="1600" b="1" dirty="0"/>
              <a:t>=</a:t>
            </a:r>
            <a:r>
              <a:rPr lang="tr-TR" sz="1600" dirty="0"/>
              <a:t> : Rakibin attığı servisi karşılayamayarak sahaya d</a:t>
            </a:r>
            <a:r>
              <a:rPr lang="tr-TR" sz="1600" dirty="0">
                <a:latin typeface="Calibri" pitchFamily="34" charset="0"/>
              </a:rPr>
              <a:t>ü</a:t>
            </a:r>
            <a:r>
              <a:rPr lang="tr-TR" sz="1600" dirty="0"/>
              <a:t>şmesi ya da  karşılama yapan  oyuncudan sekerek </a:t>
            </a:r>
            <a:r>
              <a:rPr lang="tr-TR" sz="1600" dirty="0">
                <a:latin typeface="Calibri" pitchFamily="34" charset="0"/>
              </a:rPr>
              <a:t>ç</a:t>
            </a:r>
            <a:r>
              <a:rPr lang="tr-TR" sz="1600" dirty="0"/>
              <a:t>ıkarılamaması ve sayı verilmesi. </a:t>
            </a:r>
            <a:r>
              <a:rPr lang="tr-TR" sz="1600" b="1" dirty="0"/>
              <a:t>(Servis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33</a:t>
            </a:fld>
            <a:endParaRPr lang="en-US"/>
          </a:p>
        </p:txBody>
      </p:sp>
      <p:pic>
        <p:nvPicPr>
          <p:cNvPr id="5" name="4 Resim"/>
          <p:cNvPicPr/>
          <p:nvPr/>
        </p:nvPicPr>
        <p:blipFill>
          <a:blip r:embed="rId2"/>
          <a:srcRect l="18524" t="20144" r="54435" b="22782"/>
          <a:stretch>
            <a:fillRect/>
          </a:stretch>
        </p:blipFill>
        <p:spPr bwMode="auto">
          <a:xfrm>
            <a:off x="1785918" y="1643050"/>
            <a:ext cx="6143668" cy="4500594"/>
          </a:xfrm>
          <a:prstGeom prst="rect">
            <a:avLst/>
          </a:prstGeom>
          <a:noFill/>
          <a:ln w="9525">
            <a:noFill/>
            <a:miter lim="800000"/>
            <a:headEnd/>
            <a:tailEnd/>
          </a:ln>
        </p:spPr>
      </p:pic>
      <p:sp>
        <p:nvSpPr>
          <p:cNvPr id="6" name="5 Metin kutusu"/>
          <p:cNvSpPr txBox="1"/>
          <p:nvPr/>
        </p:nvSpPr>
        <p:spPr>
          <a:xfrm>
            <a:off x="1475656" y="1016769"/>
            <a:ext cx="7423251" cy="523220"/>
          </a:xfrm>
          <a:prstGeom prst="rect">
            <a:avLst/>
          </a:prstGeom>
          <a:noFill/>
        </p:spPr>
        <p:txBody>
          <a:bodyPr wrap="none" rtlCol="0">
            <a:spAutoFit/>
          </a:bodyPr>
          <a:lstStyle/>
          <a:p>
            <a:r>
              <a:rPr lang="tr-TR" sz="2800" b="1" dirty="0"/>
              <a:t>SERVİS KARŞILAMA  DEĞERLENDİRMESİ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a:srcRect l="34560" t="14388" r="35191" b="57075"/>
          <a:stretch>
            <a:fillRect/>
          </a:stretch>
        </p:blipFill>
        <p:spPr bwMode="auto">
          <a:xfrm>
            <a:off x="2168164" y="908720"/>
            <a:ext cx="5286412" cy="3357586"/>
          </a:xfrm>
          <a:prstGeom prst="rect">
            <a:avLst/>
          </a:prstGeom>
          <a:noFill/>
          <a:ln w="9525">
            <a:noFill/>
            <a:miter lim="800000"/>
            <a:headEnd/>
            <a:tailEnd/>
          </a:ln>
        </p:spPr>
      </p:pic>
      <p:sp>
        <p:nvSpPr>
          <p:cNvPr id="6" name="5 Metin kutusu"/>
          <p:cNvSpPr txBox="1"/>
          <p:nvPr/>
        </p:nvSpPr>
        <p:spPr>
          <a:xfrm>
            <a:off x="2555776" y="457538"/>
            <a:ext cx="5050325" cy="615553"/>
          </a:xfrm>
          <a:prstGeom prst="rect">
            <a:avLst/>
          </a:prstGeom>
          <a:noFill/>
        </p:spPr>
        <p:txBody>
          <a:bodyPr wrap="square" rtlCol="0">
            <a:spAutoFit/>
          </a:bodyPr>
          <a:lstStyle/>
          <a:p>
            <a:r>
              <a:rPr lang="tr-TR" sz="3400" b="1" dirty="0"/>
              <a:t>YARI SAHA BÖLGELER</a:t>
            </a:r>
          </a:p>
        </p:txBody>
      </p:sp>
      <p:sp>
        <p:nvSpPr>
          <p:cNvPr id="2" name="Metin kutusu 1"/>
          <p:cNvSpPr txBox="1"/>
          <p:nvPr/>
        </p:nvSpPr>
        <p:spPr>
          <a:xfrm>
            <a:off x="3255260" y="4350003"/>
            <a:ext cx="3397084" cy="2031325"/>
          </a:xfrm>
          <a:prstGeom prst="rect">
            <a:avLst/>
          </a:prstGeom>
          <a:noFill/>
        </p:spPr>
        <p:txBody>
          <a:bodyPr wrap="none" rtlCol="0">
            <a:spAutoFit/>
          </a:bodyPr>
          <a:lstStyle/>
          <a:p>
            <a:pPr algn="ctr"/>
            <a:r>
              <a:rPr lang="tr-TR" b="1" dirty="0"/>
              <a:t>İLİŞKİLİ DURUMLAR</a:t>
            </a:r>
          </a:p>
          <a:p>
            <a:pPr marL="285750" indent="-285750">
              <a:buFont typeface="Arial" pitchFamily="34" charset="0"/>
              <a:buChar char="•"/>
            </a:pPr>
            <a:r>
              <a:rPr lang="tr-TR" dirty="0"/>
              <a:t>Hücumun nereye yapıldığı </a:t>
            </a:r>
          </a:p>
          <a:p>
            <a:pPr marL="285750" indent="-285750">
              <a:buFont typeface="Arial" pitchFamily="34" charset="0"/>
              <a:buChar char="•"/>
            </a:pPr>
            <a:r>
              <a:rPr lang="tr-TR" dirty="0"/>
              <a:t>Defansın nerede yapıldığı.</a:t>
            </a:r>
          </a:p>
          <a:p>
            <a:pPr marL="285750" indent="-285750">
              <a:buFont typeface="Arial" pitchFamily="34" charset="0"/>
              <a:buChar char="•"/>
            </a:pPr>
            <a:r>
              <a:rPr lang="tr-TR" dirty="0"/>
              <a:t>Servisin nereye atıldığı.</a:t>
            </a:r>
          </a:p>
          <a:p>
            <a:pPr marL="285750" indent="-285750">
              <a:buFont typeface="Arial" pitchFamily="34" charset="0"/>
              <a:buChar char="•"/>
            </a:pPr>
            <a:r>
              <a:rPr lang="tr-TR" dirty="0"/>
              <a:t>Servisin nerede karşılandığı.</a:t>
            </a:r>
          </a:p>
          <a:p>
            <a:pPr marL="285750" indent="-285750">
              <a:buFont typeface="Arial" pitchFamily="34" charset="0"/>
              <a:buChar char="•"/>
            </a:pPr>
            <a:r>
              <a:rPr lang="tr-TR" dirty="0"/>
              <a:t>Pasın nereden atıldığı.</a:t>
            </a:r>
          </a:p>
          <a:p>
            <a:pPr marL="285750" indent="-285750">
              <a:buFont typeface="Arial" pitchFamily="34" charset="0"/>
              <a:buChar char="•"/>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FFDADC4-4F19-4FA9-82B9-C4EFCC351F97}" type="slidenum">
              <a:rPr lang="en-US" smtClean="0"/>
              <a:pPr>
                <a:defRPr/>
              </a:pPr>
              <a:t>35</a:t>
            </a:fld>
            <a:endParaRPr lang="en-US"/>
          </a:p>
        </p:txBody>
      </p:sp>
      <p:sp>
        <p:nvSpPr>
          <p:cNvPr id="5" name="Rectangle 1"/>
          <p:cNvSpPr>
            <a:spLocks noChangeArrowheads="1"/>
          </p:cNvSpPr>
          <p:nvPr/>
        </p:nvSpPr>
        <p:spPr bwMode="auto">
          <a:xfrm>
            <a:off x="1475656" y="831195"/>
            <a:ext cx="6948115" cy="4801314"/>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r>
              <a:rPr lang="tr-TR" b="1" dirty="0"/>
              <a:t>. (</a:t>
            </a:r>
            <a:r>
              <a:rPr lang="tr-TR" b="1" dirty="0" err="1"/>
              <a:t>Rec</a:t>
            </a:r>
            <a:r>
              <a:rPr lang="tr-TR" b="1" dirty="0"/>
              <a:t>:=)</a:t>
            </a:r>
          </a:p>
          <a:p>
            <a:pPr algn="just" eaLnBrk="0" hangingPunct="0">
              <a:tabLst>
                <a:tab pos="900113" algn="l"/>
              </a:tabLst>
            </a:pPr>
            <a:endParaRPr lang="tr-TR" b="1" dirty="0"/>
          </a:p>
          <a:p>
            <a:pPr algn="just" eaLnBrk="0" hangingPunct="0">
              <a:tabLst>
                <a:tab pos="900113" algn="l"/>
              </a:tabLst>
            </a:pPr>
            <a:r>
              <a:rPr lang="tr-TR" b="1" dirty="0"/>
              <a:t>+ : </a:t>
            </a:r>
            <a:r>
              <a:rPr lang="tr-TR" dirty="0"/>
              <a:t>Rakibin karşılamanın fileden 4 m ve daha geriye ya da antenlere çok yakın bölgeye alınması.</a:t>
            </a:r>
            <a:r>
              <a:rPr lang="tr-TR" b="1" dirty="0"/>
              <a:t> (</a:t>
            </a:r>
            <a:r>
              <a:rPr lang="tr-TR" b="1" dirty="0" err="1"/>
              <a:t>Rec</a:t>
            </a:r>
            <a:r>
              <a:rPr lang="tr-TR" b="1" dirty="0"/>
              <a:t>: - )</a:t>
            </a:r>
            <a:endParaRPr lang="tr-TR" dirty="0"/>
          </a:p>
          <a:p>
            <a:pPr algn="just" eaLnBrk="0" hangingPunct="0">
              <a:lnSpc>
                <a:spcPct val="250000"/>
              </a:lnSpc>
              <a:tabLst>
                <a:tab pos="900113" algn="l"/>
              </a:tabLst>
            </a:pPr>
            <a:r>
              <a:rPr lang="tr-TR" dirty="0"/>
              <a:t>!  :  Rakibin karşılamanın  3-4 metre açığa alınması</a:t>
            </a:r>
            <a:r>
              <a:rPr lang="tr-TR" b="1" dirty="0"/>
              <a:t>. (</a:t>
            </a:r>
            <a:r>
              <a:rPr lang="tr-TR" b="1" dirty="0" err="1"/>
              <a:t>Rec</a:t>
            </a:r>
            <a:r>
              <a:rPr lang="tr-TR" b="1"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 </a:t>
            </a:r>
            <a:r>
              <a:rPr lang="tr-TR" b="1" dirty="0"/>
              <a:t>(</a:t>
            </a:r>
            <a:r>
              <a:rPr lang="tr-TR" b="1" dirty="0" err="1"/>
              <a:t>Rec</a:t>
            </a:r>
            <a:r>
              <a:rPr lang="tr-TR" b="1" dirty="0"/>
              <a:t>: # ve + )</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olarak  g</a:t>
            </a:r>
            <a:r>
              <a:rPr lang="tr-TR" dirty="0">
                <a:latin typeface="Calibri" pitchFamily="34" charset="0"/>
              </a:rPr>
              <a:t>ö</a:t>
            </a:r>
            <a:r>
              <a:rPr lang="tr-TR" dirty="0"/>
              <a:t>nderdiği etkili servis </a:t>
            </a:r>
            <a:r>
              <a:rPr lang="tr-TR" b="1" dirty="0"/>
              <a:t>(</a:t>
            </a:r>
            <a:r>
              <a:rPr lang="tr-TR" b="1" dirty="0" err="1"/>
              <a:t>Rec</a:t>
            </a:r>
            <a:r>
              <a:rPr lang="tr-TR" b="1" dirty="0"/>
              <a:t>: /)</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Servisin filede  kalması ya da harice gitmesi .Hatalı servis.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144FEBB-FCAD-4F5C-8795-3D51BD3BC7C0}" type="slidenum">
              <a:rPr lang="en-US" smtClean="0"/>
              <a:pPr>
                <a:defRPr/>
              </a:pPr>
              <a:t>36</a:t>
            </a:fld>
            <a:endParaRPr lang="en-US"/>
          </a:p>
        </p:txBody>
      </p:sp>
      <p:sp>
        <p:nvSpPr>
          <p:cNvPr id="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71209B-D3EB-426E-8FA4-231B5B88D864}" type="slidenum">
              <a:rPr lang="en-US" smtClean="0"/>
              <a:pPr>
                <a:defRPr/>
              </a:pPr>
              <a:t>37</a:t>
            </a:fld>
            <a:endParaRPr lang="en-US"/>
          </a:p>
        </p:txBody>
      </p:sp>
      <p:sp>
        <p:nvSpPr>
          <p:cNvPr id="5" name="Rectangle 1"/>
          <p:cNvSpPr>
            <a:spLocks noChangeArrowheads="1"/>
          </p:cNvSpPr>
          <p:nvPr/>
        </p:nvSpPr>
        <p:spPr bwMode="auto">
          <a:xfrm>
            <a:off x="1187624" y="770221"/>
            <a:ext cx="7632700" cy="5632311"/>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topun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38</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791642042"/>
              </p:ext>
            </p:extLst>
          </p:nvPr>
        </p:nvGraphicFramePr>
        <p:xfrm>
          <a:off x="1524000" y="428606"/>
          <a:ext cx="7191404" cy="5572163"/>
        </p:xfrm>
        <a:graphic>
          <a:graphicData uri="http://schemas.openxmlformats.org/drawingml/2006/table">
            <a:tbl>
              <a:tblPr/>
              <a:tblGrid>
                <a:gridCol w="1027270">
                  <a:extLst>
                    <a:ext uri="{9D8B030D-6E8A-4147-A177-3AD203B41FA5}">
                      <a16:colId xmlns:a16="http://schemas.microsoft.com/office/drawing/2014/main" val="20000"/>
                    </a:ext>
                  </a:extLst>
                </a:gridCol>
                <a:gridCol w="1027270">
                  <a:extLst>
                    <a:ext uri="{9D8B030D-6E8A-4147-A177-3AD203B41FA5}">
                      <a16:colId xmlns:a16="http://schemas.microsoft.com/office/drawing/2014/main" val="20001"/>
                    </a:ext>
                  </a:extLst>
                </a:gridCol>
                <a:gridCol w="1027270">
                  <a:extLst>
                    <a:ext uri="{9D8B030D-6E8A-4147-A177-3AD203B41FA5}">
                      <a16:colId xmlns:a16="http://schemas.microsoft.com/office/drawing/2014/main" val="20002"/>
                    </a:ext>
                  </a:extLst>
                </a:gridCol>
                <a:gridCol w="1046310">
                  <a:extLst>
                    <a:ext uri="{9D8B030D-6E8A-4147-A177-3AD203B41FA5}">
                      <a16:colId xmlns:a16="http://schemas.microsoft.com/office/drawing/2014/main" val="20003"/>
                    </a:ext>
                  </a:extLst>
                </a:gridCol>
                <a:gridCol w="1008230">
                  <a:extLst>
                    <a:ext uri="{9D8B030D-6E8A-4147-A177-3AD203B41FA5}">
                      <a16:colId xmlns:a16="http://schemas.microsoft.com/office/drawing/2014/main" val="20004"/>
                    </a:ext>
                  </a:extLst>
                </a:gridCol>
                <a:gridCol w="1027270">
                  <a:extLst>
                    <a:ext uri="{9D8B030D-6E8A-4147-A177-3AD203B41FA5}">
                      <a16:colId xmlns:a16="http://schemas.microsoft.com/office/drawing/2014/main" val="20005"/>
                    </a:ext>
                  </a:extLst>
                </a:gridCol>
                <a:gridCol w="1027784">
                  <a:extLst>
                    <a:ext uri="{9D8B030D-6E8A-4147-A177-3AD203B41FA5}">
                      <a16:colId xmlns:a16="http://schemas.microsoft.com/office/drawing/2014/main" val="20006"/>
                    </a:ext>
                  </a:extLst>
                </a:gridCol>
              </a:tblGrid>
              <a:tr h="363998">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a:t>
                      </a:r>
                      <a:r>
                        <a:rPr lang="tr-TR" sz="800" baseline="0" dirty="0">
                          <a:latin typeface="Calibri"/>
                          <a:ea typeface="Calibri"/>
                          <a:cs typeface="Times New Roman"/>
                        </a:rPr>
                        <a:t>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ya da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Manşet = (ACE)</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servis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açık manşet (Rakip servis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                      (Rakip servis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1</a:t>
                      </a:r>
                      <a:r>
                        <a:rPr lang="tr-TR" sz="800" baseline="0" dirty="0">
                          <a:latin typeface="Calibri"/>
                          <a:ea typeface="Calibri"/>
                          <a:cs typeface="Times New Roman"/>
                        </a:rPr>
                        <a:t> m kadar açık manşet (Rakip servis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 (Rakip Servis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580">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                    (Rakip Atak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(Rakip Atak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atak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Dublaj yapılıyor   (Rakip Atak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Atak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Atak /                    (Blok Sayısı)</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 Hatası</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 karşıya gidiyor. (Rakip  Atak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atıyoruz.                                    ( Rakip atak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1" dirty="0">
                          <a:solidFill>
                            <a:srgbClr val="FF0000"/>
                          </a:solidFill>
                          <a:latin typeface="Calibri"/>
                          <a:ea typeface="Calibri"/>
                          <a:cs typeface="Times New Roman"/>
                        </a:rPr>
                        <a:t>OPSİYO</a:t>
                      </a:r>
                      <a:r>
                        <a:rPr lang="tr-TR" sz="800" b="1" baseline="0" dirty="0">
                          <a:solidFill>
                            <a:srgbClr val="FF0000"/>
                          </a:solidFill>
                          <a:latin typeface="Calibri"/>
                          <a:ea typeface="Calibri"/>
                          <a:cs typeface="Times New Roman"/>
                        </a:rPr>
                        <a:t>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 yapıp atak yapıyoruz                     (Rakip  atak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 (Rakip atak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a:t>
                      </a:r>
                      <a:r>
                        <a:rPr lang="tr-TR" sz="800" baseline="0" dirty="0">
                          <a:latin typeface="Calibri"/>
                          <a:ea typeface="Calibri"/>
                          <a:cs typeface="Times New Roman"/>
                        </a:rPr>
                        <a:t> yenen atak (Rakip blok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Etkisiz</a:t>
                      </a:r>
                      <a:r>
                        <a:rPr lang="tr-TR" sz="800" baseline="0" dirty="0">
                          <a:latin typeface="Calibri"/>
                          <a:ea typeface="Calibri"/>
                          <a:cs typeface="Times New Roman"/>
                        </a:rPr>
                        <a:t> Atak                   (Rakip blok ya da defansı # ya da +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Dublaj  yapılıyor (Rakip</a:t>
                      </a:r>
                      <a:r>
                        <a:rPr lang="tr-TR" sz="800" baseline="0" dirty="0">
                          <a:latin typeface="Calibri"/>
                          <a:ea typeface="Calibri"/>
                          <a:cs typeface="Times New Roman"/>
                        </a:rPr>
                        <a:t> blok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Rakip blok ya da defansı -)</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8685">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39</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26338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8C19634-141A-4B5E-933F-749D3A3A020D}" type="slidenum">
              <a:rPr lang="en-US" smtClean="0"/>
              <a:pPr>
                <a:defRPr/>
              </a:pPr>
              <a:t>4</a:t>
            </a:fld>
            <a:endParaRPr lang="en-US"/>
          </a:p>
        </p:txBody>
      </p:sp>
      <p:sp>
        <p:nvSpPr>
          <p:cNvPr id="22531" name="4 Dikdörtgen"/>
          <p:cNvSpPr>
            <a:spLocks noChangeArrowheads="1"/>
          </p:cNvSpPr>
          <p:nvPr/>
        </p:nvSpPr>
        <p:spPr bwMode="auto">
          <a:xfrm>
            <a:off x="1692275" y="1785926"/>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1331913" y="620713"/>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40</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8" name="12 Metin kutusu"/>
          <p:cNvSpPr txBox="1"/>
          <p:nvPr/>
        </p:nvSpPr>
        <p:spPr>
          <a:xfrm>
            <a:off x="1224136" y="2357377"/>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b="1" dirty="0" err="1"/>
              <a:t>Complex</a:t>
            </a:r>
            <a:r>
              <a:rPr lang="tr-TR" b="1" dirty="0"/>
              <a:t> I) : </a:t>
            </a:r>
            <a:r>
              <a:rPr lang="tr-TR" dirty="0"/>
              <a:t>Oyunun servis karşılanan bölümüdür. Servis karşılama ve atak organizasyonunu içerir</a:t>
            </a:r>
          </a:p>
        </p:txBody>
      </p:sp>
      <p:sp>
        <p:nvSpPr>
          <p:cNvPr id="9" name="12 Metin kutusu"/>
          <p:cNvSpPr txBox="1"/>
          <p:nvPr/>
        </p:nvSpPr>
        <p:spPr>
          <a:xfrm>
            <a:off x="1224136" y="3221473"/>
            <a:ext cx="7920880" cy="646331"/>
          </a:xfrm>
          <a:prstGeom prst="rect">
            <a:avLst/>
          </a:prstGeom>
          <a:noFill/>
        </p:spPr>
        <p:txBody>
          <a:bodyPr wrap="square" rtlCol="0">
            <a:spAutoFit/>
          </a:bodyPr>
          <a:lstStyle/>
          <a:p>
            <a:r>
              <a:rPr lang="tr-TR" b="1" dirty="0"/>
              <a:t>Break Point (</a:t>
            </a:r>
            <a:r>
              <a:rPr lang="tr-TR" b="1" dirty="0" err="1"/>
              <a:t>Complex</a:t>
            </a:r>
            <a:r>
              <a:rPr lang="tr-TR" b="1" dirty="0"/>
              <a:t> II): </a:t>
            </a:r>
            <a:r>
              <a:rPr lang="tr-TR" dirty="0"/>
              <a:t>Oyunun servis atılan bölümüne ve o bölümde alınan sayılara verilen isim. </a:t>
            </a:r>
            <a:r>
              <a:rPr lang="tr-TR" dirty="0" err="1"/>
              <a:t>Servis,blok,defans,atak</a:t>
            </a:r>
            <a:r>
              <a:rPr lang="tr-TR" dirty="0"/>
              <a:t> serisini içerir. </a:t>
            </a:r>
          </a:p>
        </p:txBody>
      </p:sp>
      <p:sp>
        <p:nvSpPr>
          <p:cNvPr id="10" name="12 Metin kutusu"/>
          <p:cNvSpPr txBox="1"/>
          <p:nvPr/>
        </p:nvSpPr>
        <p:spPr>
          <a:xfrm>
            <a:off x="1224136" y="4150821"/>
            <a:ext cx="7920880" cy="646331"/>
          </a:xfrm>
          <a:prstGeom prst="rect">
            <a:avLst/>
          </a:prstGeom>
          <a:noFill/>
        </p:spPr>
        <p:txBody>
          <a:bodyPr wrap="square" rtlCol="0">
            <a:spAutoFit/>
          </a:bodyPr>
          <a:lstStyle/>
          <a:p>
            <a:r>
              <a:rPr lang="tr-TR" b="1" dirty="0" err="1"/>
              <a:t>Transation</a:t>
            </a:r>
            <a:r>
              <a:rPr lang="tr-TR" b="1" dirty="0"/>
              <a:t>: </a:t>
            </a:r>
            <a:r>
              <a:rPr lang="tr-TR" dirty="0"/>
              <a:t>Side </a:t>
            </a:r>
            <a:r>
              <a:rPr lang="tr-TR" dirty="0" err="1"/>
              <a:t>out</a:t>
            </a:r>
            <a:r>
              <a:rPr lang="tr-TR" dirty="0"/>
              <a:t> dan sonra oyunun devamında ralli içinde  yapılan hücumlardır.</a:t>
            </a:r>
          </a:p>
        </p:txBody>
      </p:sp>
    </p:spTree>
    <p:extLst>
      <p:ext uri="{BB962C8B-B14F-4D97-AF65-F5344CB8AC3E}">
        <p14:creationId xmlns:p14="http://schemas.microsoft.com/office/powerpoint/2010/main" val="12076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41</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42</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9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4" r="15046" b="9007"/>
          <a:stretch/>
        </p:blipFill>
        <p:spPr bwMode="auto">
          <a:xfrm>
            <a:off x="1043608" y="0"/>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22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F898F28-9B48-4BF5-9748-783B6B63695C}" type="slidenum">
              <a:rPr lang="en-US" smtClean="0"/>
              <a:pPr>
                <a:defRPr/>
              </a:pPr>
              <a:t>44</a:t>
            </a:fld>
            <a:endParaRPr lang="en-US"/>
          </a:p>
        </p:txBody>
      </p:sp>
      <p:sp>
        <p:nvSpPr>
          <p:cNvPr id="5" name="4 Dikdörtgen"/>
          <p:cNvSpPr/>
          <p:nvPr/>
        </p:nvSpPr>
        <p:spPr>
          <a:xfrm>
            <a:off x="2946484" y="2852936"/>
            <a:ext cx="4164923" cy="769441"/>
          </a:xfrm>
          <a:prstGeom prst="rect">
            <a:avLst/>
          </a:prstGeom>
          <a:noFill/>
        </p:spPr>
        <p:txBody>
          <a:bodyPr wrap="none">
            <a:spAutoFit/>
          </a:bodyPr>
          <a:lstStyle/>
          <a:p>
            <a:pPr algn="ctr">
              <a:defRPr/>
            </a:pPr>
            <a:r>
              <a:rPr lang="tr-TR"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BAŞARILAR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5</a:t>
            </a:fld>
            <a:endParaRPr lang="en-US"/>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
        <p:nvSpPr>
          <p:cNvPr id="2" name="Metin kutusu 1"/>
          <p:cNvSpPr txBox="1"/>
          <p:nvPr/>
        </p:nvSpPr>
        <p:spPr>
          <a:xfrm>
            <a:off x="2411760" y="263691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 </a:t>
            </a:r>
            <a:r>
              <a:rPr lang="tr-TR" sz="2000" dirty="0" err="1"/>
              <a:t>Drucker</a:t>
            </a:r>
            <a:endParaRPr lang="tr-TR" sz="2000" dirty="0"/>
          </a:p>
          <a:p>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6</a:t>
            </a:fld>
            <a:endParaRPr lang="en-US"/>
          </a:p>
        </p:txBody>
      </p:sp>
      <p:sp>
        <p:nvSpPr>
          <p:cNvPr id="23555" name="4 Dikdörtgen"/>
          <p:cNvSpPr>
            <a:spLocks noChangeArrowheads="1"/>
          </p:cNvSpPr>
          <p:nvPr/>
        </p:nvSpPr>
        <p:spPr bwMode="auto">
          <a:xfrm>
            <a:off x="1187450" y="1052513"/>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 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Tree>
    <p:extLst>
      <p:ext uri="{BB962C8B-B14F-4D97-AF65-F5344CB8AC3E}">
        <p14:creationId xmlns:p14="http://schemas.microsoft.com/office/powerpoint/2010/main" val="379333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69E410-0773-4075-B5C8-744D014FF6ED}" type="slidenum">
              <a:rPr lang="en-US" smtClean="0"/>
              <a:pPr>
                <a:defRPr/>
              </a:pPr>
              <a:t>7</a:t>
            </a:fld>
            <a:endParaRPr lang="en-US"/>
          </a:p>
        </p:txBody>
      </p:sp>
      <p:sp>
        <p:nvSpPr>
          <p:cNvPr id="24579" name="4 Dikdörtgen"/>
          <p:cNvSpPr>
            <a:spLocks noChangeArrowheads="1"/>
          </p:cNvSpPr>
          <p:nvPr/>
        </p:nvSpPr>
        <p:spPr bwMode="auto">
          <a:xfrm>
            <a:off x="1643042" y="257174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maç analizleriyle </a:t>
            </a:r>
            <a:r>
              <a:rPr lang="tr-TR" dirty="0">
                <a:solidFill>
                  <a:srgbClr val="FF0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7E8B5F7-0120-409A-82BF-5AAF149C38DD}" type="slidenum">
              <a:rPr lang="en-US" smtClean="0"/>
              <a:pPr>
                <a:defRPr/>
              </a:pPr>
              <a:t>8</a:t>
            </a:fld>
            <a:endParaRPr lang="en-US"/>
          </a:p>
        </p:txBody>
      </p:sp>
      <p:sp>
        <p:nvSpPr>
          <p:cNvPr id="25603" name="4 Dikdörtgen"/>
          <p:cNvSpPr>
            <a:spLocks noChangeArrowheads="1"/>
          </p:cNvSpPr>
          <p:nvPr/>
        </p:nvSpPr>
        <p:spPr bwMode="auto">
          <a:xfrm>
            <a:off x="1979091" y="2636912"/>
            <a:ext cx="6337325" cy="584775"/>
          </a:xfrm>
          <a:prstGeom prst="rect">
            <a:avLst/>
          </a:prstGeom>
          <a:noFill/>
          <a:ln w="9525">
            <a:noFill/>
            <a:miter lim="800000"/>
            <a:headEnd/>
            <a:tailEnd/>
          </a:ln>
        </p:spPr>
        <p:txBody>
          <a:bodyPr wrap="square">
            <a:spAutoFit/>
          </a:bodyPr>
          <a:lstStyle/>
          <a:p>
            <a:r>
              <a:rPr lang="tr-TR" sz="3200" b="1" dirty="0"/>
              <a:t>Müsabaka  Analiz Yöntemleri</a:t>
            </a:r>
            <a:endParaRPr lang="tr-T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9</a:t>
            </a:fld>
            <a:endParaRPr lang="en-US"/>
          </a:p>
        </p:txBody>
      </p:sp>
      <p:sp>
        <p:nvSpPr>
          <p:cNvPr id="26627" name="4 Dikdörtgen"/>
          <p:cNvSpPr>
            <a:spLocks noChangeArrowheads="1"/>
          </p:cNvSpPr>
          <p:nvPr/>
        </p:nvSpPr>
        <p:spPr bwMode="auto">
          <a:xfrm>
            <a:off x="1331913" y="2205038"/>
            <a:ext cx="7488237" cy="1754326"/>
          </a:xfrm>
          <a:prstGeom prst="rect">
            <a:avLst/>
          </a:prstGeom>
          <a:noFill/>
          <a:ln w="9525">
            <a:noFill/>
            <a:miter lim="800000"/>
            <a:headEnd/>
            <a:tailEnd/>
          </a:ln>
        </p:spPr>
        <p:txBody>
          <a:bodyPr wrap="square">
            <a:spAutoFit/>
          </a:bodyPr>
          <a:lstStyle/>
          <a:p>
            <a:pPr algn="just">
              <a:lnSpc>
                <a:spcPct val="150000"/>
              </a:lnSpc>
            </a:pPr>
            <a:r>
              <a:rPr lang="tr-TR" dirty="0"/>
              <a:t>                  </a:t>
            </a:r>
            <a:r>
              <a:rPr lang="tr-TR" dirty="0" err="1"/>
              <a:t>Subjektif</a:t>
            </a:r>
            <a:r>
              <a:rPr lang="tr-TR" dirty="0"/>
              <a:t> olasılık, kişilerin deneyimlerine, inançlarına ve içinde bulundukları koşullara göre, tamamen bireysel kararlarıyla yarattıkları olasılıkları ifade eder. İnsanlar arasında farklılıklar gösterir yani değişkendir.</a:t>
            </a:r>
          </a:p>
        </p:txBody>
      </p:sp>
      <p:sp>
        <p:nvSpPr>
          <p:cNvPr id="26628" name="5 Dikdörtgen"/>
          <p:cNvSpPr>
            <a:spLocks noChangeArrowheads="1"/>
          </p:cNvSpPr>
          <p:nvPr/>
        </p:nvSpPr>
        <p:spPr bwMode="auto">
          <a:xfrm>
            <a:off x="1116013" y="476250"/>
            <a:ext cx="7632700" cy="1077218"/>
          </a:xfrm>
          <a:prstGeom prst="rect">
            <a:avLst/>
          </a:prstGeom>
          <a:noFill/>
          <a:ln w="9525">
            <a:noFill/>
            <a:miter lim="800000"/>
            <a:headEnd/>
            <a:tailEnd/>
          </a:ln>
        </p:spPr>
        <p:txBody>
          <a:bodyPr>
            <a:spAutoFit/>
          </a:bodyPr>
          <a:lstStyle/>
          <a:p>
            <a:r>
              <a:rPr lang="tr-TR" sz="3200" b="1" dirty="0"/>
              <a:t>Serbest Gözlem ve </a:t>
            </a:r>
            <a:r>
              <a:rPr lang="tr-TR" sz="3200" b="1" dirty="0" err="1"/>
              <a:t>Subjektif</a:t>
            </a:r>
            <a:r>
              <a:rPr lang="tr-TR" sz="3200" b="1" dirty="0"/>
              <a:t> Değerlendirme</a:t>
            </a:r>
            <a:endParaRPr lang="tr-TR"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DC5CB8ABFAEE764594C61AB7267324960400FC796B3B1D425B47B2BA3D040986AFEA" ma:contentTypeVersion="27" ma:contentTypeDescription="Create a new document." ma:contentTypeScope="" ma:versionID="d366876c568e12d0263d71351010df65"/>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C2CC749-C87A-4F2F-8DD6-489F07B4DA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FFC0A9-9458-462D-A924-4B51A32D7E4F}">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764AA749-EE10-4768-96AB-AD580E76D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1626</Words>
  <Application>Microsoft Office PowerPoint</Application>
  <PresentationFormat>Ekran Gösterisi (4:3)</PresentationFormat>
  <Paragraphs>256</Paragraphs>
  <Slides>44</Slides>
  <Notes>10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3" baseType="lpstr">
      <vt:lpstr>Arial</vt:lpstr>
      <vt:lpstr>Arial Black</vt:lpstr>
      <vt:lpstr>Calibri</vt:lpstr>
      <vt:lpstr>Gill Sans MT</vt:lpstr>
      <vt:lpstr>Times New Roman</vt:lpstr>
      <vt:lpstr>Verdana</vt:lpstr>
      <vt:lpstr>Wingdings 2</vt:lpstr>
      <vt:lpstr>TrainingPresentation</vt:lpstr>
      <vt:lpstr>Microsoft Excel 97-2003 Worksheet</vt:lpstr>
      <vt:lpstr>MÜSABAKA  VE ANTRENMAN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2010-06-22T07:04:03Z</dcterms:created>
  <dcterms:modified xsi:type="dcterms:W3CDTF">2024-03-15T10:43:27Z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