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6"/>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9" r:id="rId26"/>
    <p:sldId id="388" r:id="rId27"/>
    <p:sldId id="390" r:id="rId28"/>
    <p:sldId id="373" r:id="rId29"/>
    <p:sldId id="366" r:id="rId30"/>
    <p:sldId id="391" r:id="rId31"/>
    <p:sldId id="392" r:id="rId32"/>
    <p:sldId id="393" r:id="rId33"/>
    <p:sldId id="394" r:id="rId34"/>
    <p:sldId id="395" r:id="rId35"/>
    <p:sldId id="396" r:id="rId36"/>
    <p:sldId id="404" r:id="rId37"/>
    <p:sldId id="397" r:id="rId38"/>
    <p:sldId id="398" r:id="rId39"/>
    <p:sldId id="399" r:id="rId40"/>
    <p:sldId id="400" r:id="rId41"/>
    <p:sldId id="401" r:id="rId42"/>
    <p:sldId id="402" r:id="rId43"/>
    <p:sldId id="403" r:id="rId44"/>
    <p:sldId id="37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7" d="100"/>
          <a:sy n="27" d="100"/>
        </p:scale>
        <p:origin x="39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20.01.2024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20.01.2024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20.01.2024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20.01.2024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20.01.2024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20.01.2024</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20.01.2024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20.01.2024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20.01.2024</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20.01.2024</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20.01.2024</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20.01.2024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20.01.2024</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20.01.2024</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20.01.2024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20.01.2024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20.01.2024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pic>
        <p:nvPicPr>
          <p:cNvPr id="28675" name="5 Grafik"/>
          <p:cNvPicPr>
            <a:picLocks noChangeAspect="1"/>
          </p:cNvPicPr>
          <p:nvPr/>
        </p:nvPicPr>
        <p:blipFill>
          <a:blip r:embed="rId2" cstate="print"/>
          <a:stretch>
            <a:fillRect/>
          </a:stretch>
        </p:blipFill>
        <p:spPr>
          <a:xfrm>
            <a:off x="1258888" y="1124396"/>
            <a:ext cx="6740525" cy="2160588"/>
          </a:xfrm>
          <a:prstGeom prst="rect">
            <a:avLst/>
          </a:prstGeom>
        </p:spPr>
      </p:pic>
      <p:pic>
        <p:nvPicPr>
          <p:cNvPr id="28676" name="6 Grafik"/>
          <p:cNvPicPr>
            <a:picLocks noChangeAspect="1"/>
          </p:cNvPicPr>
          <p:nvPr/>
        </p:nvPicPr>
        <p:blipFill>
          <a:blip r:embed="rId3" cstate="print"/>
          <a:stretch>
            <a:fillRect/>
          </a:stretch>
        </p:blipFill>
        <p:spPr>
          <a:xfrm>
            <a:off x="1403350" y="3573463"/>
            <a:ext cx="6740525" cy="2159000"/>
          </a:xfrm>
          <a:prstGeom prst="rect">
            <a:avLst/>
          </a:prstGeom>
        </p:spPr>
      </p:pic>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87943" cy="369332"/>
          </a:xfrm>
          <a:prstGeom prst="rect">
            <a:avLst/>
          </a:prstGeom>
        </p:spPr>
        <p:txBody>
          <a:bodyPr wrap="none">
            <a:spAutoFit/>
          </a:bodyPr>
          <a:lstStyle/>
          <a:p>
            <a:pPr eaLnBrk="0" hangingPunct="0"/>
            <a:r>
              <a:rPr lang="tr-TR" dirty="0">
                <a:cs typeface="Times New Roman" pitchFamily="18" charset="0"/>
              </a:rPr>
              <a:t>5-İşlenen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faul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1090371"/>
            <a:ext cx="6769100" cy="484799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sz="1600" b="1" dirty="0"/>
              <a:t>Atak ;</a:t>
            </a:r>
            <a:endParaRPr lang="tr-TR" sz="1600" dirty="0"/>
          </a:p>
          <a:p>
            <a:pPr algn="just" eaLnBrk="0" hangingPunct="0">
              <a:tabLst>
                <a:tab pos="900113" algn="l"/>
              </a:tabLst>
            </a:pPr>
            <a:r>
              <a:rPr lang="tr-TR" sz="1600" b="1" dirty="0"/>
              <a:t># : </a:t>
            </a:r>
            <a:r>
              <a:rPr lang="tr-TR" sz="1600" dirty="0"/>
              <a:t>Yapılan atağın karşı sahada  defanstan bloktan ya da yere değerek sayıya </a:t>
            </a:r>
            <a:r>
              <a:rPr lang="tr-TR" sz="1600" dirty="0">
                <a:latin typeface="+mj-lt"/>
              </a:rPr>
              <a:t>ç</a:t>
            </a:r>
            <a:r>
              <a:rPr lang="tr-TR" sz="1600" dirty="0"/>
              <a:t>evrilmesi.</a:t>
            </a:r>
          </a:p>
          <a:p>
            <a:pPr algn="just" eaLnBrk="0" hangingPunct="0">
              <a:tabLst>
                <a:tab pos="900113" algn="l"/>
              </a:tabLst>
            </a:pPr>
            <a:endParaRPr lang="tr-TR" sz="1600" dirty="0"/>
          </a:p>
          <a:p>
            <a:pPr algn="just" eaLnBrk="0" hangingPunct="0">
              <a:tabLst>
                <a:tab pos="900113" algn="l"/>
              </a:tabLst>
            </a:pPr>
            <a:r>
              <a:rPr lang="tr-TR" sz="1600" b="1" dirty="0"/>
              <a:t>+ : </a:t>
            </a:r>
            <a:r>
              <a:rPr lang="tr-TR" sz="1600" dirty="0"/>
              <a:t>Rakip tarafından oyunda tutulabilen ancak h</a:t>
            </a:r>
            <a:r>
              <a:rPr lang="tr-TR" sz="1600" dirty="0">
                <a:latin typeface="Calibri" pitchFamily="34" charset="0"/>
              </a:rPr>
              <a:t>ü</a:t>
            </a:r>
            <a:r>
              <a:rPr lang="tr-TR" sz="1600" dirty="0"/>
              <a:t>cum organizasyonu yapılamayarak tekrar avantaja </a:t>
            </a:r>
            <a:r>
              <a:rPr lang="tr-TR" sz="1600" dirty="0">
                <a:latin typeface="+mj-lt"/>
              </a:rPr>
              <a:t>ç</a:t>
            </a:r>
            <a:r>
              <a:rPr lang="tr-TR" sz="1600" dirty="0"/>
              <a:t>evrilen etkili h</a:t>
            </a:r>
            <a:r>
              <a:rPr lang="tr-TR" sz="1600" dirty="0">
                <a:latin typeface="Calibri" pitchFamily="34" charset="0"/>
              </a:rPr>
              <a:t>ü</a:t>
            </a:r>
            <a:r>
              <a:rPr lang="tr-TR" sz="1600" dirty="0"/>
              <a:t>cum.  </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a:t>
            </a:r>
            <a:r>
              <a:rPr lang="tr-TR" sz="1600" dirty="0"/>
              <a:t>  Rakip tarafından defanstan </a:t>
            </a:r>
            <a:r>
              <a:rPr lang="tr-TR" sz="1600" dirty="0">
                <a:latin typeface="Calibri" pitchFamily="34" charset="0"/>
              </a:rPr>
              <a:t>ç</a:t>
            </a:r>
            <a:r>
              <a:rPr lang="tr-TR" sz="1600" dirty="0"/>
              <a:t>ıkartılarak ya da  bloktan sektirilerek  kendi tarafına avantaja </a:t>
            </a:r>
            <a:r>
              <a:rPr lang="tr-TR" sz="1600" dirty="0">
                <a:latin typeface="Calibri" pitchFamily="34" charset="0"/>
              </a:rPr>
              <a:t>ç</a:t>
            </a:r>
            <a:r>
              <a:rPr lang="tr-TR" sz="1600" dirty="0"/>
              <a:t>evrilen etkisiz  h</a:t>
            </a:r>
            <a:r>
              <a:rPr lang="tr-TR" sz="1600" dirty="0">
                <a:latin typeface="Calibri" pitchFamily="34" charset="0"/>
              </a:rPr>
              <a:t>ü</a:t>
            </a:r>
            <a:r>
              <a:rPr lang="tr-TR" sz="1600" dirty="0"/>
              <a:t>cum.</a:t>
            </a:r>
          </a:p>
          <a:p>
            <a:pPr algn="just" eaLnBrk="0" hangingPunct="0">
              <a:tabLst>
                <a:tab pos="900113" algn="l"/>
              </a:tabLst>
            </a:pPr>
            <a:endParaRPr lang="tr-TR" sz="1600" dirty="0"/>
          </a:p>
          <a:p>
            <a:pPr algn="just" eaLnBrk="0" hangingPunct="0">
              <a:lnSpc>
                <a:spcPct val="150000"/>
              </a:lnSpc>
              <a:tabLst>
                <a:tab pos="900113" algn="l"/>
              </a:tabLst>
            </a:pPr>
            <a:r>
              <a:rPr lang="tr-TR" sz="1600" dirty="0"/>
              <a:t>!  : Rakip bloğa </a:t>
            </a:r>
            <a:r>
              <a:rPr lang="tr-TR" sz="1600" dirty="0">
                <a:latin typeface="+mj-lt"/>
              </a:rPr>
              <a:t>ç</a:t>
            </a:r>
            <a:r>
              <a:rPr lang="tr-TR" sz="1600" dirty="0"/>
              <a:t>arpıp dublajdan </a:t>
            </a:r>
            <a:r>
              <a:rPr lang="tr-TR" sz="1600" dirty="0">
                <a:latin typeface="Calibri" pitchFamily="34" charset="0"/>
              </a:rPr>
              <a:t>ç</a:t>
            </a:r>
            <a:r>
              <a:rPr lang="tr-TR" sz="1600" dirty="0"/>
              <a:t>ıkarılan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a:t>
            </a:r>
            <a:r>
              <a:rPr lang="tr-TR" sz="1600" dirty="0"/>
              <a:t>  :  Rakip bloğuna </a:t>
            </a:r>
            <a:r>
              <a:rPr lang="tr-TR" sz="1600" dirty="0">
                <a:latin typeface="Calibri" pitchFamily="34" charset="0"/>
              </a:rPr>
              <a:t>ç</a:t>
            </a:r>
            <a:r>
              <a:rPr lang="tr-TR" sz="1600" dirty="0"/>
              <a:t>arparak rakibe sayı olan yani blok yenen h</a:t>
            </a:r>
            <a:r>
              <a:rPr lang="tr-TR" sz="1600" dirty="0">
                <a:latin typeface="Calibri" pitchFamily="34" charset="0"/>
              </a:rPr>
              <a:t>ü</a:t>
            </a:r>
            <a:r>
              <a:rPr lang="tr-TR" sz="1600" dirty="0"/>
              <a:t>cum.</a:t>
            </a:r>
          </a:p>
          <a:p>
            <a:pPr algn="just" eaLnBrk="0" hangingPunct="0">
              <a:lnSpc>
                <a:spcPct val="150000"/>
              </a:lnSpc>
              <a:tabLst>
                <a:tab pos="900113" algn="l"/>
              </a:tabLst>
            </a:pPr>
            <a:endParaRPr lang="tr-TR" sz="1600" dirty="0"/>
          </a:p>
          <a:p>
            <a:pPr algn="just" eaLnBrk="0" hangingPunct="0">
              <a:lnSpc>
                <a:spcPct val="150000"/>
              </a:lnSpc>
              <a:tabLst>
                <a:tab pos="900113" algn="l"/>
              </a:tabLst>
            </a:pPr>
            <a:r>
              <a:rPr lang="tr-TR" sz="1600" b="1" dirty="0"/>
              <a:t>=  : </a:t>
            </a:r>
            <a:r>
              <a:rPr lang="tr-TR" sz="1600" dirty="0"/>
              <a:t>Direkt auta, fileye  ya da antene vurulan veya hücum çizgi ihlali yapılan hatalı hücum.</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539552" y="1229846"/>
            <a:ext cx="8136904" cy="4647426"/>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sz="1600" b="1" dirty="0"/>
              <a:t>Servis Karşılama ;</a:t>
            </a:r>
            <a:endParaRPr lang="tr-TR" sz="1600" dirty="0"/>
          </a:p>
          <a:p>
            <a:pPr algn="just" eaLnBrk="0" hangingPunct="0">
              <a:tabLst>
                <a:tab pos="900113" algn="l"/>
              </a:tabLst>
            </a:pPr>
            <a:r>
              <a:rPr lang="tr-TR" sz="1600" b="1" dirty="0"/>
              <a:t># : </a:t>
            </a:r>
            <a:r>
              <a:rPr lang="tr-TR" sz="1600" dirty="0"/>
              <a:t>Pas</a:t>
            </a:r>
            <a:r>
              <a:rPr lang="tr-TR" sz="1600" dirty="0">
                <a:latin typeface="Calibri" pitchFamily="34" charset="0"/>
              </a:rPr>
              <a:t>ö</a:t>
            </a:r>
            <a:r>
              <a:rPr lang="tr-TR" sz="1600" dirty="0"/>
              <a:t>r b</a:t>
            </a:r>
            <a:r>
              <a:rPr lang="tr-TR" sz="1600" dirty="0">
                <a:latin typeface="Calibri" pitchFamily="34" charset="0"/>
              </a:rPr>
              <a:t>ö</a:t>
            </a:r>
            <a:r>
              <a:rPr lang="tr-TR" sz="1600" dirty="0"/>
              <a:t>lgesine yeterli y</a:t>
            </a:r>
            <a:r>
              <a:rPr lang="tr-TR" sz="1600" dirty="0">
                <a:latin typeface="Calibri" pitchFamily="34" charset="0"/>
              </a:rPr>
              <a:t>ü</a:t>
            </a:r>
            <a:r>
              <a:rPr lang="tr-TR" sz="1600" dirty="0"/>
              <a:t>kseklikte  ve hızda gelen pas</a:t>
            </a:r>
            <a:r>
              <a:rPr lang="tr-TR" sz="1600" dirty="0">
                <a:latin typeface="Calibri" pitchFamily="34" charset="0"/>
              </a:rPr>
              <a:t>ö</a:t>
            </a:r>
            <a:r>
              <a:rPr lang="tr-TR" sz="1600" dirty="0"/>
              <a:t>r</a:t>
            </a:r>
            <a:r>
              <a:rPr lang="tr-TR" sz="1600" dirty="0">
                <a:latin typeface="Calibri" pitchFamily="34" charset="0"/>
              </a:rPr>
              <a:t>ü</a:t>
            </a:r>
            <a:r>
              <a:rPr lang="tr-TR" sz="1600" dirty="0"/>
              <a:t>n istediği h</a:t>
            </a:r>
            <a:r>
              <a:rPr lang="tr-TR" sz="1600" dirty="0">
                <a:latin typeface="Calibri" pitchFamily="34" charset="0"/>
              </a:rPr>
              <a:t>ü</a:t>
            </a:r>
            <a:r>
              <a:rPr lang="tr-TR" sz="1600" dirty="0"/>
              <a:t>cum b</a:t>
            </a:r>
            <a:r>
              <a:rPr lang="tr-TR" sz="1600" dirty="0">
                <a:latin typeface="Calibri" pitchFamily="34" charset="0"/>
              </a:rPr>
              <a:t>ö</a:t>
            </a:r>
            <a:r>
              <a:rPr lang="tr-TR" sz="1600" dirty="0"/>
              <a:t>lgesine  rahatlıkla  pas atabileceği m</a:t>
            </a:r>
            <a:r>
              <a:rPr lang="tr-TR" sz="1600" dirty="0">
                <a:latin typeface="Calibri" pitchFamily="34" charset="0"/>
              </a:rPr>
              <a:t>ü</a:t>
            </a:r>
            <a:r>
              <a:rPr lang="tr-TR" sz="1600" dirty="0"/>
              <a:t>kemmel karşılama. </a:t>
            </a:r>
            <a:r>
              <a:rPr lang="tr-TR" sz="1600" b="1" dirty="0"/>
              <a:t>(Servis : - )</a:t>
            </a:r>
          </a:p>
          <a:p>
            <a:pPr algn="just" eaLnBrk="0" hangingPunct="0">
              <a:tabLst>
                <a:tab pos="900113" algn="l"/>
              </a:tabLst>
            </a:pPr>
            <a:endParaRPr lang="tr-TR" sz="1600" b="1" dirty="0"/>
          </a:p>
          <a:p>
            <a:pPr algn="just" eaLnBrk="0" hangingPunct="0">
              <a:tabLst>
                <a:tab pos="900113" algn="l"/>
              </a:tabLst>
            </a:pPr>
            <a:r>
              <a:rPr lang="tr-TR" sz="1600" b="1" dirty="0"/>
              <a:t>+ :</a:t>
            </a:r>
            <a:r>
              <a:rPr lang="tr-TR" sz="1600" dirty="0"/>
              <a:t> Pas</a:t>
            </a:r>
            <a:r>
              <a:rPr lang="tr-TR" sz="1600" dirty="0">
                <a:latin typeface="Calibri" pitchFamily="34" charset="0"/>
              </a:rPr>
              <a:t>ö</a:t>
            </a:r>
            <a:r>
              <a:rPr lang="tr-TR" sz="1600" dirty="0"/>
              <a:t>r</a:t>
            </a:r>
            <a:r>
              <a:rPr lang="tr-TR" sz="1600" dirty="0">
                <a:latin typeface="Calibri" pitchFamily="34" charset="0"/>
              </a:rPr>
              <a:t>ü</a:t>
            </a:r>
            <a:r>
              <a:rPr lang="tr-TR" sz="1600" dirty="0"/>
              <a:t>n tüm hücum  b</a:t>
            </a:r>
            <a:r>
              <a:rPr lang="tr-TR" sz="1600" dirty="0">
                <a:latin typeface="Calibri" pitchFamily="34" charset="0"/>
              </a:rPr>
              <a:t>ö</a:t>
            </a:r>
            <a:r>
              <a:rPr lang="tr-TR" sz="1600" dirty="0"/>
              <a:t>lgesini kullanılabildiği , yeterli yükseklikte ve fileden  1-2 m  a</a:t>
            </a:r>
            <a:r>
              <a:rPr lang="tr-TR" sz="1600" dirty="0">
                <a:latin typeface="Calibri" pitchFamily="34" charset="0"/>
              </a:rPr>
              <a:t>ç</a:t>
            </a:r>
            <a:r>
              <a:rPr lang="tr-TR" sz="1600" dirty="0"/>
              <a:t>ığa gelen karşılama</a:t>
            </a:r>
            <a:r>
              <a:rPr lang="tr-TR" sz="1600" b="1" dirty="0"/>
              <a:t>. (Servis : -)</a:t>
            </a:r>
          </a:p>
          <a:p>
            <a:pPr algn="just" eaLnBrk="0" hangingPunct="0">
              <a:tabLst>
                <a:tab pos="900113" algn="l"/>
              </a:tabLst>
            </a:pPr>
            <a:endParaRPr lang="tr-TR" sz="1600" dirty="0"/>
          </a:p>
          <a:p>
            <a:pPr algn="just" eaLnBrk="0" hangingPunct="0">
              <a:tabLst>
                <a:tab pos="900113" algn="l"/>
              </a:tabLst>
            </a:pPr>
            <a:r>
              <a:rPr lang="tr-TR" sz="1600" dirty="0"/>
              <a:t>!   :Fileden 3-4  m açığa yeterli yükseklikte gelen karşılama.</a:t>
            </a:r>
            <a:r>
              <a:rPr lang="tr-TR" sz="1600" b="1" dirty="0">
                <a:solidFill>
                  <a:srgbClr val="FF0000"/>
                </a:solidFill>
              </a:rPr>
              <a:t>(OPSİYONEL) (Servis!)</a:t>
            </a:r>
          </a:p>
          <a:p>
            <a:pPr algn="just" eaLnBrk="0" hangingPunct="0">
              <a:tabLst>
                <a:tab pos="900113" algn="l"/>
              </a:tabLst>
            </a:pPr>
            <a:endParaRPr lang="tr-TR" sz="1600" dirty="0"/>
          </a:p>
          <a:p>
            <a:pPr marL="285750" indent="-285750" algn="just" eaLnBrk="0" hangingPunct="0">
              <a:buFontTx/>
              <a:buChar char="-"/>
              <a:tabLst>
                <a:tab pos="900113" algn="l"/>
              </a:tabLst>
            </a:pPr>
            <a:r>
              <a:rPr lang="tr-TR" sz="1600" b="1" dirty="0"/>
              <a:t>: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zorunlu olarak yalnızca  bir b</a:t>
            </a:r>
            <a:r>
              <a:rPr lang="tr-TR" sz="1600" dirty="0">
                <a:latin typeface="Calibri" pitchFamily="34" charset="0"/>
              </a:rPr>
              <a:t>ö</a:t>
            </a:r>
            <a:r>
              <a:rPr lang="tr-TR" sz="1600" dirty="0"/>
              <a:t>lgeye pas atabildiği ya da h</a:t>
            </a:r>
            <a:r>
              <a:rPr lang="tr-TR" sz="1600" dirty="0">
                <a:latin typeface="Calibri" pitchFamily="34" charset="0"/>
              </a:rPr>
              <a:t>ü</a:t>
            </a:r>
            <a:r>
              <a:rPr lang="tr-TR" sz="1600" dirty="0"/>
              <a:t>cuma </a:t>
            </a:r>
            <a:r>
              <a:rPr lang="tr-TR" sz="1600" dirty="0">
                <a:latin typeface="Calibri" pitchFamily="34" charset="0"/>
              </a:rPr>
              <a:t>ç</a:t>
            </a:r>
            <a:r>
              <a:rPr lang="tr-TR" sz="1600" dirty="0"/>
              <a:t>eviremediği fileden 4 m ve daha   a</a:t>
            </a:r>
            <a:r>
              <a:rPr lang="tr-TR" sz="1600" dirty="0">
                <a:latin typeface="Calibri" pitchFamily="34" charset="0"/>
              </a:rPr>
              <a:t>ç</a:t>
            </a:r>
            <a:r>
              <a:rPr lang="tr-TR" sz="1600" dirty="0"/>
              <a:t>ığa ya da antenlere yakın bölgeye  gelen karşılama. </a:t>
            </a:r>
            <a:r>
              <a:rPr lang="tr-TR" sz="1600" b="1" dirty="0"/>
              <a:t>(Servis +)</a:t>
            </a:r>
          </a:p>
          <a:p>
            <a:pPr algn="just" eaLnBrk="0" hangingPunct="0">
              <a:tabLst>
                <a:tab pos="900113" algn="l"/>
              </a:tabLst>
            </a:pPr>
            <a:endParaRPr lang="tr-TR" sz="1600" dirty="0"/>
          </a:p>
          <a:p>
            <a:pPr eaLnBrk="0" hangingPunct="0">
              <a:tabLst>
                <a:tab pos="900113" algn="l"/>
              </a:tabLst>
            </a:pPr>
            <a:r>
              <a:rPr lang="tr-TR" sz="1600" b="1" dirty="0"/>
              <a:t>/  : </a:t>
            </a:r>
            <a:r>
              <a:rPr lang="tr-TR" sz="1600" dirty="0"/>
              <a:t>Pas</a:t>
            </a:r>
            <a:r>
              <a:rPr lang="tr-TR" sz="1600" dirty="0">
                <a:latin typeface="Calibri" pitchFamily="34" charset="0"/>
              </a:rPr>
              <a:t>ö</a:t>
            </a:r>
            <a:r>
              <a:rPr lang="tr-TR" sz="1600" dirty="0"/>
              <a:t>r</a:t>
            </a:r>
            <a:r>
              <a:rPr lang="tr-TR" sz="1600" dirty="0">
                <a:latin typeface="Calibri" pitchFamily="34" charset="0"/>
              </a:rPr>
              <a:t>ü</a:t>
            </a:r>
            <a:r>
              <a:rPr lang="tr-TR" sz="1600" dirty="0"/>
              <a:t>n topu file </a:t>
            </a:r>
            <a:r>
              <a:rPr lang="tr-TR" sz="1600" dirty="0">
                <a:latin typeface="Calibri" pitchFamily="34" charset="0"/>
              </a:rPr>
              <a:t>ü</a:t>
            </a:r>
            <a:r>
              <a:rPr lang="tr-TR" sz="1600" dirty="0"/>
              <a:t>zerinde yakalayamayacağı şekilde  y</a:t>
            </a:r>
            <a:r>
              <a:rPr lang="tr-TR" sz="1600" dirty="0">
                <a:latin typeface="Calibri" pitchFamily="34" charset="0"/>
              </a:rPr>
              <a:t>ü</a:t>
            </a:r>
            <a:r>
              <a:rPr lang="tr-TR" sz="1600" dirty="0"/>
              <a:t>ksek ve  hızlı gelerek karşı sahaya ge</a:t>
            </a:r>
            <a:r>
              <a:rPr lang="tr-TR" sz="1600" dirty="0">
                <a:latin typeface="Calibri" pitchFamily="34" charset="0"/>
              </a:rPr>
              <a:t>ç</a:t>
            </a:r>
            <a:r>
              <a:rPr lang="tr-TR" sz="1600" dirty="0"/>
              <a:t>en ve  rakibe  avantaj olan karşılama. </a:t>
            </a:r>
            <a:r>
              <a:rPr lang="tr-TR" sz="1600" b="1" dirty="0"/>
              <a:t>(Servis / )</a:t>
            </a:r>
          </a:p>
          <a:p>
            <a:pPr eaLnBrk="0" hangingPunct="0">
              <a:tabLst>
                <a:tab pos="900113" algn="l"/>
              </a:tabLst>
            </a:pPr>
            <a:endParaRPr lang="tr-TR" sz="1600" dirty="0"/>
          </a:p>
          <a:p>
            <a:pPr algn="just" eaLnBrk="0" hangingPunct="0">
              <a:tabLst>
                <a:tab pos="900113" algn="l"/>
              </a:tabLst>
            </a:pPr>
            <a:r>
              <a:rPr lang="tr-TR" sz="1600" b="1" dirty="0"/>
              <a:t>=</a:t>
            </a:r>
            <a:r>
              <a:rPr lang="tr-TR" sz="1600" dirty="0"/>
              <a:t> : Rakibin attığı servisi karşılayamayarak sahaya d</a:t>
            </a:r>
            <a:r>
              <a:rPr lang="tr-TR" sz="1600" dirty="0">
                <a:latin typeface="Calibri" pitchFamily="34" charset="0"/>
              </a:rPr>
              <a:t>ü</a:t>
            </a:r>
            <a:r>
              <a:rPr lang="tr-TR" sz="1600" dirty="0"/>
              <a:t>şmesi ya da  karşılama yapan  oyuncudan sekerek </a:t>
            </a:r>
            <a:r>
              <a:rPr lang="tr-TR" sz="1600" dirty="0">
                <a:latin typeface="Calibri" pitchFamily="34" charset="0"/>
              </a:rPr>
              <a:t>ç</a:t>
            </a:r>
            <a:r>
              <a:rPr lang="tr-TR" sz="1600" dirty="0"/>
              <a:t>ıkarılamaması ve sayı verilmesi. </a:t>
            </a:r>
            <a:r>
              <a:rPr lang="tr-TR" sz="1600" b="1" dirty="0"/>
              <a:t>(Servis # )</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611560" y="975212"/>
            <a:ext cx="6948115" cy="5078313"/>
          </a:xfrm>
          <a:prstGeom prst="rect">
            <a:avLst/>
          </a:prstGeom>
          <a:noFill/>
          <a:ln w="9525">
            <a:noFill/>
            <a:miter lim="800000"/>
            <a:headEnd/>
            <a:tailEnd/>
          </a:ln>
        </p:spPr>
        <p:txBody>
          <a:bodyPr wrap="square"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r>
              <a:rPr lang="tr-TR" b="1" dirty="0"/>
              <a:t>. (</a:t>
            </a:r>
            <a:r>
              <a:rPr lang="tr-TR" b="1" dirty="0" err="1"/>
              <a:t>Rec</a:t>
            </a:r>
            <a:r>
              <a:rPr lang="tr-TR" b="1" dirty="0"/>
              <a:t>:=)</a:t>
            </a:r>
          </a:p>
          <a:p>
            <a:pPr algn="just" eaLnBrk="0" hangingPunct="0">
              <a:tabLst>
                <a:tab pos="900113" algn="l"/>
              </a:tabLst>
            </a:pPr>
            <a:endParaRPr lang="tr-TR" b="1" dirty="0"/>
          </a:p>
          <a:p>
            <a:pPr algn="just" eaLnBrk="0" hangingPunct="0">
              <a:tabLst>
                <a:tab pos="900113" algn="l"/>
              </a:tabLst>
            </a:pPr>
            <a:r>
              <a:rPr lang="tr-TR" b="1" dirty="0"/>
              <a:t>+ : </a:t>
            </a:r>
            <a:r>
              <a:rPr lang="tr-TR" dirty="0"/>
              <a:t>Rakibin karşılamanın fileden 4 m ve daha geriye ya da antenlere çok yakın bölgeye alınması.</a:t>
            </a:r>
            <a:r>
              <a:rPr lang="tr-TR" b="1" dirty="0"/>
              <a:t> (</a:t>
            </a:r>
            <a:r>
              <a:rPr lang="tr-TR" b="1" dirty="0" err="1"/>
              <a:t>Rec</a:t>
            </a:r>
            <a:r>
              <a:rPr lang="tr-TR" b="1" dirty="0"/>
              <a:t>: - )</a:t>
            </a:r>
            <a:endParaRPr lang="tr-TR" dirty="0"/>
          </a:p>
          <a:p>
            <a:pPr algn="just" eaLnBrk="0" hangingPunct="0">
              <a:lnSpc>
                <a:spcPct val="250000"/>
              </a:lnSpc>
              <a:tabLst>
                <a:tab pos="900113" algn="l"/>
              </a:tabLst>
            </a:pPr>
            <a:r>
              <a:rPr lang="tr-TR" dirty="0"/>
              <a:t>!  :  Rakibin karşılamanın  3-4 metre açığa alınması</a:t>
            </a:r>
            <a:r>
              <a:rPr lang="tr-TR" b="1" dirty="0"/>
              <a:t>. (</a:t>
            </a:r>
            <a:r>
              <a:rPr lang="tr-TR" b="1" dirty="0" err="1"/>
              <a:t>Rec</a:t>
            </a:r>
            <a:r>
              <a:rPr lang="tr-TR" b="1"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 </a:t>
            </a:r>
            <a:r>
              <a:rPr lang="tr-TR" b="1" dirty="0"/>
              <a:t>(</a:t>
            </a:r>
            <a:r>
              <a:rPr lang="tr-TR" b="1" dirty="0" err="1"/>
              <a:t>Rec</a:t>
            </a:r>
            <a:r>
              <a:rPr lang="tr-TR" b="1" dirty="0"/>
              <a:t>: # ve + )</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olarak  g</a:t>
            </a:r>
            <a:r>
              <a:rPr lang="tr-TR" dirty="0">
                <a:latin typeface="Calibri" pitchFamily="34" charset="0"/>
              </a:rPr>
              <a:t>ö</a:t>
            </a:r>
            <a:r>
              <a:rPr lang="tr-TR" dirty="0"/>
              <a:t>nderdiği etkili servis </a:t>
            </a:r>
            <a:r>
              <a:rPr lang="tr-TR" b="1" dirty="0"/>
              <a:t>(</a:t>
            </a:r>
            <a:r>
              <a:rPr lang="tr-TR" b="1" dirty="0" err="1"/>
              <a:t>Rec</a:t>
            </a:r>
            <a:r>
              <a:rPr lang="tr-TR" b="1" dirty="0"/>
              <a:t>: /)</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 da harice gitmesi .Hatalı servis. </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33</a:t>
            </a:fld>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39" t="37645" r="38194" b="34885"/>
          <a:stretch/>
        </p:blipFill>
        <p:spPr bwMode="auto">
          <a:xfrm>
            <a:off x="3779912" y="1122356"/>
            <a:ext cx="1638731" cy="309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131840" y="4437112"/>
            <a:ext cx="2826415" cy="369332"/>
          </a:xfrm>
          <a:prstGeom prst="rect">
            <a:avLst/>
          </a:prstGeom>
          <a:noFill/>
        </p:spPr>
        <p:txBody>
          <a:bodyPr wrap="none" rtlCol="0">
            <a:spAutoFit/>
          </a:bodyPr>
          <a:lstStyle/>
          <a:p>
            <a:r>
              <a:rPr lang="tr-TR" dirty="0"/>
              <a:t>Servis- Manşet Etkileşimi </a:t>
            </a:r>
          </a:p>
        </p:txBody>
      </p:sp>
    </p:spTree>
    <p:extLst>
      <p:ext uri="{BB962C8B-B14F-4D97-AF65-F5344CB8AC3E}">
        <p14:creationId xmlns:p14="http://schemas.microsoft.com/office/powerpoint/2010/main" val="34481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34</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35</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934932" y="2132856"/>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b="1" dirty="0" err="1"/>
              <a:t>Complex</a:t>
            </a:r>
            <a:r>
              <a:rPr lang="tr-TR" b="1" dirty="0"/>
              <a:t> I) : </a:t>
            </a:r>
            <a:r>
              <a:rPr lang="tr-TR" dirty="0"/>
              <a:t>Oyunun servis karşılanan bölümüdür. Servis karşılama ve atak organizasyonunu içerir</a:t>
            </a:r>
          </a:p>
        </p:txBody>
      </p:sp>
      <p:sp>
        <p:nvSpPr>
          <p:cNvPr id="7" name="12 Metin kutusu"/>
          <p:cNvSpPr txBox="1"/>
          <p:nvPr/>
        </p:nvSpPr>
        <p:spPr>
          <a:xfrm>
            <a:off x="934932" y="2996952"/>
            <a:ext cx="7920880" cy="646331"/>
          </a:xfrm>
          <a:prstGeom prst="rect">
            <a:avLst/>
          </a:prstGeom>
          <a:noFill/>
        </p:spPr>
        <p:txBody>
          <a:bodyPr wrap="square" rtlCol="0">
            <a:spAutoFit/>
          </a:bodyPr>
          <a:lstStyle/>
          <a:p>
            <a:r>
              <a:rPr lang="tr-TR" b="1" dirty="0"/>
              <a:t>Break Point (</a:t>
            </a:r>
            <a:r>
              <a:rPr lang="tr-TR" b="1" dirty="0" err="1"/>
              <a:t>Complex</a:t>
            </a:r>
            <a:r>
              <a:rPr lang="tr-TR" b="1" dirty="0"/>
              <a:t> II): </a:t>
            </a:r>
            <a:r>
              <a:rPr lang="tr-TR" dirty="0"/>
              <a:t>Oyunun servis atılan bölümüne ve o bölümde alınan sayılara verilen isim. </a:t>
            </a:r>
            <a:r>
              <a:rPr lang="tr-TR" dirty="0" err="1"/>
              <a:t>Servis,blok,defans,atak</a:t>
            </a:r>
            <a:r>
              <a:rPr lang="tr-TR" dirty="0"/>
              <a:t> serisini içerir. </a:t>
            </a:r>
          </a:p>
        </p:txBody>
      </p:sp>
      <p:sp>
        <p:nvSpPr>
          <p:cNvPr id="8" name="12 Metin kutusu"/>
          <p:cNvSpPr txBox="1"/>
          <p:nvPr/>
        </p:nvSpPr>
        <p:spPr>
          <a:xfrm>
            <a:off x="934932" y="3926300"/>
            <a:ext cx="7920880" cy="646331"/>
          </a:xfrm>
          <a:prstGeom prst="rect">
            <a:avLst/>
          </a:prstGeom>
          <a:noFill/>
        </p:spPr>
        <p:txBody>
          <a:bodyPr wrap="square" rtlCol="0">
            <a:spAutoFit/>
          </a:bodyPr>
          <a:lstStyle/>
          <a:p>
            <a:r>
              <a:rPr lang="tr-TR" b="1" dirty="0" err="1"/>
              <a:t>Transation</a:t>
            </a:r>
            <a:r>
              <a:rPr lang="tr-TR" b="1" dirty="0"/>
              <a:t>: </a:t>
            </a:r>
            <a:r>
              <a:rPr lang="tr-TR" dirty="0"/>
              <a:t>Side </a:t>
            </a:r>
            <a:r>
              <a:rPr lang="tr-TR" dirty="0" err="1"/>
              <a:t>out</a:t>
            </a:r>
            <a:r>
              <a:rPr lang="tr-TR" dirty="0"/>
              <a:t> dan sonra oyunun devamında ralli içinde  yapılan hücumlardır.</a:t>
            </a:r>
          </a:p>
        </p:txBody>
      </p:sp>
    </p:spTree>
    <p:extLst>
      <p:ext uri="{BB962C8B-B14F-4D97-AF65-F5344CB8AC3E}">
        <p14:creationId xmlns:p14="http://schemas.microsoft.com/office/powerpoint/2010/main" val="66876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40</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41</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1597</Words>
  <Application>Microsoft Office PowerPoint</Application>
  <PresentationFormat>Ekran Gösterisi (4:3)</PresentationFormat>
  <Paragraphs>246</Paragraphs>
  <Slides>41</Slides>
  <Notes>10</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41</vt:i4>
      </vt:variant>
    </vt:vector>
  </HeadingPairs>
  <TitlesOfParts>
    <vt:vector size="50" baseType="lpstr">
      <vt:lpstr>Arial</vt:lpstr>
      <vt:lpstr>Calibri</vt:lpstr>
      <vt:lpstr>Tahoma</vt:lpstr>
      <vt:lpstr>Times New Roman</vt:lpstr>
      <vt:lpstr>Wingdings 2</vt:lpstr>
      <vt:lpstr>Default Design</vt:lpstr>
      <vt:lpstr>1_Özel Tasarım</vt:lpstr>
      <vt:lpstr>2.KADEME</vt:lpstr>
      <vt:lpstr>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77</cp:revision>
  <dcterms:created xsi:type="dcterms:W3CDTF">2005-08-30T08:28:03Z</dcterms:created>
  <dcterms:modified xsi:type="dcterms:W3CDTF">2024-01-20T09:18:36Z</dcterms:modified>
</cp:coreProperties>
</file>