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5"/>
  </p:notesMasterIdLst>
  <p:sldIdLst>
    <p:sldId id="356" r:id="rId5"/>
    <p:sldId id="361" r:id="rId6"/>
    <p:sldId id="362" r:id="rId7"/>
    <p:sldId id="363" r:id="rId8"/>
    <p:sldId id="364" r:id="rId9"/>
    <p:sldId id="368" r:id="rId10"/>
    <p:sldId id="369" r:id="rId11"/>
    <p:sldId id="370"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73" r:id="rId29"/>
    <p:sldId id="366"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37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67" autoAdjust="0"/>
  </p:normalViewPr>
  <p:slideViewPr>
    <p:cSldViewPr>
      <p:cViewPr varScale="1">
        <p:scale>
          <a:sx n="103" d="100"/>
          <a:sy n="103" d="100"/>
        </p:scale>
        <p:origin x="12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extLst>
      <p:ext uri="{BB962C8B-B14F-4D97-AF65-F5344CB8AC3E}">
        <p14:creationId xmlns:p14="http://schemas.microsoft.com/office/powerpoint/2010/main" val="78494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3.10.2022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3.10.2022</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3.10.2022</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3.10.2022</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3.10.2022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3.10.2022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3.10.2022</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a:latin typeface="Arial" charset="0"/>
            </a:endParaRP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dirty="0">
                <a:solidFill>
                  <a:srgbClr val="C00000"/>
                </a:solidFill>
                <a:latin typeface="Tahoma" pitchFamily="34" charset="0"/>
              </a:rPr>
              <a:t>TÜRKİYE VOLEYBOL FEDERASYONU</a:t>
            </a:r>
          </a:p>
        </p:txBody>
      </p:sp>
      <p:sp>
        <p:nvSpPr>
          <p:cNvPr id="5" name="Title 1"/>
          <p:cNvSpPr txBox="1">
            <a:spLocks/>
          </p:cNvSpPr>
          <p:nvPr/>
        </p:nvSpPr>
        <p:spPr>
          <a:xfrm>
            <a:off x="592060" y="1517328"/>
            <a:ext cx="8228412" cy="1471612"/>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tr-TR" dirty="0">
                <a:solidFill>
                  <a:schemeClr val="tx2">
                    <a:satMod val="130000"/>
                  </a:schemeClr>
                </a:solidFill>
              </a:rPr>
              <a:t>MÜSABAKA  VE ANTRENMAN ANALİZİ</a:t>
            </a:r>
          </a:p>
        </p:txBody>
      </p:sp>
      <p:sp>
        <p:nvSpPr>
          <p:cNvPr id="6" name="Subtitle 2"/>
          <p:cNvSpPr txBox="1">
            <a:spLocks/>
          </p:cNvSpPr>
          <p:nvPr/>
        </p:nvSpPr>
        <p:spPr>
          <a:xfrm>
            <a:off x="2267744" y="3645024"/>
            <a:ext cx="5132366" cy="122413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Wingdings 2"/>
              <a:buNone/>
              <a:defRPr/>
            </a:pPr>
            <a:r>
              <a:rPr lang="tr-TR" dirty="0"/>
              <a:t> Mehmet Görkem İşgüzar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354404" y="1100547"/>
            <a:ext cx="7632700" cy="584775"/>
          </a:xfrm>
          <a:prstGeom prst="rect">
            <a:avLst/>
          </a:prstGeom>
          <a:noFill/>
          <a:ln w="9525">
            <a:noFill/>
            <a:miter lim="800000"/>
            <a:headEnd/>
            <a:tailEnd/>
          </a:ln>
        </p:spPr>
        <p:txBody>
          <a:bodyPr>
            <a:spAutoFit/>
          </a:bodyPr>
          <a:lstStyle/>
          <a:p>
            <a:r>
              <a:rPr lang="tr-TR" sz="3200" b="1" dirty="0"/>
              <a:t>1-Serbest Gözlem ve Değerlendirme</a:t>
            </a:r>
            <a:endParaRPr lang="tr-TR" sz="3200" dirty="0"/>
          </a:p>
        </p:txBody>
      </p:sp>
    </p:spTree>
    <p:extLst>
      <p:ext uri="{BB962C8B-B14F-4D97-AF65-F5344CB8AC3E}">
        <p14:creationId xmlns:p14="http://schemas.microsoft.com/office/powerpoint/2010/main" val="36236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1835696" y="764704"/>
            <a:ext cx="59046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456647" y="1146456"/>
            <a:ext cx="4046419"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4655078" y="1124744"/>
            <a:ext cx="4165394"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8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1099981"/>
            <a:ext cx="3570786" cy="584775"/>
          </a:xfrm>
          <a:prstGeom prst="rect">
            <a:avLst/>
          </a:prstGeom>
          <a:noFill/>
          <a:ln w="9525">
            <a:noFill/>
            <a:miter lim="800000"/>
            <a:headEnd/>
            <a:tailEnd/>
          </a:ln>
        </p:spPr>
        <p:txBody>
          <a:bodyPr wrap="none">
            <a:spAutoFit/>
          </a:bodyPr>
          <a:lstStyle/>
          <a:p>
            <a:r>
              <a:rPr lang="tr-TR" sz="3200" b="1" dirty="0"/>
              <a:t>2-Grafik Yöntemi </a:t>
            </a:r>
            <a:endParaRPr lang="tr-TR" sz="3200" dirty="0"/>
          </a:p>
        </p:txBody>
      </p:sp>
    </p:spTree>
    <p:extLst>
      <p:ext uri="{BB962C8B-B14F-4D97-AF65-F5344CB8AC3E}">
        <p14:creationId xmlns:p14="http://schemas.microsoft.com/office/powerpoint/2010/main" val="15050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836712"/>
            <a:ext cx="7062189" cy="5400600"/>
          </a:xfrm>
          <a:prstGeom prst="rect">
            <a:avLst/>
          </a:prstGeom>
        </p:spPr>
      </p:pic>
    </p:spTree>
    <p:extLst>
      <p:ext uri="{BB962C8B-B14F-4D97-AF65-F5344CB8AC3E}">
        <p14:creationId xmlns:p14="http://schemas.microsoft.com/office/powerpoint/2010/main" val="19820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3C75CE2-997C-44B9-9B1C-20499E0EC133}" type="slidenum">
              <a:rPr lang="en-US" smtClean="0"/>
              <a:pPr>
                <a:defRPr/>
              </a:pPr>
              <a:t>15</a:t>
            </a:fld>
            <a:endParaRPr lang="en-US"/>
          </a:p>
        </p:txBody>
      </p:sp>
      <p:graphicFrame>
        <p:nvGraphicFramePr>
          <p:cNvPr id="28675" name="5 Grafik"/>
          <p:cNvGraphicFramePr>
            <a:graphicFrameLocks/>
          </p:cNvGraphicFramePr>
          <p:nvPr>
            <p:extLst>
              <p:ext uri="{D42A27DB-BD31-4B8C-83A1-F6EECF244321}">
                <p14:modId xmlns:p14="http://schemas.microsoft.com/office/powerpoint/2010/main" val="3220109062"/>
              </p:ext>
            </p:extLst>
          </p:nvPr>
        </p:nvGraphicFramePr>
        <p:xfrm>
          <a:off x="1258888" y="1124396"/>
          <a:ext cx="6740525" cy="2160588"/>
        </p:xfrm>
        <a:graphic>
          <a:graphicData uri="http://schemas.openxmlformats.org/presentationml/2006/ole">
            <mc:AlternateContent xmlns:mc="http://schemas.openxmlformats.org/markup-compatibility/2006">
              <mc:Choice xmlns:v="urn:schemas-microsoft-com:vml" Requires="v">
                <p:oleObj r:id="rId2" imgW="6736664" imgH="2158171" progId="Excel.Sheet.8">
                  <p:embed/>
                </p:oleObj>
              </mc:Choice>
              <mc:Fallback>
                <p:oleObj r:id="rId2" imgW="6736664" imgH="2158171" progId="Excel.Shee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24396"/>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r:id="rId4" imgW="6742760" imgH="2158171" progId="Excel.Sheet.8">
                  <p:embed/>
                </p:oleObj>
              </mc:Choice>
              <mc:Fallback>
                <p:oleObj r:id="rId4" imgW="6742760" imgH="215817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extLst>
      <p:ext uri="{BB962C8B-B14F-4D97-AF65-F5344CB8AC3E}">
        <p14:creationId xmlns:p14="http://schemas.microsoft.com/office/powerpoint/2010/main" val="36549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extLst>
      <p:ext uri="{BB962C8B-B14F-4D97-AF65-F5344CB8AC3E}">
        <p14:creationId xmlns:p14="http://schemas.microsoft.com/office/powerpoint/2010/main" val="417578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dirty="0"/>
              <a:t>3-Video Fotoğraf veya Film Kayıtları</a:t>
            </a:r>
            <a:endParaRPr lang="tr-TR" sz="3200" dirty="0"/>
          </a:p>
        </p:txBody>
      </p:sp>
    </p:spTree>
    <p:extLst>
      <p:ext uri="{BB962C8B-B14F-4D97-AF65-F5344CB8AC3E}">
        <p14:creationId xmlns:p14="http://schemas.microsoft.com/office/powerpoint/2010/main" val="28454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4-Birleştirilmiş Yöntemler</a:t>
            </a:r>
            <a:endParaRPr lang="tr-TR" sz="3200" dirty="0"/>
          </a:p>
        </p:txBody>
      </p:sp>
    </p:spTree>
    <p:extLst>
      <p:ext uri="{BB962C8B-B14F-4D97-AF65-F5344CB8AC3E}">
        <p14:creationId xmlns:p14="http://schemas.microsoft.com/office/powerpoint/2010/main" val="42872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357290" y="1428736"/>
            <a:ext cx="7200900" cy="4247317"/>
          </a:xfrm>
          <a:prstGeom prst="rect">
            <a:avLst/>
          </a:prstGeom>
          <a:noFill/>
          <a:ln w="9525">
            <a:noFill/>
            <a:miter lim="800000"/>
            <a:headEnd/>
            <a:tailEnd/>
          </a:ln>
        </p:spPr>
        <p:txBody>
          <a:bodyPr>
            <a:spAutoFit/>
          </a:bodyPr>
          <a:lstStyle/>
          <a:p>
            <a:pPr algn="just">
              <a:lnSpc>
                <a:spcPct val="150000"/>
              </a:lnSpc>
            </a:pPr>
            <a:r>
              <a:rPr lang="tr-TR" dirty="0"/>
              <a:t>        Antrenman ve müsabaka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extLst>
      <p:ext uri="{BB962C8B-B14F-4D97-AF65-F5344CB8AC3E}">
        <p14:creationId xmlns:p14="http://schemas.microsoft.com/office/powerpoint/2010/main" val="24434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a:t>
            </a:fld>
            <a:endParaRPr lang="en-US"/>
          </a:p>
        </p:txBody>
      </p:sp>
      <p:sp>
        <p:nvSpPr>
          <p:cNvPr id="5" name="4 Dikdörtgen"/>
          <p:cNvSpPr/>
          <p:nvPr/>
        </p:nvSpPr>
        <p:spPr>
          <a:xfrm>
            <a:off x="786926" y="1524848"/>
            <a:ext cx="7529490" cy="3416320"/>
          </a:xfrm>
          <a:prstGeom prst="rect">
            <a:avLst/>
          </a:prstGeom>
        </p:spPr>
        <p:txBody>
          <a:bodyPr wrap="square">
            <a:spAutoFit/>
          </a:bodyPr>
          <a:lstStyle/>
          <a:p>
            <a:pPr algn="just">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extLst>
      <p:ext uri="{BB962C8B-B14F-4D97-AF65-F5344CB8AC3E}">
        <p14:creationId xmlns:p14="http://schemas.microsoft.com/office/powerpoint/2010/main" val="37938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251520" y="764704"/>
            <a:ext cx="860444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836713"/>
            <a:ext cx="81724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76375" y="260648"/>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1638230"/>
            <a:ext cx="7632700" cy="4247317"/>
          </a:xfrm>
          <a:prstGeom prst="rect">
            <a:avLst/>
          </a:prstGeom>
          <a:noFill/>
          <a:ln w="9525">
            <a:noFill/>
            <a:miter lim="800000"/>
            <a:headEnd/>
            <a:tailEnd/>
          </a:ln>
        </p:spPr>
        <p:txBody>
          <a:bodyPr anchor="ctr">
            <a:spAutoFit/>
          </a:bodyPr>
          <a:lstStyle/>
          <a:p>
            <a:pPr algn="just" eaLnBrk="0" hangingPunct="0">
              <a:lnSpc>
                <a:spcPct val="150000"/>
              </a:lnSpc>
            </a:pPr>
            <a:r>
              <a:rPr lang="tr-TR" b="1" u="sng" dirty="0"/>
              <a:t>Sübjektif olasılık</a:t>
            </a:r>
            <a:r>
              <a:rPr lang="tr-TR"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dirty="0"/>
          </a:p>
          <a:p>
            <a:pPr algn="just" eaLnBrk="0" hangingPunct="0">
              <a:lnSpc>
                <a:spcPct val="150000"/>
              </a:lnSpc>
            </a:pPr>
            <a:r>
              <a:rPr lang="tr-TR" b="1" u="sng" dirty="0"/>
              <a:t>Objektif olasılık</a:t>
            </a:r>
            <a:r>
              <a:rPr lang="tr-TR"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dirty="0"/>
          </a:p>
          <a:p>
            <a:pPr algn="just" eaLnBrk="0" hangingPunct="0">
              <a:lnSpc>
                <a:spcPct val="150000"/>
              </a:lnSpc>
            </a:pPr>
            <a:r>
              <a:rPr lang="tr-TR" dirty="0"/>
              <a:t>                                     İstatistik</a:t>
            </a:r>
            <a:r>
              <a:rPr lang="tr-TR" b="1" u="sng" dirty="0"/>
              <a:t>, objektif </a:t>
            </a:r>
            <a:r>
              <a:rPr lang="tr-TR" dirty="0"/>
              <a:t>yani nesnel olasılık ile ilgilenir.</a:t>
            </a:r>
          </a:p>
        </p:txBody>
      </p:sp>
    </p:spTree>
    <p:extLst>
      <p:ext uri="{BB962C8B-B14F-4D97-AF65-F5344CB8AC3E}">
        <p14:creationId xmlns:p14="http://schemas.microsoft.com/office/powerpoint/2010/main" val="253056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91247" y="1228793"/>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extLst>
      <p:ext uri="{BB962C8B-B14F-4D97-AF65-F5344CB8AC3E}">
        <p14:creationId xmlns:p14="http://schemas.microsoft.com/office/powerpoint/2010/main" val="146549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052736"/>
            <a:ext cx="7643866" cy="646331"/>
          </a:xfrm>
          <a:prstGeom prst="rect">
            <a:avLst/>
          </a:prstGeom>
        </p:spPr>
        <p:txBody>
          <a:bodyPr wrap="square">
            <a:spAutoFit/>
          </a:bodyPr>
          <a:lstStyle/>
          <a:p>
            <a:pPr eaLnBrk="0" hangingPunct="0"/>
            <a:r>
              <a:rPr lang="tr-TR" dirty="0">
                <a:cs typeface="Times New Roman" pitchFamily="18" charset="0"/>
              </a:rPr>
              <a:t>1-Becerilerin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1695678"/>
            <a:ext cx="7500990" cy="646331"/>
          </a:xfrm>
          <a:prstGeom prst="rect">
            <a:avLst/>
          </a:prstGeom>
        </p:spPr>
        <p:txBody>
          <a:bodyPr wrap="square">
            <a:spAutoFit/>
          </a:bodyPr>
          <a:lstStyle/>
          <a:p>
            <a:pPr eaLnBrk="0" hangingPunct="0"/>
            <a:r>
              <a:rPr lang="tr-TR" dirty="0">
                <a:cs typeface="Times New Roman" pitchFamily="18" charset="0"/>
              </a:rPr>
              <a:t>2-Becerilerin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335231"/>
            <a:ext cx="6286544" cy="646331"/>
          </a:xfrm>
          <a:prstGeom prst="rect">
            <a:avLst/>
          </a:prstGeom>
        </p:spPr>
        <p:txBody>
          <a:bodyPr wrap="square">
            <a:spAutoFit/>
          </a:bodyPr>
          <a:lstStyle/>
          <a:p>
            <a:pPr eaLnBrk="0" hangingPunct="0"/>
            <a:r>
              <a:rPr lang="tr-TR" dirty="0">
                <a:cs typeface="Times New Roman" pitchFamily="18" charset="0"/>
              </a:rPr>
              <a:t>3-Sembollerin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2969420"/>
            <a:ext cx="2313518" cy="369332"/>
          </a:xfrm>
          <a:prstGeom prst="rect">
            <a:avLst/>
          </a:prstGeom>
        </p:spPr>
        <p:txBody>
          <a:bodyPr wrap="none">
            <a:spAutoFit/>
          </a:bodyPr>
          <a:lstStyle/>
          <a:p>
            <a:pPr eaLnBrk="0" hangingPunct="0"/>
            <a:r>
              <a:rPr lang="tr-TR" dirty="0">
                <a:cs typeface="Times New Roman" pitchFamily="18" charset="0"/>
              </a:rPr>
              <a:t>4-Verilerin işlenmesi.</a:t>
            </a:r>
          </a:p>
        </p:txBody>
      </p:sp>
      <p:sp>
        <p:nvSpPr>
          <p:cNvPr id="9" name="8 Dikdörtgen"/>
          <p:cNvSpPr/>
          <p:nvPr/>
        </p:nvSpPr>
        <p:spPr>
          <a:xfrm>
            <a:off x="1281009" y="3469486"/>
            <a:ext cx="2723823" cy="369332"/>
          </a:xfrm>
          <a:prstGeom prst="rect">
            <a:avLst/>
          </a:prstGeom>
        </p:spPr>
        <p:txBody>
          <a:bodyPr wrap="none">
            <a:spAutoFit/>
          </a:bodyPr>
          <a:lstStyle/>
          <a:p>
            <a:pPr eaLnBrk="0" hangingPunct="0"/>
            <a:r>
              <a:rPr lang="tr-TR" dirty="0">
                <a:cs typeface="Times New Roman" pitchFamily="18" charset="0"/>
              </a:rPr>
              <a:t>5-şlenen verilerin analizi.</a:t>
            </a:r>
          </a:p>
        </p:txBody>
      </p:sp>
      <p:sp>
        <p:nvSpPr>
          <p:cNvPr id="10" name="9 Dikdörtgen"/>
          <p:cNvSpPr/>
          <p:nvPr/>
        </p:nvSpPr>
        <p:spPr>
          <a:xfrm>
            <a:off x="1269748" y="5398312"/>
            <a:ext cx="3070071" cy="369332"/>
          </a:xfrm>
          <a:prstGeom prst="rect">
            <a:avLst/>
          </a:prstGeom>
        </p:spPr>
        <p:txBody>
          <a:bodyPr wrap="none">
            <a:spAutoFit/>
          </a:bodyPr>
          <a:lstStyle/>
          <a:p>
            <a:pPr eaLnBrk="0" hangingPunct="0"/>
            <a:r>
              <a:rPr lang="tr-TR" dirty="0">
                <a:cs typeface="Times New Roman" pitchFamily="18" charset="0"/>
              </a:rPr>
              <a:t>8-Sonuçların yorumlanması.</a:t>
            </a:r>
          </a:p>
        </p:txBody>
      </p:sp>
      <p:sp>
        <p:nvSpPr>
          <p:cNvPr id="11" name="10 Dikdörtgen"/>
          <p:cNvSpPr/>
          <p:nvPr/>
        </p:nvSpPr>
        <p:spPr>
          <a:xfrm>
            <a:off x="1285852" y="4040990"/>
            <a:ext cx="5211683" cy="369332"/>
          </a:xfrm>
          <a:prstGeom prst="rect">
            <a:avLst/>
          </a:prstGeom>
        </p:spPr>
        <p:txBody>
          <a:bodyPr wrap="none">
            <a:spAutoFit/>
          </a:bodyPr>
          <a:lstStyle/>
          <a:p>
            <a:r>
              <a:rPr lang="tr-TR" dirty="0">
                <a:cs typeface="Times New Roman" pitchFamily="18" charset="0"/>
              </a:rPr>
              <a:t>6-Grafik ve tablolarla sonuçların görselleştirilmesi</a:t>
            </a:r>
            <a:endParaRPr lang="tr-TR" dirty="0"/>
          </a:p>
        </p:txBody>
      </p:sp>
      <p:sp>
        <p:nvSpPr>
          <p:cNvPr id="12" name="11 Dikdörtgen"/>
          <p:cNvSpPr/>
          <p:nvPr/>
        </p:nvSpPr>
        <p:spPr>
          <a:xfrm>
            <a:off x="1250916" y="4683932"/>
            <a:ext cx="4557658" cy="369332"/>
          </a:xfrm>
          <a:prstGeom prst="rect">
            <a:avLst/>
          </a:prstGeom>
        </p:spPr>
        <p:txBody>
          <a:bodyPr wrap="none">
            <a:spAutoFit/>
          </a:bodyPr>
          <a:lstStyle/>
          <a:p>
            <a:pPr eaLnBrk="0" hangingPunct="0"/>
            <a:r>
              <a:rPr lang="tr-TR" dirty="0">
                <a:cs typeface="Times New Roman" pitchFamily="18" charset="0"/>
              </a:rPr>
              <a:t>7-Son raporun düzenlenmesi ve yazılması.</a:t>
            </a:r>
          </a:p>
        </p:txBody>
      </p:sp>
      <p:sp>
        <p:nvSpPr>
          <p:cNvPr id="13" name="12 Metin kutusu"/>
          <p:cNvSpPr txBox="1"/>
          <p:nvPr/>
        </p:nvSpPr>
        <p:spPr>
          <a:xfrm>
            <a:off x="1573549" y="188640"/>
            <a:ext cx="5532540" cy="477054"/>
          </a:xfrm>
          <a:prstGeom prst="rect">
            <a:avLst/>
          </a:prstGeom>
          <a:noFill/>
        </p:spPr>
        <p:txBody>
          <a:bodyPr wrap="none" rtlCol="0">
            <a:spAutoFit/>
          </a:bodyPr>
          <a:lstStyle/>
          <a:p>
            <a:r>
              <a:rPr lang="tr-TR" sz="2500" b="1" dirty="0"/>
              <a:t>İstatistiksel Müsabaka Analizi Prosedürü</a:t>
            </a:r>
          </a:p>
        </p:txBody>
      </p:sp>
    </p:spTree>
    <p:extLst>
      <p:ext uri="{BB962C8B-B14F-4D97-AF65-F5344CB8AC3E}">
        <p14:creationId xmlns:p14="http://schemas.microsoft.com/office/powerpoint/2010/main" val="826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5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extLst>
      <p:ext uri="{BB962C8B-B14F-4D97-AF65-F5344CB8AC3E}">
        <p14:creationId xmlns:p14="http://schemas.microsoft.com/office/powerpoint/2010/main" val="26704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547664" y="151366"/>
            <a:ext cx="6359363" cy="477054"/>
          </a:xfrm>
          <a:prstGeom prst="rect">
            <a:avLst/>
          </a:prstGeom>
          <a:noFill/>
        </p:spPr>
        <p:txBody>
          <a:bodyPr wrap="square" rtlCol="0">
            <a:spAutoFit/>
          </a:bodyPr>
          <a:lstStyle/>
          <a:p>
            <a:r>
              <a:rPr lang="tr-TR" sz="2500" b="1" dirty="0"/>
              <a:t>Sayısal olarak analizi yapılan beceriler</a:t>
            </a:r>
          </a:p>
        </p:txBody>
      </p:sp>
    </p:spTree>
    <p:extLst>
      <p:ext uri="{BB962C8B-B14F-4D97-AF65-F5344CB8AC3E}">
        <p14:creationId xmlns:p14="http://schemas.microsoft.com/office/powerpoint/2010/main" val="26002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29</a:t>
            </a:fld>
            <a:endParaRPr lang="en-US"/>
          </a:p>
        </p:txBody>
      </p:sp>
      <p:sp>
        <p:nvSpPr>
          <p:cNvPr id="36867" name="Rectangle 1"/>
          <p:cNvSpPr>
            <a:spLocks noChangeArrowheads="1"/>
          </p:cNvSpPr>
          <p:nvPr/>
        </p:nvSpPr>
        <p:spPr bwMode="auto">
          <a:xfrm>
            <a:off x="1547664" y="836712"/>
            <a:ext cx="67691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Atak ;</a:t>
            </a:r>
            <a:endParaRPr lang="tr-TR" dirty="0"/>
          </a:p>
          <a:p>
            <a:pPr algn="just" eaLnBrk="0" hangingPunct="0">
              <a:tabLst>
                <a:tab pos="900113" algn="l"/>
              </a:tabLst>
            </a:pPr>
            <a:r>
              <a:rPr lang="tr-TR" b="1" dirty="0"/>
              <a:t># : </a:t>
            </a:r>
            <a:r>
              <a:rPr lang="tr-TR" dirty="0"/>
              <a:t>Yapılan atağın karşı sahada  defanstan bloktan ya da yere değerek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tabLst>
                <a:tab pos="900113" algn="l"/>
              </a:tabLst>
            </a:pPr>
            <a:r>
              <a:rPr lang="tr-TR" b="1" dirty="0"/>
              <a:t>+ : </a:t>
            </a:r>
            <a:r>
              <a:rPr lang="tr-TR" dirty="0"/>
              <a:t>Rakip tarafından oyunda tutulabilen ancak h</a:t>
            </a:r>
            <a:r>
              <a:rPr lang="tr-TR" dirty="0">
                <a:latin typeface="Calibri" pitchFamily="34" charset="0"/>
              </a:rPr>
              <a:t>ü</a:t>
            </a:r>
            <a:r>
              <a:rPr lang="tr-TR" dirty="0"/>
              <a:t>cum organizasyonu yapılamayarak tekrar avantaja </a:t>
            </a:r>
            <a:r>
              <a:rPr lang="tr-TR" dirty="0">
                <a:latin typeface="Calibri" pitchFamily="34" charset="0"/>
              </a:rPr>
              <a:t>ç</a:t>
            </a:r>
            <a:r>
              <a:rPr lang="tr-TR" dirty="0"/>
              <a:t>evrilen etkili h</a:t>
            </a:r>
            <a:r>
              <a:rPr lang="tr-TR" dirty="0">
                <a:latin typeface="Calibri" pitchFamily="34" charset="0"/>
              </a:rPr>
              <a:t>ü</a:t>
            </a:r>
            <a:r>
              <a:rPr lang="tr-TR" dirty="0"/>
              <a:t>cum.  </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a:t>
            </a:r>
            <a:r>
              <a:rPr lang="tr-TR" dirty="0"/>
              <a:t>  Rakip tarafından defanstan </a:t>
            </a:r>
            <a:r>
              <a:rPr lang="tr-TR" dirty="0">
                <a:latin typeface="Calibri" pitchFamily="34" charset="0"/>
              </a:rPr>
              <a:t>ç</a:t>
            </a:r>
            <a:r>
              <a:rPr lang="tr-TR" dirty="0"/>
              <a:t>ıkartılarak ya da  bloktan sektirilerek  kendi tarafına avantaja </a:t>
            </a:r>
            <a:r>
              <a:rPr lang="tr-TR" dirty="0">
                <a:latin typeface="Calibri" pitchFamily="34" charset="0"/>
              </a:rPr>
              <a:t>ç</a:t>
            </a:r>
            <a:r>
              <a:rPr lang="tr-TR" dirty="0"/>
              <a:t>evrilen etkisiz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dirty="0"/>
              <a:t>!  : Rakip bloğa </a:t>
            </a:r>
            <a:r>
              <a:rPr lang="tr-TR" dirty="0">
                <a:latin typeface="Calibri" pitchFamily="34" charset="0"/>
              </a:rPr>
              <a:t>ç</a:t>
            </a:r>
            <a:r>
              <a:rPr lang="tr-TR" dirty="0"/>
              <a:t>arpıp dublajdan </a:t>
            </a:r>
            <a:r>
              <a:rPr lang="tr-TR" dirty="0">
                <a:latin typeface="Calibri" pitchFamily="34" charset="0"/>
              </a:rPr>
              <a:t>ç</a:t>
            </a:r>
            <a:r>
              <a:rPr lang="tr-TR" dirty="0"/>
              <a:t>ıkarılan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tabLst>
                <a:tab pos="900113" algn="l"/>
              </a:tabLst>
            </a:pPr>
            <a:r>
              <a:rPr lang="tr-TR" b="1" dirty="0"/>
              <a:t>/</a:t>
            </a:r>
            <a:r>
              <a:rPr lang="tr-TR" dirty="0"/>
              <a:t>  :  Rakip bloğuna </a:t>
            </a:r>
            <a:r>
              <a:rPr lang="tr-TR" dirty="0">
                <a:latin typeface="Calibri" pitchFamily="34" charset="0"/>
              </a:rPr>
              <a:t>ç</a:t>
            </a:r>
            <a:r>
              <a:rPr lang="tr-TR" dirty="0"/>
              <a:t>arparak rakibe sayı olan yani blok yenen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Direk auta, fileye  ya da antene vurulan hatalı top.</a:t>
            </a:r>
          </a:p>
        </p:txBody>
      </p:sp>
    </p:spTree>
    <p:extLst>
      <p:ext uri="{BB962C8B-B14F-4D97-AF65-F5344CB8AC3E}">
        <p14:creationId xmlns:p14="http://schemas.microsoft.com/office/powerpoint/2010/main" val="1739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extLst>
      <p:ext uri="{BB962C8B-B14F-4D97-AF65-F5344CB8AC3E}">
        <p14:creationId xmlns:p14="http://schemas.microsoft.com/office/powerpoint/2010/main" val="211633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F4E1C4C-2F33-4ABD-8990-D20DA8E6F36A}" type="slidenum">
              <a:rPr lang="en-US" smtClean="0"/>
              <a:pPr>
                <a:defRPr/>
              </a:pPr>
              <a:t>30</a:t>
            </a:fld>
            <a:endParaRPr lang="en-US"/>
          </a:p>
        </p:txBody>
      </p:sp>
      <p:sp>
        <p:nvSpPr>
          <p:cNvPr id="37891" name="Rectangle 1"/>
          <p:cNvSpPr>
            <a:spLocks noChangeArrowheads="1"/>
          </p:cNvSpPr>
          <p:nvPr/>
        </p:nvSpPr>
        <p:spPr bwMode="auto">
          <a:xfrm>
            <a:off x="827584" y="692696"/>
            <a:ext cx="7345363" cy="54938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Karşılama ;</a:t>
            </a:r>
            <a:endParaRPr lang="tr-TR" dirty="0"/>
          </a:p>
          <a:p>
            <a:pPr algn="just" eaLnBrk="0" hangingPunct="0">
              <a:tabLst>
                <a:tab pos="900113" algn="l"/>
              </a:tabLst>
            </a:pPr>
            <a:r>
              <a:rPr lang="tr-TR" b="1" dirty="0"/>
              <a:t># : </a:t>
            </a:r>
            <a:r>
              <a:rPr lang="tr-TR" dirty="0"/>
              <a:t>Pas</a:t>
            </a:r>
            <a:r>
              <a:rPr lang="tr-TR" dirty="0">
                <a:latin typeface="Calibri" pitchFamily="34" charset="0"/>
              </a:rPr>
              <a:t>ö</a:t>
            </a:r>
            <a:r>
              <a:rPr lang="tr-TR" dirty="0"/>
              <a:t>r b</a:t>
            </a:r>
            <a:r>
              <a:rPr lang="tr-TR" dirty="0">
                <a:latin typeface="Calibri" pitchFamily="34" charset="0"/>
              </a:rPr>
              <a:t>ö</a:t>
            </a:r>
            <a:r>
              <a:rPr lang="tr-TR" dirty="0"/>
              <a:t>lgesine yeterli y</a:t>
            </a:r>
            <a:r>
              <a:rPr lang="tr-TR" dirty="0">
                <a:latin typeface="Calibri" pitchFamily="34" charset="0"/>
              </a:rPr>
              <a:t>ü</a:t>
            </a:r>
            <a:r>
              <a:rPr lang="tr-TR" dirty="0"/>
              <a:t>kseklikte  ve hızda gelen pas</a:t>
            </a:r>
            <a:r>
              <a:rPr lang="tr-TR" dirty="0">
                <a:latin typeface="Calibri" pitchFamily="34" charset="0"/>
              </a:rPr>
              <a:t>ö</a:t>
            </a:r>
            <a:r>
              <a:rPr lang="tr-TR" dirty="0"/>
              <a:t>r</a:t>
            </a:r>
            <a:r>
              <a:rPr lang="tr-TR" dirty="0">
                <a:latin typeface="Calibri" pitchFamily="34" charset="0"/>
              </a:rPr>
              <a:t>ü</a:t>
            </a:r>
            <a:r>
              <a:rPr lang="tr-TR" dirty="0"/>
              <a:t>n istediği h</a:t>
            </a:r>
            <a:r>
              <a:rPr lang="tr-TR" dirty="0">
                <a:latin typeface="Calibri" pitchFamily="34" charset="0"/>
              </a:rPr>
              <a:t>ü</a:t>
            </a:r>
            <a:r>
              <a:rPr lang="tr-TR" dirty="0"/>
              <a:t>cum b</a:t>
            </a:r>
            <a:r>
              <a:rPr lang="tr-TR" dirty="0">
                <a:latin typeface="Calibri" pitchFamily="34" charset="0"/>
              </a:rPr>
              <a:t>ö</a:t>
            </a:r>
            <a:r>
              <a:rPr lang="tr-TR" dirty="0"/>
              <a:t>lgesine  rahatlıkla  pas atabileceği m</a:t>
            </a:r>
            <a:r>
              <a:rPr lang="tr-TR" dirty="0">
                <a:latin typeface="Calibri" pitchFamily="34" charset="0"/>
              </a:rPr>
              <a:t>ü</a:t>
            </a:r>
            <a:r>
              <a:rPr lang="tr-TR" dirty="0"/>
              <a:t>kemmel karşılama.</a:t>
            </a:r>
          </a:p>
          <a:p>
            <a:pPr algn="just" eaLnBrk="0" hangingPunct="0">
              <a:tabLst>
                <a:tab pos="900113" algn="l"/>
              </a:tabLst>
            </a:pPr>
            <a:endParaRPr lang="tr-TR" b="1" dirty="0"/>
          </a:p>
          <a:p>
            <a:pPr algn="just" eaLnBrk="0" hangingPunct="0">
              <a:tabLst>
                <a:tab pos="900113" algn="l"/>
              </a:tabLst>
            </a:pPr>
            <a:r>
              <a:rPr lang="tr-TR" b="1" dirty="0"/>
              <a:t>+ :</a:t>
            </a:r>
            <a:r>
              <a:rPr lang="tr-TR" dirty="0"/>
              <a:t> Pas</a:t>
            </a:r>
            <a:r>
              <a:rPr lang="tr-TR" dirty="0">
                <a:latin typeface="Calibri" pitchFamily="34" charset="0"/>
              </a:rPr>
              <a:t>ö</a:t>
            </a:r>
            <a:r>
              <a:rPr lang="tr-TR" dirty="0"/>
              <a:t>r</a:t>
            </a:r>
            <a:r>
              <a:rPr lang="tr-TR" dirty="0">
                <a:latin typeface="Calibri" pitchFamily="34" charset="0"/>
              </a:rPr>
              <a:t>ü</a:t>
            </a:r>
            <a:r>
              <a:rPr lang="tr-TR" dirty="0"/>
              <a:t>n tüm hücum  b</a:t>
            </a:r>
            <a:r>
              <a:rPr lang="tr-TR" dirty="0">
                <a:latin typeface="Calibri" pitchFamily="34" charset="0"/>
              </a:rPr>
              <a:t>ö</a:t>
            </a:r>
            <a:r>
              <a:rPr lang="tr-TR" dirty="0"/>
              <a:t>lgesini kullanılabildiği , yeterli yükseklikte ve fileden  1-2 m  a</a:t>
            </a:r>
            <a:r>
              <a:rPr lang="tr-TR" dirty="0">
                <a:latin typeface="Calibri" pitchFamily="34" charset="0"/>
              </a:rPr>
              <a:t>ç</a:t>
            </a:r>
            <a:r>
              <a:rPr lang="tr-TR" dirty="0"/>
              <a:t>ığa gelen karşılama.</a:t>
            </a:r>
          </a:p>
          <a:p>
            <a:pPr algn="just" eaLnBrk="0" hangingPunct="0">
              <a:tabLst>
                <a:tab pos="900113" algn="l"/>
              </a:tabLst>
            </a:pPr>
            <a:endParaRPr lang="tr-TR" dirty="0"/>
          </a:p>
          <a:p>
            <a:pPr algn="just" eaLnBrk="0" hangingPunct="0">
              <a:tabLst>
                <a:tab pos="900113" algn="l"/>
              </a:tabLst>
            </a:pPr>
            <a:r>
              <a:rPr lang="tr-TR" dirty="0"/>
              <a:t>!   :Fileden 3-4  m açığa yeterli yükseklikte gelen karşılama.</a:t>
            </a:r>
            <a:r>
              <a:rPr lang="tr-TR" b="1" dirty="0">
                <a:solidFill>
                  <a:srgbClr val="FF0000"/>
                </a:solidFill>
              </a:rPr>
              <a:t>(OPSİYONEL)</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 </a:t>
            </a:r>
            <a:r>
              <a:rPr lang="tr-TR" dirty="0"/>
              <a:t>Pas</a:t>
            </a:r>
            <a:r>
              <a:rPr lang="tr-TR" dirty="0">
                <a:latin typeface="Calibri" pitchFamily="34" charset="0"/>
              </a:rPr>
              <a:t>ö</a:t>
            </a:r>
            <a:r>
              <a:rPr lang="tr-TR" dirty="0"/>
              <a:t>r</a:t>
            </a:r>
            <a:r>
              <a:rPr lang="tr-TR" dirty="0">
                <a:latin typeface="Calibri" pitchFamily="34" charset="0"/>
              </a:rPr>
              <a:t>ü</a:t>
            </a:r>
            <a:r>
              <a:rPr lang="tr-TR" dirty="0"/>
              <a:t>n zorunlu olarak yalnızca  bir b</a:t>
            </a:r>
            <a:r>
              <a:rPr lang="tr-TR" dirty="0">
                <a:latin typeface="Calibri" pitchFamily="34" charset="0"/>
              </a:rPr>
              <a:t>ö</a:t>
            </a:r>
            <a:r>
              <a:rPr lang="tr-TR" dirty="0"/>
              <a:t>lgeye pas atabildiği ya da h</a:t>
            </a:r>
            <a:r>
              <a:rPr lang="tr-TR" dirty="0">
                <a:latin typeface="Calibri" pitchFamily="34" charset="0"/>
              </a:rPr>
              <a:t>ü</a:t>
            </a:r>
            <a:r>
              <a:rPr lang="tr-TR" dirty="0"/>
              <a:t>cuma </a:t>
            </a:r>
            <a:r>
              <a:rPr lang="tr-TR" dirty="0">
                <a:latin typeface="Calibri" pitchFamily="34" charset="0"/>
              </a:rPr>
              <a:t>ç</a:t>
            </a:r>
            <a:r>
              <a:rPr lang="tr-TR" dirty="0"/>
              <a:t>eviremediği fileden 4 m ve daha   a</a:t>
            </a:r>
            <a:r>
              <a:rPr lang="tr-TR" dirty="0">
                <a:latin typeface="Calibri" pitchFamily="34" charset="0"/>
              </a:rPr>
              <a:t>ç</a:t>
            </a:r>
            <a:r>
              <a:rPr lang="tr-TR" dirty="0"/>
              <a:t>ığa  gelen karşılama.</a:t>
            </a:r>
          </a:p>
          <a:p>
            <a:pPr algn="just" eaLnBrk="0" hangingPunct="0">
              <a:tabLst>
                <a:tab pos="900113" algn="l"/>
              </a:tabLst>
            </a:pPr>
            <a:endParaRPr lang="tr-TR" dirty="0"/>
          </a:p>
          <a:p>
            <a:pPr eaLnBrk="0" hangingPunct="0">
              <a:tabLst>
                <a:tab pos="900113" algn="l"/>
              </a:tabLst>
            </a:pPr>
            <a:r>
              <a:rPr lang="tr-TR" b="1" dirty="0"/>
              <a:t>/  : </a:t>
            </a:r>
            <a:r>
              <a:rPr lang="tr-TR" dirty="0"/>
              <a:t>Pas</a:t>
            </a:r>
            <a:r>
              <a:rPr lang="tr-TR" dirty="0">
                <a:latin typeface="Calibri" pitchFamily="34" charset="0"/>
              </a:rPr>
              <a:t>ö</a:t>
            </a:r>
            <a:r>
              <a:rPr lang="tr-TR" dirty="0"/>
              <a:t>r</a:t>
            </a:r>
            <a:r>
              <a:rPr lang="tr-TR" dirty="0">
                <a:latin typeface="Calibri" pitchFamily="34" charset="0"/>
              </a:rPr>
              <a:t>ü</a:t>
            </a:r>
            <a:r>
              <a:rPr lang="tr-TR" dirty="0"/>
              <a:t>n topu file </a:t>
            </a:r>
            <a:r>
              <a:rPr lang="tr-TR" dirty="0">
                <a:latin typeface="Calibri" pitchFamily="34" charset="0"/>
              </a:rPr>
              <a:t>ü</a:t>
            </a:r>
            <a:r>
              <a:rPr lang="tr-TR" dirty="0"/>
              <a:t>zerinde yakalayamayacağı şekilde  y</a:t>
            </a:r>
            <a:r>
              <a:rPr lang="tr-TR" dirty="0">
                <a:latin typeface="Calibri" pitchFamily="34" charset="0"/>
              </a:rPr>
              <a:t>ü</a:t>
            </a:r>
            <a:r>
              <a:rPr lang="tr-TR" dirty="0"/>
              <a:t>ksek ve  hızlı gelerek karşı sahaya ge</a:t>
            </a:r>
            <a:r>
              <a:rPr lang="tr-TR" dirty="0">
                <a:latin typeface="Calibri" pitchFamily="34" charset="0"/>
              </a:rPr>
              <a:t>ç</a:t>
            </a:r>
            <a:r>
              <a:rPr lang="tr-TR" dirty="0"/>
              <a:t>en ve  rakibe  avantaj olan karşılama.</a:t>
            </a:r>
          </a:p>
          <a:p>
            <a:pPr eaLnBrk="0" hangingPunct="0">
              <a:tabLst>
                <a:tab pos="900113" algn="l"/>
              </a:tabLst>
            </a:pPr>
            <a:endParaRPr lang="tr-TR" dirty="0"/>
          </a:p>
          <a:p>
            <a:pPr algn="just" eaLnBrk="0" hangingPunct="0">
              <a:tabLst>
                <a:tab pos="900113" algn="l"/>
              </a:tabLst>
            </a:pPr>
            <a:r>
              <a:rPr lang="tr-TR" b="1" dirty="0"/>
              <a:t>=</a:t>
            </a:r>
            <a:r>
              <a:rPr lang="tr-TR" dirty="0"/>
              <a:t> : Rakibin attığı servisi karşılayamayarak sahaya d</a:t>
            </a:r>
            <a:r>
              <a:rPr lang="tr-TR" dirty="0">
                <a:latin typeface="Calibri" pitchFamily="34" charset="0"/>
              </a:rPr>
              <a:t>ü</a:t>
            </a:r>
            <a:r>
              <a:rPr lang="tr-TR" dirty="0"/>
              <a:t>şmesi ya da  karşılama yapan  oyuncudan sekerek </a:t>
            </a:r>
            <a:r>
              <a:rPr lang="tr-TR" dirty="0">
                <a:latin typeface="Calibri" pitchFamily="34" charset="0"/>
              </a:rPr>
              <a:t>ç</a:t>
            </a:r>
            <a:r>
              <a:rPr lang="tr-TR" dirty="0"/>
              <a:t>ıkarılamaması ve sayı verilmesi.</a:t>
            </a:r>
          </a:p>
        </p:txBody>
      </p:sp>
    </p:spTree>
    <p:extLst>
      <p:ext uri="{BB962C8B-B14F-4D97-AF65-F5344CB8AC3E}">
        <p14:creationId xmlns:p14="http://schemas.microsoft.com/office/powerpoint/2010/main" val="380918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31</a:t>
            </a:fld>
            <a:endParaRPr lang="en-US"/>
          </a:p>
        </p:txBody>
      </p:sp>
      <p:pic>
        <p:nvPicPr>
          <p:cNvPr id="5" name="4 Resim"/>
          <p:cNvPicPr/>
          <p:nvPr/>
        </p:nvPicPr>
        <p:blipFill>
          <a:blip r:embed="rId2"/>
          <a:srcRect l="18524" t="20144" r="54435" b="22782"/>
          <a:stretch>
            <a:fillRect/>
          </a:stretch>
        </p:blipFill>
        <p:spPr bwMode="auto">
          <a:xfrm>
            <a:off x="1475656" y="1124744"/>
            <a:ext cx="6143668" cy="4500594"/>
          </a:xfrm>
          <a:prstGeom prst="rect">
            <a:avLst/>
          </a:prstGeom>
          <a:noFill/>
          <a:ln w="9525">
            <a:noFill/>
            <a:miter lim="800000"/>
            <a:headEnd/>
            <a:tailEnd/>
          </a:ln>
        </p:spPr>
      </p:pic>
      <p:sp>
        <p:nvSpPr>
          <p:cNvPr id="6" name="5 Metin kutusu"/>
          <p:cNvSpPr txBox="1"/>
          <p:nvPr/>
        </p:nvSpPr>
        <p:spPr>
          <a:xfrm>
            <a:off x="971600" y="188640"/>
            <a:ext cx="7423251" cy="523220"/>
          </a:xfrm>
          <a:prstGeom prst="rect">
            <a:avLst/>
          </a:prstGeom>
          <a:noFill/>
        </p:spPr>
        <p:txBody>
          <a:bodyPr wrap="none" rtlCol="0">
            <a:spAutoFit/>
          </a:bodyPr>
          <a:lstStyle/>
          <a:p>
            <a:r>
              <a:rPr lang="tr-TR" sz="2800" b="1" dirty="0"/>
              <a:t>SERVİS KARŞILAMA  DEĞERLENDİRMESİ</a:t>
            </a:r>
          </a:p>
        </p:txBody>
      </p:sp>
    </p:spTree>
    <p:extLst>
      <p:ext uri="{BB962C8B-B14F-4D97-AF65-F5344CB8AC3E}">
        <p14:creationId xmlns:p14="http://schemas.microsoft.com/office/powerpoint/2010/main" val="24336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32</a:t>
            </a:fld>
            <a:endParaRPr lang="en-US"/>
          </a:p>
        </p:txBody>
      </p:sp>
      <p:sp>
        <p:nvSpPr>
          <p:cNvPr id="40963" name="Rectangle 1"/>
          <p:cNvSpPr>
            <a:spLocks noChangeArrowheads="1"/>
          </p:cNvSpPr>
          <p:nvPr/>
        </p:nvSpPr>
        <p:spPr bwMode="auto">
          <a:xfrm>
            <a:off x="1258888" y="836712"/>
            <a:ext cx="6300787"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p>
          <a:p>
            <a:pPr algn="just" eaLnBrk="0" hangingPunct="0">
              <a:tabLst>
                <a:tab pos="900113" algn="l"/>
              </a:tabLst>
            </a:pPr>
            <a:endParaRPr lang="tr-TR" b="1" dirty="0"/>
          </a:p>
          <a:p>
            <a:pPr algn="just" eaLnBrk="0" hangingPunct="0">
              <a:lnSpc>
                <a:spcPct val="150000"/>
              </a:lnSpc>
              <a:tabLst>
                <a:tab pos="900113" algn="l"/>
              </a:tabLst>
            </a:pPr>
            <a:r>
              <a:rPr lang="tr-TR" b="1" dirty="0"/>
              <a:t>+ : </a:t>
            </a:r>
            <a:r>
              <a:rPr lang="tr-TR" dirty="0"/>
              <a:t>Rakibin karşılamayı fileden 3-4 m a</a:t>
            </a:r>
            <a:r>
              <a:rPr lang="tr-TR" dirty="0">
                <a:latin typeface="Calibri" pitchFamily="34" charset="0"/>
              </a:rPr>
              <a:t>ç</a:t>
            </a:r>
            <a:r>
              <a:rPr lang="tr-TR" dirty="0"/>
              <a:t>ığa aldığı  etkili servis.</a:t>
            </a:r>
          </a:p>
          <a:p>
            <a:pPr algn="just" eaLnBrk="0" hangingPunct="0">
              <a:lnSpc>
                <a:spcPct val="150000"/>
              </a:lnSpc>
              <a:tabLst>
                <a:tab pos="900113" algn="l"/>
              </a:tabLst>
            </a:pPr>
            <a:r>
              <a:rPr lang="tr-TR" dirty="0"/>
              <a:t>!  :  Rakibin karşılamayı 1-2 m açığa  aldığı etkisiz servis</a:t>
            </a:r>
          </a:p>
          <a:p>
            <a:pPr algn="just" eaLnBrk="0" hangingPunct="0">
              <a:tabLst>
                <a:tab pos="900113" algn="l"/>
              </a:tabLst>
            </a:pPr>
            <a:r>
              <a:rPr lang="tr-TR"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a:t>
            </a:r>
            <a:r>
              <a:rPr lang="tr-TR" dirty="0" err="1"/>
              <a:t>olatrak</a:t>
            </a:r>
            <a:r>
              <a:rPr lang="tr-TR" dirty="0"/>
              <a:t>  g</a:t>
            </a:r>
            <a:r>
              <a:rPr lang="tr-TR" dirty="0">
                <a:latin typeface="Calibri" pitchFamily="34" charset="0"/>
              </a:rPr>
              <a:t>ö</a:t>
            </a:r>
            <a:r>
              <a:rPr lang="tr-TR" dirty="0"/>
              <a:t>nderdiği etkili servis.</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yata  auta gitmesi .Hatalı servis.</a:t>
            </a:r>
          </a:p>
        </p:txBody>
      </p:sp>
    </p:spTree>
    <p:extLst>
      <p:ext uri="{BB962C8B-B14F-4D97-AF65-F5344CB8AC3E}">
        <p14:creationId xmlns:p14="http://schemas.microsoft.com/office/powerpoint/2010/main" val="8495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144FEBB-FCAD-4F5C-8795-3D51BD3BC7C0}" type="slidenum">
              <a:rPr lang="en-US" smtClean="0"/>
              <a:pPr>
                <a:defRPr/>
              </a:pPr>
              <a:t>33</a:t>
            </a:fld>
            <a:endParaRPr lang="en-US"/>
          </a:p>
        </p:txBody>
      </p:sp>
      <p:sp>
        <p:nvSpPr>
          <p:cNvPr id="3891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extLst>
      <p:ext uri="{BB962C8B-B14F-4D97-AF65-F5344CB8AC3E}">
        <p14:creationId xmlns:p14="http://schemas.microsoft.com/office/powerpoint/2010/main" val="373032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71209B-D3EB-426E-8FA4-231B5B88D864}" type="slidenum">
              <a:rPr lang="en-US" smtClean="0"/>
              <a:pPr>
                <a:defRPr/>
              </a:pPr>
              <a:t>34</a:t>
            </a:fld>
            <a:endParaRPr lang="en-US"/>
          </a:p>
        </p:txBody>
      </p:sp>
      <p:sp>
        <p:nvSpPr>
          <p:cNvPr id="39939" name="Rectangle 1"/>
          <p:cNvSpPr>
            <a:spLocks noChangeArrowheads="1"/>
          </p:cNvSpPr>
          <p:nvPr/>
        </p:nvSpPr>
        <p:spPr bwMode="auto">
          <a:xfrm>
            <a:off x="1187624" y="908720"/>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extLst>
      <p:ext uri="{BB962C8B-B14F-4D97-AF65-F5344CB8AC3E}">
        <p14:creationId xmlns:p14="http://schemas.microsoft.com/office/powerpoint/2010/main" val="1350180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35</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204238492"/>
              </p:ext>
            </p:extLst>
          </p:nvPr>
        </p:nvGraphicFramePr>
        <p:xfrm>
          <a:off x="467546" y="908720"/>
          <a:ext cx="8247858" cy="5092049"/>
        </p:xfrm>
        <a:graphic>
          <a:graphicData uri="http://schemas.openxmlformats.org/drawingml/2006/table">
            <a:tbl>
              <a:tblPr/>
              <a:tblGrid>
                <a:gridCol w="1178181">
                  <a:extLst>
                    <a:ext uri="{9D8B030D-6E8A-4147-A177-3AD203B41FA5}">
                      <a16:colId xmlns:a16="http://schemas.microsoft.com/office/drawing/2014/main" val="20000"/>
                    </a:ext>
                  </a:extLst>
                </a:gridCol>
                <a:gridCol w="1178181">
                  <a:extLst>
                    <a:ext uri="{9D8B030D-6E8A-4147-A177-3AD203B41FA5}">
                      <a16:colId xmlns:a16="http://schemas.microsoft.com/office/drawing/2014/main" val="20001"/>
                    </a:ext>
                  </a:extLst>
                </a:gridCol>
                <a:gridCol w="1178181">
                  <a:extLst>
                    <a:ext uri="{9D8B030D-6E8A-4147-A177-3AD203B41FA5}">
                      <a16:colId xmlns:a16="http://schemas.microsoft.com/office/drawing/2014/main" val="20002"/>
                    </a:ext>
                  </a:extLst>
                </a:gridCol>
                <a:gridCol w="1200019">
                  <a:extLst>
                    <a:ext uri="{9D8B030D-6E8A-4147-A177-3AD203B41FA5}">
                      <a16:colId xmlns:a16="http://schemas.microsoft.com/office/drawing/2014/main" val="20003"/>
                    </a:ext>
                  </a:extLst>
                </a:gridCol>
                <a:gridCol w="1156344">
                  <a:extLst>
                    <a:ext uri="{9D8B030D-6E8A-4147-A177-3AD203B41FA5}">
                      <a16:colId xmlns:a16="http://schemas.microsoft.com/office/drawing/2014/main" val="20004"/>
                    </a:ext>
                  </a:extLst>
                </a:gridCol>
                <a:gridCol w="1178181">
                  <a:extLst>
                    <a:ext uri="{9D8B030D-6E8A-4147-A177-3AD203B41FA5}">
                      <a16:colId xmlns:a16="http://schemas.microsoft.com/office/drawing/2014/main" val="20005"/>
                    </a:ext>
                  </a:extLst>
                </a:gridCol>
                <a:gridCol w="1178771">
                  <a:extLst>
                    <a:ext uri="{9D8B030D-6E8A-4147-A177-3AD203B41FA5}">
                      <a16:colId xmlns:a16="http://schemas.microsoft.com/office/drawing/2014/main" val="20006"/>
                    </a:ext>
                  </a:extLst>
                </a:gridCol>
              </a:tblGrid>
              <a:tr h="332635">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098">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824">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815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36</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13722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37</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1043608" y="2636912"/>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dirty="0"/>
              <a:t>Rakip tarafından kullanılan servisin karşılanıp , sayıya </a:t>
            </a:r>
            <a:r>
              <a:rPr lang="tr-TR" dirty="0" err="1"/>
              <a:t>çevirilip</a:t>
            </a:r>
            <a:r>
              <a:rPr lang="tr-TR" dirty="0"/>
              <a:t> ,   servis atma  hakkının kazanılması</a:t>
            </a:r>
          </a:p>
        </p:txBody>
      </p:sp>
      <p:sp>
        <p:nvSpPr>
          <p:cNvPr id="7" name="12 Metin kutusu"/>
          <p:cNvSpPr txBox="1"/>
          <p:nvPr/>
        </p:nvSpPr>
        <p:spPr>
          <a:xfrm>
            <a:off x="1043609" y="3622015"/>
            <a:ext cx="7920880" cy="923330"/>
          </a:xfrm>
          <a:prstGeom prst="rect">
            <a:avLst/>
          </a:prstGeom>
          <a:noFill/>
        </p:spPr>
        <p:txBody>
          <a:bodyPr wrap="square" rtlCol="0">
            <a:spAutoFit/>
          </a:bodyPr>
          <a:lstStyle/>
          <a:p>
            <a:r>
              <a:rPr lang="tr-TR" b="1" dirty="0"/>
              <a:t>Break Point: </a:t>
            </a:r>
            <a:r>
              <a:rPr lang="tr-TR" dirty="0"/>
              <a:t>Oyunun  servis attığımız bölümünde  kazanılan sayılar. (Direkt servis sayısı , Rakip hücum hatası, rakibin hücumuna  blok yapmak ya da  rakibin atağına defans  yapıp sayıya çevirmek şeklinde  olabilir) </a:t>
            </a:r>
          </a:p>
        </p:txBody>
      </p:sp>
    </p:spTree>
    <p:extLst>
      <p:ext uri="{BB962C8B-B14F-4D97-AF65-F5344CB8AC3E}">
        <p14:creationId xmlns:p14="http://schemas.microsoft.com/office/powerpoint/2010/main" val="668768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38</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39</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971600" y="2536364"/>
            <a:ext cx="7129413"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extLst>
      <p:ext uri="{BB962C8B-B14F-4D97-AF65-F5344CB8AC3E}">
        <p14:creationId xmlns:p14="http://schemas.microsoft.com/office/powerpoint/2010/main" val="270465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40</a:t>
            </a:fld>
            <a:endParaRPr lang="en-US">
              <a:latin typeface="Arial" charset="0"/>
            </a:endParaRPr>
          </a:p>
        </p:txBody>
      </p:sp>
      <p:sp>
        <p:nvSpPr>
          <p:cNvPr id="14339" name="Text Box 7"/>
          <p:cNvSpPr txBox="1">
            <a:spLocks noChangeArrowheads="1"/>
          </p:cNvSpPr>
          <p:nvPr/>
        </p:nvSpPr>
        <p:spPr bwMode="auto">
          <a:xfrm>
            <a:off x="5940425" y="4526662"/>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 name="Dikdörtgen 1"/>
          <p:cNvSpPr/>
          <p:nvPr/>
        </p:nvSpPr>
        <p:spPr>
          <a:xfrm>
            <a:off x="2440648" y="2967334"/>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rgbClr val="FF0000"/>
                </a:solidFill>
                <a:effectLst>
                  <a:outerShdw blurRad="50800" dist="39000" dir="5460000" algn="tl">
                    <a:srgbClr val="000000">
                      <a:alpha val="38000"/>
                    </a:srgbClr>
                  </a:outerShdw>
                </a:effectLst>
              </a:rPr>
              <a:t>BAŞARILAR</a:t>
            </a:r>
            <a:endParaRPr lang="tr-TR"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40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717411" y="1268760"/>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683568" y="116632"/>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extLst>
      <p:ext uri="{BB962C8B-B14F-4D97-AF65-F5344CB8AC3E}">
        <p14:creationId xmlns:p14="http://schemas.microsoft.com/office/powerpoint/2010/main" val="326936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2555776" y="116632"/>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
        <p:nvSpPr>
          <p:cNvPr id="2" name="Metin kutusu 1"/>
          <p:cNvSpPr txBox="1"/>
          <p:nvPr/>
        </p:nvSpPr>
        <p:spPr>
          <a:xfrm>
            <a:off x="2123728" y="197519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extLst>
      <p:ext uri="{BB962C8B-B14F-4D97-AF65-F5344CB8AC3E}">
        <p14:creationId xmlns:p14="http://schemas.microsoft.com/office/powerpoint/2010/main" val="18296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755576" y="1412776"/>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188640"/>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extLst>
      <p:ext uri="{BB962C8B-B14F-4D97-AF65-F5344CB8AC3E}">
        <p14:creationId xmlns:p14="http://schemas.microsoft.com/office/powerpoint/2010/main" val="32480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899592" y="237820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müsabaka analizleriyle </a:t>
            </a:r>
            <a:r>
              <a:rPr lang="tr-TR" dirty="0">
                <a:solidFill>
                  <a:srgbClr val="FF0000"/>
                </a:solidFill>
              </a:rPr>
              <a:t>.</a:t>
            </a:r>
          </a:p>
        </p:txBody>
      </p:sp>
    </p:spTree>
    <p:extLst>
      <p:ext uri="{BB962C8B-B14F-4D97-AF65-F5344CB8AC3E}">
        <p14:creationId xmlns:p14="http://schemas.microsoft.com/office/powerpoint/2010/main" val="42083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775"/>
          </a:xfrm>
          <a:prstGeom prst="rect">
            <a:avLst/>
          </a:prstGeom>
          <a:noFill/>
          <a:ln w="9525">
            <a:noFill/>
            <a:miter lim="800000"/>
            <a:headEnd/>
            <a:tailEnd/>
          </a:ln>
        </p:spPr>
        <p:txBody>
          <a:bodyPr>
            <a:spAutoFit/>
          </a:bodyPr>
          <a:lstStyle/>
          <a:p>
            <a:r>
              <a:rPr lang="tr-TR" sz="3200" b="1" dirty="0"/>
              <a:t>  Analiz Yöntemleri</a:t>
            </a:r>
            <a:endParaRPr lang="tr-TR" sz="3200" dirty="0"/>
          </a:p>
        </p:txBody>
      </p:sp>
    </p:spTree>
    <p:extLst>
      <p:ext uri="{BB962C8B-B14F-4D97-AF65-F5344CB8AC3E}">
        <p14:creationId xmlns:p14="http://schemas.microsoft.com/office/powerpoint/2010/main" val="1515832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1526</Words>
  <Application>Microsoft Office PowerPoint</Application>
  <PresentationFormat>Ekran Gösterisi (4:3)</PresentationFormat>
  <Paragraphs>244</Paragraphs>
  <Slides>40</Slides>
  <Notes>10</Notes>
  <HiddenSlides>0</HiddenSlides>
  <MMClips>0</MMClips>
  <ScaleCrop>false</ScaleCrop>
  <HeadingPairs>
    <vt:vector size="8" baseType="variant">
      <vt:variant>
        <vt:lpstr>Kullanılan Yazı Tipleri</vt:lpstr>
      </vt:variant>
      <vt:variant>
        <vt:i4>4</vt:i4>
      </vt:variant>
      <vt:variant>
        <vt:lpstr>Tema</vt:lpstr>
      </vt:variant>
      <vt:variant>
        <vt:i4>4</vt:i4>
      </vt:variant>
      <vt:variant>
        <vt:lpstr>Eklenmiş OLE Hizmet Programları</vt:lpstr>
      </vt:variant>
      <vt:variant>
        <vt:i4>1</vt:i4>
      </vt:variant>
      <vt:variant>
        <vt:lpstr>Slayt Başlıkları</vt:lpstr>
      </vt:variant>
      <vt:variant>
        <vt:i4>40</vt:i4>
      </vt:variant>
    </vt:vector>
  </HeadingPairs>
  <TitlesOfParts>
    <vt:vector size="49" baseType="lpstr">
      <vt:lpstr>Arial</vt:lpstr>
      <vt:lpstr>Calibri</vt:lpstr>
      <vt:lpstr>Tahoma</vt:lpstr>
      <vt:lpstr>Wingdings 2</vt:lpstr>
      <vt:lpstr>Default Design</vt:lpstr>
      <vt:lpstr>1_Özel Tasarım</vt:lpstr>
      <vt:lpstr>2.KADEME</vt:lpstr>
      <vt:lpstr>Özel Tasarım</vt:lpstr>
      <vt:lpstr>Microsoft Excel 97-2003 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Şahsine ATEŞ</cp:lastModifiedBy>
  <cp:revision>70</cp:revision>
  <dcterms:created xsi:type="dcterms:W3CDTF">2005-08-30T08:28:03Z</dcterms:created>
  <dcterms:modified xsi:type="dcterms:W3CDTF">2022-10-03T14:30:55Z</dcterms:modified>
</cp:coreProperties>
</file>