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86"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tr-TR"/>
              <a:t>Asıl başlık stili için tıklatın</a:t>
            </a:r>
            <a:endParaRPr kumimoji="0" lang="en-US"/>
          </a:p>
        </p:txBody>
      </p:sp>
      <p:sp>
        <p:nvSpPr>
          <p:cNvPr id="9" name="8 Alt Başlık"/>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a:xfrm>
            <a:off x="8534400" y="6355080"/>
            <a:ext cx="3048000" cy="365760"/>
          </a:xfrm>
        </p:spPr>
        <p:txBody>
          <a:bodyPr/>
          <a:lstStyle>
            <a:lvl1pPr>
              <a:defRPr sz="1400"/>
            </a:lvl1pPr>
          </a:lstStyle>
          <a:p>
            <a:fld id="{C49A5D13-62FF-4172-8E0E-FB910607D3A9}" type="datetimeFigureOut">
              <a:rPr lang="tr-TR" smtClean="0">
                <a:solidFill>
                  <a:srgbClr val="464653"/>
                </a:solidFill>
              </a:rPr>
              <a:pPr/>
              <a:t>12.04.2022</a:t>
            </a:fld>
            <a:endParaRPr lang="tr-TR">
              <a:solidFill>
                <a:srgbClr val="464653"/>
              </a:solidFill>
            </a:endParaRPr>
          </a:p>
        </p:txBody>
      </p:sp>
      <p:sp>
        <p:nvSpPr>
          <p:cNvPr id="17" name="16 Altbilgi Yer Tutucusu"/>
          <p:cNvSpPr>
            <a:spLocks noGrp="1"/>
          </p:cNvSpPr>
          <p:nvPr>
            <p:ph type="ftr" sz="quarter" idx="11"/>
          </p:nvPr>
        </p:nvSpPr>
        <p:spPr>
          <a:xfrm>
            <a:off x="3864864" y="6355080"/>
            <a:ext cx="4632960" cy="365760"/>
          </a:xfrm>
        </p:spPr>
        <p:txBody>
          <a:bodyPr/>
          <a:lstStyle/>
          <a:p>
            <a:endParaRPr lang="tr-TR">
              <a:solidFill>
                <a:srgbClr val="464653"/>
              </a:solidFill>
            </a:endParaRPr>
          </a:p>
        </p:txBody>
      </p:sp>
      <p:sp>
        <p:nvSpPr>
          <p:cNvPr id="29" name="28 Slayt Numarası Yer Tutucusu"/>
          <p:cNvSpPr>
            <a:spLocks noGrp="1"/>
          </p:cNvSpPr>
          <p:nvPr>
            <p:ph type="sldNum" sz="quarter" idx="12"/>
          </p:nvPr>
        </p:nvSpPr>
        <p:spPr>
          <a:xfrm>
            <a:off x="1621536" y="6355080"/>
            <a:ext cx="1625600" cy="365760"/>
          </a:xfrm>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21" name="20 Dikdörtgen"/>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3" name="32 Dikdörtgen"/>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21 Dikdörtgen"/>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2" name="31 Dikdörtgen"/>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099861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C49A5D13-62FF-4172-8E0E-FB910607D3A9}" type="datetimeFigureOut">
              <a:rPr lang="tr-TR" smtClean="0">
                <a:solidFill>
                  <a:srgbClr val="464653"/>
                </a:solidFill>
              </a:rPr>
              <a:pPr/>
              <a:t>12.04.2022</a:t>
            </a:fld>
            <a:endParaRPr lang="tr-TR">
              <a:solidFill>
                <a:srgbClr val="464653"/>
              </a:solidFill>
            </a:endParaRPr>
          </a:p>
        </p:txBody>
      </p:sp>
      <p:sp>
        <p:nvSpPr>
          <p:cNvPr id="5" name="4 Altbilgi Yer Tutucusu"/>
          <p:cNvSpPr>
            <a:spLocks noGrp="1"/>
          </p:cNvSpPr>
          <p:nvPr>
            <p:ph type="ftr" sz="quarter" idx="11"/>
          </p:nvPr>
        </p:nvSpPr>
        <p:spPr/>
        <p:txBody>
          <a:bodyPr/>
          <a:lstStyle/>
          <a:p>
            <a:endParaRPr lang="tr-TR">
              <a:solidFill>
                <a:srgbClr val="464653"/>
              </a:solidFill>
            </a:endParaRPr>
          </a:p>
        </p:txBody>
      </p:sp>
      <p:sp>
        <p:nvSpPr>
          <p:cNvPr id="6" name="5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Tree>
    <p:extLst>
      <p:ext uri="{BB962C8B-B14F-4D97-AF65-F5344CB8AC3E}">
        <p14:creationId xmlns:p14="http://schemas.microsoft.com/office/powerpoint/2010/main" val="230336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639"/>
            <a:ext cx="2743200" cy="5851525"/>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609600" y="274639"/>
            <a:ext cx="80264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C49A5D13-62FF-4172-8E0E-FB910607D3A9}" type="datetimeFigureOut">
              <a:rPr lang="tr-TR" smtClean="0">
                <a:solidFill>
                  <a:srgbClr val="464653"/>
                </a:solidFill>
              </a:rPr>
              <a:pPr/>
              <a:t>12.04.2022</a:t>
            </a:fld>
            <a:endParaRPr lang="tr-TR">
              <a:solidFill>
                <a:srgbClr val="464653"/>
              </a:solidFill>
            </a:endParaRPr>
          </a:p>
        </p:txBody>
      </p:sp>
      <p:sp>
        <p:nvSpPr>
          <p:cNvPr id="5" name="4 Altbilgi Yer Tutucusu"/>
          <p:cNvSpPr>
            <a:spLocks noGrp="1"/>
          </p:cNvSpPr>
          <p:nvPr>
            <p:ph type="ftr" sz="quarter" idx="11"/>
          </p:nvPr>
        </p:nvSpPr>
        <p:spPr/>
        <p:txBody>
          <a:bodyPr/>
          <a:lstStyle/>
          <a:p>
            <a:endParaRPr lang="tr-TR">
              <a:solidFill>
                <a:srgbClr val="464653"/>
              </a:solidFill>
            </a:endParaRPr>
          </a:p>
        </p:txBody>
      </p:sp>
      <p:sp>
        <p:nvSpPr>
          <p:cNvPr id="6" name="5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7" name="6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8" name="7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8 Düz Bağlayıcı"/>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636077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Unvan 1"/>
          <p:cNvSpPr>
            <a:spLocks noGrp="1"/>
          </p:cNvSpPr>
          <p:nvPr>
            <p:ph type="title"/>
          </p:nvPr>
        </p:nvSpPr>
        <p:spPr>
          <a:xfrm>
            <a:off x="609600" y="274638"/>
            <a:ext cx="10972800" cy="1143000"/>
          </a:xfrm>
        </p:spPr>
        <p:txBody>
          <a:bodyPr/>
          <a:lstStyle/>
          <a:p>
            <a:r>
              <a:rPr lang="tr-TR"/>
              <a:t>Asıl başlık stili için tıklatın</a:t>
            </a:r>
            <a:endParaRPr lang="en-US"/>
          </a:p>
        </p:txBody>
      </p:sp>
      <p:sp>
        <p:nvSpPr>
          <p:cNvPr id="3" name="Tablo Yer Tutucusu 2"/>
          <p:cNvSpPr>
            <a:spLocks noGrp="1"/>
          </p:cNvSpPr>
          <p:nvPr>
            <p:ph type="tbl" idx="1"/>
          </p:nvPr>
        </p:nvSpPr>
        <p:spPr>
          <a:xfrm>
            <a:off x="609600" y="1600201"/>
            <a:ext cx="10972800" cy="4525963"/>
          </a:xfrm>
        </p:spPr>
        <p:txBody>
          <a:bodyPr/>
          <a:lstStyle/>
          <a:p>
            <a:pPr lvl="0"/>
            <a:endParaRPr lang="en-US" noProof="0"/>
          </a:p>
        </p:txBody>
      </p:sp>
      <p:sp>
        <p:nvSpPr>
          <p:cNvPr id="4" name="Veri Yer Tutucusu 3"/>
          <p:cNvSpPr>
            <a:spLocks noGrp="1"/>
          </p:cNvSpPr>
          <p:nvPr>
            <p:ph type="dt" sz="half" idx="10"/>
          </p:nvPr>
        </p:nvSpPr>
        <p:spPr>
          <a:xfrm>
            <a:off x="609600" y="6251575"/>
            <a:ext cx="2844800" cy="476250"/>
          </a:xfrm>
        </p:spPr>
        <p:txBody>
          <a:bodyPr/>
          <a:lstStyle>
            <a:lvl1pPr>
              <a:defRPr/>
            </a:lvl1pPr>
          </a:lstStyle>
          <a:p>
            <a:pPr>
              <a:defRPr/>
            </a:pPr>
            <a:endParaRPr lang="tr-TR" altLang="en-US">
              <a:solidFill>
                <a:srgbClr val="464653"/>
              </a:solidFill>
            </a:endParaRPr>
          </a:p>
        </p:txBody>
      </p:sp>
      <p:sp>
        <p:nvSpPr>
          <p:cNvPr id="5" name="Slayt Numarası Yer Tutucusu 4"/>
          <p:cNvSpPr>
            <a:spLocks noGrp="1"/>
          </p:cNvSpPr>
          <p:nvPr>
            <p:ph type="sldNum" sz="quarter" idx="11"/>
          </p:nvPr>
        </p:nvSpPr>
        <p:spPr>
          <a:xfrm>
            <a:off x="8737600" y="6248400"/>
            <a:ext cx="2844800" cy="476250"/>
          </a:xfrm>
        </p:spPr>
        <p:txBody>
          <a:bodyPr/>
          <a:lstStyle>
            <a:lvl1pPr>
              <a:defRPr/>
            </a:lvl1pPr>
          </a:lstStyle>
          <a:p>
            <a:pPr>
              <a:defRPr/>
            </a:pPr>
            <a:fld id="{FF67EE18-6B67-4023-B48D-B57F88F36D05}" type="slidenum">
              <a:rPr lang="tr-TR" altLang="en-US" smtClean="0">
                <a:solidFill>
                  <a:srgbClr val="464653"/>
                </a:solidFill>
              </a:rPr>
              <a:pPr>
                <a:defRPr/>
              </a:pPr>
              <a:t>‹#›</a:t>
            </a:fld>
            <a:endParaRPr lang="tr-TR" altLang="en-US">
              <a:solidFill>
                <a:srgbClr val="464653"/>
              </a:solidFill>
            </a:endParaRPr>
          </a:p>
        </p:txBody>
      </p:sp>
      <p:sp>
        <p:nvSpPr>
          <p:cNvPr id="6" name="Altbilgi Yer Tutucusu 5"/>
          <p:cNvSpPr>
            <a:spLocks noGrp="1"/>
          </p:cNvSpPr>
          <p:nvPr>
            <p:ph type="ftr" sz="quarter" idx="12"/>
          </p:nvPr>
        </p:nvSpPr>
        <p:spPr>
          <a:xfrm>
            <a:off x="4165600" y="6248400"/>
            <a:ext cx="3860800" cy="476250"/>
          </a:xfrm>
        </p:spPr>
        <p:txBody>
          <a:bodyPr/>
          <a:lstStyle>
            <a:lvl1pPr>
              <a:defRPr/>
            </a:lvl1pPr>
          </a:lstStyle>
          <a:p>
            <a:pPr>
              <a:defRPr/>
            </a:pPr>
            <a:endParaRPr lang="tr-TR" altLang="en-US">
              <a:solidFill>
                <a:srgbClr val="464653"/>
              </a:solidFill>
            </a:endParaRPr>
          </a:p>
        </p:txBody>
      </p:sp>
    </p:spTree>
    <p:extLst>
      <p:ext uri="{BB962C8B-B14F-4D97-AF65-F5344CB8AC3E}">
        <p14:creationId xmlns:p14="http://schemas.microsoft.com/office/powerpoint/2010/main" val="2027786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Başlık ve İçerik Üzerinde Metin">
    <p:spTree>
      <p:nvGrpSpPr>
        <p:cNvPr id="1" name=""/>
        <p:cNvGrpSpPr/>
        <p:nvPr/>
      </p:nvGrpSpPr>
      <p:grpSpPr>
        <a:xfrm>
          <a:off x="0" y="0"/>
          <a:ext cx="0" cy="0"/>
          <a:chOff x="0" y="0"/>
          <a:chExt cx="0" cy="0"/>
        </a:xfrm>
      </p:grpSpPr>
      <p:sp>
        <p:nvSpPr>
          <p:cNvPr id="2" name="Unvan 1"/>
          <p:cNvSpPr>
            <a:spLocks noGrp="1"/>
          </p:cNvSpPr>
          <p:nvPr>
            <p:ph type="title"/>
          </p:nvPr>
        </p:nvSpPr>
        <p:spPr>
          <a:xfrm>
            <a:off x="609600" y="274638"/>
            <a:ext cx="10972800" cy="1143000"/>
          </a:xfrm>
        </p:spPr>
        <p:txBody>
          <a:bodyPr/>
          <a:lstStyle/>
          <a:p>
            <a:r>
              <a:rPr lang="tr-TR" smtClean="0"/>
              <a:t>Asıl başlık stili için tıklatın</a:t>
            </a:r>
            <a:endParaRPr lang="en-US"/>
          </a:p>
        </p:txBody>
      </p:sp>
      <p:sp>
        <p:nvSpPr>
          <p:cNvPr id="3" name="Metin Yer Tutucusu 2"/>
          <p:cNvSpPr>
            <a:spLocks noGrp="1"/>
          </p:cNvSpPr>
          <p:nvPr>
            <p:ph type="body" sz="half" idx="1"/>
          </p:nvPr>
        </p:nvSpPr>
        <p:spPr>
          <a:xfrm>
            <a:off x="609600" y="1600200"/>
            <a:ext cx="10972800" cy="21859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İçerik Yer Tutucusu 3"/>
          <p:cNvSpPr>
            <a:spLocks noGrp="1"/>
          </p:cNvSpPr>
          <p:nvPr>
            <p:ph sz="half" idx="2"/>
          </p:nvPr>
        </p:nvSpPr>
        <p:spPr>
          <a:xfrm>
            <a:off x="609600" y="3938589"/>
            <a:ext cx="10972800" cy="218757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Veri Yer Tutucusu 4"/>
          <p:cNvSpPr>
            <a:spLocks noGrp="1"/>
          </p:cNvSpPr>
          <p:nvPr>
            <p:ph type="dt" sz="half" idx="10"/>
          </p:nvPr>
        </p:nvSpPr>
        <p:spPr>
          <a:xfrm>
            <a:off x="609600" y="6251575"/>
            <a:ext cx="2844800" cy="476250"/>
          </a:xfrm>
        </p:spPr>
        <p:txBody>
          <a:bodyPr/>
          <a:lstStyle>
            <a:lvl1pPr>
              <a:defRPr/>
            </a:lvl1pPr>
          </a:lstStyle>
          <a:p>
            <a:pPr>
              <a:defRPr/>
            </a:pPr>
            <a:endParaRPr lang="tr-TR" altLang="en-US"/>
          </a:p>
        </p:txBody>
      </p:sp>
      <p:sp>
        <p:nvSpPr>
          <p:cNvPr id="6" name="Slayt Numarası Yer Tutucusu 5"/>
          <p:cNvSpPr>
            <a:spLocks noGrp="1"/>
          </p:cNvSpPr>
          <p:nvPr>
            <p:ph type="sldNum" sz="quarter" idx="11"/>
          </p:nvPr>
        </p:nvSpPr>
        <p:spPr>
          <a:xfrm>
            <a:off x="8737600" y="6248400"/>
            <a:ext cx="2844800" cy="476250"/>
          </a:xfrm>
        </p:spPr>
        <p:txBody>
          <a:bodyPr/>
          <a:lstStyle>
            <a:lvl1pPr>
              <a:defRPr/>
            </a:lvl1pPr>
          </a:lstStyle>
          <a:p>
            <a:pPr>
              <a:defRPr/>
            </a:pPr>
            <a:fld id="{BFE461B8-C425-40F1-A943-1A8A590AE7B2}" type="slidenum">
              <a:rPr lang="tr-TR" altLang="en-US"/>
              <a:pPr>
                <a:defRPr/>
              </a:pPr>
              <a:t>‹#›</a:t>
            </a:fld>
            <a:endParaRPr lang="tr-TR" altLang="en-US"/>
          </a:p>
        </p:txBody>
      </p:sp>
      <p:sp>
        <p:nvSpPr>
          <p:cNvPr id="7" name="Altbilgi Yer Tutucusu 6"/>
          <p:cNvSpPr>
            <a:spLocks noGrp="1"/>
          </p:cNvSpPr>
          <p:nvPr>
            <p:ph type="ftr" sz="quarter" idx="12"/>
          </p:nvPr>
        </p:nvSpPr>
        <p:spPr>
          <a:xfrm>
            <a:off x="4165600" y="6248400"/>
            <a:ext cx="3860800" cy="476250"/>
          </a:xfrm>
        </p:spPr>
        <p:txBody>
          <a:bodyPr/>
          <a:lstStyle>
            <a:lvl1pPr>
              <a:defRPr/>
            </a:lvl1pPr>
          </a:lstStyle>
          <a:p>
            <a:pPr>
              <a:defRPr/>
            </a:pPr>
            <a:endParaRPr lang="tr-TR" altLang="en-US"/>
          </a:p>
        </p:txBody>
      </p:sp>
    </p:spTree>
    <p:extLst>
      <p:ext uri="{BB962C8B-B14F-4D97-AF65-F5344CB8AC3E}">
        <p14:creationId xmlns:p14="http://schemas.microsoft.com/office/powerpoint/2010/main" val="303888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4" name="3 Veri Yer Tutucusu"/>
          <p:cNvSpPr>
            <a:spLocks noGrp="1"/>
          </p:cNvSpPr>
          <p:nvPr>
            <p:ph type="dt" sz="half" idx="10"/>
          </p:nvPr>
        </p:nvSpPr>
        <p:spPr/>
        <p:txBody>
          <a:bodyPr/>
          <a:lstStyle/>
          <a:p>
            <a:fld id="{C49A5D13-62FF-4172-8E0E-FB910607D3A9}" type="datetimeFigureOut">
              <a:rPr lang="tr-TR" smtClean="0">
                <a:solidFill>
                  <a:srgbClr val="464653"/>
                </a:solidFill>
              </a:rPr>
              <a:pPr/>
              <a:t>12.04.2022</a:t>
            </a:fld>
            <a:endParaRPr lang="tr-TR">
              <a:solidFill>
                <a:srgbClr val="464653"/>
              </a:solidFill>
            </a:endParaRPr>
          </a:p>
        </p:txBody>
      </p:sp>
      <p:sp>
        <p:nvSpPr>
          <p:cNvPr id="5" name="4 Altbilgi Yer Tutucusu"/>
          <p:cNvSpPr>
            <a:spLocks noGrp="1"/>
          </p:cNvSpPr>
          <p:nvPr>
            <p:ph type="ftr" sz="quarter" idx="11"/>
          </p:nvPr>
        </p:nvSpPr>
        <p:spPr/>
        <p:txBody>
          <a:bodyPr/>
          <a:lstStyle/>
          <a:p>
            <a:endParaRPr lang="tr-TR">
              <a:solidFill>
                <a:srgbClr val="464653"/>
              </a:solidFill>
            </a:endParaRPr>
          </a:p>
        </p:txBody>
      </p:sp>
      <p:sp>
        <p:nvSpPr>
          <p:cNvPr id="6" name="5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8" name="7 İçerik Yer Tutucusu"/>
          <p:cNvSpPr>
            <a:spLocks noGrp="1"/>
          </p:cNvSpPr>
          <p:nvPr>
            <p:ph sz="quarter" idx="1"/>
          </p:nvPr>
        </p:nvSpPr>
        <p:spPr>
          <a:xfrm>
            <a:off x="609600" y="1219200"/>
            <a:ext cx="10972800"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extLst>
      <p:ext uri="{BB962C8B-B14F-4D97-AF65-F5344CB8AC3E}">
        <p14:creationId xmlns:p14="http://schemas.microsoft.com/office/powerpoint/2010/main" val="362323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tr-TR"/>
              <a:t>Asıl başlık stili için tıklatın</a:t>
            </a:r>
            <a:endParaRPr kumimoji="0" lang="en-US"/>
          </a:p>
        </p:txBody>
      </p:sp>
      <p:sp>
        <p:nvSpPr>
          <p:cNvPr id="3" name="2 Metin Yer Tutucusu"/>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a:xfrm>
            <a:off x="8534400" y="6355080"/>
            <a:ext cx="3048000" cy="365760"/>
          </a:xfrm>
        </p:spPr>
        <p:txBody>
          <a:bodyPr/>
          <a:lstStyle/>
          <a:p>
            <a:fld id="{C49A5D13-62FF-4172-8E0E-FB910607D3A9}" type="datetimeFigureOut">
              <a:rPr lang="tr-TR" smtClean="0">
                <a:solidFill>
                  <a:srgbClr val="DDE9EC"/>
                </a:solidFill>
              </a:rPr>
              <a:pPr/>
              <a:t>12.04.2022</a:t>
            </a:fld>
            <a:endParaRPr lang="tr-TR">
              <a:solidFill>
                <a:srgbClr val="DDE9EC"/>
              </a:solidFill>
            </a:endParaRPr>
          </a:p>
        </p:txBody>
      </p:sp>
      <p:sp>
        <p:nvSpPr>
          <p:cNvPr id="5" name="4 Altbilgi Yer Tutucusu"/>
          <p:cNvSpPr>
            <a:spLocks noGrp="1"/>
          </p:cNvSpPr>
          <p:nvPr>
            <p:ph type="ftr" sz="quarter" idx="11"/>
          </p:nvPr>
        </p:nvSpPr>
        <p:spPr>
          <a:xfrm>
            <a:off x="3864864" y="6355080"/>
            <a:ext cx="4632960" cy="365760"/>
          </a:xfrm>
        </p:spPr>
        <p:txBody>
          <a:bodyPr/>
          <a:lstStyle/>
          <a:p>
            <a:endParaRPr lang="tr-TR">
              <a:solidFill>
                <a:srgbClr val="DDE9EC"/>
              </a:solidFill>
            </a:endParaRPr>
          </a:p>
        </p:txBody>
      </p:sp>
      <p:sp>
        <p:nvSpPr>
          <p:cNvPr id="6" name="5 Slayt Numarası Yer Tutucusu"/>
          <p:cNvSpPr>
            <a:spLocks noGrp="1"/>
          </p:cNvSpPr>
          <p:nvPr>
            <p:ph type="sldNum" sz="quarter" idx="12"/>
          </p:nvPr>
        </p:nvSpPr>
        <p:spPr>
          <a:xfrm>
            <a:off x="1426464" y="6355080"/>
            <a:ext cx="2027936" cy="365760"/>
          </a:xfrm>
        </p:spPr>
        <p:txBody>
          <a:bodyPr/>
          <a:lstStyle/>
          <a:p>
            <a:fld id="{7BAA8034-A2EC-4331-AD36-273D31669B98}" type="slidenum">
              <a:rPr lang="tr-TR" smtClean="0">
                <a:solidFill>
                  <a:srgbClr val="DDE9EC"/>
                </a:solidFill>
              </a:rPr>
              <a:pPr/>
              <a:t>‹#›</a:t>
            </a:fld>
            <a:endParaRPr lang="tr-TR">
              <a:solidFill>
                <a:srgbClr val="DDE9EC"/>
              </a:solidFill>
            </a:endParaRPr>
          </a:p>
        </p:txBody>
      </p:sp>
      <p:sp>
        <p:nvSpPr>
          <p:cNvPr id="7" name="6 Dikdörtgen"/>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7 Dikdörtgen"/>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95374945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lstStyle/>
          <a:p>
            <a:r>
              <a:rPr kumimoji="0" lang="tr-TR"/>
              <a:t>Asıl başlık stili için tıklatın</a:t>
            </a:r>
            <a:endParaRPr kumimoji="0" lang="en-US"/>
          </a:p>
        </p:txBody>
      </p:sp>
      <p:sp>
        <p:nvSpPr>
          <p:cNvPr id="5" name="4 Veri Yer Tutucusu"/>
          <p:cNvSpPr>
            <a:spLocks noGrp="1"/>
          </p:cNvSpPr>
          <p:nvPr>
            <p:ph type="dt" sz="half" idx="10"/>
          </p:nvPr>
        </p:nvSpPr>
        <p:spPr/>
        <p:txBody>
          <a:bodyPr/>
          <a:lstStyle/>
          <a:p>
            <a:fld id="{C49A5D13-62FF-4172-8E0E-FB910607D3A9}" type="datetimeFigureOut">
              <a:rPr lang="tr-TR" smtClean="0">
                <a:solidFill>
                  <a:srgbClr val="464653"/>
                </a:solidFill>
              </a:rPr>
              <a:pPr/>
              <a:t>12.04.2022</a:t>
            </a:fld>
            <a:endParaRPr lang="tr-TR">
              <a:solidFill>
                <a:srgbClr val="464653"/>
              </a:solidFill>
            </a:endParaRPr>
          </a:p>
        </p:txBody>
      </p:sp>
      <p:sp>
        <p:nvSpPr>
          <p:cNvPr id="6" name="5 Altbilgi Yer Tutucusu"/>
          <p:cNvSpPr>
            <a:spLocks noGrp="1"/>
          </p:cNvSpPr>
          <p:nvPr>
            <p:ph type="ftr" sz="quarter" idx="11"/>
          </p:nvPr>
        </p:nvSpPr>
        <p:spPr/>
        <p:txBody>
          <a:bodyPr/>
          <a:lstStyle/>
          <a:p>
            <a:endParaRPr lang="tr-TR">
              <a:solidFill>
                <a:srgbClr val="464653"/>
              </a:solidFill>
            </a:endParaRPr>
          </a:p>
        </p:txBody>
      </p:sp>
      <p:sp>
        <p:nvSpPr>
          <p:cNvPr id="7" name="6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9" name="8 İçerik Yer Tutucusu"/>
          <p:cNvSpPr>
            <a:spLocks noGrp="1"/>
          </p:cNvSpPr>
          <p:nvPr>
            <p:ph sz="quarter" idx="1"/>
          </p:nvPr>
        </p:nvSpPr>
        <p:spPr>
          <a:xfrm>
            <a:off x="609600" y="1219200"/>
            <a:ext cx="5388864"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1" name="10 İçerik Yer Tutucusu"/>
          <p:cNvSpPr>
            <a:spLocks noGrp="1"/>
          </p:cNvSpPr>
          <p:nvPr>
            <p:ph sz="quarter" idx="2"/>
          </p:nvPr>
        </p:nvSpPr>
        <p:spPr>
          <a:xfrm>
            <a:off x="6176264" y="1216152"/>
            <a:ext cx="5388864" cy="493776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extLst>
      <p:ext uri="{BB962C8B-B14F-4D97-AF65-F5344CB8AC3E}">
        <p14:creationId xmlns:p14="http://schemas.microsoft.com/office/powerpoint/2010/main" val="420044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nchor="ctr"/>
          <a:lstStyle>
            <a:lvl1pPr>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7" name="6 Veri Yer Tutucusu"/>
          <p:cNvSpPr>
            <a:spLocks noGrp="1"/>
          </p:cNvSpPr>
          <p:nvPr>
            <p:ph type="dt" sz="half" idx="10"/>
          </p:nvPr>
        </p:nvSpPr>
        <p:spPr/>
        <p:txBody>
          <a:bodyPr/>
          <a:lstStyle/>
          <a:p>
            <a:fld id="{C49A5D13-62FF-4172-8E0E-FB910607D3A9}" type="datetimeFigureOut">
              <a:rPr lang="tr-TR" smtClean="0">
                <a:solidFill>
                  <a:srgbClr val="464653"/>
                </a:solidFill>
              </a:rPr>
              <a:pPr/>
              <a:t>12.04.2022</a:t>
            </a:fld>
            <a:endParaRPr lang="tr-TR">
              <a:solidFill>
                <a:srgbClr val="464653"/>
              </a:solidFill>
            </a:endParaRPr>
          </a:p>
        </p:txBody>
      </p:sp>
      <p:sp>
        <p:nvSpPr>
          <p:cNvPr id="8" name="7 Altbilgi Yer Tutucusu"/>
          <p:cNvSpPr>
            <a:spLocks noGrp="1"/>
          </p:cNvSpPr>
          <p:nvPr>
            <p:ph type="ftr" sz="quarter" idx="11"/>
          </p:nvPr>
        </p:nvSpPr>
        <p:spPr/>
        <p:txBody>
          <a:bodyPr/>
          <a:lstStyle/>
          <a:p>
            <a:endParaRPr lang="tr-TR">
              <a:solidFill>
                <a:srgbClr val="464653"/>
              </a:solidFill>
            </a:endParaRPr>
          </a:p>
        </p:txBody>
      </p:sp>
      <p:sp>
        <p:nvSpPr>
          <p:cNvPr id="9" name="8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11" name="10 İçerik Yer Tutucusu"/>
          <p:cNvSpPr>
            <a:spLocks noGrp="1"/>
          </p:cNvSpPr>
          <p:nvPr>
            <p:ph sz="quarter" idx="2"/>
          </p:nvPr>
        </p:nvSpPr>
        <p:spPr>
          <a:xfrm>
            <a:off x="609600" y="2133600"/>
            <a:ext cx="5384800" cy="40386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12 İçerik Yer Tutucusu"/>
          <p:cNvSpPr>
            <a:spLocks noGrp="1"/>
          </p:cNvSpPr>
          <p:nvPr>
            <p:ph sz="quarter" idx="4"/>
          </p:nvPr>
        </p:nvSpPr>
        <p:spPr>
          <a:xfrm>
            <a:off x="6197600" y="2133600"/>
            <a:ext cx="5384800" cy="40386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extLst>
      <p:ext uri="{BB962C8B-B14F-4D97-AF65-F5344CB8AC3E}">
        <p14:creationId xmlns:p14="http://schemas.microsoft.com/office/powerpoint/2010/main" val="258441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28600"/>
            <a:ext cx="10972800" cy="914400"/>
          </a:xfrm>
        </p:spPr>
        <p:txBody>
          <a:bodyPr/>
          <a:lstStyle/>
          <a:p>
            <a:r>
              <a:rPr kumimoji="0" lang="tr-TR"/>
              <a:t>Asıl başlık stili için tıklatın</a:t>
            </a:r>
            <a:endParaRPr kumimoji="0" lang="en-US"/>
          </a:p>
        </p:txBody>
      </p:sp>
      <p:sp>
        <p:nvSpPr>
          <p:cNvPr id="3" name="2 Veri Yer Tutucusu"/>
          <p:cNvSpPr>
            <a:spLocks noGrp="1"/>
          </p:cNvSpPr>
          <p:nvPr>
            <p:ph type="dt" sz="half" idx="10"/>
          </p:nvPr>
        </p:nvSpPr>
        <p:spPr/>
        <p:txBody>
          <a:bodyPr/>
          <a:lstStyle/>
          <a:p>
            <a:fld id="{C49A5D13-62FF-4172-8E0E-FB910607D3A9}" type="datetimeFigureOut">
              <a:rPr lang="tr-TR" smtClean="0">
                <a:solidFill>
                  <a:srgbClr val="464653"/>
                </a:solidFill>
              </a:rPr>
              <a:pPr/>
              <a:t>12.04.2022</a:t>
            </a:fld>
            <a:endParaRPr lang="tr-TR">
              <a:solidFill>
                <a:srgbClr val="464653"/>
              </a:solidFill>
            </a:endParaRPr>
          </a:p>
        </p:txBody>
      </p:sp>
      <p:sp>
        <p:nvSpPr>
          <p:cNvPr id="4" name="3 Altbilgi Yer Tutucusu"/>
          <p:cNvSpPr>
            <a:spLocks noGrp="1"/>
          </p:cNvSpPr>
          <p:nvPr>
            <p:ph type="ftr" sz="quarter" idx="11"/>
          </p:nvPr>
        </p:nvSpPr>
        <p:spPr/>
        <p:txBody>
          <a:bodyPr/>
          <a:lstStyle/>
          <a:p>
            <a:endParaRPr lang="tr-TR">
              <a:solidFill>
                <a:srgbClr val="464653"/>
              </a:solidFill>
            </a:endParaRPr>
          </a:p>
        </p:txBody>
      </p:sp>
      <p:sp>
        <p:nvSpPr>
          <p:cNvPr id="5" name="4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6" name="5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810990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C49A5D13-62FF-4172-8E0E-FB910607D3A9}" type="datetimeFigureOut">
              <a:rPr lang="tr-TR" smtClean="0">
                <a:solidFill>
                  <a:srgbClr val="464653"/>
                </a:solidFill>
              </a:rPr>
              <a:pPr/>
              <a:t>12.04.2022</a:t>
            </a:fld>
            <a:endParaRPr lang="tr-TR">
              <a:solidFill>
                <a:srgbClr val="464653"/>
              </a:solidFill>
            </a:endParaRPr>
          </a:p>
        </p:txBody>
      </p:sp>
      <p:sp>
        <p:nvSpPr>
          <p:cNvPr id="3" name="2 Altbilgi Yer Tutucusu"/>
          <p:cNvSpPr>
            <a:spLocks noGrp="1"/>
          </p:cNvSpPr>
          <p:nvPr>
            <p:ph type="ftr" sz="quarter" idx="11"/>
          </p:nvPr>
        </p:nvSpPr>
        <p:spPr/>
        <p:txBody>
          <a:bodyPr/>
          <a:lstStyle/>
          <a:p>
            <a:endParaRPr lang="tr-TR">
              <a:solidFill>
                <a:srgbClr val="464653"/>
              </a:solidFill>
            </a:endParaRPr>
          </a:p>
        </p:txBody>
      </p:sp>
      <p:sp>
        <p:nvSpPr>
          <p:cNvPr id="4" name="3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5" name="4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6" name="5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364931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a:t>Asıl başlık stili için tıklatın</a:t>
            </a:r>
            <a:endParaRPr kumimoji="0" lang="en-US"/>
          </a:p>
        </p:txBody>
      </p:sp>
      <p:sp>
        <p:nvSpPr>
          <p:cNvPr id="3" name="2 Metin Yer Tutucusu"/>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C49A5D13-62FF-4172-8E0E-FB910607D3A9}" type="datetimeFigureOut">
              <a:rPr lang="tr-TR" smtClean="0">
                <a:solidFill>
                  <a:srgbClr val="464653"/>
                </a:solidFill>
              </a:rPr>
              <a:pPr/>
              <a:t>12.04.2022</a:t>
            </a:fld>
            <a:endParaRPr lang="tr-TR">
              <a:solidFill>
                <a:srgbClr val="464653"/>
              </a:solidFill>
            </a:endParaRPr>
          </a:p>
        </p:txBody>
      </p:sp>
      <p:sp>
        <p:nvSpPr>
          <p:cNvPr id="6" name="5 Altbilgi Yer Tutucusu"/>
          <p:cNvSpPr>
            <a:spLocks noGrp="1"/>
          </p:cNvSpPr>
          <p:nvPr>
            <p:ph type="ftr" sz="quarter" idx="11"/>
          </p:nvPr>
        </p:nvSpPr>
        <p:spPr/>
        <p:txBody>
          <a:bodyPr/>
          <a:lstStyle/>
          <a:p>
            <a:endParaRPr lang="tr-TR">
              <a:solidFill>
                <a:srgbClr val="464653"/>
              </a:solidFill>
            </a:endParaRPr>
          </a:p>
        </p:txBody>
      </p:sp>
      <p:sp>
        <p:nvSpPr>
          <p:cNvPr id="7" name="6 Slayt Numarası Yer Tutucusu"/>
          <p:cNvSpPr>
            <a:spLocks noGrp="1"/>
          </p:cNvSpPr>
          <p:nvPr>
            <p:ph type="sldNum" sz="quarter" idx="12"/>
          </p:nvPr>
        </p:nvSpPr>
        <p:spPr/>
        <p:txBody>
          <a:bodyPr/>
          <a:lstStyle/>
          <a:p>
            <a:fld id="{7BAA8034-A2EC-4331-AD36-273D31669B98}" type="slidenum">
              <a:rPr lang="tr-TR" smtClean="0">
                <a:solidFill>
                  <a:srgbClr val="464653"/>
                </a:solidFill>
              </a:rPr>
              <a:pPr/>
              <a:t>‹#›</a:t>
            </a:fld>
            <a:endParaRPr lang="tr-TR">
              <a:solidFill>
                <a:srgbClr val="464653"/>
              </a:solidFill>
            </a:endParaRPr>
          </a:p>
        </p:txBody>
      </p:sp>
      <p:sp>
        <p:nvSpPr>
          <p:cNvPr id="8" name="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 name="9 Düz Bağlayıcı"/>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8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11 İçerik Yer Tutucusu"/>
          <p:cNvSpPr>
            <a:spLocks noGrp="1"/>
          </p:cNvSpPr>
          <p:nvPr>
            <p:ph sz="quarter" idx="1"/>
          </p:nvPr>
        </p:nvSpPr>
        <p:spPr>
          <a:xfrm>
            <a:off x="406400" y="304800"/>
            <a:ext cx="7620000" cy="5715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extLst>
      <p:ext uri="{BB962C8B-B14F-4D97-AF65-F5344CB8AC3E}">
        <p14:creationId xmlns:p14="http://schemas.microsoft.com/office/powerpoint/2010/main" val="369276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tr-TR"/>
              <a:t>Asıl başlık stili için tıklatın</a:t>
            </a:r>
            <a:endParaRPr kumimoji="0" lang="en-US"/>
          </a:p>
        </p:txBody>
      </p:sp>
      <p:sp>
        <p:nvSpPr>
          <p:cNvPr id="3" name="2 Resim Yer Tutucusu"/>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tr-TR"/>
              <a:t>Resim eklemek için simgeyi tıklatın</a:t>
            </a:r>
            <a:endParaRPr kumimoji="0" lang="en-US" dirty="0"/>
          </a:p>
        </p:txBody>
      </p:sp>
      <p:sp>
        <p:nvSpPr>
          <p:cNvPr id="4" name="3 Metin Yer Tutucusu"/>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C49A5D13-62FF-4172-8E0E-FB910607D3A9}" type="datetimeFigureOut">
              <a:rPr lang="tr-TR" smtClean="0">
                <a:solidFill>
                  <a:srgbClr val="DDE9EC"/>
                </a:solidFill>
              </a:rPr>
              <a:pPr/>
              <a:t>12.04.2022</a:t>
            </a:fld>
            <a:endParaRPr lang="tr-TR">
              <a:solidFill>
                <a:srgbClr val="DDE9EC"/>
              </a:solidFill>
            </a:endParaRPr>
          </a:p>
        </p:txBody>
      </p:sp>
      <p:sp>
        <p:nvSpPr>
          <p:cNvPr id="6" name="5 Altbilgi Yer Tutucusu"/>
          <p:cNvSpPr>
            <a:spLocks noGrp="1"/>
          </p:cNvSpPr>
          <p:nvPr>
            <p:ph type="ftr" sz="quarter" idx="11"/>
          </p:nvPr>
        </p:nvSpPr>
        <p:spPr/>
        <p:txBody>
          <a:bodyPr/>
          <a:lstStyle/>
          <a:p>
            <a:endParaRPr lang="tr-TR">
              <a:solidFill>
                <a:srgbClr val="DDE9EC"/>
              </a:solidFill>
            </a:endParaRPr>
          </a:p>
        </p:txBody>
      </p:sp>
      <p:sp>
        <p:nvSpPr>
          <p:cNvPr id="7" name="6 Slayt Numarası Yer Tutucusu"/>
          <p:cNvSpPr>
            <a:spLocks noGrp="1"/>
          </p:cNvSpPr>
          <p:nvPr>
            <p:ph type="sldNum" sz="quarter" idx="12"/>
          </p:nvPr>
        </p:nvSpPr>
        <p:spPr/>
        <p:txBody>
          <a:bodyPr/>
          <a:lstStyle/>
          <a:p>
            <a:fld id="{7BAA8034-A2EC-4331-AD36-273D31669B98}" type="slidenum">
              <a:rPr lang="tr-TR" smtClean="0">
                <a:solidFill>
                  <a:srgbClr val="DDE9EC"/>
                </a:solidFill>
              </a:rPr>
              <a:pPr/>
              <a:t>‹#›</a:t>
            </a:fld>
            <a:endParaRPr lang="tr-TR">
              <a:solidFill>
                <a:srgbClr val="DDE9EC"/>
              </a:solidFill>
            </a:endParaRPr>
          </a:p>
        </p:txBody>
      </p:sp>
      <p:sp>
        <p:nvSpPr>
          <p:cNvPr id="8" name="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8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9 Dikdörtgen"/>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23765038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609600" y="152400"/>
            <a:ext cx="10972800" cy="990600"/>
          </a:xfrm>
          <a:prstGeom prst="rect">
            <a:avLst/>
          </a:prstGeom>
        </p:spPr>
        <p:txBody>
          <a:bodyPr vert="horz" anchor="b" anchorCtr="0">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C49A5D13-62FF-4172-8E0E-FB910607D3A9}" type="datetimeFigureOut">
              <a:rPr lang="tr-TR" smtClean="0">
                <a:solidFill>
                  <a:srgbClr val="464653"/>
                </a:solidFill>
              </a:rPr>
              <a:pPr/>
              <a:t>12.04.2022</a:t>
            </a:fld>
            <a:endParaRPr lang="tr-TR">
              <a:solidFill>
                <a:srgbClr val="464653"/>
              </a:solidFill>
            </a:endParaRPr>
          </a:p>
        </p:txBody>
      </p:sp>
      <p:sp>
        <p:nvSpPr>
          <p:cNvPr id="3" name="2 Altbilgi Yer Tutucusu"/>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tr-TR">
              <a:solidFill>
                <a:srgbClr val="464653"/>
              </a:solidFill>
            </a:endParaRPr>
          </a:p>
        </p:txBody>
      </p:sp>
      <p:sp>
        <p:nvSpPr>
          <p:cNvPr id="23" name="22 Slayt Numarası Yer Tutucusu"/>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7BAA8034-A2EC-4331-AD36-273D31669B98}" type="slidenum">
              <a:rPr lang="tr-TR" smtClean="0">
                <a:solidFill>
                  <a:srgbClr val="464653"/>
                </a:solidFill>
              </a:rPr>
              <a:pPr/>
              <a:t>‹#›</a:t>
            </a:fld>
            <a:endParaRPr lang="tr-TR">
              <a:solidFill>
                <a:srgbClr val="464653"/>
              </a:solidFill>
            </a:endParaRPr>
          </a:p>
        </p:txBody>
      </p:sp>
      <p:sp>
        <p:nvSpPr>
          <p:cNvPr id="28" name="27 Düz Bağlayıcı"/>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29" name="28 Düz Bağlayıcı"/>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10" name="9 İkizkenar Üçgen"/>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60882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eldabereket@hotmail.com"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mailto:genceryarkin@gmail.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iweeoKwU8G4" TargetMode="External"/><Relationship Id="rId2" Type="http://schemas.openxmlformats.org/officeDocument/2006/relationships/hyperlink" Target="https://www.youtube.com/watch?v=dNdkE3gcDpA"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524000" y="1556792"/>
            <a:ext cx="9144000" cy="165618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prstClr val="white"/>
                </a:solidFill>
                <a:latin typeface="Times New Roman" pitchFamily="18" charset="0"/>
                <a:cs typeface="Times New Roman" pitchFamily="18" charset="0"/>
              </a:rPr>
              <a:t>Çocuk ve Gençler için Voleybol Antrenman Planlaması ve </a:t>
            </a:r>
            <a:r>
              <a:rPr lang="tr-TR" sz="3200" b="1" dirty="0" err="1" smtClean="0">
                <a:solidFill>
                  <a:prstClr val="white"/>
                </a:solidFill>
                <a:latin typeface="Times New Roman" pitchFamily="18" charset="0"/>
                <a:cs typeface="Times New Roman" pitchFamily="18" charset="0"/>
              </a:rPr>
              <a:t>Periyodlaması</a:t>
            </a:r>
            <a:r>
              <a:rPr lang="tr-TR" sz="3200" b="1" smtClean="0">
                <a:solidFill>
                  <a:prstClr val="white"/>
                </a:solidFill>
                <a:latin typeface="Times New Roman" pitchFamily="18" charset="0"/>
                <a:cs typeface="Times New Roman" pitchFamily="18" charset="0"/>
              </a:rPr>
              <a:t> EK SLAYTLAR</a:t>
            </a:r>
            <a:endParaRPr lang="tr-TR" sz="3200" dirty="0">
              <a:solidFill>
                <a:prstClr val="white"/>
              </a:solidFill>
              <a:latin typeface="Gill Sans MT"/>
            </a:endParaRPr>
          </a:p>
        </p:txBody>
      </p:sp>
      <p:pic>
        <p:nvPicPr>
          <p:cNvPr id="5" name="Picture 5" descr="transparent logo"/>
          <p:cNvPicPr>
            <a:picLocks noChangeAspect="1" noChangeArrowheads="1"/>
          </p:cNvPicPr>
          <p:nvPr/>
        </p:nvPicPr>
        <p:blipFill>
          <a:blip r:embed="rId2" cstate="print"/>
          <a:srcRect/>
          <a:stretch>
            <a:fillRect/>
          </a:stretch>
        </p:blipFill>
        <p:spPr bwMode="auto">
          <a:xfrm>
            <a:off x="4439817" y="116633"/>
            <a:ext cx="2757617" cy="1175029"/>
          </a:xfrm>
          <a:prstGeom prst="rect">
            <a:avLst/>
          </a:prstGeom>
          <a:noFill/>
          <a:ln w="9525">
            <a:noFill/>
            <a:miter lim="800000"/>
            <a:headEnd/>
            <a:tailEnd/>
          </a:ln>
        </p:spPr>
      </p:pic>
      <p:sp>
        <p:nvSpPr>
          <p:cNvPr id="6" name="5 Dikdörtgen"/>
          <p:cNvSpPr/>
          <p:nvPr/>
        </p:nvSpPr>
        <p:spPr>
          <a:xfrm>
            <a:off x="2207568" y="3573016"/>
            <a:ext cx="7704856" cy="1569660"/>
          </a:xfrm>
          <a:prstGeom prst="rect">
            <a:avLst/>
          </a:prstGeom>
        </p:spPr>
        <p:txBody>
          <a:bodyPr wrap="square">
            <a:spAutoFit/>
          </a:bodyPr>
          <a:lstStyle/>
          <a:p>
            <a:pPr algn="ctr">
              <a:lnSpc>
                <a:spcPct val="80000"/>
              </a:lnSpc>
            </a:pPr>
            <a:r>
              <a:rPr lang="en-US" altLang="en-US" sz="2000" dirty="0">
                <a:solidFill>
                  <a:srgbClr val="000000"/>
                </a:solidFill>
                <a:latin typeface="Times New Roman" pitchFamily="18" charset="0"/>
                <a:cs typeface="Times New Roman" pitchFamily="18" charset="0"/>
              </a:rPr>
              <a:t> </a:t>
            </a:r>
            <a:r>
              <a:rPr lang="tr-TR" altLang="en-US" sz="2000" b="1" dirty="0">
                <a:solidFill>
                  <a:srgbClr val="000000"/>
                </a:solidFill>
                <a:latin typeface="Times New Roman" pitchFamily="18" charset="0"/>
                <a:cs typeface="Times New Roman" pitchFamily="18" charset="0"/>
              </a:rPr>
              <a:t>Prof. Dr. Selda BEREKET YÜCEL*</a:t>
            </a:r>
          </a:p>
          <a:p>
            <a:pPr algn="ctr">
              <a:lnSpc>
                <a:spcPct val="80000"/>
              </a:lnSpc>
            </a:pPr>
            <a:r>
              <a:rPr lang="tr-TR" altLang="en-US" sz="2000" b="1" dirty="0" err="1">
                <a:solidFill>
                  <a:srgbClr val="000000"/>
                </a:solidFill>
                <a:latin typeface="Times New Roman" pitchFamily="18" charset="0"/>
                <a:cs typeface="Times New Roman" pitchFamily="18" charset="0"/>
              </a:rPr>
              <a:t>Gençer</a:t>
            </a:r>
            <a:r>
              <a:rPr lang="tr-TR" altLang="en-US" sz="2000" b="1" dirty="0">
                <a:solidFill>
                  <a:srgbClr val="000000"/>
                </a:solidFill>
                <a:latin typeface="Times New Roman" pitchFamily="18" charset="0"/>
                <a:cs typeface="Times New Roman" pitchFamily="18" charset="0"/>
              </a:rPr>
              <a:t> YARKIN**</a:t>
            </a:r>
          </a:p>
          <a:p>
            <a:pPr algn="ctr">
              <a:lnSpc>
                <a:spcPct val="80000"/>
              </a:lnSpc>
            </a:pPr>
            <a:endParaRPr lang="tr-TR" altLang="en-US" sz="1600" dirty="0">
              <a:solidFill>
                <a:srgbClr val="000000"/>
              </a:solidFill>
              <a:latin typeface="Times New Roman" pitchFamily="18" charset="0"/>
              <a:cs typeface="Times New Roman" pitchFamily="18" charset="0"/>
            </a:endParaRPr>
          </a:p>
          <a:p>
            <a:pPr algn="ctr">
              <a:lnSpc>
                <a:spcPct val="80000"/>
              </a:lnSpc>
            </a:pPr>
            <a:r>
              <a:rPr lang="tr-TR" altLang="en-US" sz="1600" dirty="0">
                <a:solidFill>
                  <a:srgbClr val="000000"/>
                </a:solidFill>
                <a:latin typeface="Times New Roman" pitchFamily="18" charset="0"/>
                <a:cs typeface="Times New Roman" pitchFamily="18" charset="0"/>
              </a:rPr>
              <a:t>*</a:t>
            </a:r>
            <a:r>
              <a:rPr lang="tr-TR" altLang="en-US" sz="1600" dirty="0">
                <a:solidFill>
                  <a:srgbClr val="000000"/>
                </a:solidFill>
                <a:latin typeface="Arial" charset="0"/>
              </a:rPr>
              <a:t>TVF EĞİTİM KURUL KOORDİNATÖRÜ</a:t>
            </a:r>
            <a:r>
              <a:rPr lang="tr-TR" altLang="en-US" sz="1600" dirty="0">
                <a:solidFill>
                  <a:srgbClr val="000000"/>
                </a:solidFill>
                <a:latin typeface="Times New Roman" pitchFamily="18" charset="0"/>
                <a:cs typeface="Times New Roman" pitchFamily="18" charset="0"/>
              </a:rPr>
              <a:t>/ MARMARA </a:t>
            </a:r>
            <a:r>
              <a:rPr lang="en-US" altLang="en-US" sz="1600" dirty="0">
                <a:solidFill>
                  <a:srgbClr val="000000"/>
                </a:solidFill>
                <a:latin typeface="Times New Roman" pitchFamily="18" charset="0"/>
                <a:cs typeface="Times New Roman" pitchFamily="18" charset="0"/>
              </a:rPr>
              <a:t>ÜNİVERSİTESİ</a:t>
            </a:r>
            <a:r>
              <a:rPr lang="tr-TR" altLang="en-US" sz="1600" dirty="0">
                <a:solidFill>
                  <a:srgbClr val="000000"/>
                </a:solidFill>
                <a:latin typeface="Times New Roman" pitchFamily="18" charset="0"/>
                <a:cs typeface="Times New Roman" pitchFamily="18" charset="0"/>
              </a:rPr>
              <a:t> SPOR BİLİMLERİ FAKÜLTESİ</a:t>
            </a:r>
            <a:endParaRPr lang="en-US" altLang="en-US" sz="1600" dirty="0">
              <a:solidFill>
                <a:prstClr val="black"/>
              </a:solidFill>
              <a:latin typeface="Gill Sans MT"/>
            </a:endParaRPr>
          </a:p>
          <a:p>
            <a:pPr algn="ctr">
              <a:lnSpc>
                <a:spcPct val="80000"/>
              </a:lnSpc>
            </a:pPr>
            <a:r>
              <a:rPr lang="tr-TR" altLang="en-US" sz="1600" dirty="0">
                <a:solidFill>
                  <a:srgbClr val="000000"/>
                </a:solidFill>
                <a:latin typeface="Times New Roman" pitchFamily="18" charset="0"/>
                <a:cs typeface="Times New Roman" pitchFamily="18" charset="0"/>
              </a:rPr>
              <a:t>**GALATASARAY SPOR KULÜBÜ / MARMARA </a:t>
            </a:r>
            <a:r>
              <a:rPr lang="en-US" altLang="en-US" sz="1600" dirty="0">
                <a:solidFill>
                  <a:srgbClr val="000000"/>
                </a:solidFill>
                <a:latin typeface="Times New Roman" pitchFamily="18" charset="0"/>
                <a:cs typeface="Times New Roman" pitchFamily="18" charset="0"/>
              </a:rPr>
              <a:t>ÜNİVERSİTESİ</a:t>
            </a:r>
            <a:r>
              <a:rPr lang="tr-TR" altLang="en-US" sz="1600" dirty="0">
                <a:solidFill>
                  <a:srgbClr val="000000"/>
                </a:solidFill>
                <a:latin typeface="Times New Roman" pitchFamily="18" charset="0"/>
                <a:cs typeface="Times New Roman" pitchFamily="18" charset="0"/>
              </a:rPr>
              <a:t> SPOR BİLİMLERİ FAKÜLTESİ</a:t>
            </a:r>
          </a:p>
        </p:txBody>
      </p:sp>
      <p:sp>
        <p:nvSpPr>
          <p:cNvPr id="7" name="6 Dikdörtgen"/>
          <p:cNvSpPr/>
          <p:nvPr/>
        </p:nvSpPr>
        <p:spPr>
          <a:xfrm>
            <a:off x="4655840" y="5301209"/>
            <a:ext cx="4572000" cy="646331"/>
          </a:xfrm>
          <a:prstGeom prst="rect">
            <a:avLst/>
          </a:prstGeom>
        </p:spPr>
        <p:txBody>
          <a:bodyPr>
            <a:spAutoFit/>
          </a:bodyPr>
          <a:lstStyle/>
          <a:p>
            <a:pPr fontAlgn="base">
              <a:spcBef>
                <a:spcPct val="0"/>
              </a:spcBef>
              <a:spcAft>
                <a:spcPct val="0"/>
              </a:spcAft>
            </a:pPr>
            <a:r>
              <a:rPr lang="tr-TR" altLang="en-US" dirty="0" err="1">
                <a:solidFill>
                  <a:srgbClr val="FF0000"/>
                </a:solidFill>
                <a:latin typeface="Times New Roman" pitchFamily="18" charset="0"/>
                <a:hlinkClick r:id="rId3"/>
              </a:rPr>
              <a:t>seldabereket</a:t>
            </a:r>
            <a:r>
              <a:rPr lang="tr-TR" altLang="en-US" dirty="0">
                <a:solidFill>
                  <a:srgbClr val="FF0000"/>
                </a:solidFill>
                <a:latin typeface="Times New Roman" pitchFamily="18" charset="0"/>
                <a:hlinkClick r:id="rId3"/>
              </a:rPr>
              <a:t>@</a:t>
            </a:r>
            <a:r>
              <a:rPr lang="tr-TR" altLang="en-US" dirty="0" err="1">
                <a:solidFill>
                  <a:srgbClr val="FF0000"/>
                </a:solidFill>
                <a:latin typeface="Times New Roman" pitchFamily="18" charset="0"/>
                <a:hlinkClick r:id="rId3"/>
              </a:rPr>
              <a:t>hotmail</a:t>
            </a:r>
            <a:r>
              <a:rPr lang="tr-TR" altLang="en-US" dirty="0">
                <a:solidFill>
                  <a:srgbClr val="FF0000"/>
                </a:solidFill>
                <a:latin typeface="Times New Roman" pitchFamily="18" charset="0"/>
                <a:hlinkClick r:id="rId3"/>
              </a:rPr>
              <a:t>.com</a:t>
            </a:r>
            <a:endParaRPr lang="tr-TR" altLang="en-US" dirty="0">
              <a:solidFill>
                <a:srgbClr val="FF0000"/>
              </a:solidFill>
              <a:latin typeface="Times New Roman" pitchFamily="18" charset="0"/>
            </a:endParaRPr>
          </a:p>
          <a:p>
            <a:pPr fontAlgn="base">
              <a:spcBef>
                <a:spcPct val="0"/>
              </a:spcBef>
              <a:spcAft>
                <a:spcPct val="0"/>
              </a:spcAft>
            </a:pPr>
            <a:r>
              <a:rPr lang="tr-TR" altLang="en-US" dirty="0">
                <a:solidFill>
                  <a:srgbClr val="FF0000"/>
                </a:solidFill>
                <a:latin typeface="Times New Roman" pitchFamily="18" charset="0"/>
              </a:rPr>
              <a:t> </a:t>
            </a:r>
            <a:r>
              <a:rPr lang="en-US" dirty="0">
                <a:solidFill>
                  <a:srgbClr val="FF0000"/>
                </a:solidFill>
                <a:latin typeface="Gill Sans MT"/>
                <a:hlinkClick r:id="rId4"/>
              </a:rPr>
              <a:t>genceryarkin@gmail.com</a:t>
            </a:r>
            <a:r>
              <a:rPr lang="tr-TR" dirty="0">
                <a:solidFill>
                  <a:srgbClr val="FF0000"/>
                </a:solidFill>
                <a:latin typeface="Gill Sans MT"/>
              </a:rPr>
              <a:t> </a:t>
            </a:r>
            <a:endParaRPr lang="tr-TR" altLang="en-US" dirty="0">
              <a:solidFill>
                <a:srgbClr val="FF0000"/>
              </a:solidFill>
              <a:latin typeface="Times New Roman" pitchFamily="18" charset="0"/>
            </a:endParaRPr>
          </a:p>
        </p:txBody>
      </p:sp>
    </p:spTree>
    <p:extLst>
      <p:ext uri="{BB962C8B-B14F-4D97-AF65-F5344CB8AC3E}">
        <p14:creationId xmlns:p14="http://schemas.microsoft.com/office/powerpoint/2010/main" val="3827084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775521" y="1196753"/>
            <a:ext cx="7056784" cy="216024"/>
          </a:xfrm>
          <a:extLst/>
        </p:spPr>
        <p:txBody>
          <a:bodyPr rtlCol="0">
            <a:normAutofit fontScale="90000"/>
          </a:bodyPr>
          <a:lstStyle/>
          <a:p>
            <a:pPr marL="609600" indent="-609600">
              <a:buFontTx/>
              <a:buAutoNum type="arabicPeriod"/>
            </a:pPr>
            <a:r>
              <a:rPr lang="tr-TR" altLang="en-US" dirty="0" smtClean="0">
                <a:solidFill>
                  <a:srgbClr val="FF3300"/>
                </a:solidFill>
              </a:rPr>
              <a:t/>
            </a:r>
            <a:br>
              <a:rPr lang="tr-TR" altLang="en-US" dirty="0" smtClean="0">
                <a:solidFill>
                  <a:srgbClr val="FF3300"/>
                </a:solidFill>
              </a:rPr>
            </a:br>
            <a:r>
              <a:rPr lang="tr-TR" altLang="en-US" dirty="0">
                <a:solidFill>
                  <a:srgbClr val="FF3300"/>
                </a:solidFill>
              </a:rPr>
              <a:t/>
            </a:r>
            <a:br>
              <a:rPr lang="tr-TR" altLang="en-US" dirty="0">
                <a:solidFill>
                  <a:srgbClr val="FF3300"/>
                </a:solidFill>
              </a:rPr>
            </a:br>
            <a:r>
              <a:rPr lang="tr-TR" altLang="en-US" dirty="0" smtClean="0">
                <a:solidFill>
                  <a:srgbClr val="FF3300"/>
                </a:solidFill>
              </a:rPr>
              <a:t>Voleybol </a:t>
            </a:r>
            <a:r>
              <a:rPr lang="tr-TR" altLang="en-US" dirty="0">
                <a:solidFill>
                  <a:srgbClr val="FF3300"/>
                </a:solidFill>
              </a:rPr>
              <a:t>sezon başı uzun süren dayanıklılık tipi toplu yada topsuz antrenmanlar. </a:t>
            </a:r>
          </a:p>
        </p:txBody>
      </p:sp>
      <p:sp>
        <p:nvSpPr>
          <p:cNvPr id="14339" name="Rectangle 3"/>
          <p:cNvSpPr>
            <a:spLocks noGrp="1" noChangeArrowheads="1"/>
          </p:cNvSpPr>
          <p:nvPr>
            <p:ph idx="4294967295"/>
          </p:nvPr>
        </p:nvSpPr>
        <p:spPr>
          <a:xfrm>
            <a:off x="1919536" y="1588866"/>
            <a:ext cx="8229600" cy="5259387"/>
          </a:xfrm>
        </p:spPr>
        <p:txBody>
          <a:bodyPr/>
          <a:lstStyle/>
          <a:p>
            <a:pPr marL="609600" indent="-609600">
              <a:buNone/>
            </a:pPr>
            <a:endParaRPr lang="tr-TR" altLang="en-US" dirty="0"/>
          </a:p>
          <a:p>
            <a:pPr marL="609600" indent="-609600"/>
            <a:r>
              <a:rPr lang="tr-TR" altLang="en-US" dirty="0"/>
              <a:t>Bu çalışmada örnek alınan </a:t>
            </a:r>
            <a:r>
              <a:rPr lang="tr-TR" altLang="en-US" dirty="0" err="1"/>
              <a:t>antrenman,bir</a:t>
            </a:r>
            <a:r>
              <a:rPr lang="tr-TR" altLang="en-US" dirty="0"/>
              <a:t> saat süren dayanıklılık antrenmanı sonrası bir saat süreyle daha ağır ve yoğun bir çalışmadan oluşmaktadır.</a:t>
            </a:r>
          </a:p>
          <a:p>
            <a:pPr marL="609600" indent="-609600">
              <a:buFontTx/>
              <a:buAutoNum type="arabicPeriod"/>
            </a:pPr>
            <a:r>
              <a:rPr lang="tr-TR" altLang="en-US" dirty="0"/>
              <a:t>Dayanıklılık antrenman ardından toparlanma evresinin ilk bir iki saatinde kas glikojeninin sadece küçük bir bölümü yenilenmektedir.</a:t>
            </a:r>
          </a:p>
          <a:p>
            <a:pPr marL="609600" indent="-609600">
              <a:buFontTx/>
              <a:buAutoNum type="arabicPeriod"/>
            </a:pPr>
            <a:r>
              <a:rPr lang="tr-TR" altLang="en-US" dirty="0"/>
              <a:t>Dayanıklılık antrenmanı sonrasında kas glikojeninin tam olarak toparlanması iki günden daha fazla sürmekte ve bu süre içinde de bol miktarda karbonhidrat alınmasını gerektirmektedir</a:t>
            </a:r>
          </a:p>
        </p:txBody>
      </p:sp>
      <p:pic>
        <p:nvPicPr>
          <p:cNvPr id="4" name="Resim 1"/>
          <p:cNvPicPr>
            <a:picLocks noChangeAspect="1"/>
          </p:cNvPicPr>
          <p:nvPr/>
        </p:nvPicPr>
        <p:blipFill>
          <a:blip r:embed="rId2"/>
          <a:srcRect/>
          <a:stretch>
            <a:fillRect/>
          </a:stretch>
        </p:blipFill>
        <p:spPr bwMode="auto">
          <a:xfrm>
            <a:off x="8760296" y="260648"/>
            <a:ext cx="1771760" cy="853070"/>
          </a:xfrm>
          <a:prstGeom prst="rect">
            <a:avLst/>
          </a:prstGeom>
          <a:noFill/>
          <a:ln w="9525">
            <a:noFill/>
            <a:miter lim="800000"/>
            <a:headEnd/>
            <a:tailEnd/>
          </a:ln>
        </p:spPr>
      </p:pic>
    </p:spTree>
    <p:extLst>
      <p:ext uri="{BB962C8B-B14F-4D97-AF65-F5344CB8AC3E}">
        <p14:creationId xmlns:p14="http://schemas.microsoft.com/office/powerpoint/2010/main" val="1127911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4294967295"/>
          </p:nvPr>
        </p:nvSpPr>
        <p:spPr>
          <a:xfrm>
            <a:off x="1981200" y="1124744"/>
            <a:ext cx="7571184" cy="4971256"/>
          </a:xfrm>
        </p:spPr>
        <p:txBody>
          <a:bodyPr>
            <a:normAutofit lnSpcReduction="10000"/>
          </a:bodyPr>
          <a:lstStyle/>
          <a:p>
            <a:pPr marL="609600" indent="-609600">
              <a:buNone/>
            </a:pPr>
            <a:r>
              <a:rPr lang="tr-TR" altLang="en-US" dirty="0"/>
              <a:t>3. Bol miktarda karbonhidrat almaksızın beş günlük bir süre içinde bile glikojenin küçük bir bölümü yenilenebilmektedir.</a:t>
            </a:r>
          </a:p>
          <a:p>
            <a:pPr marL="609600" indent="-609600">
              <a:buNone/>
            </a:pPr>
            <a:r>
              <a:rPr lang="tr-TR" altLang="en-US" dirty="0"/>
              <a:t>4. Dayanıklılık antrenmanından sonraki ilk birkaç saat içinde bol miktarda karbonhidrat alınırsa glikojen toparlanması en hızlı düzeyine çıkmakta ve 10 saat içinde %60 oranında yenilenmektedir.</a:t>
            </a:r>
          </a:p>
          <a:p>
            <a:pPr marL="609600" indent="-609600">
              <a:buNone/>
            </a:pPr>
            <a:r>
              <a:rPr lang="tr-TR" altLang="en-US" dirty="0"/>
              <a:t>5. Bu tür yoğun antrenmanlar sonrası ilk 24 saat içinde alınan </a:t>
            </a:r>
            <a:r>
              <a:rPr lang="tr-TR" altLang="en-US" dirty="0" err="1"/>
              <a:t>komplex</a:t>
            </a:r>
            <a:r>
              <a:rPr lang="tr-TR" altLang="en-US" dirty="0"/>
              <a:t> şeker ile daha basit şekerler arasında glikojen toparlanmasına katkıları açısından bir fark olmadığı görülmekle birlikte sonraki 24 saatlik sürede daha çok </a:t>
            </a:r>
            <a:r>
              <a:rPr lang="tr-TR" altLang="en-US" dirty="0" err="1"/>
              <a:t>komplex</a:t>
            </a:r>
            <a:r>
              <a:rPr lang="tr-TR" altLang="en-US" dirty="0"/>
              <a:t> şekerlerin </a:t>
            </a:r>
            <a:r>
              <a:rPr lang="tr-TR" altLang="en-US" dirty="0" err="1"/>
              <a:t>bbesin</a:t>
            </a:r>
            <a:r>
              <a:rPr lang="tr-TR" altLang="en-US" dirty="0"/>
              <a:t> kaynağı olarak depolandığı görülür.</a:t>
            </a:r>
          </a:p>
        </p:txBody>
      </p:sp>
      <p:pic>
        <p:nvPicPr>
          <p:cNvPr id="4" name="Resim 1"/>
          <p:cNvPicPr>
            <a:picLocks noChangeAspect="1"/>
          </p:cNvPicPr>
          <p:nvPr/>
        </p:nvPicPr>
        <p:blipFill>
          <a:blip r:embed="rId2"/>
          <a:srcRect/>
          <a:stretch>
            <a:fillRect/>
          </a:stretch>
        </p:blipFill>
        <p:spPr bwMode="auto">
          <a:xfrm>
            <a:off x="8616280" y="280987"/>
            <a:ext cx="1771760" cy="853070"/>
          </a:xfrm>
          <a:prstGeom prst="rect">
            <a:avLst/>
          </a:prstGeom>
          <a:noFill/>
          <a:ln w="9525">
            <a:noFill/>
            <a:miter lim="800000"/>
            <a:headEnd/>
            <a:tailEnd/>
          </a:ln>
        </p:spPr>
      </p:pic>
    </p:spTree>
    <p:extLst>
      <p:ext uri="{BB962C8B-B14F-4D97-AF65-F5344CB8AC3E}">
        <p14:creationId xmlns:p14="http://schemas.microsoft.com/office/powerpoint/2010/main" val="2617790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4294967295"/>
          </p:nvPr>
        </p:nvSpPr>
        <p:spPr>
          <a:xfrm>
            <a:off x="1992313" y="2060849"/>
            <a:ext cx="8229600" cy="5546725"/>
          </a:xfrm>
        </p:spPr>
        <p:txBody>
          <a:bodyPr/>
          <a:lstStyle/>
          <a:p>
            <a:pPr marL="447675" indent="-382588"/>
            <a:r>
              <a:rPr lang="tr-TR" altLang="en-US" dirty="0"/>
              <a:t>Uzun süren dayanıklılık tipi </a:t>
            </a:r>
            <a:r>
              <a:rPr lang="tr-TR" altLang="en-US" dirty="0" err="1"/>
              <a:t>antrenmen</a:t>
            </a:r>
            <a:r>
              <a:rPr lang="tr-TR" altLang="en-US" dirty="0"/>
              <a:t> sonrasında toparlanmanın ilk safhasında çok küçük miktarda glikojen yenilenir. Böyle bir antrenman ardından tam toparlanması olması için en az iki gün (46 saat) yüksek oranda karbonhidrat takviyesi gereklidir. Karbonhidrat alınmaz ise küçük bir miktar glikojenin toparlanması bile en az 5 gün sürer.</a:t>
            </a:r>
          </a:p>
        </p:txBody>
      </p:sp>
      <p:pic>
        <p:nvPicPr>
          <p:cNvPr id="4" name="Resim 1"/>
          <p:cNvPicPr>
            <a:picLocks noChangeAspect="1"/>
          </p:cNvPicPr>
          <p:nvPr/>
        </p:nvPicPr>
        <p:blipFill>
          <a:blip r:embed="rId2"/>
          <a:srcRect/>
          <a:stretch>
            <a:fillRect/>
          </a:stretch>
        </p:blipFill>
        <p:spPr bwMode="auto">
          <a:xfrm>
            <a:off x="8616280" y="372269"/>
            <a:ext cx="1771760" cy="853070"/>
          </a:xfrm>
          <a:prstGeom prst="rect">
            <a:avLst/>
          </a:prstGeom>
          <a:noFill/>
          <a:ln w="9525">
            <a:noFill/>
            <a:miter lim="800000"/>
            <a:headEnd/>
            <a:tailEnd/>
          </a:ln>
        </p:spPr>
      </p:pic>
    </p:spTree>
    <p:extLst>
      <p:ext uri="{BB962C8B-B14F-4D97-AF65-F5344CB8AC3E}">
        <p14:creationId xmlns:p14="http://schemas.microsoft.com/office/powerpoint/2010/main" val="1598936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tara002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1124744"/>
            <a:ext cx="6696546" cy="544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472264" y="271674"/>
            <a:ext cx="1771760" cy="853070"/>
          </a:xfrm>
          <a:prstGeom prst="rect">
            <a:avLst/>
          </a:prstGeom>
          <a:noFill/>
          <a:ln w="9525">
            <a:noFill/>
            <a:miter lim="800000"/>
            <a:headEnd/>
            <a:tailEnd/>
          </a:ln>
        </p:spPr>
      </p:pic>
    </p:spTree>
    <p:extLst>
      <p:ext uri="{BB962C8B-B14F-4D97-AF65-F5344CB8AC3E}">
        <p14:creationId xmlns:p14="http://schemas.microsoft.com/office/powerpoint/2010/main" val="290031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919536" y="1000026"/>
            <a:ext cx="5976664" cy="556767"/>
          </a:xfrm>
          <a:extLst/>
        </p:spPr>
        <p:txBody>
          <a:bodyPr rtlCol="0">
            <a:normAutofit fontScale="90000"/>
          </a:bodyPr>
          <a:lstStyle/>
          <a:p>
            <a:r>
              <a:rPr lang="tr-TR" altLang="en-US" dirty="0" smtClean="0"/>
              <a:t>2- Sezon </a:t>
            </a:r>
            <a:r>
              <a:rPr lang="tr-TR" altLang="en-US" dirty="0"/>
              <a:t>içi kısa süren yüklenme tipi top/ kuvvet antrenmanları</a:t>
            </a:r>
          </a:p>
        </p:txBody>
      </p:sp>
      <p:sp>
        <p:nvSpPr>
          <p:cNvPr id="18435" name="Rectangle 3"/>
          <p:cNvSpPr>
            <a:spLocks noGrp="1" noChangeArrowheads="1"/>
          </p:cNvSpPr>
          <p:nvPr>
            <p:ph idx="4294967295"/>
          </p:nvPr>
        </p:nvSpPr>
        <p:spPr>
          <a:xfrm>
            <a:off x="1919536" y="1556792"/>
            <a:ext cx="8229600" cy="5187950"/>
          </a:xfrm>
        </p:spPr>
        <p:txBody>
          <a:bodyPr/>
          <a:lstStyle/>
          <a:p>
            <a:pPr marL="447675" indent="-382588"/>
            <a:r>
              <a:rPr lang="tr-TR" altLang="en-US" dirty="0"/>
              <a:t>Toparlanmanın ilk 30 dakikası ile 2,5 saati arasında karbonhidrat almadan dahi Kas glikojeninin büyük bir kısmı yenilenir.</a:t>
            </a:r>
          </a:p>
          <a:p>
            <a:pPr marL="447675" indent="-382588"/>
            <a:r>
              <a:rPr lang="tr-TR" altLang="en-US" dirty="0"/>
              <a:t>Kas glikojenin tam olarak toparlanması normalden fazla karbonhidrat almayı gerektirmez.</a:t>
            </a:r>
          </a:p>
          <a:p>
            <a:pPr marL="447675" indent="-382588"/>
            <a:r>
              <a:rPr lang="tr-TR" altLang="en-US" dirty="0"/>
              <a:t>İster normal diyet, ister bol karbonhidrat içeren diyet uygulansın, kas glikojeninin tamamen toparlanması için 24 saat gereklidir.</a:t>
            </a:r>
          </a:p>
          <a:p>
            <a:pPr marL="447675" indent="-382588"/>
            <a:r>
              <a:rPr lang="tr-TR" altLang="en-US" dirty="0"/>
              <a:t>Toparlanmanın ilk saatlerinde yenilenme çok hızlıdır. (ilk 2 saatte %39’u, 5 saatte %53’ü yenilenmiş olur.</a:t>
            </a:r>
          </a:p>
          <a:p>
            <a:pPr marL="447675" indent="-382588"/>
            <a:endParaRPr lang="tr-TR" altLang="en-US" dirty="0"/>
          </a:p>
        </p:txBody>
      </p:sp>
      <p:pic>
        <p:nvPicPr>
          <p:cNvPr id="4" name="Resim 1"/>
          <p:cNvPicPr>
            <a:picLocks noChangeAspect="1"/>
          </p:cNvPicPr>
          <p:nvPr/>
        </p:nvPicPr>
        <p:blipFill>
          <a:blip r:embed="rId2"/>
          <a:srcRect/>
          <a:stretch>
            <a:fillRect/>
          </a:stretch>
        </p:blipFill>
        <p:spPr bwMode="auto">
          <a:xfrm>
            <a:off x="8472264" y="260648"/>
            <a:ext cx="1771760" cy="853070"/>
          </a:xfrm>
          <a:prstGeom prst="rect">
            <a:avLst/>
          </a:prstGeom>
          <a:noFill/>
          <a:ln w="9525">
            <a:noFill/>
            <a:miter lim="800000"/>
            <a:headEnd/>
            <a:tailEnd/>
          </a:ln>
        </p:spPr>
      </p:pic>
    </p:spTree>
    <p:extLst>
      <p:ext uri="{BB962C8B-B14F-4D97-AF65-F5344CB8AC3E}">
        <p14:creationId xmlns:p14="http://schemas.microsoft.com/office/powerpoint/2010/main" val="1011963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tara0024"/>
          <p:cNvPicPr>
            <a:picLocks noChangeAspect="1" noChangeArrowheads="1"/>
          </p:cNvPicPr>
          <p:nvPr/>
        </p:nvPicPr>
        <p:blipFill rotWithShape="1">
          <a:blip r:embed="rId2">
            <a:extLst>
              <a:ext uri="{28A0092B-C50C-407E-A947-70E740481C1C}">
                <a14:useLocalDpi xmlns:a14="http://schemas.microsoft.com/office/drawing/2010/main" val="0"/>
              </a:ext>
            </a:extLst>
          </a:blip>
          <a:srcRect l="-1820" t="411" r="1820" b="25498"/>
          <a:stretch/>
        </p:blipFill>
        <p:spPr bwMode="auto">
          <a:xfrm>
            <a:off x="2063552" y="1412776"/>
            <a:ext cx="7885112" cy="494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400256" y="404664"/>
            <a:ext cx="1771760" cy="853070"/>
          </a:xfrm>
          <a:prstGeom prst="rect">
            <a:avLst/>
          </a:prstGeom>
          <a:noFill/>
          <a:ln w="9525">
            <a:noFill/>
            <a:miter lim="800000"/>
            <a:headEnd/>
            <a:tailEnd/>
          </a:ln>
        </p:spPr>
      </p:pic>
    </p:spTree>
    <p:extLst>
      <p:ext uri="{BB962C8B-B14F-4D97-AF65-F5344CB8AC3E}">
        <p14:creationId xmlns:p14="http://schemas.microsoft.com/office/powerpoint/2010/main" val="3922083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tara0025"/>
          <p:cNvPicPr>
            <a:picLocks noChangeAspect="1" noChangeArrowheads="1"/>
          </p:cNvPicPr>
          <p:nvPr/>
        </p:nvPicPr>
        <p:blipFill rotWithShape="1">
          <a:blip r:embed="rId2">
            <a:extLst>
              <a:ext uri="{28A0092B-C50C-407E-A947-70E740481C1C}">
                <a14:useLocalDpi xmlns:a14="http://schemas.microsoft.com/office/drawing/2010/main" val="0"/>
              </a:ext>
            </a:extLst>
          </a:blip>
          <a:srcRect b="20116"/>
          <a:stretch/>
        </p:blipFill>
        <p:spPr bwMode="auto">
          <a:xfrm>
            <a:off x="2495550" y="1064894"/>
            <a:ext cx="6120730" cy="46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472264" y="260648"/>
            <a:ext cx="1771760" cy="853070"/>
          </a:xfrm>
          <a:prstGeom prst="rect">
            <a:avLst/>
          </a:prstGeom>
          <a:noFill/>
          <a:ln w="9525">
            <a:noFill/>
            <a:miter lim="800000"/>
            <a:headEnd/>
            <a:tailEnd/>
          </a:ln>
        </p:spPr>
      </p:pic>
    </p:spTree>
    <p:extLst>
      <p:ext uri="{BB962C8B-B14F-4D97-AF65-F5344CB8AC3E}">
        <p14:creationId xmlns:p14="http://schemas.microsoft.com/office/powerpoint/2010/main" val="4200182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Başlık 1"/>
          <p:cNvSpPr>
            <a:spLocks noGrp="1"/>
          </p:cNvSpPr>
          <p:nvPr>
            <p:ph type="title"/>
          </p:nvPr>
        </p:nvSpPr>
        <p:spPr>
          <a:xfrm>
            <a:off x="2495550" y="-6350"/>
            <a:ext cx="7772400" cy="1143000"/>
          </a:xfrm>
        </p:spPr>
        <p:txBody>
          <a:bodyPr/>
          <a:lstStyle/>
          <a:p>
            <a:pPr eaLnBrk="1" hangingPunct="1"/>
            <a:r>
              <a:rPr lang="tr-TR" altLang="tr-TR">
                <a:solidFill>
                  <a:srgbClr val="FF0000"/>
                </a:solidFill>
                <a:latin typeface="Calibri" panose="020F0502020204030204" pitchFamily="34" charset="0"/>
              </a:rPr>
              <a:t>Türkiye Voleybol Süper Lig Yıllık Plan Yapısı</a:t>
            </a:r>
            <a:endParaRPr lang="en-US" altLang="tr-TR">
              <a:solidFill>
                <a:srgbClr val="FF0000"/>
              </a:solidFill>
              <a:latin typeface="Calibri" panose="020F0502020204030204" pitchFamily="34" charset="0"/>
            </a:endParaRPr>
          </a:p>
        </p:txBody>
      </p:sp>
      <p:pic>
        <p:nvPicPr>
          <p:cNvPr id="4" name="Resim 3"/>
          <p:cNvPicPr/>
          <p:nvPr/>
        </p:nvPicPr>
        <p:blipFill rotWithShape="1">
          <a:blip r:embed="rId2" cstate="print">
            <a:duotone>
              <a:srgbClr val="C0504D">
                <a:shade val="45000"/>
                <a:satMod val="135000"/>
              </a:srgbClr>
              <a:prstClr val="white"/>
            </a:duotone>
            <a:extLst/>
          </a:blip>
          <a:srcRect l="18526" t="17584" r="17139" b="16314"/>
          <a:stretch/>
        </p:blipFill>
        <p:spPr bwMode="auto">
          <a:xfrm>
            <a:off x="2330082" y="1484784"/>
            <a:ext cx="7776864" cy="4519826"/>
          </a:xfrm>
          <a:prstGeom prst="rect">
            <a:avLst/>
          </a:prstGeom>
          <a:ln>
            <a:noFill/>
          </a:ln>
          <a:extLst>
            <a:ext uri="{53640926-AAD7-44D8-BBD7-CCE9431645EC}">
              <a14:shadowObscured xmlns:a14="http://schemas.microsoft.com/office/drawing/2010/main"/>
            </a:ext>
          </a:extLst>
        </p:spPr>
      </p:pic>
      <p:sp>
        <p:nvSpPr>
          <p:cNvPr id="6" name="5 Slayt Numarası Yer Tutucusu"/>
          <p:cNvSpPr>
            <a:spLocks noGrp="1"/>
          </p:cNvSpPr>
          <p:nvPr>
            <p:ph type="sldNum" sz="quarter" idx="12"/>
          </p:nvPr>
        </p:nvSpPr>
        <p:spPr/>
        <p:txBody>
          <a:bodyPr/>
          <a:lstStyle/>
          <a:p>
            <a:pPr>
              <a:defRPr/>
            </a:pPr>
            <a:fld id="{F070B3F2-D405-42B6-A47C-2124582481E5}" type="slidenum">
              <a:rPr lang="en-US"/>
              <a:pPr>
                <a:defRPr/>
              </a:pPr>
              <a:t>17</a:t>
            </a:fld>
            <a:endParaRPr lang="en-US"/>
          </a:p>
        </p:txBody>
      </p:sp>
    </p:spTree>
    <p:extLst>
      <p:ext uri="{BB962C8B-B14F-4D97-AF65-F5344CB8AC3E}">
        <p14:creationId xmlns:p14="http://schemas.microsoft.com/office/powerpoint/2010/main" val="15911312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1774825" y="1125538"/>
            <a:ext cx="8713788" cy="6191250"/>
          </a:xfrm>
        </p:spPr>
        <p:txBody>
          <a:bodyPr/>
          <a:lstStyle/>
          <a:p>
            <a:pPr marL="0" indent="0">
              <a:buNone/>
              <a:defRPr/>
            </a:pPr>
            <a:r>
              <a:rPr lang="tr-TR" altLang="en-US" sz="2400" dirty="0">
                <a:latin typeface="Calibri" panose="020F0502020204030204" pitchFamily="34" charset="0"/>
              </a:rPr>
              <a:t>Antrenman plan ve </a:t>
            </a:r>
            <a:r>
              <a:rPr lang="tr-TR" altLang="en-US" sz="2400" dirty="0" err="1">
                <a:latin typeface="Calibri" panose="020F0502020204030204" pitchFamily="34" charset="0"/>
              </a:rPr>
              <a:t>periyodlamaları</a:t>
            </a:r>
            <a:r>
              <a:rPr lang="tr-TR" altLang="en-US" sz="2400" dirty="0">
                <a:latin typeface="Calibri" panose="020F0502020204030204" pitchFamily="34" charset="0"/>
              </a:rPr>
              <a:t> aşağıdaki durumlara göre değişiklik gösterir; </a:t>
            </a:r>
          </a:p>
          <a:p>
            <a:pPr>
              <a:defRPr/>
            </a:pPr>
            <a:r>
              <a:rPr lang="tr-TR" altLang="en-US" sz="2400" dirty="0">
                <a:latin typeface="Calibri" panose="020F0502020204030204" pitchFamily="34" charset="0"/>
              </a:rPr>
              <a:t>Hiçbir zaman bir program diğer bir antrenman programının aynısı olmaz. </a:t>
            </a:r>
          </a:p>
          <a:p>
            <a:pPr>
              <a:defRPr/>
            </a:pPr>
            <a:r>
              <a:rPr lang="tr-TR" altLang="en-US" sz="2400" dirty="0">
                <a:latin typeface="Calibri" panose="020F0502020204030204" pitchFamily="34" charset="0"/>
              </a:rPr>
              <a:t>Sporcularının bile aynı olduğu bir sonraki yılın programı oluşan yeni şartlarla birlikte değişir, değişmesi gerekir. </a:t>
            </a:r>
          </a:p>
          <a:p>
            <a:pPr>
              <a:defRPr/>
            </a:pPr>
            <a:r>
              <a:rPr lang="tr-TR" altLang="en-US" sz="2400" dirty="0">
                <a:latin typeface="Calibri" panose="020F0502020204030204" pitchFamily="34" charset="0"/>
              </a:rPr>
              <a:t>Programı etkileyen bütün faktörler birbirini ve sonuçta programın kendisini etkiler.</a:t>
            </a:r>
          </a:p>
          <a:p>
            <a:pPr>
              <a:defRPr/>
            </a:pPr>
            <a:r>
              <a:rPr lang="tr-TR" altLang="en-US" sz="2400" dirty="0">
                <a:latin typeface="Calibri" panose="020F0502020204030204" pitchFamily="34" charset="0"/>
              </a:rPr>
              <a:t>Program yapıldıktan sonra bile esneyebilmeli değişen şartlara ayak uydurmalıdır. </a:t>
            </a:r>
          </a:p>
          <a:p>
            <a:pPr>
              <a:defRPr/>
            </a:pPr>
            <a:r>
              <a:rPr lang="tr-TR" altLang="en-US" sz="2400" dirty="0">
                <a:latin typeface="Calibri" panose="020F0502020204030204" pitchFamily="34" charset="0"/>
              </a:rPr>
              <a:t>Sakatlanan sporcular, cezalar, sonradan alınan özel müsabakalar. Bunun için </a:t>
            </a:r>
            <a:r>
              <a:rPr lang="tr-TR" altLang="en-US" sz="2400" dirty="0" err="1">
                <a:latin typeface="Calibri" panose="020F0502020204030204" pitchFamily="34" charset="0"/>
              </a:rPr>
              <a:t>planlamda</a:t>
            </a:r>
            <a:r>
              <a:rPr lang="tr-TR" altLang="en-US" sz="2400" dirty="0">
                <a:latin typeface="Calibri" panose="020F0502020204030204" pitchFamily="34" charset="0"/>
              </a:rPr>
              <a:t> hazırlıklı/esnek olunmalıdır.</a:t>
            </a:r>
          </a:p>
        </p:txBody>
      </p:sp>
      <p:pic>
        <p:nvPicPr>
          <p:cNvPr id="55299"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513" y="334964"/>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Slayt Numarası Yer Tutucusu 3"/>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06F5EC00-6D47-4732-AE7D-B02927975C6B}" type="slidenum">
              <a:rPr lang="tr-TR" altLang="en-US" sz="1400">
                <a:solidFill>
                  <a:srgbClr val="FFFFFF"/>
                </a:solidFill>
                <a:latin typeface="Franklin Gothic Book" panose="020B0503020102020204" pitchFamily="34" charset="0"/>
              </a:rPr>
              <a:pPr/>
              <a:t>18</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2414451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1703388" y="269875"/>
            <a:ext cx="7772400" cy="1143000"/>
          </a:xfrm>
        </p:spPr>
        <p:txBody>
          <a:bodyPr/>
          <a:lstStyle/>
          <a:p>
            <a:r>
              <a:rPr lang="tr-TR" altLang="en-US" sz="2800">
                <a:solidFill>
                  <a:schemeClr val="hlink"/>
                </a:solidFill>
              </a:rPr>
              <a:t>ANTRENMAN PLANLAMASINI ETKİLEYEN FAKTÖRLER </a:t>
            </a:r>
          </a:p>
        </p:txBody>
      </p:sp>
      <p:sp>
        <p:nvSpPr>
          <p:cNvPr id="56323" name="Rectangle 3"/>
          <p:cNvSpPr>
            <a:spLocks noGrp="1" noChangeArrowheads="1"/>
          </p:cNvSpPr>
          <p:nvPr>
            <p:ph type="body" idx="1"/>
          </p:nvPr>
        </p:nvSpPr>
        <p:spPr>
          <a:xfrm>
            <a:off x="1703388" y="1412875"/>
            <a:ext cx="8964612" cy="4997450"/>
          </a:xfrm>
        </p:spPr>
        <p:txBody>
          <a:bodyPr/>
          <a:lstStyle/>
          <a:p>
            <a:pPr>
              <a:lnSpc>
                <a:spcPct val="90000"/>
              </a:lnSpc>
            </a:pPr>
            <a:r>
              <a:rPr lang="tr-TR" altLang="en-US" sz="2800">
                <a:latin typeface="Calibri" panose="020F0502020204030204" pitchFamily="34" charset="0"/>
              </a:rPr>
              <a:t>Sporcuların biyolojik yaşı ve antrenman yaşı, </a:t>
            </a:r>
          </a:p>
          <a:p>
            <a:pPr>
              <a:lnSpc>
                <a:spcPct val="90000"/>
              </a:lnSpc>
            </a:pPr>
            <a:r>
              <a:rPr lang="tr-TR" altLang="en-US" sz="2800">
                <a:latin typeface="Calibri" panose="020F0502020204030204" pitchFamily="34" charset="0"/>
              </a:rPr>
              <a:t>Cinsiyeti, </a:t>
            </a:r>
          </a:p>
          <a:p>
            <a:pPr>
              <a:lnSpc>
                <a:spcPct val="90000"/>
              </a:lnSpc>
            </a:pPr>
            <a:r>
              <a:rPr lang="tr-TR" altLang="en-US" sz="2800">
                <a:latin typeface="Calibri" panose="020F0502020204030204" pitchFamily="34" charset="0"/>
              </a:rPr>
              <a:t>Takımınızın hangi lig ve seviyede müsabakalara katıldığı, </a:t>
            </a:r>
          </a:p>
          <a:p>
            <a:pPr>
              <a:lnSpc>
                <a:spcPct val="90000"/>
              </a:lnSpc>
            </a:pPr>
            <a:r>
              <a:rPr lang="tr-TR" altLang="en-US" sz="2800">
                <a:latin typeface="Calibri" panose="020F0502020204030204" pitchFamily="34" charset="0"/>
              </a:rPr>
              <a:t>Sporcunun, antrenörün, yönetimin, kamuoyunun ve seyircinin hedefleri, </a:t>
            </a:r>
          </a:p>
          <a:p>
            <a:pPr>
              <a:lnSpc>
                <a:spcPct val="90000"/>
              </a:lnSpc>
            </a:pPr>
            <a:r>
              <a:rPr lang="tr-TR" altLang="en-US" sz="2800">
                <a:latin typeface="Calibri" panose="020F0502020204030204" pitchFamily="34" charset="0"/>
              </a:rPr>
              <a:t>Sporcunun ve takımınızın geçmişteki başarı ve başarısızlıkları, </a:t>
            </a:r>
          </a:p>
          <a:p>
            <a:pPr>
              <a:lnSpc>
                <a:spcPct val="90000"/>
              </a:lnSpc>
            </a:pPr>
            <a:r>
              <a:rPr lang="tr-TR" altLang="en-US" sz="2800">
                <a:latin typeface="Calibri" panose="020F0502020204030204" pitchFamily="34" charset="0"/>
              </a:rPr>
              <a:t>Sporcunun ve takımınızın ve yönetiminizin deneyimi, </a:t>
            </a:r>
          </a:p>
          <a:p>
            <a:pPr>
              <a:lnSpc>
                <a:spcPct val="90000"/>
              </a:lnSpc>
            </a:pPr>
            <a:r>
              <a:rPr lang="tr-TR" altLang="en-US" sz="2800">
                <a:latin typeface="Calibri" panose="020F0502020204030204" pitchFamily="34" charset="0"/>
              </a:rPr>
              <a:t>Sporcunuzun antrenman seviyesi , </a:t>
            </a:r>
          </a:p>
          <a:p>
            <a:pPr>
              <a:lnSpc>
                <a:spcPct val="90000"/>
              </a:lnSpc>
            </a:pPr>
            <a:r>
              <a:rPr lang="tr-TR" altLang="en-US" sz="2800">
                <a:latin typeface="Calibri" panose="020F0502020204030204" pitchFamily="34" charset="0"/>
              </a:rPr>
              <a:t>Sporcunuzun sağlık durumu, </a:t>
            </a:r>
          </a:p>
        </p:txBody>
      </p:sp>
      <p:pic>
        <p:nvPicPr>
          <p:cNvPr id="56324"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513" y="334964"/>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Slayt Numarası Yer Tutucusu 2"/>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4FBDEA25-44ED-4F93-9B21-5500A35B3C85}" type="slidenum">
              <a:rPr lang="tr-TR" altLang="en-US" sz="1400">
                <a:solidFill>
                  <a:srgbClr val="FFFFFF"/>
                </a:solidFill>
                <a:latin typeface="Franklin Gothic Book" panose="020B0503020102020204" pitchFamily="34" charset="0"/>
              </a:rPr>
              <a:pPr/>
              <a:t>19</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2485496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847528" y="1628800"/>
            <a:ext cx="5688632" cy="504056"/>
          </a:xfrm>
        </p:spPr>
        <p:txBody>
          <a:bodyPr rtlCol="0">
            <a:normAutofit fontScale="90000"/>
          </a:bodyPr>
          <a:lstStyle/>
          <a:p>
            <a:pPr>
              <a:defRPr/>
            </a:pPr>
            <a:r>
              <a:rPr lang="tr-TR" dirty="0">
                <a:solidFill>
                  <a:srgbClr val="FF0000"/>
                </a:solidFill>
              </a:rPr>
              <a:t>Antrenmanın Yoğunluğu; Voleybolda Antrenman İçi ve Arası Sıklık</a:t>
            </a:r>
          </a:p>
        </p:txBody>
      </p:sp>
      <p:sp>
        <p:nvSpPr>
          <p:cNvPr id="4099" name="Rectangle 3"/>
          <p:cNvSpPr>
            <a:spLocks noGrp="1" noChangeArrowheads="1"/>
          </p:cNvSpPr>
          <p:nvPr>
            <p:ph idx="1"/>
          </p:nvPr>
        </p:nvSpPr>
        <p:spPr>
          <a:xfrm>
            <a:off x="1919536" y="2780929"/>
            <a:ext cx="8229600" cy="4967287"/>
          </a:xfrm>
        </p:spPr>
        <p:txBody>
          <a:bodyPr/>
          <a:lstStyle/>
          <a:p>
            <a:pPr eaLnBrk="1" hangingPunct="1"/>
            <a:r>
              <a:rPr lang="tr-TR" altLang="en-US" sz="2400" dirty="0"/>
              <a:t>Voleybolda antrenman sırasında değişik oranlarda kullanılan iki enerji kaynağı vardır. Bunlardan biri kas hücrelerinde depolanan ATP ve PC </a:t>
            </a:r>
            <a:r>
              <a:rPr lang="tr-TR" altLang="en-US" sz="2400" dirty="0" err="1"/>
              <a:t>fosfojenleri</a:t>
            </a:r>
            <a:r>
              <a:rPr lang="tr-TR" altLang="en-US" sz="2400" dirty="0"/>
              <a:t> diğeri ise kaslarda ve özellikle karaciğerde büyük miktarda depolanan ve birçok antrenman türünde önemli bir enerji kaynağı olarak kullanılan glikojendir.</a:t>
            </a:r>
          </a:p>
          <a:p>
            <a:pPr eaLnBrk="1" hangingPunct="1"/>
            <a:r>
              <a:rPr lang="tr-TR" altLang="en-US" sz="2400" dirty="0"/>
              <a:t>Bu listeye yağların ilave edilmemesinin nedeni yağların dinlenme sırasında doğrudan yenilenmesidir. Yağlar </a:t>
            </a:r>
            <a:r>
              <a:rPr lang="tr-TR" altLang="en-US" sz="2400" dirty="0" err="1"/>
              <a:t>kh’ların</a:t>
            </a:r>
            <a:r>
              <a:rPr lang="tr-TR" altLang="en-US" sz="2400" dirty="0"/>
              <a:t> yenilenmeleri sırasında yeniden oluşurlar.</a:t>
            </a:r>
          </a:p>
        </p:txBody>
      </p:sp>
      <p:pic>
        <p:nvPicPr>
          <p:cNvPr id="4" name="Resim 1"/>
          <p:cNvPicPr>
            <a:picLocks noChangeAspect="1"/>
          </p:cNvPicPr>
          <p:nvPr/>
        </p:nvPicPr>
        <p:blipFill>
          <a:blip r:embed="rId2"/>
          <a:srcRect/>
          <a:stretch>
            <a:fillRect/>
          </a:stretch>
        </p:blipFill>
        <p:spPr bwMode="auto">
          <a:xfrm>
            <a:off x="8374424" y="404664"/>
            <a:ext cx="1771760" cy="853070"/>
          </a:xfrm>
          <a:prstGeom prst="rect">
            <a:avLst/>
          </a:prstGeom>
          <a:noFill/>
          <a:ln w="9525">
            <a:noFill/>
            <a:miter lim="800000"/>
            <a:headEnd/>
            <a:tailEnd/>
          </a:ln>
        </p:spPr>
      </p:pic>
    </p:spTree>
    <p:extLst>
      <p:ext uri="{BB962C8B-B14F-4D97-AF65-F5344CB8AC3E}">
        <p14:creationId xmlns:p14="http://schemas.microsoft.com/office/powerpoint/2010/main" val="2968685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1703388" y="404813"/>
            <a:ext cx="7772400" cy="1143000"/>
          </a:xfrm>
        </p:spPr>
        <p:txBody>
          <a:bodyPr>
            <a:normAutofit fontScale="90000"/>
          </a:bodyPr>
          <a:lstStyle/>
          <a:p>
            <a:r>
              <a:rPr lang="tr-TR" altLang="en-US" dirty="0" smtClean="0">
                <a:solidFill>
                  <a:schemeClr val="hlink"/>
                </a:solidFill>
              </a:rPr>
              <a:t>ANTRENMAN </a:t>
            </a:r>
            <a:r>
              <a:rPr lang="tr-TR" altLang="en-US" dirty="0" smtClean="0">
                <a:solidFill>
                  <a:schemeClr val="hlink"/>
                </a:solidFill>
              </a:rPr>
              <a:t>PLAN VE PERİYODLAMASINI </a:t>
            </a:r>
            <a:r>
              <a:rPr lang="tr-TR" altLang="en-US" dirty="0" smtClean="0">
                <a:solidFill>
                  <a:schemeClr val="hlink"/>
                </a:solidFill>
              </a:rPr>
              <a:t>ETKİLEYEN FAKTÖRLER</a:t>
            </a:r>
          </a:p>
        </p:txBody>
      </p:sp>
      <p:sp>
        <p:nvSpPr>
          <p:cNvPr id="57347" name="Rectangle 3"/>
          <p:cNvSpPr>
            <a:spLocks noGrp="1" noChangeArrowheads="1"/>
          </p:cNvSpPr>
          <p:nvPr>
            <p:ph type="body" idx="1"/>
          </p:nvPr>
        </p:nvSpPr>
        <p:spPr>
          <a:xfrm>
            <a:off x="2351088" y="1844675"/>
            <a:ext cx="7772400" cy="4572000"/>
          </a:xfrm>
        </p:spPr>
        <p:txBody>
          <a:bodyPr/>
          <a:lstStyle/>
          <a:p>
            <a:pPr>
              <a:lnSpc>
                <a:spcPct val="80000"/>
              </a:lnSpc>
            </a:pPr>
            <a:r>
              <a:rPr lang="tr-TR" altLang="en-US" sz="2800">
                <a:latin typeface="Calibri" panose="020F0502020204030204" pitchFamily="34" charset="0"/>
              </a:rPr>
              <a:t>Sporcularınızın özel yaşantısı, </a:t>
            </a:r>
          </a:p>
          <a:p>
            <a:pPr>
              <a:lnSpc>
                <a:spcPct val="80000"/>
              </a:lnSpc>
            </a:pPr>
            <a:r>
              <a:rPr lang="tr-TR" altLang="en-US" sz="2800">
                <a:latin typeface="Calibri" panose="020F0502020204030204" pitchFamily="34" charset="0"/>
              </a:rPr>
              <a:t>Antrenman olanakları,  </a:t>
            </a:r>
          </a:p>
          <a:p>
            <a:pPr>
              <a:lnSpc>
                <a:spcPct val="80000"/>
              </a:lnSpc>
            </a:pPr>
            <a:r>
              <a:rPr lang="tr-TR" altLang="en-US" sz="2800">
                <a:latin typeface="Calibri" panose="020F0502020204030204" pitchFamily="34" charset="0"/>
              </a:rPr>
              <a:t>İklim, </a:t>
            </a:r>
          </a:p>
          <a:p>
            <a:pPr>
              <a:lnSpc>
                <a:spcPct val="80000"/>
              </a:lnSpc>
            </a:pPr>
            <a:r>
              <a:rPr lang="tr-TR" altLang="en-US" sz="2800">
                <a:latin typeface="Calibri" panose="020F0502020204030204" pitchFamily="34" charset="0"/>
              </a:rPr>
              <a:t>Fikstürün durumu, </a:t>
            </a:r>
          </a:p>
          <a:p>
            <a:pPr>
              <a:lnSpc>
                <a:spcPct val="80000"/>
              </a:lnSpc>
            </a:pPr>
            <a:r>
              <a:rPr lang="tr-TR" altLang="en-US" sz="2800">
                <a:latin typeface="Calibri" panose="020F0502020204030204" pitchFamily="34" charset="0"/>
              </a:rPr>
              <a:t>Oynayacağınız taktik, </a:t>
            </a:r>
          </a:p>
          <a:p>
            <a:pPr>
              <a:lnSpc>
                <a:spcPct val="80000"/>
              </a:lnSpc>
            </a:pPr>
            <a:r>
              <a:rPr lang="tr-TR" altLang="en-US" sz="2800">
                <a:latin typeface="Calibri" panose="020F0502020204030204" pitchFamily="34" charset="0"/>
              </a:rPr>
              <a:t>Sporcularınızın birliktelik süreleri,  </a:t>
            </a:r>
          </a:p>
          <a:p>
            <a:pPr>
              <a:lnSpc>
                <a:spcPct val="80000"/>
              </a:lnSpc>
            </a:pPr>
            <a:r>
              <a:rPr lang="tr-TR" altLang="en-US" sz="2800">
                <a:latin typeface="Calibri" panose="020F0502020204030204" pitchFamily="34" charset="0"/>
              </a:rPr>
              <a:t>Sporcularınızın kültür farklılıkları ve seviyesi,</a:t>
            </a:r>
          </a:p>
          <a:p>
            <a:pPr>
              <a:lnSpc>
                <a:spcPct val="80000"/>
              </a:lnSpc>
            </a:pPr>
            <a:r>
              <a:rPr lang="tr-TR" altLang="en-US" sz="2800">
                <a:latin typeface="Calibri" panose="020F0502020204030204" pitchFamily="34" charset="0"/>
              </a:rPr>
              <a:t>Kamp yapılıp yapılmadığı veya kamp koşulları,  </a:t>
            </a:r>
          </a:p>
          <a:p>
            <a:pPr>
              <a:lnSpc>
                <a:spcPct val="80000"/>
              </a:lnSpc>
            </a:pPr>
            <a:r>
              <a:rPr lang="tr-TR" altLang="en-US" sz="2800">
                <a:latin typeface="Calibri" panose="020F0502020204030204" pitchFamily="34" charset="0"/>
              </a:rPr>
              <a:t>Hazırlık ve müsabaka döneminin süresi, </a:t>
            </a:r>
          </a:p>
        </p:txBody>
      </p:sp>
      <p:pic>
        <p:nvPicPr>
          <p:cNvPr id="57348"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513" y="334964"/>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Slayt Numarası Yer Tutucusu 2"/>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4E4FB4FE-FA51-49F3-AB8A-B8A56A39DFFC}" type="slidenum">
              <a:rPr lang="tr-TR" altLang="en-US" sz="1400">
                <a:solidFill>
                  <a:srgbClr val="FFFFFF"/>
                </a:solidFill>
                <a:latin typeface="Franklin Gothic Book" panose="020B0503020102020204" pitchFamily="34" charset="0"/>
              </a:rPr>
              <a:pPr/>
              <a:t>20</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366419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1889126" y="587375"/>
            <a:ext cx="8291513" cy="1143000"/>
          </a:xfrm>
        </p:spPr>
        <p:txBody>
          <a:bodyPr/>
          <a:lstStyle/>
          <a:p>
            <a:r>
              <a:rPr lang="tr-TR" altLang="en-US">
                <a:solidFill>
                  <a:srgbClr val="FF0000"/>
                </a:solidFill>
              </a:rPr>
              <a:t>Temel yapı üç-dört bölümden oluşur; </a:t>
            </a:r>
          </a:p>
        </p:txBody>
      </p:sp>
      <p:sp>
        <p:nvSpPr>
          <p:cNvPr id="58371" name="Rectangle 3"/>
          <p:cNvSpPr>
            <a:spLocks noGrp="1" noChangeArrowheads="1"/>
          </p:cNvSpPr>
          <p:nvPr>
            <p:ph type="body" idx="1"/>
          </p:nvPr>
        </p:nvSpPr>
        <p:spPr>
          <a:xfrm>
            <a:off x="2208213" y="2205038"/>
            <a:ext cx="7772400" cy="4572000"/>
          </a:xfrm>
        </p:spPr>
        <p:txBody>
          <a:bodyPr/>
          <a:lstStyle/>
          <a:p>
            <a:pPr marL="609600" indent="-609600"/>
            <a:r>
              <a:rPr lang="tr-TR" altLang="en-US">
                <a:latin typeface="Calibri" pitchFamily="34" charset="0"/>
              </a:rPr>
              <a:t>Giriş</a:t>
            </a:r>
          </a:p>
          <a:p>
            <a:pPr marL="609600" indent="-609600"/>
            <a:r>
              <a:rPr lang="tr-TR" altLang="en-US">
                <a:latin typeface="Calibri" pitchFamily="34" charset="0"/>
              </a:rPr>
              <a:t>Hazırlık (ısınma)</a:t>
            </a:r>
          </a:p>
          <a:p>
            <a:pPr marL="609600" indent="-609600"/>
            <a:r>
              <a:rPr lang="tr-TR" altLang="en-US">
                <a:latin typeface="Calibri" pitchFamily="34" charset="0"/>
              </a:rPr>
              <a:t>Çalışmanın ana bölümü</a:t>
            </a:r>
          </a:p>
          <a:p>
            <a:pPr marL="609600" indent="-609600"/>
            <a:r>
              <a:rPr lang="tr-TR" altLang="en-US">
                <a:latin typeface="Calibri" pitchFamily="34" charset="0"/>
              </a:rPr>
              <a:t>Bitiriş </a:t>
            </a:r>
          </a:p>
          <a:p>
            <a:pPr marL="609600" indent="-609600">
              <a:buNone/>
            </a:pPr>
            <a:endParaRPr lang="tr-TR" altLang="en-US"/>
          </a:p>
        </p:txBody>
      </p:sp>
      <p:pic>
        <p:nvPicPr>
          <p:cNvPr id="58372" name="Resim 2"/>
          <p:cNvPicPr>
            <a:picLocks noChangeAspect="1"/>
          </p:cNvPicPr>
          <p:nvPr/>
        </p:nvPicPr>
        <p:blipFill>
          <a:blip r:embed="rId2" cstate="print"/>
          <a:srcRect/>
          <a:stretch>
            <a:fillRect/>
          </a:stretch>
        </p:blipFill>
        <p:spPr bwMode="auto">
          <a:xfrm>
            <a:off x="8037513" y="334964"/>
            <a:ext cx="2005012" cy="504825"/>
          </a:xfrm>
          <a:prstGeom prst="rect">
            <a:avLst/>
          </a:prstGeom>
          <a:noFill/>
          <a:ln w="9525">
            <a:noFill/>
            <a:miter lim="800000"/>
            <a:headEnd/>
            <a:tailEnd/>
          </a:ln>
        </p:spPr>
      </p:pic>
      <p:sp>
        <p:nvSpPr>
          <p:cNvPr id="58373" name="Slayt Numarası Yer Tutucusu 2"/>
          <p:cNvSpPr>
            <a:spLocks noGrp="1"/>
          </p:cNvSpPr>
          <p:nvPr>
            <p:ph type="sldNum" sz="quarter" idx="12"/>
          </p:nvPr>
        </p:nvSpPr>
        <p:spPr bwMode="auto">
          <a:ln>
            <a:round/>
            <a:headEnd/>
            <a:tailEnd/>
          </a:ln>
        </p:spPr>
        <p:txBody>
          <a:bodyPr/>
          <a:lstStyle/>
          <a:p>
            <a:fld id="{273A6D3D-C622-49BA-8CC6-9BD14FAD5738}" type="slidenum">
              <a:rPr lang="tr-TR" altLang="en-US" smtClean="0"/>
              <a:pPr/>
              <a:t>21</a:t>
            </a:fld>
            <a:endParaRPr lang="tr-TR" altLang="en-US"/>
          </a:p>
        </p:txBody>
      </p:sp>
    </p:spTree>
    <p:extLst>
      <p:ext uri="{BB962C8B-B14F-4D97-AF65-F5344CB8AC3E}">
        <p14:creationId xmlns:p14="http://schemas.microsoft.com/office/powerpoint/2010/main" val="3324889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tr-TR" altLang="en-US" b="1" smtClean="0">
                <a:solidFill>
                  <a:srgbClr val="FF0000"/>
                </a:solidFill>
              </a:rPr>
              <a:t>PNF UYGULAMALARI</a:t>
            </a:r>
          </a:p>
        </p:txBody>
      </p:sp>
      <p:sp>
        <p:nvSpPr>
          <p:cNvPr id="12291" name="Rectangle 3"/>
          <p:cNvSpPr>
            <a:spLocks noGrp="1" noChangeArrowheads="1"/>
          </p:cNvSpPr>
          <p:nvPr>
            <p:ph idx="1"/>
          </p:nvPr>
        </p:nvSpPr>
        <p:spPr bwMode="auto">
          <a:xfrm>
            <a:off x="1981200" y="1268414"/>
            <a:ext cx="8229600" cy="5329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lnSpc>
                <a:spcPct val="90000"/>
              </a:lnSpc>
            </a:pPr>
            <a:r>
              <a:rPr lang="tr-TR" altLang="en-US" sz="2800" dirty="0" err="1"/>
              <a:t>Golgi</a:t>
            </a:r>
            <a:r>
              <a:rPr lang="tr-TR" altLang="en-US" sz="2800" dirty="0"/>
              <a:t> </a:t>
            </a:r>
            <a:r>
              <a:rPr lang="tr-TR" altLang="en-US" sz="2800" dirty="0" err="1"/>
              <a:t>tendon</a:t>
            </a:r>
            <a:r>
              <a:rPr lang="tr-TR" altLang="en-US" sz="2800" dirty="0"/>
              <a:t> organının (GTO) fizyolojisine dayandırılır. Kasın önemli kasılmaları sonrası daha büyük kas gevşemesi meydana gelir. </a:t>
            </a:r>
          </a:p>
          <a:p>
            <a:pPr eaLnBrk="1" hangingPunct="1">
              <a:lnSpc>
                <a:spcPct val="90000"/>
              </a:lnSpc>
            </a:pPr>
            <a:r>
              <a:rPr lang="tr-TR" altLang="en-US" sz="2800" dirty="0"/>
              <a:t>Bu maksimal kasılma ile oluşan artan GTO ı aktivitesinden dolayı kasın gevşemesidir. Bu esnetme tekniğinde ilk olarak kas uzatılmış pozisyonda 6 </a:t>
            </a:r>
            <a:r>
              <a:rPr lang="tr-TR" altLang="en-US" sz="2800" dirty="0" err="1"/>
              <a:t>sn</a:t>
            </a:r>
            <a:r>
              <a:rPr lang="tr-TR" altLang="en-US" sz="2800" dirty="0"/>
              <a:t> kadar esnetilecek kas veya </a:t>
            </a:r>
            <a:r>
              <a:rPr lang="tr-TR" altLang="en-US" sz="2800" dirty="0" err="1"/>
              <a:t>antogonisti</a:t>
            </a:r>
            <a:r>
              <a:rPr lang="tr-TR" altLang="en-US" sz="2800" dirty="0"/>
              <a:t> </a:t>
            </a:r>
            <a:r>
              <a:rPr lang="tr-TR" altLang="en-US" sz="2800" dirty="0" err="1"/>
              <a:t>izometrik</a:t>
            </a:r>
            <a:r>
              <a:rPr lang="tr-TR" altLang="en-US" sz="2800" dirty="0"/>
              <a:t> olarak kasılır, daha sonra bu kaslar gevşetilerek hedef kaslara gerdirme yaptırılır. </a:t>
            </a:r>
          </a:p>
          <a:p>
            <a:pPr eaLnBrk="1" hangingPunct="1">
              <a:lnSpc>
                <a:spcPct val="90000"/>
              </a:lnSpc>
            </a:pPr>
            <a:endParaRPr lang="tr-TR" altLang="en-US" sz="2800" dirty="0"/>
          </a:p>
        </p:txBody>
      </p:sp>
    </p:spTree>
    <p:extLst>
      <p:ext uri="{BB962C8B-B14F-4D97-AF65-F5344CB8AC3E}">
        <p14:creationId xmlns:p14="http://schemas.microsoft.com/office/powerpoint/2010/main" val="3998295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US"/>
          </a:p>
        </p:txBody>
      </p:sp>
      <p:sp>
        <p:nvSpPr>
          <p:cNvPr id="3" name="İçerik Yer Tutucusu 2"/>
          <p:cNvSpPr>
            <a:spLocks noGrp="1"/>
          </p:cNvSpPr>
          <p:nvPr>
            <p:ph sz="quarter" idx="1"/>
          </p:nvPr>
        </p:nvSpPr>
        <p:spPr/>
        <p:txBody>
          <a:bodyPr/>
          <a:lstStyle/>
          <a:p>
            <a:r>
              <a:rPr lang="tr-TR" altLang="en-US" sz="2400" dirty="0"/>
              <a:t>PNF egzersiz her bir egzersiz antrenman sonunda 3-4 kez uygulanabilir.  ANTRENMAN YADA MAÇ ÖNCESİNDE UYGULANMASI KUVVET KAYIPLARINA YOL AÇACAĞI İÇİN ÖNERİLMEZ</a:t>
            </a:r>
          </a:p>
          <a:p>
            <a:endParaRPr lang="tr-TR" altLang="en-US" sz="2400" dirty="0"/>
          </a:p>
          <a:p>
            <a:r>
              <a:rPr lang="en-US" dirty="0">
                <a:hlinkClick r:id="rId2"/>
              </a:rPr>
              <a:t>https://</a:t>
            </a:r>
            <a:r>
              <a:rPr lang="en-US" dirty="0" smtClean="0">
                <a:hlinkClick r:id="rId2"/>
              </a:rPr>
              <a:t>www.youtube.com/watch?v=dNdkE3gcDpA</a:t>
            </a:r>
            <a:r>
              <a:rPr lang="tr-TR" dirty="0" smtClean="0"/>
              <a:t> </a:t>
            </a:r>
          </a:p>
          <a:p>
            <a:r>
              <a:rPr lang="en-US" dirty="0">
                <a:hlinkClick r:id="rId3"/>
              </a:rPr>
              <a:t>https://</a:t>
            </a:r>
            <a:r>
              <a:rPr lang="en-US" dirty="0" smtClean="0">
                <a:hlinkClick r:id="rId3"/>
              </a:rPr>
              <a:t>www.youtube.com/watch?v=iweeoKwU8G4</a:t>
            </a:r>
            <a:r>
              <a:rPr lang="tr-TR" dirty="0" smtClean="0"/>
              <a:t> </a:t>
            </a:r>
            <a:endParaRPr lang="en-US" dirty="0"/>
          </a:p>
        </p:txBody>
      </p:sp>
    </p:spTree>
    <p:extLst>
      <p:ext uri="{BB962C8B-B14F-4D97-AF65-F5344CB8AC3E}">
        <p14:creationId xmlns:p14="http://schemas.microsoft.com/office/powerpoint/2010/main" val="1609955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Unvan 1"/>
          <p:cNvSpPr>
            <a:spLocks noGrp="1"/>
          </p:cNvSpPr>
          <p:nvPr>
            <p:ph type="title"/>
          </p:nvPr>
        </p:nvSpPr>
        <p:spPr/>
        <p:txBody>
          <a:bodyPr>
            <a:normAutofit fontScale="90000"/>
          </a:bodyPr>
          <a:lstStyle/>
          <a:p>
            <a:r>
              <a:rPr lang="tr-TR" altLang="tr-TR">
                <a:solidFill>
                  <a:srgbClr val="FF0000"/>
                </a:solidFill>
              </a:rPr>
              <a:t>Ayakların yükseltildiği Cool Down! Fizyolojik bir temeli var mı?</a:t>
            </a:r>
          </a:p>
        </p:txBody>
      </p:sp>
      <p:sp>
        <p:nvSpPr>
          <p:cNvPr id="75779" name="Slayt Numarası Yer Tutucusu 3"/>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5BC4EBAC-865C-4AAA-886B-84D3B3E32276}" type="slidenum">
              <a:rPr lang="tr-TR" altLang="en-US" sz="1400">
                <a:solidFill>
                  <a:srgbClr val="FFFFFF"/>
                </a:solidFill>
                <a:latin typeface="Franklin Gothic Book" panose="020B0503020102020204" pitchFamily="34" charset="0"/>
              </a:rPr>
              <a:pPr/>
              <a:t>24</a:t>
            </a:fld>
            <a:endParaRPr lang="tr-TR" altLang="en-US" sz="1400">
              <a:solidFill>
                <a:srgbClr val="FFFFFF"/>
              </a:solidFill>
              <a:latin typeface="Franklin Gothic Book" panose="020B0503020102020204" pitchFamily="34" charset="0"/>
            </a:endParaRPr>
          </a:p>
        </p:txBody>
      </p:sp>
      <p:pic>
        <p:nvPicPr>
          <p:cNvPr id="75780" name="Picture 2" descr="volleyball legs up  ile ilgili gÃ¶rsel sonucu"/>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670051" y="1557339"/>
            <a:ext cx="4545013" cy="3024187"/>
          </a:xfrm>
          <a:noFill/>
        </p:spPr>
      </p:pic>
      <p:sp>
        <p:nvSpPr>
          <p:cNvPr id="75781" name="Dikdörtgen 4"/>
          <p:cNvSpPr>
            <a:spLocks noChangeArrowheads="1"/>
          </p:cNvSpPr>
          <p:nvPr/>
        </p:nvSpPr>
        <p:spPr bwMode="auto">
          <a:xfrm>
            <a:off x="6215063" y="1552576"/>
            <a:ext cx="4202112"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FFAAAA"/>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FF0000"/>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FF0000"/>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FF0000"/>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FF0000"/>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FF0000"/>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FF0000"/>
              </a:buClr>
              <a:buChar char="o"/>
              <a:defRPr sz="2000">
                <a:solidFill>
                  <a:schemeClr val="tx1"/>
                </a:solidFill>
                <a:latin typeface="Perpetua" panose="02020502060401020303" pitchFamily="18" charset="0"/>
              </a:defRPr>
            </a:lvl9pPr>
          </a:lstStyle>
          <a:p>
            <a:pPr>
              <a:buClr>
                <a:srgbClr val="FF0000"/>
              </a:buClr>
            </a:pPr>
            <a:r>
              <a:rPr lang="tr-TR" altLang="tr-TR">
                <a:solidFill>
                  <a:srgbClr val="000000"/>
                </a:solidFill>
              </a:rPr>
              <a:t>Kalp kendine gelen kan miktarı kadar kan pompalıyabilir, kardiak çıktı yada dakika volume dışında kalbe ulaşan kanında belirli bir miktarda olması ile artar. Egzersiz sırasında ve sonrasında kan dönüşünü (</a:t>
            </a:r>
            <a:r>
              <a:rPr lang="tr-TR" altLang="tr-TR" u="sng">
                <a:solidFill>
                  <a:srgbClr val="0066FF"/>
                </a:solidFill>
              </a:rPr>
              <a:t>Venöz Dönüş)</a:t>
            </a:r>
          </a:p>
          <a:p>
            <a:pPr>
              <a:buClr>
                <a:srgbClr val="FF0000"/>
              </a:buClr>
            </a:pPr>
            <a:r>
              <a:rPr lang="tr-TR" altLang="tr-TR">
                <a:solidFill>
                  <a:srgbClr val="000000"/>
                </a:solidFill>
              </a:rPr>
              <a:t>arttıran 3 mekanizma vardır;</a:t>
            </a:r>
          </a:p>
        </p:txBody>
      </p:sp>
    </p:spTree>
    <p:extLst>
      <p:ext uri="{BB962C8B-B14F-4D97-AF65-F5344CB8AC3E}">
        <p14:creationId xmlns:p14="http://schemas.microsoft.com/office/powerpoint/2010/main" val="121746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1774825" y="836613"/>
            <a:ext cx="7772400" cy="4114800"/>
          </a:xfrm>
        </p:spPr>
        <p:txBody>
          <a:bodyPr/>
          <a:lstStyle/>
          <a:p>
            <a:r>
              <a:rPr lang="tr-TR" altLang="tr-TR" u="sng" smtClean="0">
                <a:solidFill>
                  <a:srgbClr val="FF0000"/>
                </a:solidFill>
              </a:rPr>
              <a:t>Egzersiz Süresince ve Sonrasında Venöz Dönüş</a:t>
            </a:r>
            <a:r>
              <a:rPr lang="tr-TR" altLang="tr-TR" u="sng" smtClean="0">
                <a:solidFill>
                  <a:srgbClr val="0066FF"/>
                </a:solidFill>
              </a:rPr>
              <a:t>;</a:t>
            </a:r>
          </a:p>
          <a:p>
            <a:endParaRPr lang="tr-TR" altLang="tr-TR" smtClean="0"/>
          </a:p>
          <a:p>
            <a:r>
              <a:rPr lang="tr-TR" altLang="tr-TR" smtClean="0"/>
              <a:t>1- Kas pompası</a:t>
            </a:r>
          </a:p>
          <a:p>
            <a:r>
              <a:rPr lang="tr-TR" altLang="tr-TR" smtClean="0"/>
              <a:t>2- Solunum pompası</a:t>
            </a:r>
          </a:p>
          <a:p>
            <a:r>
              <a:rPr lang="tr-TR" altLang="tr-TR" smtClean="0"/>
              <a:t>3-Vazokonstriksiyon</a:t>
            </a:r>
          </a:p>
        </p:txBody>
      </p:sp>
    </p:spTree>
    <p:extLst>
      <p:ext uri="{BB962C8B-B14F-4D97-AF65-F5344CB8AC3E}">
        <p14:creationId xmlns:p14="http://schemas.microsoft.com/office/powerpoint/2010/main" val="2965556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1905000" y="533401"/>
            <a:ext cx="3124200" cy="176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nSpc>
                <a:spcPct val="80000"/>
              </a:lnSpc>
              <a:spcBef>
                <a:spcPct val="50000"/>
              </a:spcBef>
            </a:pPr>
            <a:r>
              <a:rPr lang="tr-TR" altLang="tr-TR" sz="3400" b="1">
                <a:solidFill>
                  <a:schemeClr val="accent2"/>
                </a:solidFill>
                <a:latin typeface="Arial" panose="020B0604020202020204" pitchFamily="34" charset="0"/>
              </a:rPr>
              <a:t>KASLARININ VENÖZ POMPA ETKİSİ</a:t>
            </a:r>
            <a:endParaRPr lang="en-US" altLang="tr-TR" sz="3400" b="1">
              <a:solidFill>
                <a:schemeClr val="accent2"/>
              </a:solidFill>
              <a:latin typeface="Arial" panose="020B0604020202020204" pitchFamily="34" charset="0"/>
            </a:endParaRPr>
          </a:p>
        </p:txBody>
      </p:sp>
      <p:pic>
        <p:nvPicPr>
          <p:cNvPr id="24581" name="Picture 5" descr="PSE0700"/>
          <p:cNvPicPr>
            <a:picLocks noChangeAspect="1" noChangeArrowheads="1"/>
          </p:cNvPicPr>
          <p:nvPr/>
        </p:nvPicPr>
        <p:blipFill>
          <a:blip r:embed="rId3">
            <a:extLst>
              <a:ext uri="{28A0092B-C50C-407E-A947-70E740481C1C}">
                <a14:useLocalDpi xmlns:a14="http://schemas.microsoft.com/office/drawing/2010/main" val="0"/>
              </a:ext>
            </a:extLst>
          </a:blip>
          <a:srcRect b="4477"/>
          <a:stretch>
            <a:fillRect/>
          </a:stretch>
        </p:blipFill>
        <p:spPr bwMode="auto">
          <a:xfrm>
            <a:off x="4953000" y="609600"/>
            <a:ext cx="35941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11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wipe(left)">
                                      <p:cBhvr>
                                        <p:cTn id="7" dur="500"/>
                                        <p:tgtEl>
                                          <p:spTgt spid="24580"/>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p:cTn id="11" dur="500" fill="hold"/>
                                        <p:tgtEl>
                                          <p:spTgt spid="24581"/>
                                        </p:tgtEl>
                                        <p:attrNameLst>
                                          <p:attrName>ppt_w</p:attrName>
                                        </p:attrNameLst>
                                      </p:cBhvr>
                                      <p:tavLst>
                                        <p:tav tm="0">
                                          <p:val>
                                            <p:fltVal val="0"/>
                                          </p:val>
                                        </p:tav>
                                        <p:tav tm="100000">
                                          <p:val>
                                            <p:strVal val="#ppt_w"/>
                                          </p:val>
                                        </p:tav>
                                      </p:tavLst>
                                    </p:anim>
                                    <p:anim calcmode="lin" valueType="num">
                                      <p:cBhvr>
                                        <p:cTn id="12" dur="500" fill="hold"/>
                                        <p:tgtEl>
                                          <p:spTgt spid="24581"/>
                                        </p:tgtEl>
                                        <p:attrNameLst>
                                          <p:attrName>ppt_h</p:attrName>
                                        </p:attrNameLst>
                                      </p:cBhvr>
                                      <p:tavLst>
                                        <p:tav tm="0">
                                          <p:val>
                                            <p:fltVal val="0"/>
                                          </p:val>
                                        </p:tav>
                                        <p:tav tm="100000">
                                          <p:val>
                                            <p:strVal val="#ppt_h"/>
                                          </p:val>
                                        </p:tav>
                                      </p:tavLst>
                                    </p:anim>
                                    <p:anim calcmode="lin" valueType="num">
                                      <p:cBhvr>
                                        <p:cTn id="13" dur="500" fill="hold"/>
                                        <p:tgtEl>
                                          <p:spTgt spid="24581"/>
                                        </p:tgtEl>
                                        <p:attrNameLst>
                                          <p:attrName>ppt_x</p:attrName>
                                        </p:attrNameLst>
                                      </p:cBhvr>
                                      <p:tavLst>
                                        <p:tav tm="0">
                                          <p:val>
                                            <p:fltVal val="0.5"/>
                                          </p:val>
                                        </p:tav>
                                        <p:tav tm="100000">
                                          <p:val>
                                            <p:strVal val="#ppt_x"/>
                                          </p:val>
                                        </p:tav>
                                      </p:tavLst>
                                    </p:anim>
                                    <p:anim calcmode="lin" valueType="num">
                                      <p:cBhvr>
                                        <p:cTn id="14" dur="500" fill="hold"/>
                                        <p:tgtEl>
                                          <p:spTgt spid="2458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Unvan 1"/>
          <p:cNvSpPr>
            <a:spLocks noGrp="1"/>
          </p:cNvSpPr>
          <p:nvPr>
            <p:ph type="title"/>
          </p:nvPr>
        </p:nvSpPr>
        <p:spPr>
          <a:xfrm>
            <a:off x="2438400" y="981075"/>
            <a:ext cx="7772400" cy="1143000"/>
          </a:xfrm>
        </p:spPr>
        <p:txBody>
          <a:bodyPr>
            <a:normAutofit fontScale="90000"/>
          </a:bodyPr>
          <a:lstStyle/>
          <a:p>
            <a:r>
              <a:rPr lang="tr-TR" altLang="tr-TR">
                <a:solidFill>
                  <a:srgbClr val="FF0000"/>
                </a:solidFill>
              </a:rPr>
              <a:t>Ayakları yükselterek yapılan Cool Down İle Koşu ile yapılan cool down karşılaştırılması;</a:t>
            </a:r>
            <a:br>
              <a:rPr lang="tr-TR" altLang="tr-TR">
                <a:solidFill>
                  <a:srgbClr val="FF0000"/>
                </a:solidFill>
              </a:rPr>
            </a:br>
            <a:endParaRPr lang="tr-TR" altLang="tr-TR">
              <a:solidFill>
                <a:srgbClr val="FF0000"/>
              </a:solidFill>
            </a:endParaRPr>
          </a:p>
        </p:txBody>
      </p:sp>
      <p:sp>
        <p:nvSpPr>
          <p:cNvPr id="78851" name="Slayt Numarası Yer Tutucusu 3"/>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D3CF72C2-ECC5-4AE1-A3D5-D741A108A41B}" type="slidenum">
              <a:rPr lang="tr-TR" altLang="en-US" sz="1400">
                <a:solidFill>
                  <a:srgbClr val="FFFFFF"/>
                </a:solidFill>
                <a:latin typeface="Franklin Gothic Book" panose="020B0503020102020204" pitchFamily="34" charset="0"/>
              </a:rPr>
              <a:pPr/>
              <a:t>27</a:t>
            </a:fld>
            <a:endParaRPr lang="tr-TR" altLang="en-US" sz="1400">
              <a:solidFill>
                <a:srgbClr val="FFFFFF"/>
              </a:solidFill>
              <a:latin typeface="Franklin Gothic Book" panose="020B0503020102020204" pitchFamily="34" charset="0"/>
            </a:endParaRPr>
          </a:p>
        </p:txBody>
      </p:sp>
      <p:sp>
        <p:nvSpPr>
          <p:cNvPr id="78852" name="İçerik Yer Tutucusu 2"/>
          <p:cNvSpPr>
            <a:spLocks noGrp="1"/>
          </p:cNvSpPr>
          <p:nvPr>
            <p:ph sz="quarter" idx="1"/>
          </p:nvPr>
        </p:nvSpPr>
        <p:spPr>
          <a:xfrm>
            <a:off x="2438400" y="1773238"/>
            <a:ext cx="7772400" cy="4572000"/>
          </a:xfrm>
        </p:spPr>
        <p:txBody>
          <a:bodyPr/>
          <a:lstStyle/>
          <a:p>
            <a:r>
              <a:rPr lang="tr-TR" altLang="tr-TR" smtClean="0"/>
              <a:t>Bacakları antrenman sonrası yukarılara kaldırarak kanın kas pompası olmaksızın kalbe dönüşünün hızlanması, antrenman sonrası kalp in çalışma hızı ile vücut ısısının koşu ile yapılan methodlara göre daha hızlı dinlenim seviyesine dönmesi sağlar.</a:t>
            </a:r>
          </a:p>
          <a:p>
            <a:r>
              <a:rPr lang="tr-TR" altLang="tr-TR" smtClean="0"/>
              <a:t>Bununla birlikte antrenman sonunda koşu olmaksızın yapılan egzersizler ile birlikte kaslardan uzaklaştırılarak metabolize edilen atık maddelerin döngüsünü koşu içeren soğuma egzersizlerine göre yavaştır.</a:t>
            </a:r>
          </a:p>
        </p:txBody>
      </p:sp>
    </p:spTree>
    <p:extLst>
      <p:ext uri="{BB962C8B-B14F-4D97-AF65-F5344CB8AC3E}">
        <p14:creationId xmlns:p14="http://schemas.microsoft.com/office/powerpoint/2010/main" val="398653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a:xfrm>
            <a:off x="1703388" y="188913"/>
            <a:ext cx="7772400" cy="1143000"/>
          </a:xfrm>
        </p:spPr>
        <p:txBody>
          <a:bodyPr/>
          <a:lstStyle/>
          <a:p>
            <a:r>
              <a:rPr lang="tr-TR" altLang="en-US" sz="2800">
                <a:solidFill>
                  <a:srgbClr val="FF0000"/>
                </a:solidFill>
              </a:rPr>
              <a:t>ANTRENMAN BİRİMİ BAŞINA DÜŞEN SÜRELER </a:t>
            </a:r>
          </a:p>
        </p:txBody>
      </p:sp>
      <p:sp>
        <p:nvSpPr>
          <p:cNvPr id="79875" name="Rectangle 3"/>
          <p:cNvSpPr>
            <a:spLocks noGrp="1" noChangeArrowheads="1"/>
          </p:cNvSpPr>
          <p:nvPr>
            <p:ph type="body" idx="1"/>
          </p:nvPr>
        </p:nvSpPr>
        <p:spPr>
          <a:xfrm>
            <a:off x="2424113" y="1638300"/>
            <a:ext cx="7772400" cy="4572000"/>
          </a:xfrm>
        </p:spPr>
        <p:txBody>
          <a:bodyPr/>
          <a:lstStyle/>
          <a:p>
            <a:pPr>
              <a:lnSpc>
                <a:spcPct val="90000"/>
              </a:lnSpc>
            </a:pPr>
            <a:r>
              <a:rPr lang="tr-TR" altLang="en-US" sz="2400">
                <a:latin typeface="Calibri" panose="020F0502020204030204" pitchFamily="34" charset="0"/>
              </a:rPr>
              <a:t>Giriş  		   	  3-5  dk</a:t>
            </a:r>
          </a:p>
          <a:p>
            <a:pPr>
              <a:lnSpc>
                <a:spcPct val="90000"/>
              </a:lnSpc>
            </a:pPr>
            <a:r>
              <a:rPr lang="tr-TR" altLang="en-US" sz="2400">
                <a:latin typeface="Calibri" panose="020F0502020204030204" pitchFamily="34" charset="0"/>
              </a:rPr>
              <a:t>Hazırlık 	 		25-30 dk </a:t>
            </a:r>
          </a:p>
          <a:p>
            <a:pPr>
              <a:lnSpc>
                <a:spcPct val="90000"/>
              </a:lnSpc>
            </a:pPr>
            <a:r>
              <a:rPr lang="tr-TR" altLang="en-US" sz="2400">
                <a:latin typeface="Calibri" panose="020F0502020204030204" pitchFamily="34" charset="0"/>
              </a:rPr>
              <a:t>Temel Bölüm 		50-75 dk</a:t>
            </a:r>
          </a:p>
          <a:p>
            <a:pPr>
              <a:lnSpc>
                <a:spcPct val="90000"/>
              </a:lnSpc>
            </a:pPr>
            <a:r>
              <a:rPr lang="tr-TR" altLang="en-US" sz="2400">
                <a:latin typeface="Calibri" panose="020F0502020204030204" pitchFamily="34" charset="0"/>
              </a:rPr>
              <a:t>Bitiriş			10-15  dk</a:t>
            </a:r>
          </a:p>
          <a:p>
            <a:pPr>
              <a:lnSpc>
                <a:spcPct val="90000"/>
              </a:lnSpc>
            </a:pPr>
            <a:r>
              <a:rPr lang="tr-TR" altLang="en-US" sz="2400">
                <a:latin typeface="Calibri" panose="020F0502020204030204" pitchFamily="34" charset="0"/>
              </a:rPr>
              <a:t>Toplam			90-120 dk</a:t>
            </a:r>
          </a:p>
          <a:p>
            <a:pPr>
              <a:lnSpc>
                <a:spcPct val="90000"/>
              </a:lnSpc>
            </a:pPr>
            <a:r>
              <a:rPr lang="tr-TR" altLang="en-US" sz="2400">
                <a:latin typeface="Calibri" panose="020F0502020204030204" pitchFamily="34" charset="0"/>
              </a:rPr>
              <a:t>&gt; 2,5  saat öğrenmeyi engeller ve belirli biomotor yetilerin gelişimini sınırlar. </a:t>
            </a:r>
          </a:p>
          <a:p>
            <a:pPr>
              <a:lnSpc>
                <a:spcPct val="90000"/>
              </a:lnSpc>
            </a:pPr>
            <a:r>
              <a:rPr lang="tr-TR" altLang="en-US" sz="2400">
                <a:latin typeface="Calibri" panose="020F0502020204030204" pitchFamily="34" charset="0"/>
              </a:rPr>
              <a:t>Fakat 2 saatin üstünde antrenman birimleri bir gün içinde ikiye veya üçe bölünerek bu yorgunluk etkisi azaltılabilir. </a:t>
            </a:r>
          </a:p>
        </p:txBody>
      </p:sp>
      <p:pic>
        <p:nvPicPr>
          <p:cNvPr id="79876"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255589"/>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Slayt Numarası Yer Tutucusu 2"/>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FB17EA63-2E0A-4D3D-9C2B-E9F16791BA5E}" type="slidenum">
              <a:rPr lang="tr-TR" altLang="en-US" sz="1400">
                <a:solidFill>
                  <a:srgbClr val="FFFFFF"/>
                </a:solidFill>
                <a:latin typeface="Franklin Gothic Book" panose="020B0503020102020204" pitchFamily="34" charset="0"/>
              </a:rPr>
              <a:pPr/>
              <a:t>28</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2863612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a:xfrm>
            <a:off x="1703388" y="476250"/>
            <a:ext cx="8229600" cy="1143000"/>
          </a:xfrm>
        </p:spPr>
        <p:txBody>
          <a:bodyPr/>
          <a:lstStyle/>
          <a:p>
            <a:r>
              <a:rPr lang="tr-TR" altLang="en-US">
                <a:solidFill>
                  <a:srgbClr val="FF0000"/>
                </a:solidFill>
              </a:rPr>
              <a:t>Bir Antrenman Biriminin Fizyolojik Yanıt Eğrisi. </a:t>
            </a:r>
          </a:p>
        </p:txBody>
      </p:sp>
      <p:pic>
        <p:nvPicPr>
          <p:cNvPr id="80899" name="Picture 5"/>
          <p:cNvPicPr>
            <a:picLocks noChangeAspect="1" noChangeArrowheads="1"/>
          </p:cNvPicPr>
          <p:nvPr>
            <p:ph sz="half" idx="2"/>
          </p:nvPr>
        </p:nvPicPr>
        <p:blipFill>
          <a:blip r:embed="rId2">
            <a:grayscl/>
            <a:biLevel thresh="50000"/>
            <a:extLst>
              <a:ext uri="{28A0092B-C50C-407E-A947-70E740481C1C}">
                <a14:useLocalDpi xmlns:a14="http://schemas.microsoft.com/office/drawing/2010/main" val="0"/>
              </a:ext>
            </a:extLst>
          </a:blip>
          <a:srcRect b="8939"/>
          <a:stretch>
            <a:fillRect/>
          </a:stretch>
        </p:blipFill>
        <p:spPr>
          <a:xfrm>
            <a:off x="1703389" y="2133600"/>
            <a:ext cx="8893175" cy="3240088"/>
          </a:xfrm>
          <a:solidFill>
            <a:schemeClr val="tx1"/>
          </a:solid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0900" name="Resi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7513" y="334964"/>
            <a:ext cx="20050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Slayt Numarası Yer Tutucusu 2"/>
          <p:cNvSpPr>
            <a:spLocks noGrp="1"/>
          </p:cNvSpPr>
          <p:nvPr>
            <p:ph type="sldNum" sz="quarter" idx="11"/>
          </p:nvPr>
        </p:nvSpPr>
        <p:spPr bwMode="auto">
          <a:xfrm>
            <a:off x="1919288" y="6021388"/>
            <a:ext cx="874712" cy="476250"/>
          </a:xfrm>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6C060E84-E084-4BBC-BD45-CA3B5B7A97D1}" type="slidenum">
              <a:rPr lang="tr-TR" altLang="en-US" sz="1400">
                <a:solidFill>
                  <a:srgbClr val="FFFFFF"/>
                </a:solidFill>
                <a:latin typeface="Franklin Gothic Book" panose="020B0503020102020204" pitchFamily="34" charset="0"/>
              </a:rPr>
              <a:pPr/>
              <a:t>29</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1870663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extLst>
              <a:ext uri="{28A0092B-C50C-407E-A947-70E740481C1C}">
                <a14:useLocalDpi xmlns:a14="http://schemas.microsoft.com/office/drawing/2010/main" val="0"/>
              </a:ext>
            </a:extLst>
          </a:blip>
          <a:srcRect l="23335" t="17780" r="23991" b="11101"/>
          <a:stretch>
            <a:fillRect/>
          </a:stretch>
        </p:blipFill>
        <p:spPr bwMode="auto">
          <a:xfrm>
            <a:off x="2855913" y="549276"/>
            <a:ext cx="71104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472264" y="122740"/>
            <a:ext cx="1771760" cy="853070"/>
          </a:xfrm>
          <a:prstGeom prst="rect">
            <a:avLst/>
          </a:prstGeom>
          <a:noFill/>
          <a:ln w="9525">
            <a:noFill/>
            <a:miter lim="800000"/>
            <a:headEnd/>
            <a:tailEnd/>
          </a:ln>
        </p:spPr>
      </p:pic>
    </p:spTree>
    <p:extLst>
      <p:ext uri="{BB962C8B-B14F-4D97-AF65-F5344CB8AC3E}">
        <p14:creationId xmlns:p14="http://schemas.microsoft.com/office/powerpoint/2010/main" val="2562029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a:xfrm>
            <a:off x="1631950" y="549275"/>
            <a:ext cx="7772400" cy="1143000"/>
          </a:xfrm>
        </p:spPr>
        <p:txBody>
          <a:bodyPr/>
          <a:lstStyle/>
          <a:p>
            <a:r>
              <a:rPr lang="tr-TR" altLang="en-US" smtClean="0">
                <a:solidFill>
                  <a:srgbClr val="FF0000"/>
                </a:solidFill>
              </a:rPr>
              <a:t>GÜNLÜK ANTRENMAN DÖNGÜSÜ</a:t>
            </a:r>
          </a:p>
        </p:txBody>
      </p:sp>
      <p:sp>
        <p:nvSpPr>
          <p:cNvPr id="81923" name="Rectangle 3"/>
          <p:cNvSpPr>
            <a:spLocks noGrp="1" noChangeArrowheads="1"/>
          </p:cNvSpPr>
          <p:nvPr>
            <p:ph type="body" idx="1"/>
          </p:nvPr>
        </p:nvSpPr>
        <p:spPr>
          <a:xfrm>
            <a:off x="2208213" y="1844675"/>
            <a:ext cx="7772400" cy="4572000"/>
          </a:xfrm>
        </p:spPr>
        <p:txBody>
          <a:bodyPr/>
          <a:lstStyle/>
          <a:p>
            <a:r>
              <a:rPr lang="tr-TR" altLang="en-US" sz="2400">
                <a:latin typeface="Calibri" panose="020F0502020204030204" pitchFamily="34" charset="0"/>
              </a:rPr>
              <a:t>Günlük antrenman programı, özellikle de kamp koşullarında, çok ağır olabilir. </a:t>
            </a:r>
          </a:p>
          <a:p>
            <a:r>
              <a:rPr lang="tr-TR" altLang="en-US" sz="2400">
                <a:latin typeface="Calibri" panose="020F0502020204030204" pitchFamily="34" charset="0"/>
              </a:rPr>
              <a:t>Bu nedenle sporcu ve antrenör günlük antrenman dışı programını çok dikkatli düzenlemelidir. </a:t>
            </a:r>
          </a:p>
          <a:p>
            <a:r>
              <a:rPr lang="tr-TR" altLang="en-US" sz="2400">
                <a:latin typeface="Calibri" panose="020F0502020204030204" pitchFamily="34" charset="0"/>
              </a:rPr>
              <a:t>Unutulamamalıdır ki antrenman dışı etkinler ve dinlenme beslenme, performans artımı için  en az antrenman kadar önemlidir. </a:t>
            </a:r>
          </a:p>
          <a:p>
            <a:r>
              <a:rPr lang="tr-TR" altLang="en-US" sz="2400">
                <a:latin typeface="Calibri" panose="020F0502020204030204" pitchFamily="34" charset="0"/>
              </a:rPr>
              <a:t>Üst düzey bir sporcu günlük 2-3 antrenman birimi uygulayabilmektedir. Örneğin;</a:t>
            </a:r>
          </a:p>
        </p:txBody>
      </p:sp>
      <p:pic>
        <p:nvPicPr>
          <p:cNvPr id="81924" name="Resi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8026" y="188914"/>
            <a:ext cx="20050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Slayt Numarası Yer Tutucusu 2"/>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E604EDE5-65F4-4025-9A26-D0EFE29A37EE}" type="slidenum">
              <a:rPr lang="tr-TR" altLang="en-US" sz="1400">
                <a:solidFill>
                  <a:srgbClr val="FFFFFF"/>
                </a:solidFill>
                <a:latin typeface="Franklin Gothic Book" panose="020B0503020102020204" pitchFamily="34" charset="0"/>
              </a:rPr>
              <a:pPr/>
              <a:t>30</a:t>
            </a:fld>
            <a:endParaRPr lang="tr-TR" altLang="en-US" sz="1400">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354739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620688"/>
            <a:ext cx="4258816" cy="1066800"/>
          </a:xfrm>
        </p:spPr>
        <p:txBody>
          <a:bodyPr>
            <a:normAutofit fontScale="90000"/>
          </a:bodyPr>
          <a:lstStyle/>
          <a:p>
            <a:pPr eaLnBrk="1" hangingPunct="1"/>
            <a:r>
              <a:rPr lang="tr-TR" altLang="en-US" dirty="0">
                <a:solidFill>
                  <a:srgbClr val="FF0000"/>
                </a:solidFill>
              </a:rPr>
              <a:t>ATP + PC’nin Yenilenmesi ve Hızlı </a:t>
            </a:r>
            <a:r>
              <a:rPr lang="tr-TR" altLang="en-US" dirty="0" err="1">
                <a:solidFill>
                  <a:srgbClr val="FF0000"/>
                </a:solidFill>
              </a:rPr>
              <a:t>Dinlenim</a:t>
            </a:r>
            <a:r>
              <a:rPr lang="tr-TR" altLang="en-US" dirty="0">
                <a:solidFill>
                  <a:srgbClr val="FF0000"/>
                </a:solidFill>
              </a:rPr>
              <a:t> Evresi</a:t>
            </a:r>
          </a:p>
        </p:txBody>
      </p:sp>
      <p:sp>
        <p:nvSpPr>
          <p:cNvPr id="6147" name="Rectangle 3"/>
          <p:cNvSpPr>
            <a:spLocks noGrp="1" noChangeArrowheads="1"/>
          </p:cNvSpPr>
          <p:nvPr>
            <p:ph idx="1"/>
          </p:nvPr>
        </p:nvSpPr>
        <p:spPr>
          <a:xfrm>
            <a:off x="1981200" y="1920240"/>
            <a:ext cx="8229600" cy="4937760"/>
          </a:xfrm>
        </p:spPr>
        <p:txBody>
          <a:bodyPr/>
          <a:lstStyle/>
          <a:p>
            <a:pPr eaLnBrk="1" hangingPunct="1">
              <a:lnSpc>
                <a:spcPct val="90000"/>
              </a:lnSpc>
            </a:pPr>
            <a:r>
              <a:rPr lang="tr-TR" altLang="en-US" sz="2400" dirty="0"/>
              <a:t>Birçok çalışma egzersiz esnasında kasta tüketilen PC ve </a:t>
            </a:r>
            <a:r>
              <a:rPr lang="tr-TR" altLang="en-US" sz="2400" dirty="0" err="1"/>
              <a:t>ATP’nin</a:t>
            </a:r>
            <a:r>
              <a:rPr lang="tr-TR" altLang="en-US" sz="2400" dirty="0"/>
              <a:t>  çoğunun çok hızlı yenilendiğini göstermektedir ( egzersizi takiben birkaç dakika içinde). </a:t>
            </a:r>
          </a:p>
          <a:p>
            <a:pPr eaLnBrk="1" hangingPunct="1">
              <a:lnSpc>
                <a:spcPct val="90000"/>
              </a:lnSpc>
            </a:pPr>
            <a:r>
              <a:rPr lang="tr-TR" altLang="en-US" sz="2400" dirty="0"/>
              <a:t>Bir çalışmada, denekler 10 dakika süreyle bisiklet </a:t>
            </a:r>
            <a:r>
              <a:rPr lang="tr-TR" altLang="en-US" sz="2400" dirty="0" err="1"/>
              <a:t>ergometresinde</a:t>
            </a:r>
            <a:r>
              <a:rPr lang="tr-TR" altLang="en-US" sz="2400" dirty="0"/>
              <a:t> çalışmışlardır. Toparlanma esnasında çeşitli dakikalarda ve egzersiz öncesi biyopsi iğnesiyle </a:t>
            </a:r>
            <a:r>
              <a:rPr lang="tr-TR" altLang="en-US" sz="2400" dirty="0" err="1"/>
              <a:t>vastus</a:t>
            </a:r>
            <a:r>
              <a:rPr lang="tr-TR" altLang="en-US" sz="2400" dirty="0"/>
              <a:t> </a:t>
            </a:r>
            <a:r>
              <a:rPr lang="tr-TR" altLang="en-US" sz="2400" dirty="0" err="1"/>
              <a:t>lateralis</a:t>
            </a:r>
            <a:r>
              <a:rPr lang="tr-TR" altLang="en-US" sz="2400" dirty="0"/>
              <a:t> kasından (</a:t>
            </a:r>
            <a:r>
              <a:rPr lang="tr-TR" altLang="en-US" sz="2400" dirty="0" err="1"/>
              <a:t>quadriceps</a:t>
            </a:r>
            <a:r>
              <a:rPr lang="tr-TR" altLang="en-US" sz="2400" dirty="0"/>
              <a:t> kaslarından biri) kas doku örnekleri alınmıştır.  Örneklerde ATP ve PC konsantrasyonları için sonradan analiz edilmiştir. </a:t>
            </a:r>
          </a:p>
          <a:p>
            <a:pPr eaLnBrk="1" hangingPunct="1">
              <a:lnSpc>
                <a:spcPct val="90000"/>
              </a:lnSpc>
            </a:pPr>
            <a:r>
              <a:rPr lang="tr-TR" altLang="en-US" sz="2400" dirty="0"/>
              <a:t>Şekilde görüldüğü gibi </a:t>
            </a:r>
            <a:r>
              <a:rPr lang="tr-TR" altLang="en-US" sz="2400" dirty="0" err="1"/>
              <a:t>fosfojenin</a:t>
            </a:r>
            <a:r>
              <a:rPr lang="tr-TR" altLang="en-US" sz="2400" dirty="0"/>
              <a:t> yenilenmesi ilk başta çok hızlıdır sonra biraz yavaşlar 30 dakika içinde %70’i yenilenir ve 3-5 dakika içinde %100’ü tamamlanır. </a:t>
            </a:r>
          </a:p>
        </p:txBody>
      </p:sp>
      <p:pic>
        <p:nvPicPr>
          <p:cNvPr id="4" name="Resim 1"/>
          <p:cNvPicPr>
            <a:picLocks noChangeAspect="1"/>
          </p:cNvPicPr>
          <p:nvPr/>
        </p:nvPicPr>
        <p:blipFill>
          <a:blip r:embed="rId2"/>
          <a:srcRect/>
          <a:stretch>
            <a:fillRect/>
          </a:stretch>
        </p:blipFill>
        <p:spPr bwMode="auto">
          <a:xfrm>
            <a:off x="8256240" y="404664"/>
            <a:ext cx="1771760" cy="853070"/>
          </a:xfrm>
          <a:prstGeom prst="rect">
            <a:avLst/>
          </a:prstGeom>
          <a:noFill/>
          <a:ln w="9525">
            <a:noFill/>
            <a:miter lim="800000"/>
            <a:headEnd/>
            <a:tailEnd/>
          </a:ln>
        </p:spPr>
      </p:pic>
    </p:spTree>
    <p:extLst>
      <p:ext uri="{BB962C8B-B14F-4D97-AF65-F5344CB8AC3E}">
        <p14:creationId xmlns:p14="http://schemas.microsoft.com/office/powerpoint/2010/main" val="633188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1991544" y="1700808"/>
            <a:ext cx="8229600" cy="4937760"/>
          </a:xfrm>
        </p:spPr>
        <p:txBody>
          <a:bodyPr/>
          <a:lstStyle/>
          <a:p>
            <a:pPr eaLnBrk="1" hangingPunct="1"/>
            <a:r>
              <a:rPr lang="tr-TR" altLang="en-US" dirty="0" smtClean="0"/>
              <a:t>Kan dolaşımı çok yoğun iken PC yenilenmesi olmaz. Çünkü kaslara kan akımı durmasına karşılık </a:t>
            </a:r>
            <a:r>
              <a:rPr lang="tr-TR" altLang="en-US" dirty="0" err="1" smtClean="0"/>
              <a:t>iskemi</a:t>
            </a:r>
            <a:r>
              <a:rPr lang="tr-TR" altLang="en-US" dirty="0" smtClean="0"/>
              <a:t> ortaya çıkar. Bunun nedeni bu işlem için oksijene ihtiyaç duyulmasıdır.</a:t>
            </a:r>
          </a:p>
          <a:p>
            <a:pPr eaLnBrk="1" hangingPunct="1"/>
            <a:r>
              <a:rPr lang="tr-TR" altLang="en-US" dirty="0" smtClean="0"/>
              <a:t>Voleybolda alıştırmalar arası 3 dk. yoksa PC yenilenmez!</a:t>
            </a:r>
          </a:p>
          <a:p>
            <a:pPr eaLnBrk="1" hangingPunct="1"/>
            <a:endParaRPr lang="tr-TR" altLang="en-US" dirty="0" smtClean="0"/>
          </a:p>
        </p:txBody>
      </p:sp>
      <p:pic>
        <p:nvPicPr>
          <p:cNvPr id="4" name="Resim 1"/>
          <p:cNvPicPr>
            <a:picLocks noChangeAspect="1"/>
          </p:cNvPicPr>
          <p:nvPr/>
        </p:nvPicPr>
        <p:blipFill>
          <a:blip r:embed="rId2"/>
          <a:srcRect/>
          <a:stretch>
            <a:fillRect/>
          </a:stretch>
        </p:blipFill>
        <p:spPr bwMode="auto">
          <a:xfrm>
            <a:off x="8449384" y="332656"/>
            <a:ext cx="1771760" cy="853070"/>
          </a:xfrm>
          <a:prstGeom prst="rect">
            <a:avLst/>
          </a:prstGeom>
          <a:noFill/>
          <a:ln w="9525">
            <a:noFill/>
            <a:miter lim="800000"/>
            <a:headEnd/>
            <a:tailEnd/>
          </a:ln>
        </p:spPr>
      </p:pic>
    </p:spTree>
    <p:extLst>
      <p:ext uri="{BB962C8B-B14F-4D97-AF65-F5344CB8AC3E}">
        <p14:creationId xmlns:p14="http://schemas.microsoft.com/office/powerpoint/2010/main" val="158401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tara0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0"/>
            <a:ext cx="889317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202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1919536" y="836712"/>
            <a:ext cx="4896544" cy="1008112"/>
          </a:xfrm>
          <a:extLst/>
        </p:spPr>
        <p:txBody>
          <a:bodyPr rtlCol="0">
            <a:normAutofit fontScale="90000"/>
          </a:bodyPr>
          <a:lstStyle/>
          <a:p>
            <a:pPr marL="484632">
              <a:defRPr/>
            </a:pPr>
            <a:r>
              <a:rPr lang="tr-TR" sz="2800" dirty="0">
                <a:ln w="6350">
                  <a:solidFill>
                    <a:schemeClr val="accent1">
                      <a:shade val="43000"/>
                    </a:schemeClr>
                  </a:solidFill>
                </a:ln>
                <a:solidFill>
                  <a:srgbClr val="FF3300"/>
                </a:solidFill>
                <a:effectLst>
                  <a:outerShdw blurRad="26000" dist="26000" dir="14500000" algn="tl" rotWithShape="0">
                    <a:srgbClr val="000000">
                      <a:alpha val="40000"/>
                    </a:srgbClr>
                  </a:outerShdw>
                </a:effectLst>
              </a:rPr>
              <a:t>Voleybolda Antrenman içi ve arası Kas Glikojen Toparlanması</a:t>
            </a:r>
          </a:p>
        </p:txBody>
      </p:sp>
      <p:sp>
        <p:nvSpPr>
          <p:cNvPr id="12291" name="Rectangle 3"/>
          <p:cNvSpPr>
            <a:spLocks noGrp="1" noChangeArrowheads="1"/>
          </p:cNvSpPr>
          <p:nvPr>
            <p:ph idx="4294967295"/>
          </p:nvPr>
        </p:nvSpPr>
        <p:spPr>
          <a:xfrm>
            <a:off x="1919536" y="2276873"/>
            <a:ext cx="8229600" cy="5114925"/>
          </a:xfrm>
        </p:spPr>
        <p:txBody>
          <a:bodyPr/>
          <a:lstStyle/>
          <a:p>
            <a:pPr marL="609600" indent="-609600"/>
            <a:r>
              <a:rPr lang="tr-TR" altLang="en-US" dirty="0"/>
              <a:t>Kas glikojen depolarının tam olarak toparlanması antrenman sonrası birkaç gün sürmekte ve iki etmene bağlıdır.</a:t>
            </a:r>
          </a:p>
          <a:p>
            <a:pPr marL="609600" indent="-609600">
              <a:buFontTx/>
              <a:buAutoNum type="arabicPeriod"/>
            </a:pPr>
            <a:r>
              <a:rPr lang="tr-TR" altLang="en-US" dirty="0"/>
              <a:t>Glikojen tüketimi gerektiren antrenman çeşidi ve</a:t>
            </a:r>
          </a:p>
          <a:p>
            <a:pPr marL="609600" indent="-609600">
              <a:buFontTx/>
              <a:buAutoNum type="arabicPeriod"/>
            </a:pPr>
            <a:r>
              <a:rPr lang="tr-TR" altLang="en-US" dirty="0"/>
              <a:t>Besinlerle alınan ve toparlanma sırasında tüketilen karbonhidrat miktarı</a:t>
            </a:r>
          </a:p>
        </p:txBody>
      </p:sp>
      <p:pic>
        <p:nvPicPr>
          <p:cNvPr id="4" name="Resim 1"/>
          <p:cNvPicPr>
            <a:picLocks noChangeAspect="1"/>
          </p:cNvPicPr>
          <p:nvPr/>
        </p:nvPicPr>
        <p:blipFill>
          <a:blip r:embed="rId2"/>
          <a:srcRect/>
          <a:stretch>
            <a:fillRect/>
          </a:stretch>
        </p:blipFill>
        <p:spPr bwMode="auto">
          <a:xfrm>
            <a:off x="8377376" y="548680"/>
            <a:ext cx="1771760" cy="853070"/>
          </a:xfrm>
          <a:prstGeom prst="rect">
            <a:avLst/>
          </a:prstGeom>
          <a:noFill/>
          <a:ln w="9525">
            <a:noFill/>
            <a:miter lim="800000"/>
            <a:headEnd/>
            <a:tailEnd/>
          </a:ln>
        </p:spPr>
      </p:pic>
    </p:spTree>
    <p:extLst>
      <p:ext uri="{BB962C8B-B14F-4D97-AF65-F5344CB8AC3E}">
        <p14:creationId xmlns:p14="http://schemas.microsoft.com/office/powerpoint/2010/main" val="127716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919536" y="1628801"/>
            <a:ext cx="8229600" cy="5654675"/>
          </a:xfrm>
        </p:spPr>
        <p:txBody>
          <a:bodyPr/>
          <a:lstStyle/>
          <a:p>
            <a:pPr marL="609600" indent="-609600">
              <a:buNone/>
            </a:pPr>
            <a:r>
              <a:rPr lang="tr-TR" altLang="en-US" dirty="0"/>
              <a:t>Kas glikojen tüketimi ve toparlanması incelenirken iki farklı antrenman tipinden söz etmekte yarar vardır.</a:t>
            </a:r>
          </a:p>
          <a:p>
            <a:pPr marL="609600" indent="-609600">
              <a:buFontTx/>
              <a:buAutoNum type="arabicPeriod"/>
            </a:pPr>
            <a:r>
              <a:rPr lang="tr-TR" altLang="en-US" dirty="0"/>
              <a:t>Voleybol sezon başı uzun süren dayanıklılık tipi </a:t>
            </a:r>
            <a:r>
              <a:rPr lang="tr-TR" altLang="en-US" dirty="0" smtClean="0"/>
              <a:t>toplu yada topsuz antrenmanlar. </a:t>
            </a:r>
          </a:p>
          <a:p>
            <a:pPr marL="609600" indent="-609600">
              <a:buFontTx/>
              <a:buAutoNum type="arabicPeriod"/>
            </a:pPr>
            <a:r>
              <a:rPr lang="tr-TR" altLang="en-US" dirty="0"/>
              <a:t>Sezon içi kısa süren yüklenme tipi top/ kuvvet antrenmanları</a:t>
            </a:r>
          </a:p>
          <a:p>
            <a:pPr marL="609600" indent="-609600">
              <a:buNone/>
            </a:pPr>
            <a:endParaRPr lang="tr-TR" altLang="en-US" dirty="0" smtClean="0"/>
          </a:p>
        </p:txBody>
      </p:sp>
      <p:pic>
        <p:nvPicPr>
          <p:cNvPr id="3" name="Resim 1"/>
          <p:cNvPicPr>
            <a:picLocks noChangeAspect="1"/>
          </p:cNvPicPr>
          <p:nvPr/>
        </p:nvPicPr>
        <p:blipFill>
          <a:blip r:embed="rId2"/>
          <a:srcRect/>
          <a:stretch>
            <a:fillRect/>
          </a:stretch>
        </p:blipFill>
        <p:spPr bwMode="auto">
          <a:xfrm>
            <a:off x="8377376" y="332656"/>
            <a:ext cx="1771760" cy="853070"/>
          </a:xfrm>
          <a:prstGeom prst="rect">
            <a:avLst/>
          </a:prstGeom>
          <a:noFill/>
          <a:ln w="9525">
            <a:noFill/>
            <a:miter lim="800000"/>
            <a:headEnd/>
            <a:tailEnd/>
          </a:ln>
        </p:spPr>
      </p:pic>
    </p:spTree>
    <p:extLst>
      <p:ext uri="{BB962C8B-B14F-4D97-AF65-F5344CB8AC3E}">
        <p14:creationId xmlns:p14="http://schemas.microsoft.com/office/powerpoint/2010/main" val="278155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4" descr="tara0009"/>
          <p:cNvPicPr>
            <a:picLocks noChangeAspect="1" noChangeArrowheads="1"/>
          </p:cNvPicPr>
          <p:nvPr/>
        </p:nvPicPr>
        <p:blipFill rotWithShape="1">
          <a:blip r:embed="rId2">
            <a:extLst>
              <a:ext uri="{28A0092B-C50C-407E-A947-70E740481C1C}">
                <a14:useLocalDpi xmlns:a14="http://schemas.microsoft.com/office/drawing/2010/main" val="0"/>
              </a:ext>
            </a:extLst>
          </a:blip>
          <a:srcRect b="5434"/>
          <a:stretch/>
        </p:blipFill>
        <p:spPr bwMode="auto">
          <a:xfrm>
            <a:off x="1703513" y="593304"/>
            <a:ext cx="6453187" cy="62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1"/>
          <p:cNvPicPr>
            <a:picLocks noChangeAspect="1"/>
          </p:cNvPicPr>
          <p:nvPr/>
        </p:nvPicPr>
        <p:blipFill>
          <a:blip r:embed="rId3"/>
          <a:srcRect/>
          <a:stretch>
            <a:fillRect/>
          </a:stretch>
        </p:blipFill>
        <p:spPr bwMode="auto">
          <a:xfrm>
            <a:off x="8544272" y="166769"/>
            <a:ext cx="1771760" cy="853070"/>
          </a:xfrm>
          <a:prstGeom prst="rect">
            <a:avLst/>
          </a:prstGeom>
          <a:noFill/>
          <a:ln w="9525">
            <a:noFill/>
            <a:miter lim="800000"/>
            <a:headEnd/>
            <a:tailEnd/>
          </a:ln>
        </p:spPr>
      </p:pic>
    </p:spTree>
    <p:extLst>
      <p:ext uri="{BB962C8B-B14F-4D97-AF65-F5344CB8AC3E}">
        <p14:creationId xmlns:p14="http://schemas.microsoft.com/office/powerpoint/2010/main" val="2423359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ynak">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Kaynak">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1119</Words>
  <Application>Microsoft Office PowerPoint</Application>
  <PresentationFormat>Geniş ekran</PresentationFormat>
  <Paragraphs>112</Paragraphs>
  <Slides>30</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30</vt:i4>
      </vt:variant>
    </vt:vector>
  </HeadingPairs>
  <TitlesOfParts>
    <vt:vector size="41" baseType="lpstr">
      <vt:lpstr>Arial</vt:lpstr>
      <vt:lpstr>Bookman Old Style</vt:lpstr>
      <vt:lpstr>Calibri</vt:lpstr>
      <vt:lpstr>Franklin Gothic Book</vt:lpstr>
      <vt:lpstr>Gill Sans MT</vt:lpstr>
      <vt:lpstr>Perpetua</vt:lpstr>
      <vt:lpstr>Times New Roman</vt:lpstr>
      <vt:lpstr>Wingdings</vt:lpstr>
      <vt:lpstr>Wingdings 2</vt:lpstr>
      <vt:lpstr>Wingdings 3</vt:lpstr>
      <vt:lpstr>Kaynak</vt:lpstr>
      <vt:lpstr>PowerPoint Sunusu</vt:lpstr>
      <vt:lpstr>Antrenmanın Yoğunluğu; Voleybolda Antrenman İçi ve Arası Sıklık</vt:lpstr>
      <vt:lpstr>PowerPoint Sunusu</vt:lpstr>
      <vt:lpstr>ATP + PC’nin Yenilenmesi ve Hızlı Dinlenim Evresi</vt:lpstr>
      <vt:lpstr>PowerPoint Sunusu</vt:lpstr>
      <vt:lpstr>PowerPoint Sunusu</vt:lpstr>
      <vt:lpstr>Voleybolda Antrenman içi ve arası Kas Glikojen Toparlanması</vt:lpstr>
      <vt:lpstr>PowerPoint Sunusu</vt:lpstr>
      <vt:lpstr>PowerPoint Sunusu</vt:lpstr>
      <vt:lpstr>  Voleybol sezon başı uzun süren dayanıklılık tipi toplu yada topsuz antrenmanlar. </vt:lpstr>
      <vt:lpstr>PowerPoint Sunusu</vt:lpstr>
      <vt:lpstr>PowerPoint Sunusu</vt:lpstr>
      <vt:lpstr>PowerPoint Sunusu</vt:lpstr>
      <vt:lpstr>2- Sezon içi kısa süren yüklenme tipi top/ kuvvet antrenmanları</vt:lpstr>
      <vt:lpstr>PowerPoint Sunusu</vt:lpstr>
      <vt:lpstr>PowerPoint Sunusu</vt:lpstr>
      <vt:lpstr>Türkiye Voleybol Süper Lig Yıllık Plan Yapısı</vt:lpstr>
      <vt:lpstr>PowerPoint Sunusu</vt:lpstr>
      <vt:lpstr>ANTRENMAN PLANLAMASINI ETKİLEYEN FAKTÖRLER </vt:lpstr>
      <vt:lpstr>ANTRENMAN PLAN VE PERİYODLAMASINI ETKİLEYEN FAKTÖRLER</vt:lpstr>
      <vt:lpstr>Temel yapı üç-dört bölümden oluşur; </vt:lpstr>
      <vt:lpstr>PNF UYGULAMALARI</vt:lpstr>
      <vt:lpstr>PowerPoint Sunusu</vt:lpstr>
      <vt:lpstr>Ayakların yükseltildiği Cool Down! Fizyolojik bir temeli var mı?</vt:lpstr>
      <vt:lpstr>PowerPoint Sunusu</vt:lpstr>
      <vt:lpstr>PowerPoint Sunusu</vt:lpstr>
      <vt:lpstr>Ayakları yükselterek yapılan Cool Down İle Koşu ile yapılan cool down karşılaştırılması; </vt:lpstr>
      <vt:lpstr>ANTRENMAN BİRİMİ BAŞINA DÜŞEN SÜRELER </vt:lpstr>
      <vt:lpstr>Bir Antrenman Biriminin Fizyolojik Yanıt Eğrisi. </vt:lpstr>
      <vt:lpstr>GÜNLÜK ANTRENMAN DÖNGÜSÜ</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Selda Bereket</dc:creator>
  <cp:lastModifiedBy>Selda Bereket</cp:lastModifiedBy>
  <cp:revision>2</cp:revision>
  <dcterms:created xsi:type="dcterms:W3CDTF">2022-04-12T15:16:36Z</dcterms:created>
  <dcterms:modified xsi:type="dcterms:W3CDTF">2022-04-12T17:50:45Z</dcterms:modified>
</cp:coreProperties>
</file>