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707" autoAdjust="0"/>
  </p:normalViewPr>
  <p:slideViewPr>
    <p:cSldViewPr snapToGrid="0">
      <p:cViewPr varScale="1">
        <p:scale>
          <a:sx n="103" d="100"/>
          <a:sy n="103" d="100"/>
        </p:scale>
        <p:origin x="150" y="210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06394" y="3203350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  <a:p>
            <a:r>
              <a:rPr lang="tr-TR" sz="4400" dirty="0">
                <a:solidFill>
                  <a:srgbClr val="FF0000"/>
                </a:solidFill>
              </a:rPr>
              <a:t>(Federasyon Kullanıcıları)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87" y="3489845"/>
            <a:ext cx="3663666" cy="775334"/>
          </a:xfrm>
          <a:prstGeom prst="rect">
            <a:avLst/>
          </a:prstGeom>
          <a:effectLst>
            <a:softEdge rad="50800"/>
          </a:effectLst>
          <a:scene3d>
            <a:camera prst="orthographicFront"/>
            <a:lightRig rig="soft" dir="t">
              <a:rot lat="0" lon="0" rev="9000000"/>
            </a:lightRig>
          </a:scene3d>
          <a:sp3d extrusionH="76200" contourW="12700" prstMaterial="powder">
            <a:bevelT w="114300" prst="artDeco"/>
            <a:bevelB w="114300" prst="artDeco"/>
            <a:extrusionClr>
              <a:schemeClr val="bg1"/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514411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Kurs/Kurs Parametre alanından </a:t>
            </a:r>
            <a:r>
              <a:rPr lang="tr-TR" sz="1400" u="sng" dirty="0">
                <a:solidFill>
                  <a:srgbClr val="FF0000"/>
                </a:solidFill>
                <a:ea typeface="Segoe UI Emoji" panose="020B0502040204020203" pitchFamily="34" charset="0"/>
                <a:cs typeface="Segoe UI Semilight" panose="020B0402040204020203" pitchFamily="34" charset="0"/>
              </a:rPr>
              <a:t>Başvuru Ücretleri</a:t>
            </a: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 alanını seçerek devam ediniz.</a:t>
            </a:r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1" y="763084"/>
            <a:ext cx="8280000" cy="5256000"/>
          </a:xfrm>
        </p:spPr>
      </p:pic>
      <p:sp>
        <p:nvSpPr>
          <p:cNvPr id="7" name="Aşağı Ok 6"/>
          <p:cNvSpPr/>
          <p:nvPr/>
        </p:nvSpPr>
        <p:spPr>
          <a:xfrm rot="5400000">
            <a:off x="902414" y="4161357"/>
            <a:ext cx="263168" cy="446604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70346" y="3367775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0000"/>
                </a:solidFill>
                <a:ea typeface="Segoe UI Emoji" panose="020B0502040204020203" pitchFamily="34" charset="0"/>
              </a:rPr>
              <a:t>Yeni Ücret Ekle </a:t>
            </a:r>
            <a:r>
              <a:rPr lang="tr-TR" sz="1400" dirty="0">
                <a:ea typeface="Segoe UI Emoji" panose="020B0502040204020203" pitchFamily="34" charset="0"/>
              </a:rPr>
              <a:t>butonunu işaretleyerek devam ediniz.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İçerik Yer Tutucusu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" y="739775"/>
            <a:ext cx="8280000" cy="5256000"/>
          </a:xfrm>
        </p:spPr>
      </p:pic>
      <p:sp>
        <p:nvSpPr>
          <p:cNvPr id="9" name="Aşağı Ok 8"/>
          <p:cNvSpPr/>
          <p:nvPr/>
        </p:nvSpPr>
        <p:spPr>
          <a:xfrm rot="16200000">
            <a:off x="6979364" y="4437582"/>
            <a:ext cx="263168" cy="446604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699508" y="3480274"/>
            <a:ext cx="29324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Üst Ücret Türü:  </a:t>
            </a:r>
            <a:r>
              <a:rPr lang="tr-TR" sz="1400" b="1" dirty="0">
                <a:solidFill>
                  <a:srgbClr val="FF0000"/>
                </a:solidFill>
                <a:ea typeface="Segoe UI Emoji" panose="020B0502040204020203" pitchFamily="34" charset="0"/>
              </a:rPr>
              <a:t>KURS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Ücret Türü: </a:t>
            </a:r>
            <a:r>
              <a:rPr lang="tr-TR" sz="1400" b="1" dirty="0">
                <a:solidFill>
                  <a:srgbClr val="FF0000"/>
                </a:solidFill>
                <a:ea typeface="Segoe UI Emoji" panose="020B0502040204020203" pitchFamily="34" charset="0"/>
              </a:rPr>
              <a:t>KURS BÜTÜNLEME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algn="just"/>
            <a:r>
              <a:rPr lang="tr-TR" sz="1400" dirty="0">
                <a:ea typeface="Segoe UI Emoji" panose="020B0502040204020203" pitchFamily="34" charset="0"/>
              </a:rPr>
              <a:t>seçimlerini yaparak federasyonunuza ait her branş için bütünleme ücret girişini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FF0000"/>
                </a:solidFill>
                <a:ea typeface="Segoe UI Emoji" panose="020B0502040204020203" pitchFamily="34" charset="0"/>
              </a:rPr>
              <a:t>Her kademe için ayrı ayrı bütünleme ücret girişi yapmalısınız.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Girmiş olduğunuz bütünleme ücretini kaydetmeyi unutmayınız.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8" y="711207"/>
            <a:ext cx="8280000" cy="5797534"/>
          </a:xfrm>
        </p:spPr>
      </p:pic>
      <p:sp>
        <p:nvSpPr>
          <p:cNvPr id="7" name="Aşağı Ok 6"/>
          <p:cNvSpPr/>
          <p:nvPr/>
        </p:nvSpPr>
        <p:spPr>
          <a:xfrm rot="16200000">
            <a:off x="2726877" y="1787973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 rot="16200000">
            <a:off x="2726878" y="2088700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 rot="16200000">
            <a:off x="2722115" y="2344493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 rot="16200000">
            <a:off x="2722116" y="2666304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 rot="16200000">
            <a:off x="2722116" y="2937825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 rot="16200000">
            <a:off x="2722116" y="3254400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 rot="10800000">
            <a:off x="8020050" y="4119562"/>
            <a:ext cx="223840" cy="4333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490402"/>
            <a:ext cx="2932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kurma aşamasında ‘Kurs Bilgileri’ tabında yer alan </a:t>
            </a:r>
            <a:r>
              <a:rPr lang="tr-TR" sz="1400" b="1" dirty="0">
                <a:solidFill>
                  <a:srgbClr val="FF0000"/>
                </a:solidFill>
                <a:ea typeface="Segoe UI Emoji" panose="020B0502040204020203" pitchFamily="34" charset="0"/>
              </a:rPr>
              <a:t>Bütünleme Katılımcı Sayısı </a:t>
            </a:r>
            <a:r>
              <a:rPr lang="tr-TR" sz="1400" dirty="0">
                <a:ea typeface="Segoe UI Emoji" panose="020B0502040204020203" pitchFamily="34" charset="0"/>
              </a:rPr>
              <a:t>alanına kurs için kabul edeceğiniz bütünlemeli kursiyer kişi sayısını giriniz.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Bütünlemeye katılacak kişilerin ders farklılıkları olabileceğini lütfen unutmayınız.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Belirtmiş olduğunuz sayı kadar bütünlemeye kalan kursiyer </a:t>
            </a:r>
            <a:r>
              <a:rPr lang="tr-TR" sz="1400" u="sng" dirty="0">
                <a:ea typeface="Segoe UI Emoji" panose="020B0502040204020203" pitchFamily="34" charset="0"/>
              </a:rPr>
              <a:t>başvuru yapabilecektir.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6" name="İçerik Yer Tutucusu 5"/>
          <p:cNvPicPr preferRelativeResize="0"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8" y="711199"/>
            <a:ext cx="8280000" cy="5256000"/>
          </a:xfrm>
        </p:spPr>
      </p:pic>
      <p:sp>
        <p:nvSpPr>
          <p:cNvPr id="9" name="Aşağı Ok 8"/>
          <p:cNvSpPr/>
          <p:nvPr/>
        </p:nvSpPr>
        <p:spPr>
          <a:xfrm rot="16200000">
            <a:off x="4433015" y="3104938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5400000">
            <a:off x="6503014" y="3104938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başvurusunu gerçekleştiren kursiyer katılımcı listesinde görselde belirtildiği şekilde görünecektir.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0000"/>
                </a:solidFill>
                <a:ea typeface="Segoe UI Emoji" panose="020B0502040204020203" pitchFamily="34" charset="0"/>
              </a:rPr>
              <a:t>Kırmızı ok(    ) </a:t>
            </a:r>
            <a:r>
              <a:rPr lang="tr-TR" sz="1400" dirty="0">
                <a:ea typeface="Segoe UI Emoji" panose="020B0502040204020203" pitchFamily="34" charset="0"/>
              </a:rPr>
              <a:t>ile belirtilen DETAY seçimini yapmanız durumunda geniş ekranda, tüm kursiyerlerde olduğu gibi kişinin tüm bilgilerini görebilirsiniz.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3" name="Resim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3" y="555624"/>
            <a:ext cx="7927567" cy="5768976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 rot="5400000">
            <a:off x="6109416" y="4054357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4833066" y="1339733"/>
            <a:ext cx="302407" cy="4685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16200000">
            <a:off x="9666188" y="4513159"/>
            <a:ext cx="153897" cy="192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0000"/>
                </a:solidFill>
                <a:ea typeface="Segoe UI Emoji" panose="020B0502040204020203" pitchFamily="34" charset="0"/>
              </a:rPr>
              <a:t>Bütünleme Detay </a:t>
            </a:r>
            <a:r>
              <a:rPr lang="tr-TR" sz="1400" dirty="0">
                <a:ea typeface="Segoe UI Emoji" panose="020B0502040204020203" pitchFamily="34" charset="0"/>
              </a:rPr>
              <a:t>seçimi yapıldığında görselde görüldüğü gibi kişinin daha önce başarısız olarak bütünlemeye kaldığı kurs ve ders bilgisi ekrana gelecektir.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4" y="539750"/>
            <a:ext cx="7944556" cy="5746750"/>
          </a:xfrm>
        </p:spPr>
      </p:pic>
      <p:sp>
        <p:nvSpPr>
          <p:cNvPr id="7" name="Aşağı Ok 6"/>
          <p:cNvSpPr/>
          <p:nvPr/>
        </p:nvSpPr>
        <p:spPr>
          <a:xfrm rot="16200000">
            <a:off x="5252167" y="4009813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53239" y="337903"/>
            <a:ext cx="778844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Kursiyerler 14.12.2019 tarihinden sonra katılarak başarısız olduğu uygulama eğitimi ders ya da dersler için bütünleme başvurusunda bulunabilirler.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Kursiyerler başarısız olarak bütünlemeye kaldığı aynı kademe, federasyon ve branş için bütünleme başvurusunda bulunabilir.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başvurusu ile alakalı tüm kontrol ve sorumluluk federasyon kullanıcılarına aittir.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ücret alanına ücret girişlerinin girişleri federasyon kullanıcıları tarafından yapılacaktır.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Girilen bütünleme ücreti ders ya da dersler özelinde değildir. Tek ücret olarak bütünleme ücreti kursiyerler tarafından yatırılacaktır.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kademe ve branş için ayrı ayrı ücret girişleri yapılması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İnceleme süreci, Referans Numarası gönderimi ve tüm onaylama/</a:t>
            </a:r>
            <a:r>
              <a:rPr lang="tr-TR" sz="1600" dirty="0" err="1"/>
              <a:t>red</a:t>
            </a:r>
            <a:r>
              <a:rPr lang="tr-TR" sz="1600" dirty="0"/>
              <a:t> işlemleri kurs ekranlarında olduğu gibi yapılacaktır.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başvurusu gerçekleştiren kursiyerler </a:t>
            </a:r>
            <a:r>
              <a:rPr lang="tr-TR" sz="1600" dirty="0">
                <a:solidFill>
                  <a:srgbClr val="FF0000"/>
                </a:solidFill>
              </a:rPr>
              <a:t>ön kayıt tarihleri arasında </a:t>
            </a:r>
            <a:r>
              <a:rPr lang="tr-TR" sz="1600" dirty="0"/>
              <a:t>bütünleme ücretini yatırmaları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verilmesi gerekmektedir. Bu konuda gerekli hassasiyeti göstermenizi bekliyoruz.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04.08.2022</a:t>
            </a:r>
            <a:r>
              <a:rPr lang="tr-TR" sz="1600" dirty="0"/>
              <a:t> tarihinden itibaren tüm bütünleme başvuruları Spor Bilgi Sisteminden alınacaktır. Ön kayıt için onay alan federasyonlar kurslarında güncelleme yapmaları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Spor Bilgi Sistemi/Kurs Bütünleme Başvuru ekranlarında tespit ettiğiniz sorun olması durumunda lütfen sorumlularla iletişime geçiniz.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348</Words>
  <Application>Microsoft Office PowerPoint</Application>
  <PresentationFormat>Geniş ekran</PresentationFormat>
  <Paragraphs>32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Şahsine ATEŞ</cp:lastModifiedBy>
  <cp:revision>33</cp:revision>
  <cp:lastPrinted>2022-08-05T07:51:34Z</cp:lastPrinted>
  <dcterms:created xsi:type="dcterms:W3CDTF">2022-05-24T07:15:25Z</dcterms:created>
  <dcterms:modified xsi:type="dcterms:W3CDTF">2022-08-05T07:52:18Z</dcterms:modified>
</cp:coreProperties>
</file>