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6"/>
  </p:notesMasterIdLst>
  <p:sldIdLst>
    <p:sldId id="269" r:id="rId3"/>
    <p:sldId id="267" r:id="rId4"/>
    <p:sldId id="315" r:id="rId5"/>
    <p:sldId id="392" r:id="rId6"/>
    <p:sldId id="357" r:id="rId7"/>
    <p:sldId id="325" r:id="rId8"/>
    <p:sldId id="317" r:id="rId9"/>
    <p:sldId id="331" r:id="rId10"/>
    <p:sldId id="356" r:id="rId11"/>
    <p:sldId id="359" r:id="rId12"/>
    <p:sldId id="360" r:id="rId13"/>
    <p:sldId id="408" r:id="rId14"/>
    <p:sldId id="327" r:id="rId15"/>
    <p:sldId id="316" r:id="rId16"/>
    <p:sldId id="326" r:id="rId17"/>
    <p:sldId id="358" r:id="rId18"/>
    <p:sldId id="377" r:id="rId19"/>
    <p:sldId id="338" r:id="rId20"/>
    <p:sldId id="329" r:id="rId21"/>
    <p:sldId id="337" r:id="rId22"/>
    <p:sldId id="381" r:id="rId23"/>
    <p:sldId id="341" r:id="rId24"/>
    <p:sldId id="340" r:id="rId25"/>
    <p:sldId id="342" r:id="rId26"/>
    <p:sldId id="354" r:id="rId27"/>
    <p:sldId id="343" r:id="rId28"/>
    <p:sldId id="344" r:id="rId29"/>
    <p:sldId id="378" r:id="rId30"/>
    <p:sldId id="345" r:id="rId31"/>
    <p:sldId id="394" r:id="rId32"/>
    <p:sldId id="379" r:id="rId33"/>
    <p:sldId id="403" r:id="rId34"/>
    <p:sldId id="404" r:id="rId35"/>
    <p:sldId id="346" r:id="rId36"/>
    <p:sldId id="405" r:id="rId37"/>
    <p:sldId id="380" r:id="rId38"/>
    <p:sldId id="355" r:id="rId39"/>
    <p:sldId id="383" r:id="rId40"/>
    <p:sldId id="347" r:id="rId41"/>
    <p:sldId id="402" r:id="rId42"/>
    <p:sldId id="348" r:id="rId43"/>
    <p:sldId id="390" r:id="rId44"/>
    <p:sldId id="391" r:id="rId45"/>
    <p:sldId id="349" r:id="rId46"/>
    <p:sldId id="384" r:id="rId47"/>
    <p:sldId id="385" r:id="rId48"/>
    <p:sldId id="350" r:id="rId49"/>
    <p:sldId id="387" r:id="rId50"/>
    <p:sldId id="351" r:id="rId51"/>
    <p:sldId id="386" r:id="rId52"/>
    <p:sldId id="352" r:id="rId53"/>
    <p:sldId id="388" r:id="rId54"/>
    <p:sldId id="389" r:id="rId55"/>
    <p:sldId id="395" r:id="rId56"/>
    <p:sldId id="396" r:id="rId57"/>
    <p:sldId id="397" r:id="rId58"/>
    <p:sldId id="398" r:id="rId59"/>
    <p:sldId id="399" r:id="rId60"/>
    <p:sldId id="400" r:id="rId61"/>
    <p:sldId id="401" r:id="rId62"/>
    <p:sldId id="406" r:id="rId63"/>
    <p:sldId id="407" r:id="rId64"/>
    <p:sldId id="353" r:id="rId65"/>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8" d="100"/>
          <a:sy n="108"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a:solidFill>
                <a:schemeClr val="tx1"/>
              </a:solidFill>
              <a:latin typeface="Times New Roman" pitchFamily="18" charset="0"/>
              <a:cs typeface="Times New Roman" pitchFamily="18" charset="0"/>
            </a:rPr>
            <a:t>Temel Hareket Becerileri</a:t>
          </a: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a:solidFill>
                <a:schemeClr val="tx1"/>
              </a:solidFill>
              <a:latin typeface="Times New Roman" pitchFamily="18" charset="0"/>
              <a:cs typeface="Times New Roman" pitchFamily="18" charset="0"/>
            </a:rPr>
            <a:t>Hareket Kavramları</a:t>
          </a: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a:solidFill>
                <a:schemeClr val="tx1"/>
              </a:solidFill>
              <a:latin typeface="Times New Roman" pitchFamily="18" charset="0"/>
              <a:cs typeface="Times New Roman" pitchFamily="18" charset="0"/>
            </a:rPr>
            <a:t>HAREKET EĞİTİMİ</a:t>
          </a: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D7CE5E09-CEA9-48EF-8B47-1A4059789A50}" type="presOf" srcId="{0EB6713E-86FC-4E1E-956E-CE5D0D15EAFF}" destId="{F4FC7BA6-6E26-4709-ACC6-01B7D3E3FFC1}"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0A22AA36-1061-48CE-80D6-D9FED4D17F7F}" type="presOf" srcId="{E17B1D52-2F25-449E-9B96-0562F71BE26A}" destId="{FD6C723F-208F-4556-BF0C-711DE301AB72}" srcOrd="0" destOrd="0" presId="urn:microsoft.com/office/officeart/2005/8/layout/equation1"/>
    <dgm:cxn modelId="{7AB53F38-B291-44C0-B3E5-641D3F54E2A7}" type="presOf" srcId="{F47A1194-11B6-4F8E-B5DE-5D20FA31EB9B}" destId="{E9381A86-463D-4A0F-92D9-E8BD655D3F9C}"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2A96D26D-BBFA-4AFF-A0D8-3A820E59390A}" srcId="{FF244878-0FB4-42EC-ABE3-60EC4BC237D6}" destId="{E17B1D52-2F25-449E-9B96-0562F71BE26A}" srcOrd="2" destOrd="0" parTransId="{067F96F5-B211-489A-B67E-8DBA554D343F}" sibTransId="{81ADBCA4-D297-4224-8CA5-2844042DE6DC}"/>
    <dgm:cxn modelId="{1D5DB4AD-37C6-41D0-9D59-57E9573AC521}" type="presOf" srcId="{20C73725-2650-4A59-B393-86337F984AAA}" destId="{C6841D5F-CD42-44BB-AB3F-96F91DD4DFD9}" srcOrd="0" destOrd="0" presId="urn:microsoft.com/office/officeart/2005/8/layout/equation1"/>
    <dgm:cxn modelId="{1E7591B3-B80C-41FB-BBAD-54238B7CC4E4}" type="presOf" srcId="{C20D1CFC-8FA9-4F29-A0CD-39DE33F063FF}" destId="{EB895DD7-EF18-443F-9B45-5C41DAC521E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92AEAA11-5E9D-4B99-ABC6-0656214282FA}" type="presOf" srcId="{9FDF4664-0215-489D-A81F-FC201E7F1188}" destId="{8BDB1D39-13E3-406B-95EF-F5D628748E6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553591D3-3A1B-408C-991D-E50EF230A2AD}" type="presOf" srcId="{35FE327C-1D8B-4087-910F-5E835F69BE60}" destId="{AEBFE197-EE31-4F6C-BF2B-7979A314E430}" srcOrd="0" destOrd="0" presId="urn:microsoft.com/office/officeart/2005/8/layout/pyramid2"/>
    <dgm:cxn modelId="{7F7D4BD4-A2BE-4B1D-9B1D-891B61782D7B}" type="presOf" srcId="{3804BE81-1E94-4716-BAFD-A5B51D18C44F}" destId="{FC6DB5AD-3995-4B5A-9C97-153959A1306F}" srcOrd="0" destOrd="0" presId="urn:microsoft.com/office/officeart/2005/8/layout/pyramid2"/>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a:t>Yüksek Performans</a:t>
          </a:r>
        </a:p>
        <a:p>
          <a:r>
            <a:rPr lang="tr-TR" dirty="0"/>
            <a:t>(Olgunlaşma)</a:t>
          </a:r>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a:t>Özel Antrenman</a:t>
          </a:r>
        </a:p>
        <a:p>
          <a:r>
            <a:rPr lang="tr-TR" dirty="0"/>
            <a:t>(Genç Sporcular)</a:t>
          </a:r>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a:t>Çok Yönlü Gelişim</a:t>
          </a:r>
        </a:p>
        <a:p>
          <a:r>
            <a:rPr lang="tr-TR" dirty="0"/>
            <a:t>(Çocukluk Dönemi)</a:t>
          </a:r>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DF81982D-7989-41DB-B326-2C66CE288C3E}" type="presOf" srcId="{F0CB8A5B-768F-4B7E-9E1A-148E4C96C9A3}" destId="{C29B5AE7-6D8E-42C0-862F-C52A88A53D67}" srcOrd="0" destOrd="0" presId="urn:microsoft.com/office/officeart/2005/8/layout/pyramid2"/>
    <dgm:cxn modelId="{B8C10E60-38EC-4626-A06D-A656E9DE1F12}" type="presOf" srcId="{AA8EDF03-C54C-4A81-955C-C6B107F0A357}" destId="{52A6ED6D-E59F-4FBF-B7C1-BA6C89CD9365}" srcOrd="0" destOrd="0" presId="urn:microsoft.com/office/officeart/2005/8/layout/pyramid2"/>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A9E478C3-050A-4008-A313-E9443940B2C8}" srcId="{99F86E1A-10DE-4C29-9CDF-1A87B127E94E}" destId="{F0CB8A5B-768F-4B7E-9E1A-148E4C96C9A3}" srcOrd="1" destOrd="0" parTransId="{D0113014-F74E-4F79-9B6E-A14D83137575}" sibTransId="{08A50EAC-3E4A-4E82-ADEA-453C66B26EBA}"/>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a:solidFill>
                <a:schemeClr val="tx1"/>
              </a:solidFill>
              <a:latin typeface="Times New Roman" pitchFamily="18" charset="0"/>
              <a:cs typeface="Times New Roman" pitchFamily="18" charset="0"/>
            </a:rPr>
            <a:t>YER DEĞİŞTİRME HAREKETLERİ</a:t>
          </a: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a:solidFill>
                <a:schemeClr val="tx1"/>
              </a:solidFill>
              <a:latin typeface="Times New Roman" pitchFamily="18" charset="0"/>
              <a:cs typeface="Times New Roman" pitchFamily="18" charset="0"/>
            </a:rPr>
            <a:t>DENGELEME HAREKETLERİ</a:t>
          </a: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a:solidFill>
                <a:schemeClr val="tx1"/>
              </a:solidFill>
              <a:latin typeface="Times New Roman" pitchFamily="18" charset="0"/>
              <a:cs typeface="Times New Roman" pitchFamily="18" charset="0"/>
            </a:rPr>
            <a:t>NESNE KONTROLÜ GEREKTİREN HAREKETLER</a:t>
          </a: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a:latin typeface="Times New Roman" pitchFamily="18" charset="0"/>
              <a:cs typeface="Times New Roman" pitchFamily="18" charset="0"/>
            </a:rPr>
            <a:t>İlişkiler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a:latin typeface="Times New Roman" pitchFamily="18" charset="0"/>
              <a:cs typeface="Times New Roman" pitchFamily="18" charset="0"/>
            </a:rPr>
            <a:t>Efor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a:latin typeface="Times New Roman" pitchFamily="18" charset="0"/>
              <a:cs typeface="Times New Roman" pitchFamily="18" charset="0"/>
            </a:rPr>
            <a:t>Alan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a:latin typeface="Times New Roman" pitchFamily="18" charset="0"/>
              <a:cs typeface="Times New Roman" pitchFamily="18" charset="0"/>
            </a:rPr>
            <a:t>Vücut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9537FD01-F027-4F07-8A6B-AE55AC211C54}" srcId="{519A2DA1-810C-4D1A-AF95-DE310F03DAE0}" destId="{AC1459B9-54BD-40CD-87D9-486518B8245F}" srcOrd="2" destOrd="0" parTransId="{0CE964FA-6C4E-4C82-A661-6FA880FE6F49}" sibTransId="{914BD776-7653-4398-A87C-2B89A23D65C8}"/>
    <dgm:cxn modelId="{30CF9B07-61BF-4A77-BC9A-D26A20A89D39}" type="presOf" srcId="{79265E2D-1343-4153-8BEA-0D23A1C60B64}" destId="{D3D09B08-F798-4018-9D68-A22AA491A369}" srcOrd="0" destOrd="2" presId="urn:microsoft.com/office/officeart/2005/8/layout/chevron2"/>
    <dgm:cxn modelId="{BFAD8109-30CB-4384-A1C9-A7DB16B643A4}" type="presOf" srcId="{37455D2D-66DB-4A98-900C-9AC0BC9671DA}" destId="{A372D748-5E1F-4DE6-A7BA-2BA84F58834C}"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79601F12-0EC6-4573-835E-2E34E6EC79F7}" srcId="{AC1459B9-54BD-40CD-87D9-486518B8245F}" destId="{A76E7BD0-8EB0-463A-87AE-C970C96E4E3D}" srcOrd="2" destOrd="0" parTransId="{F08DB5D6-096A-4C12-A6B1-51B8A0FD72FA}" sibTransId="{4D3FED1C-AD29-437C-A4ED-D806CA27D452}"/>
    <dgm:cxn modelId="{1CE7C015-52B4-44C7-A12F-02624ED19073}" type="presOf" srcId="{57DF5DF6-5C8A-4049-9B83-01567500F4E3}" destId="{4FB482BB-7D98-4C81-813D-FFC1C94C06E5}" srcOrd="0" destOrd="0" presId="urn:microsoft.com/office/officeart/2005/8/layout/chevron2"/>
    <dgm:cxn modelId="{704DCD38-0A20-45D1-94EF-D04D5A5A5D10}" type="presOf" srcId="{ACC9932B-BBB7-49AB-A2AC-DF9BC7F93771}" destId="{185A93C7-7E24-4777-AD26-B4BA1E6AF4A9}" srcOrd="0" destOrd="1" presId="urn:microsoft.com/office/officeart/2005/8/layout/chevron2"/>
    <dgm:cxn modelId="{FDA4CB5B-144F-4168-85C9-1D92DA9980CE}" type="presOf" srcId="{B5BC60A7-44AD-4EAD-84C5-040BF8E0AC6E}" destId="{D3D09B08-F798-4018-9D68-A22AA491A369}" srcOrd="0" destOrd="3" presId="urn:microsoft.com/office/officeart/2005/8/layout/chevron2"/>
    <dgm:cxn modelId="{9CC7E067-4301-4A41-90D0-3B96E2CE3B93}" srcId="{37455D2D-66DB-4A98-900C-9AC0BC9671DA}" destId="{1700925D-34A2-4CCA-A1D0-CC5C085470E5}" srcOrd="3" destOrd="0" parTransId="{854CC4E4-D288-4D65-BDC8-D1DFDA2666E9}" sibTransId="{9432A5EE-702B-4A20-8F38-C69A9BA92FE4}"/>
    <dgm:cxn modelId="{A9F6074B-ED7C-43A3-9584-F0885B97C3D2}" type="presOf" srcId="{A76E7BD0-8EB0-463A-87AE-C970C96E4E3D}" destId="{4FB482BB-7D98-4C81-813D-FFC1C94C06E5}" srcOrd="0" destOrd="2" presId="urn:microsoft.com/office/officeart/2005/8/layout/chevron2"/>
    <dgm:cxn modelId="{9BD93B4B-E627-48EC-A0B0-3470B80CF12F}" type="presOf" srcId="{4F1799E6-EC15-43CA-BC66-856E73FDAE3D}" destId="{4FB482BB-7D98-4C81-813D-FFC1C94C06E5}" srcOrd="0" destOrd="1" presId="urn:microsoft.com/office/officeart/2005/8/layout/chevron2"/>
    <dgm:cxn modelId="{A49C7F6E-5616-411E-823E-6A42737E3406}" type="presOf" srcId="{CA5F098F-97B1-4E7F-B8DF-526E70278DEC}" destId="{185A93C7-7E24-4777-AD26-B4BA1E6AF4A9}" srcOrd="0" destOrd="2" presId="urn:microsoft.com/office/officeart/2005/8/layout/chevron2"/>
    <dgm:cxn modelId="{49CE5A51-471A-4FDE-908C-E01BD0A510F9}" srcId="{AC1459B9-54BD-40CD-87D9-486518B8245F}" destId="{4584B0C3-10C0-4FFF-8F08-C968C0AFA659}" srcOrd="3" destOrd="0" parTransId="{F89A51DA-99AB-4808-911E-2D256872266A}" sibTransId="{757CA974-A4A8-4816-85D9-3161E256B98E}"/>
    <dgm:cxn modelId="{B46BF071-2355-4D35-AADB-77D3EF1D89EE}" type="presOf" srcId="{33806847-7ED8-4896-968A-A465F0DFEF57}" destId="{AD17E676-41C4-4AD6-95C5-B384DDF13B14}" srcOrd="0" destOrd="0" presId="urn:microsoft.com/office/officeart/2005/8/layout/chevron2"/>
    <dgm:cxn modelId="{65B11852-43C1-41D8-A315-2202B63C58DF}" type="presOf" srcId="{2C9E6591-1DAD-4F1D-8C46-1C53C5E4D046}" destId="{D3D09B08-F798-4018-9D68-A22AA491A369}" srcOrd="0" destOrd="0" presId="urn:microsoft.com/office/officeart/2005/8/layout/chevron2"/>
    <dgm:cxn modelId="{2C613672-3A76-40DE-8F7B-B65DDE6F8D0F}" type="presOf" srcId="{1700925D-34A2-4CCA-A1D0-CC5C085470E5}" destId="{185A93C7-7E24-4777-AD26-B4BA1E6AF4A9}" srcOrd="0" destOrd="3"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3C99A876-8AF6-412F-A698-BA06B80FEA42}" srcId="{33806847-7ED8-4896-968A-A465F0DFEF57}" destId="{79265E2D-1343-4153-8BEA-0D23A1C60B64}" srcOrd="2" destOrd="0" parTransId="{7F09FD7A-7DD5-4585-959A-48602EA3FB14}" sibTransId="{A562F0AC-60FF-4654-A3E3-6727B7A48A30}"/>
    <dgm:cxn modelId="{C5077482-952E-4497-AAA1-C4F642209CDB}" srcId="{33806847-7ED8-4896-968A-A465F0DFEF57}" destId="{B5BC60A7-44AD-4EAD-84C5-040BF8E0AC6E}" srcOrd="3" destOrd="0" parTransId="{A12DE856-D689-4432-A20D-012AFFB7408A}" sibTransId="{24BAC9F5-F9CF-4222-B9A9-D2C1597BABBD}"/>
    <dgm:cxn modelId="{2CD9648C-DFF6-41C2-AC20-DE2ABCB69044}" type="presOf" srcId="{4584B0C3-10C0-4FFF-8F08-C968C0AFA659}" destId="{4FB482BB-7D98-4C81-813D-FFC1C94C06E5}" srcOrd="0" destOrd="3"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EBB39C91-7C0B-46B1-8DD5-062E96798D98}" type="presOf" srcId="{519A2DA1-810C-4D1A-AF95-DE310F03DAE0}" destId="{459B4A99-844E-4520-9E37-0B0AAAC08CB5}" srcOrd="0" destOrd="0" presId="urn:microsoft.com/office/officeart/2005/8/layout/chevron2"/>
    <dgm:cxn modelId="{D0AB4292-327F-49FE-BC75-600C92D758C3}" srcId="{AC1459B9-54BD-40CD-87D9-486518B8245F}" destId="{4F1799E6-EC15-43CA-BC66-856E73FDAE3D}" srcOrd="1" destOrd="0" parTransId="{5A07F156-25C4-48CF-A210-8C041501347B}" sibTransId="{FC9B486E-1F38-4A20-9CE2-C7E15EE5A5C1}"/>
    <dgm:cxn modelId="{B4317C98-505B-4D82-8952-9986AA8CA814}" srcId="{33806847-7ED8-4896-968A-A465F0DFEF57}" destId="{68A28357-02E7-4799-A299-A75E0CF59635}" srcOrd="1" destOrd="0" parTransId="{F4A43D58-0EF3-459D-8267-6A960E5C868A}" sibTransId="{A3374439-3E92-47D6-AFB4-4E017FA6F2CA}"/>
    <dgm:cxn modelId="{0ACA9FAE-441A-4CBF-B3B5-778BF49DC10F}" srcId="{AC1459B9-54BD-40CD-87D9-486518B8245F}" destId="{57DF5DF6-5C8A-4049-9B83-01567500F4E3}" srcOrd="0" destOrd="0" parTransId="{A0DBFADB-68F1-4FB2-A635-20C39DFDE39F}" sibTransId="{9B1B5D8D-7334-4914-B9F0-6D902EDE496F}"/>
    <dgm:cxn modelId="{AB35BDB7-0FF4-46DE-92C9-84D69147ECB1}" type="presOf" srcId="{AC1459B9-54BD-40CD-87D9-486518B8245F}" destId="{DCC04304-56E2-40EE-AD8A-B6B9D7895707}" srcOrd="0" destOrd="0"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8E3AF5E5-027B-4BD8-9F2B-4A7722AF2309}" type="presOf" srcId="{1663466D-7BF4-49DC-B51D-F12071627870}" destId="{185A93C7-7E24-4777-AD26-B4BA1E6AF4A9}" srcOrd="0" destOrd="0" presId="urn:microsoft.com/office/officeart/2005/8/layout/chevron2"/>
    <dgm:cxn modelId="{9E24CEF5-9E1E-40DC-95DF-0E8036105F55}" srcId="{37455D2D-66DB-4A98-900C-9AC0BC9671DA}" destId="{CA5F098F-97B1-4E7F-B8DF-526E70278DEC}" srcOrd="2" destOrd="0" parTransId="{7BEA3711-BE79-4D43-AF25-65F3D28661E8}" sibTransId="{DC02B68C-0F4E-443D-B010-38E7F8AE79DA}"/>
    <dgm:cxn modelId="{0536A8FB-8475-484E-BDBE-9645EE36C40A}" srcId="{33806847-7ED8-4896-968A-A465F0DFEF57}" destId="{2C9E6591-1DAD-4F1D-8C46-1C53C5E4D046}" srcOrd="0" destOrd="0" parTransId="{FAAA3149-614B-4669-B480-3953E6A39FCB}" sibTransId="{D7A9DE6B-01E6-4DF3-947C-E24A5B3BD529}"/>
    <dgm:cxn modelId="{D5292BFC-6E4F-4BF7-A60E-38EFF9826A0C}" srcId="{519A2DA1-810C-4D1A-AF95-DE310F03DAE0}" destId="{37455D2D-66DB-4A98-900C-9AC0BC9671DA}" srcOrd="0" destOrd="0" parTransId="{8CF0306F-AF0E-4957-8658-5D631D5BADEE}" sibTransId="{138003D4-D7F2-42FB-B0F9-2E9A3D16908D}"/>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Temel Hareket Becerileri</a:t>
          </a: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Hareket Kavramları</a:t>
          </a: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HAREKET EĞİTİMİ</a:t>
          </a: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Yüksek Performans</a:t>
          </a:r>
        </a:p>
        <a:p>
          <a:pPr marL="0" lvl="0" indent="0" algn="ctr" defTabSz="1111250">
            <a:lnSpc>
              <a:spcPct val="90000"/>
            </a:lnSpc>
            <a:spcBef>
              <a:spcPct val="0"/>
            </a:spcBef>
            <a:spcAft>
              <a:spcPct val="35000"/>
            </a:spcAft>
            <a:buNone/>
          </a:pPr>
          <a:r>
            <a:rPr lang="tr-TR" sz="2500" kern="1200" dirty="0"/>
            <a:t>(Olgunlaşma)</a:t>
          </a:r>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Özel Antrenman</a:t>
          </a:r>
        </a:p>
        <a:p>
          <a:pPr marL="0" lvl="0" indent="0" algn="ctr" defTabSz="1111250">
            <a:lnSpc>
              <a:spcPct val="90000"/>
            </a:lnSpc>
            <a:spcBef>
              <a:spcPct val="0"/>
            </a:spcBef>
            <a:spcAft>
              <a:spcPct val="35000"/>
            </a:spcAft>
            <a:buNone/>
          </a:pPr>
          <a:r>
            <a:rPr lang="tr-TR" sz="2500" kern="1200" dirty="0"/>
            <a:t>(Genç Sporcular)</a:t>
          </a:r>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Çok Yönlü Gelişim</a:t>
          </a:r>
        </a:p>
        <a:p>
          <a:pPr marL="0" lvl="0" indent="0" algn="ctr" defTabSz="1111250">
            <a:lnSpc>
              <a:spcPct val="90000"/>
            </a:lnSpc>
            <a:spcBef>
              <a:spcPct val="0"/>
            </a:spcBef>
            <a:spcAft>
              <a:spcPct val="35000"/>
            </a:spcAft>
            <a:buNone/>
          </a:pPr>
          <a:r>
            <a:rPr lang="tr-TR" sz="2500" kern="1200" dirty="0"/>
            <a:t>(Çocukluk Dönemi)</a:t>
          </a:r>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YER DEĞİŞTİRME HAREKETLERİ</a:t>
          </a:r>
        </a:p>
      </dsp:txBody>
      <dsp:txXfrm rot="-5400000">
        <a:off x="966196" y="82608"/>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70983" y="72763"/>
        <a:ext cx="3255620" cy="1208562"/>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DENGELEME HAREKETLERİ</a:t>
          </a:r>
        </a:p>
      </dsp:txBody>
      <dsp:txXfrm rot="-5400000">
        <a:off x="966196"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647847" y="1784906"/>
        <a:ext cx="2455913" cy="1133589"/>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NESNE KONTROLÜ GEREKTİREN HAREKETLER</a:t>
          </a: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700995"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4/4/2022</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VOLEYBOLA ÖZGÜ HAREKET EĞİTİMİ</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Yaklaşımının 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dirty="0"/>
              <a:t>Hareket eğitiminde, çocuklarda, </a:t>
            </a:r>
            <a:r>
              <a:rPr lang="tr-TR" sz="2400" dirty="0">
                <a:solidFill>
                  <a:srgbClr val="FF0000"/>
                </a:solidFill>
              </a:rPr>
              <a:t>kendine güveni </a:t>
            </a:r>
            <a:r>
              <a:rPr lang="tr-TR" sz="2400" dirty="0"/>
              <a:t>geliştirme, </a:t>
            </a:r>
            <a:r>
              <a:rPr lang="tr-TR" sz="2400" dirty="0">
                <a:solidFill>
                  <a:schemeClr val="accent1"/>
                </a:solidFill>
              </a:rPr>
              <a:t>problem çözme</a:t>
            </a:r>
            <a:r>
              <a:rPr lang="tr-TR" sz="2400" dirty="0"/>
              <a:t> becerilerini geliştirme ve </a:t>
            </a:r>
            <a:r>
              <a:rPr lang="tr-TR" sz="2400" dirty="0" err="1">
                <a:solidFill>
                  <a:schemeClr val="accent1"/>
                </a:solidFill>
              </a:rPr>
              <a:t>işbirlikli</a:t>
            </a:r>
            <a:r>
              <a:rPr lang="tr-TR" sz="2400" dirty="0">
                <a:solidFill>
                  <a:schemeClr val="accent1"/>
                </a:solidFill>
              </a:rPr>
              <a:t> öğrenme </a:t>
            </a:r>
            <a:r>
              <a:rPr lang="tr-TR" sz="2400" dirty="0"/>
              <a:t>becerilerini geliştirmek önemlidir. </a:t>
            </a:r>
          </a:p>
          <a:p>
            <a:pPr algn="just"/>
            <a:r>
              <a:rPr lang="tr-TR" sz="2400" dirty="0"/>
              <a:t>6-9 yaş dönemi çocuklar için temel hareket becerilerinin en hassas dönemini oluşturmaktadır. </a:t>
            </a:r>
          </a:p>
          <a:p>
            <a:pPr algn="just"/>
            <a:r>
              <a:rPr lang="tr-TR" sz="2400" dirty="0"/>
              <a:t>Hareket eğitimi yaklaşımını kullanan öğreticilerin dikkat etmeleri gereken hususlar;</a:t>
            </a:r>
          </a:p>
          <a:p>
            <a:pPr algn="just">
              <a:buFont typeface="Wingdings 2" pitchFamily="18" charset="2"/>
              <a:buNone/>
            </a:pPr>
            <a:r>
              <a:rPr lang="tr-TR" sz="2400" dirty="0"/>
              <a:t>		√çocukların keşfetmelerine yardımcı olmak ve hareket deneyimleri yaratmak,</a:t>
            </a:r>
          </a:p>
          <a:p>
            <a:pPr algn="just">
              <a:buFont typeface="Wingdings 2" pitchFamily="18" charset="2"/>
              <a:buNone/>
            </a:pPr>
            <a:r>
              <a:rPr lang="tr-TR" sz="2400" dirty="0"/>
              <a:t>		 √ çocukları hareket problemlerini tanımlamaya ve çözmeye teşvik etmek ve </a:t>
            </a:r>
          </a:p>
          <a:p>
            <a:pPr algn="just">
              <a:buFont typeface="Wingdings 2" pitchFamily="18" charset="2"/>
              <a:buNone/>
            </a:pPr>
            <a:r>
              <a:rPr lang="tr-TR" sz="2400" dirty="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7092279" y="142875"/>
            <a:ext cx="1623095" cy="6938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dirty="0"/>
              <a:t>Çocukların yaş ve gelişim özelliklerine uygun hazırlanan temel hareket eğitimi ile </a:t>
            </a:r>
            <a:r>
              <a:rPr lang="tr-TR" sz="2400" dirty="0">
                <a:solidFill>
                  <a:schemeClr val="accent1"/>
                </a:solidFill>
              </a:rPr>
              <a:t>çoklu deneyim kazanması </a:t>
            </a:r>
            <a:r>
              <a:rPr lang="tr-TR" sz="2400" dirty="0"/>
              <a:t>hedeflenmelidir. </a:t>
            </a:r>
          </a:p>
          <a:p>
            <a:pPr algn="just"/>
            <a:r>
              <a:rPr lang="tr-TR" sz="2400" dirty="0"/>
              <a:t>Her çocuğun temel hareket becerilerini geliştirebilmesi için etkinlikler </a:t>
            </a:r>
            <a:r>
              <a:rPr lang="tr-TR" sz="2400" dirty="0">
                <a:solidFill>
                  <a:schemeClr val="accent1"/>
                </a:solidFill>
              </a:rPr>
              <a:t>yeteri kadar </a:t>
            </a:r>
            <a:r>
              <a:rPr lang="tr-TR" sz="2400" dirty="0"/>
              <a:t>uygulanmalıdır. </a:t>
            </a:r>
          </a:p>
          <a:p>
            <a:pPr algn="just"/>
            <a:r>
              <a:rPr lang="tr-TR" sz="2400" dirty="0"/>
              <a:t>Amaca uygun planlanmış etkinlikler öncelikle </a:t>
            </a:r>
            <a:r>
              <a:rPr lang="tr-TR" sz="2400" dirty="0">
                <a:solidFill>
                  <a:schemeClr val="accent1"/>
                </a:solidFill>
              </a:rPr>
              <a:t>eğlenceli</a:t>
            </a:r>
            <a:r>
              <a:rPr lang="tr-TR" sz="2400" dirty="0"/>
              <a:t> olmalıdır. </a:t>
            </a:r>
          </a:p>
          <a:p>
            <a:pPr algn="just"/>
            <a:r>
              <a:rPr lang="tr-TR" sz="2400" dirty="0"/>
              <a:t>Etkinlikler uygulanırken her çocuğun </a:t>
            </a:r>
            <a:r>
              <a:rPr lang="tr-TR" sz="2400" dirty="0">
                <a:solidFill>
                  <a:schemeClr val="accent1"/>
                </a:solidFill>
              </a:rPr>
              <a:t>aktif katılımının </a:t>
            </a:r>
            <a:r>
              <a:rPr lang="tr-TR" sz="2400" dirty="0"/>
              <a:t>sağlanmasına özen gösterilmelidir. </a:t>
            </a:r>
          </a:p>
          <a:p>
            <a:pPr algn="just"/>
            <a:r>
              <a:rPr lang="tr-TR" sz="2400" dirty="0"/>
              <a:t>Yapılacak etkinliklerde mümkün olduğunca tüm spor dallarına yönelik temel hareket becerilerin yer alması sağlanmalıdır.</a:t>
            </a:r>
          </a:p>
          <a:p>
            <a:pPr marL="0" indent="0" algn="just">
              <a:buNone/>
            </a:pPr>
            <a:endParaRPr lang="tr-TR" sz="2400" dirty="0"/>
          </a:p>
          <a:p>
            <a:endParaRPr lang="tr-TR" dirty="0"/>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dirty="0"/>
              <a:t>Eğer grubun genelinde hareket becerilerin uygulaması veya akıcılığı konusunda sorun yaşanıyorsa, beceriler grubun ihtiyacına göre tekrar şekillendirilmelidir. Çocukların hareketleri </a:t>
            </a:r>
            <a:r>
              <a:rPr lang="tr-TR" sz="2400" dirty="0">
                <a:solidFill>
                  <a:schemeClr val="accent1"/>
                </a:solidFill>
              </a:rPr>
              <a:t>zorlanmadan yavaş ve doğru yapması </a:t>
            </a:r>
            <a:r>
              <a:rPr lang="tr-TR" sz="2400" dirty="0"/>
              <a:t>sağlanmalıdır. Sonra daha akıcı ve hızlı yapacak şekilde uygulanmalıdır. </a:t>
            </a:r>
          </a:p>
          <a:p>
            <a:pPr algn="just"/>
            <a:r>
              <a:rPr lang="tr-TR" sz="2400" dirty="0"/>
              <a:t>Güvenlik için uygulama alanları ve malzemeler 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dirty="0"/>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a:latin typeface="Times New Roman" pitchFamily="18" charset="0"/>
                <a:cs typeface="Times New Roman" pitchFamily="18" charset="0"/>
              </a:rPr>
              <a:t>Hareket eğitimi bireysel keşiftir.</a:t>
            </a:r>
          </a:p>
          <a:p>
            <a:pPr algn="just"/>
            <a:r>
              <a:rPr lang="tr-TR" altLang="tr-TR" sz="2200" dirty="0">
                <a:latin typeface="Times New Roman" pitchFamily="18" charset="0"/>
                <a:cs typeface="Times New Roman" pitchFamily="18" charset="0"/>
              </a:rPr>
              <a:t>Sporcu merkezlidir.</a:t>
            </a:r>
          </a:p>
          <a:p>
            <a:pPr algn="just"/>
            <a:r>
              <a:rPr lang="tr-TR" altLang="tr-TR" sz="2200" dirty="0">
                <a:latin typeface="Times New Roman" pitchFamily="18" charset="0"/>
                <a:cs typeface="Times New Roman" pitchFamily="18" charset="0"/>
              </a:rPr>
              <a:t>Temelinde problem çözme vardır.</a:t>
            </a:r>
          </a:p>
          <a:p>
            <a:pPr algn="just"/>
            <a:r>
              <a:rPr lang="tr-TR" altLang="tr-TR" sz="2200" dirty="0">
                <a:latin typeface="Times New Roman" pitchFamily="18" charset="0"/>
                <a:cs typeface="Times New Roman" pitchFamily="18" charset="0"/>
              </a:rPr>
              <a:t>Geleneksel spor eğitiminden daha az </a:t>
            </a:r>
            <a:r>
              <a:rPr lang="tr-TR" altLang="tr-TR" sz="2200" dirty="0" err="1">
                <a:latin typeface="Times New Roman" pitchFamily="18" charset="0"/>
                <a:cs typeface="Times New Roman" pitchFamily="18" charset="0"/>
              </a:rPr>
              <a:t>formal</a:t>
            </a:r>
            <a:r>
              <a:rPr lang="tr-TR" altLang="tr-TR" sz="2200" dirty="0">
                <a:latin typeface="Times New Roman" pitchFamily="18" charset="0"/>
                <a:cs typeface="Times New Roman" pitchFamily="18" charset="0"/>
              </a:rPr>
              <a:t> yapıdadır.</a:t>
            </a:r>
          </a:p>
          <a:p>
            <a:pPr algn="just"/>
            <a:r>
              <a:rPr lang="tr-TR" altLang="tr-TR" sz="2200" dirty="0">
                <a:latin typeface="Times New Roman" pitchFamily="18" charset="0"/>
                <a:cs typeface="Times New Roman" pitchFamily="18" charset="0"/>
              </a:rPr>
              <a:t>Motor becerilerin öğrenilmesini kolaylaştırır.</a:t>
            </a:r>
          </a:p>
          <a:p>
            <a:pPr algn="just"/>
            <a:r>
              <a:rPr lang="tr-TR" altLang="tr-TR" sz="2200" dirty="0">
                <a:latin typeface="Times New Roman" pitchFamily="18" charset="0"/>
                <a:cs typeface="Times New Roman" pitchFamily="18" charset="0"/>
              </a:rPr>
              <a:t>Hareket analizini destekler.</a:t>
            </a:r>
          </a:p>
          <a:p>
            <a:pPr algn="just"/>
            <a:r>
              <a:rPr lang="tr-TR" altLang="tr-TR" sz="2200" dirty="0">
                <a:latin typeface="Times New Roman" pitchFamily="18" charset="0"/>
                <a:cs typeface="Times New Roman" pitchFamily="18" charset="0"/>
              </a:rPr>
              <a:t>Uygun malzeme/araç-gereç (pahalı olmayan) gerektirir.</a:t>
            </a:r>
          </a:p>
          <a:p>
            <a:pPr algn="just"/>
            <a:r>
              <a:rPr lang="tr-TR" altLang="tr-TR" sz="2200" dirty="0">
                <a:latin typeface="Times New Roman" pitchFamily="18" charset="0"/>
                <a:cs typeface="Times New Roman" pitchFamily="18" charset="0"/>
              </a:rPr>
              <a:t>Hareket eğitimindeki gelişmeler, belirli aralıklarla ölçülmelidir</a:t>
            </a:r>
            <a:r>
              <a:rPr lang="tr-TR" altLang="tr-TR" sz="2200" dirty="0"/>
              <a:t>.</a:t>
            </a:r>
          </a:p>
          <a:p>
            <a:endParaRPr lang="tr-TR" altLang="tr-TR" dirty="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a:t>Te</a:t>
            </a:r>
            <a:r>
              <a:rPr lang="tr-TR" altLang="tr-TR" sz="2400" dirty="0">
                <a:latin typeface="Times New Roman" pitchFamily="18" charset="0"/>
                <a:cs typeface="Times New Roman" pitchFamily="18" charset="0"/>
              </a:rPr>
              <a:t>mel hareket becerileri ve</a:t>
            </a:r>
          </a:p>
          <a:p>
            <a:r>
              <a:rPr lang="tr-TR" altLang="tr-TR" sz="2400" dirty="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a:latin typeface="Times New Roman" pitchFamily="18" charset="0"/>
                <a:cs typeface="Times New Roman" pitchFamily="18" charset="0"/>
              </a:rPr>
              <a:t>Bu kavramlar ve beceriler istenilen seviyede öğrenildikten sonra tüm yaşam boyunca kullanılır</a:t>
            </a:r>
            <a:r>
              <a:rPr lang="tr-TR" altLang="tr-TR" sz="2800"/>
              <a:t>.</a:t>
            </a:r>
          </a:p>
          <a:p>
            <a:endParaRPr lang="tr-TR" altLang="tr-T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a:latin typeface="Times New Roman" pitchFamily="18" charset="0"/>
              <a:cs typeface="Times New Roman" pitchFamily="18" charset="0"/>
            </a:endParaRPr>
          </a:p>
          <a:p>
            <a:endParaRPr lang="tr-TR" altLang="tr-TR"/>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Organizmanın durağan bir noktaya göre durumunun ya da yerinin değişmesi </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dirty="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Alt Başlık"/>
          <p:cNvSpPr>
            <a:spLocks noGrp="1"/>
          </p:cNvSpPr>
          <p:nvPr>
            <p:ph type="subTitle" idx="1"/>
          </p:nvPr>
        </p:nvSpPr>
        <p:spPr>
          <a:xfrm>
            <a:off x="1295400" y="4000500"/>
            <a:ext cx="6400800" cy="800100"/>
          </a:xfrm>
        </p:spPr>
        <p:txBody>
          <a:bodyPr/>
          <a:lstStyle/>
          <a:p>
            <a:r>
              <a:rPr lang="tr-TR" sz="2400" b="1" dirty="0">
                <a:solidFill>
                  <a:schemeClr val="tx1"/>
                </a:solidFill>
              </a:rPr>
              <a:t>Prof. Dr. A. </a:t>
            </a:r>
            <a:r>
              <a:rPr lang="tr-TR" sz="2400" b="1" dirty="0" err="1">
                <a:solidFill>
                  <a:schemeClr val="tx1"/>
                </a:solidFill>
              </a:rPr>
              <a:t>Dilşad</a:t>
            </a:r>
            <a:r>
              <a:rPr lang="tr-TR" sz="2400" b="1" dirty="0">
                <a:solidFill>
                  <a:schemeClr val="tx1"/>
                </a:solidFill>
              </a:rPr>
              <a:t> MİRZEOĞLU</a:t>
            </a:r>
          </a:p>
          <a:p>
            <a:r>
              <a:rPr lang="tr-TR" sz="2400" b="1" dirty="0">
                <a:solidFill>
                  <a:schemeClr val="tx1"/>
                </a:solidFill>
              </a:rPr>
              <a:t>Sakarya Uygulamalı Bilimler Üniversitesi</a:t>
            </a:r>
          </a:p>
        </p:txBody>
      </p:sp>
      <p:sp>
        <p:nvSpPr>
          <p:cNvPr id="55299" name="5 Başlık"/>
          <p:cNvSpPr>
            <a:spLocks noGrp="1"/>
          </p:cNvSpPr>
          <p:nvPr>
            <p:ph type="ctrTitle"/>
          </p:nvPr>
        </p:nvSpPr>
        <p:spPr>
          <a:xfrm>
            <a:off x="457200" y="1506538"/>
            <a:ext cx="8229600" cy="1470025"/>
          </a:xfrm>
        </p:spPr>
        <p:txBody>
          <a:bodyPr/>
          <a:lstStyle/>
          <a:p>
            <a:r>
              <a:rPr lang="tr-TR" b="1"/>
              <a:t>KOORDİNATİF YETİLER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dirty="0">
                <a:solidFill>
                  <a:schemeClr val="accent3"/>
                </a:solidFill>
                <a:latin typeface="Times New Roman" pitchFamily="18" charset="0"/>
                <a:cs typeface="Times New Roman" pitchFamily="18" charset="0"/>
              </a:rPr>
              <a:t>Koordinasyon Nedir?</a:t>
            </a: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dirty="0">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dirty="0">
                <a:solidFill>
                  <a:schemeClr val="tx1">
                    <a:lumMod val="95000"/>
                    <a:lumOff val="5000"/>
                  </a:schemeClr>
                </a:solidFill>
                <a:latin typeface="Times New Roman" pitchFamily="18" charset="0"/>
                <a:cs typeface="Times New Roman" pitchFamily="18" charset="0"/>
              </a:rPr>
              <a:t>Kısa süre içerisinde </a:t>
            </a:r>
            <a:r>
              <a:rPr lang="tr-TR" b="1" dirty="0">
                <a:solidFill>
                  <a:srgbClr val="FF0000"/>
                </a:solidFill>
                <a:latin typeface="Times New Roman" pitchFamily="18" charset="0"/>
                <a:cs typeface="Times New Roman" pitchFamily="18" charset="0"/>
              </a:rPr>
              <a:t>zor hareketleri öğrenebilme </a:t>
            </a:r>
            <a:r>
              <a:rPr lang="tr-TR" dirty="0">
                <a:solidFill>
                  <a:schemeClr val="tx1">
                    <a:lumMod val="95000"/>
                    <a:lumOff val="5000"/>
                  </a:schemeClr>
                </a:solidFill>
                <a:latin typeface="Times New Roman" pitchFamily="18" charset="0"/>
                <a:cs typeface="Times New Roman" pitchFamily="18" charset="0"/>
              </a:rPr>
              <a:t>ve değişik durumlarda</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amaca uygun </a:t>
            </a:r>
            <a:r>
              <a:rPr lang="tr-TR" dirty="0">
                <a:solidFill>
                  <a:schemeClr val="tx1">
                    <a:lumMod val="95000"/>
                    <a:lumOff val="5000"/>
                  </a:schemeClr>
                </a:solidFill>
                <a:latin typeface="Times New Roman" pitchFamily="18" charset="0"/>
                <a:cs typeface="Times New Roman" pitchFamily="18" charset="0"/>
              </a:rPr>
              <a:t>ve</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çabuk şekilde </a:t>
            </a:r>
            <a:r>
              <a:rPr lang="tr-TR" dirty="0">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dirty="0">
                <a:solidFill>
                  <a:schemeClr val="tx1">
                    <a:lumMod val="95000"/>
                    <a:lumOff val="5000"/>
                  </a:schemeClr>
                </a:solidFill>
                <a:latin typeface="Times New Roman" pitchFamily="18" charset="0"/>
                <a:cs typeface="Times New Roman" pitchFamily="18" charset="0"/>
              </a:rPr>
              <a:t>Amaçlanan hareket için </a:t>
            </a:r>
            <a:r>
              <a:rPr lang="tr-TR" b="1" dirty="0">
                <a:solidFill>
                  <a:srgbClr val="FF0000"/>
                </a:solidFill>
                <a:latin typeface="Times New Roman" pitchFamily="18" charset="0"/>
                <a:cs typeface="Times New Roman" pitchFamily="18" charset="0"/>
              </a:rPr>
              <a:t>merkezi sinir sistemi </a:t>
            </a:r>
            <a:r>
              <a:rPr lang="tr-TR" dirty="0">
                <a:solidFill>
                  <a:schemeClr val="tx1">
                    <a:lumMod val="95000"/>
                    <a:lumOff val="5000"/>
                  </a:schemeClr>
                </a:solidFill>
                <a:latin typeface="Times New Roman" pitchFamily="18" charset="0"/>
                <a:cs typeface="Times New Roman" pitchFamily="18" charset="0"/>
              </a:rPr>
              <a:t>ile</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iskelet-kas sisteminin</a:t>
            </a:r>
            <a:r>
              <a:rPr lang="tr-TR" dirty="0">
                <a:solidFill>
                  <a:schemeClr val="bg2"/>
                </a:solidFill>
                <a:latin typeface="Times New Roman" pitchFamily="18" charset="0"/>
                <a:cs typeface="Times New Roman" pitchFamily="18" charset="0"/>
              </a:rPr>
              <a:t> </a:t>
            </a:r>
            <a:r>
              <a:rPr lang="tr-TR" dirty="0">
                <a:solidFill>
                  <a:schemeClr val="tx1">
                    <a:lumMod val="95000"/>
                    <a:lumOff val="5000"/>
                  </a:schemeClr>
                </a:solidFill>
                <a:latin typeface="Times New Roman" pitchFamily="18" charset="0"/>
                <a:cs typeface="Times New Roman" pitchFamily="18" charset="0"/>
              </a:rPr>
              <a:t>karşılıklı uyum içinde etkileşimidir</a:t>
            </a:r>
            <a:r>
              <a:rPr lang="tr-TR" sz="2400" dirty="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dirty="0"/>
          </a:p>
        </p:txBody>
      </p:sp>
      <p:pic>
        <p:nvPicPr>
          <p:cNvPr id="56324"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6325" name="Picture 3" descr="C:\Users\user\Desktop\indir.jpg"/>
          <p:cNvPicPr>
            <a:picLocks noChangeAspect="1" noChangeArrowheads="1"/>
          </p:cNvPicPr>
          <p:nvPr/>
        </p:nvPicPr>
        <p:blipFill>
          <a:blip r:embed="rId3"/>
          <a:srcRect/>
          <a:stretch>
            <a:fillRect/>
          </a:stretch>
        </p:blipFill>
        <p:spPr bwMode="auto">
          <a:xfrm>
            <a:off x="5868145" y="4581129"/>
            <a:ext cx="3061544" cy="199112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dirty="0">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itchFamily="2" charset="2"/>
              <a:buChar char="Ø"/>
            </a:pPr>
            <a:r>
              <a:rPr lang="tr-TR" altLang="tr-TR" sz="2400" dirty="0">
                <a:latin typeface="Times New Roman" pitchFamily="18" charset="0"/>
                <a:cs typeface="Times New Roman" pitchFamily="18" charset="0"/>
              </a:rPr>
              <a:t>Koordinasyon çok karmaşık bir </a:t>
            </a:r>
            <a:r>
              <a:rPr lang="tr-TR" altLang="tr-TR" sz="2400" dirty="0" err="1">
                <a:latin typeface="Times New Roman" pitchFamily="18" charset="0"/>
                <a:cs typeface="Times New Roman" pitchFamily="18" charset="0"/>
              </a:rPr>
              <a:t>motorik</a:t>
            </a:r>
            <a:r>
              <a:rPr lang="tr-TR" altLang="tr-TR" sz="2400" dirty="0">
                <a:latin typeface="Times New Roman" pitchFamily="18" charset="0"/>
                <a:cs typeface="Times New Roman" pitchFamily="18" charset="0"/>
              </a:rPr>
              <a:t> öğedir.</a:t>
            </a:r>
          </a:p>
          <a:p>
            <a:pPr algn="just" eaLnBrk="1" hangingPunct="1">
              <a:buFont typeface="Wingdings" pitchFamily="2" charset="2"/>
              <a:buChar char="Ø"/>
            </a:pPr>
            <a:r>
              <a:rPr lang="tr-TR" altLang="tr-TR" sz="2400" b="1" dirty="0">
                <a:solidFill>
                  <a:srgbClr val="FF0000"/>
                </a:solidFill>
                <a:latin typeface="Times New Roman" pitchFamily="18" charset="0"/>
                <a:cs typeface="Times New Roman" pitchFamily="18" charset="0"/>
              </a:rPr>
              <a:t>Sürat, kuvvet, dayanıklılık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ve</a:t>
            </a:r>
            <a:r>
              <a:rPr lang="tr-TR" altLang="tr-TR" sz="2400" dirty="0">
                <a:solidFill>
                  <a:srgbClr val="FF0000"/>
                </a:solidFill>
                <a:latin typeface="Times New Roman" pitchFamily="18" charset="0"/>
                <a:cs typeface="Times New Roman" pitchFamily="18" charset="0"/>
              </a:rPr>
              <a:t> </a:t>
            </a:r>
            <a:r>
              <a:rPr lang="tr-TR" altLang="tr-TR" sz="2400" b="1" dirty="0">
                <a:solidFill>
                  <a:srgbClr val="FF0000"/>
                </a:solidFill>
                <a:latin typeface="Times New Roman" pitchFamily="18" charset="0"/>
                <a:cs typeface="Times New Roman" pitchFamily="18" charset="0"/>
              </a:rPr>
              <a:t>esneklik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yetileri ile çok yakın ilişki içerisindedir.</a:t>
            </a:r>
          </a:p>
          <a:p>
            <a:pPr algn="just" eaLnBrk="1" hangingPunct="1">
              <a:buFont typeface="Wingdings" pitchFamily="2" charset="2"/>
              <a:buChar char="Ø"/>
            </a:pPr>
            <a:r>
              <a:rPr lang="tr-TR" altLang="tr-TR" sz="2400" dirty="0">
                <a:latin typeface="Times New Roman" pitchFamily="18" charset="0"/>
                <a:cs typeface="Times New Roman" pitchFamily="18" charset="0"/>
              </a:rPr>
              <a:t>Koordinasyon her hareketin birbirini </a:t>
            </a:r>
            <a:r>
              <a:rPr lang="tr-TR" altLang="tr-TR" sz="2400" b="1" dirty="0">
                <a:solidFill>
                  <a:srgbClr val="FF0000"/>
                </a:solidFill>
                <a:latin typeface="Times New Roman" pitchFamily="18" charset="0"/>
                <a:cs typeface="Times New Roman" pitchFamily="18" charset="0"/>
              </a:rPr>
              <a:t>doğru olarak </a:t>
            </a:r>
            <a:r>
              <a:rPr lang="tr-TR" altLang="tr-TR" sz="2400" dirty="0">
                <a:latin typeface="Times New Roman" pitchFamily="18" charset="0"/>
                <a:cs typeface="Times New Roman" pitchFamily="18" charset="0"/>
              </a:rPr>
              <a:t>izleyen şekilde ve </a:t>
            </a:r>
            <a:r>
              <a:rPr lang="tr-TR" altLang="tr-TR" sz="2400" b="1" dirty="0">
                <a:solidFill>
                  <a:srgbClr val="FF0000"/>
                </a:solidFill>
                <a:latin typeface="Times New Roman" pitchFamily="18" charset="0"/>
                <a:cs typeface="Times New Roman" pitchFamily="18" charset="0"/>
              </a:rPr>
              <a:t>istenen kuvvette </a:t>
            </a:r>
            <a:r>
              <a:rPr lang="tr-TR" altLang="tr-TR" sz="2400" dirty="0">
                <a:latin typeface="Times New Roman" pitchFamily="18" charset="0"/>
                <a:cs typeface="Times New Roman" pitchFamily="18" charset="0"/>
              </a:rPr>
              <a:t>meydana gelmesi olayıdır. </a:t>
            </a:r>
          </a:p>
          <a:p>
            <a:pPr algn="just" eaLnBrk="1" hangingPunct="1">
              <a:buFont typeface="Wingdings" pitchFamily="2" charset="2"/>
              <a:buChar char="Ø"/>
            </a:pPr>
            <a:r>
              <a:rPr lang="tr-TR" sz="2400" dirty="0">
                <a:solidFill>
                  <a:schemeClr val="tx1">
                    <a:lumMod val="95000"/>
                    <a:lumOff val="5000"/>
                  </a:schemeClr>
                </a:solidFill>
                <a:latin typeface="Times New Roman" pitchFamily="18" charset="0"/>
                <a:cs typeface="Times New Roman" pitchFamily="18" charset="0"/>
              </a:rPr>
              <a:t>Performans sporunda koordinasyon, </a:t>
            </a:r>
            <a:r>
              <a:rPr lang="tr-TR" sz="2400" b="1" dirty="0">
                <a:solidFill>
                  <a:srgbClr val="FF0000"/>
                </a:solidFill>
                <a:latin typeface="Times New Roman" pitchFamily="18" charset="0"/>
                <a:cs typeface="Times New Roman" pitchFamily="18" charset="0"/>
              </a:rPr>
              <a:t>tekniği belirleyici </a:t>
            </a:r>
            <a:r>
              <a:rPr lang="tr-TR" sz="2400" dirty="0">
                <a:solidFill>
                  <a:schemeClr val="tx1">
                    <a:lumMod val="95000"/>
                    <a:lumOff val="5000"/>
                  </a:schemeClr>
                </a:solidFill>
                <a:latin typeface="Times New Roman" pitchFamily="18" charset="0"/>
                <a:cs typeface="Times New Roman" pitchFamily="18" charset="0"/>
              </a:rPr>
              <a:t>önemli bir faktördür.</a:t>
            </a:r>
            <a:endParaRPr lang="tr-TR" altLang="tr-TR" sz="2400" dirty="0">
              <a:latin typeface="Times New Roman" pitchFamily="18" charset="0"/>
              <a:cs typeface="Times New Roman" pitchFamily="18" charset="0"/>
            </a:endParaRPr>
          </a:p>
          <a:p>
            <a:pPr algn="just" eaLnBrk="1" hangingPunct="1">
              <a:buFont typeface="Wingdings" pitchFamily="2" charset="2"/>
              <a:buChar char="Ø"/>
            </a:pPr>
            <a:r>
              <a:rPr lang="tr-TR" altLang="tr-TR" sz="2400" dirty="0">
                <a:latin typeface="Times New Roman" pitchFamily="18" charset="0"/>
                <a:cs typeface="Times New Roman" pitchFamily="18" charset="0"/>
              </a:rPr>
              <a:t>Hareket karmaşıklaştıkça iyi bir performans için gerekli olan koordinasyon seviyesi de yükselir.</a:t>
            </a:r>
          </a:p>
          <a:p>
            <a:pPr>
              <a:buFont typeface="Wingdings 2" pitchFamily="18" charset="2"/>
              <a:buNone/>
            </a:pPr>
            <a:endParaRPr lang="tr-TR" altLang="tr-TR" dirty="0"/>
          </a:p>
        </p:txBody>
      </p:sp>
      <p:pic>
        <p:nvPicPr>
          <p:cNvPr id="57348"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7349" name="Picture 2" descr="C:\Users\user\Desktop\images.jpg"/>
          <p:cNvPicPr>
            <a:picLocks noChangeAspect="1" noChangeArrowheads="1"/>
          </p:cNvPicPr>
          <p:nvPr/>
        </p:nvPicPr>
        <p:blipFill>
          <a:blip r:embed="rId3"/>
          <a:srcRect/>
          <a:stretch>
            <a:fillRect/>
          </a:stretch>
        </p:blipFill>
        <p:spPr bwMode="auto">
          <a:xfrm>
            <a:off x="5143500" y="5229200"/>
            <a:ext cx="3643313" cy="14144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dirty="0" err="1">
                <a:solidFill>
                  <a:schemeClr val="accent1"/>
                </a:solidFill>
                <a:latin typeface="Times New Roman" pitchFamily="18" charset="0"/>
                <a:cs typeface="Times New Roman" pitchFamily="18" charset="0"/>
              </a:rPr>
              <a:t>Koordinatif</a:t>
            </a:r>
            <a:r>
              <a:rPr lang="tr-TR" altLang="tr-TR" sz="3600" b="1" dirty="0">
                <a:solidFill>
                  <a:schemeClr val="accent1"/>
                </a:solidFill>
                <a:latin typeface="Times New Roman" pitchFamily="18" charset="0"/>
                <a:cs typeface="Times New Roman" pitchFamily="18" charset="0"/>
              </a:rPr>
              <a:t>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itchFamily="2" charset="2"/>
              <a:buChar char="Ø"/>
            </a:pPr>
            <a:r>
              <a:rPr lang="tr-TR" sz="2200" dirty="0">
                <a:latin typeface="Times New Roman" panose="02020603050405020304" pitchFamily="18" charset="0"/>
                <a:cs typeface="Times New Roman" panose="02020603050405020304" pitchFamily="18" charset="0"/>
              </a:rPr>
              <a:t>Üst düzey voleybol için sadece fiziksel hazırlık, teknik-taktik ve psikolojik özellikler değil, aynı zamanda mekânsal görüş, reaksiyon hızı, </a:t>
            </a:r>
            <a:r>
              <a:rPr lang="tr-TR" sz="2200" dirty="0" err="1">
                <a:latin typeface="Times New Roman" panose="02020603050405020304" pitchFamily="18" charset="0"/>
                <a:cs typeface="Times New Roman" panose="02020603050405020304" pitchFamily="18" charset="0"/>
              </a:rPr>
              <a:t>öncelleme</a:t>
            </a:r>
            <a:r>
              <a:rPr lang="tr-TR" sz="2200" dirty="0">
                <a:latin typeface="Times New Roman" panose="02020603050405020304" pitchFamily="18" charset="0"/>
                <a:cs typeface="Times New Roman" panose="02020603050405020304" pitchFamily="18" charset="0"/>
              </a:rPr>
              <a:t>, motor aktivitenin zamansal, mekânsal ve kuvvet özelliklerini doğru bir şekilde tahmin edebilme becerisi ve koordinasyonun ön koşullarının sağlanması gereklidir. </a:t>
            </a:r>
          </a:p>
          <a:p>
            <a:pPr marL="0" indent="0" algn="just">
              <a:buNone/>
            </a:pPr>
            <a:endParaRPr lang="tr-TR"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a:solidFill>
                  <a:srgbClr val="FF0000"/>
                </a:solidFill>
                <a:latin typeface="Times New Roman" pitchFamily="18" charset="0"/>
                <a:cs typeface="Times New Roman" pitchFamily="18" charset="0"/>
              </a:rPr>
              <a:t>teknik bir davranışın düzgün yapılmasında</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idare edici ve yönlendirici olarak kabul edilirler.</a:t>
            </a:r>
          </a:p>
          <a:p>
            <a:pPr algn="just">
              <a:buFont typeface="Wingdings" pitchFamily="2" charset="2"/>
              <a:buChar char="Ø"/>
            </a:pPr>
            <a:r>
              <a:rPr lang="tr-TR" altLang="tr-TR" sz="2200" dirty="0">
                <a:latin typeface="Times New Roman" pitchFamily="18" charset="0"/>
                <a:cs typeface="Times New Roman" pitchFamily="18" charset="0"/>
              </a:rPr>
              <a:t>İyi bir koordinasyon kapasitesi </a:t>
            </a:r>
            <a:r>
              <a:rPr lang="tr-TR" altLang="tr-TR" sz="2200" b="1" dirty="0">
                <a:solidFill>
                  <a:srgbClr val="FF0000"/>
                </a:solidFill>
                <a:latin typeface="Times New Roman" pitchFamily="18" charset="0"/>
                <a:cs typeface="Times New Roman" pitchFamily="18" charset="0"/>
              </a:rPr>
              <a:t>kuvvetin ve enerjinin uygun bir biçimde</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kullanılmasını sağlar.</a:t>
            </a: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err="1">
                <a:solidFill>
                  <a:srgbClr val="FF0000"/>
                </a:solidFill>
                <a:latin typeface="Times New Roman" pitchFamily="18" charset="0"/>
                <a:cs typeface="Times New Roman" pitchFamily="18" charset="0"/>
              </a:rPr>
              <a:t>kondisyonel</a:t>
            </a:r>
            <a:r>
              <a:rPr lang="tr-TR" altLang="tr-TR" sz="2200" b="1" dirty="0">
                <a:solidFill>
                  <a:srgbClr val="FF0000"/>
                </a:solidFill>
                <a:latin typeface="Times New Roman" pitchFamily="18" charset="0"/>
                <a:cs typeface="Times New Roman" pitchFamily="18" charset="0"/>
              </a:rPr>
              <a:t> yeteneklerden büyük oranda yararlanırlar</a:t>
            </a:r>
            <a:r>
              <a:rPr lang="tr-TR" altLang="tr-TR" sz="2200" dirty="0">
                <a:latin typeface="Times New Roman" pitchFamily="18" charset="0"/>
                <a:cs typeface="Times New Roman" pitchFamily="18" charset="0"/>
              </a:rPr>
              <a:t> ve sağlam olarak yapılanırlar.</a:t>
            </a:r>
          </a:p>
          <a:p>
            <a:pPr marL="0" indent="0" algn="just">
              <a:buNone/>
            </a:pPr>
            <a:endParaRPr lang="tr-TR" altLang="tr-TR" sz="2200" dirty="0">
              <a:latin typeface="Times New Roman" pitchFamily="18" charset="0"/>
              <a:cs typeface="Times New Roman" pitchFamily="18" charset="0"/>
            </a:endParaRPr>
          </a:p>
          <a:p>
            <a:pPr algn="just">
              <a:buFont typeface="Wingdings" pitchFamily="2" charset="2"/>
              <a:buChar char="Ø"/>
            </a:pPr>
            <a:endParaRPr lang="tr-TR" altLang="tr-TR" sz="2400" dirty="0">
              <a:latin typeface="Times New Roman" pitchFamily="18" charset="0"/>
              <a:cs typeface="Times New Roman" pitchFamily="18" charset="0"/>
            </a:endParaRPr>
          </a:p>
          <a:p>
            <a:pPr algn="just">
              <a:buFont typeface="Wingdings 2" pitchFamily="18" charset="2"/>
              <a:buNone/>
            </a:pPr>
            <a:endParaRPr lang="tr-TR" altLang="tr-TR" sz="2400" dirty="0">
              <a:latin typeface="Times New Roman" pitchFamily="18" charset="0"/>
              <a:cs typeface="Times New Roman" pitchFamily="18" charset="0"/>
            </a:endParaRPr>
          </a:p>
        </p:txBody>
      </p:sp>
      <p:pic>
        <p:nvPicPr>
          <p:cNvPr id="58372" name="Resim 3"/>
          <p:cNvPicPr>
            <a:picLocks noChangeAspect="1"/>
          </p:cNvPicPr>
          <p:nvPr/>
        </p:nvPicPr>
        <p:blipFill>
          <a:blip r:embed="rId2"/>
          <a:srcRect/>
          <a:stretch>
            <a:fillRect/>
          </a:stretch>
        </p:blipFill>
        <p:spPr bwMode="auto">
          <a:xfrm>
            <a:off x="6715125" y="285750"/>
            <a:ext cx="2090738" cy="571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 Neden Önemli</a:t>
            </a:r>
            <a:r>
              <a:rPr lang="tr-TR" altLang="tr-TR" sz="3600" b="1" dirty="0">
                <a:solidFill>
                  <a:schemeClr val="accent1"/>
                </a:solidFill>
                <a:latin typeface="Times New Roman" pitchFamily="18" charset="0"/>
                <a:cs typeface="Times New Roman" pitchFamily="18" charset="0"/>
              </a:rPr>
              <a:t>?</a:t>
            </a:r>
            <a:endParaRPr lang="tr-TR" altLang="tr-TR" sz="3600" dirty="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sportif tekniğin;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 süresinde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 temposunda</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kalitesinin devamında belirleyicisidir.</a:t>
            </a:r>
          </a:p>
          <a:p>
            <a:pPr algn="just">
              <a:buFont typeface="Wingdings" pitchFamily="2" charset="2"/>
              <a:buChar char="Ø"/>
            </a:pPr>
            <a:r>
              <a:rPr lang="tr-TR" altLang="tr-TR" sz="2200" dirty="0">
                <a:latin typeface="Times New Roman" pitchFamily="18" charset="0"/>
                <a:cs typeface="Times New Roman" pitchFamily="18" charset="0"/>
              </a:rPr>
              <a:t>Bu yüzden koordinasyon her </a:t>
            </a:r>
            <a:r>
              <a:rPr lang="tr-TR" altLang="tr-TR" sz="2200" dirty="0" err="1">
                <a:latin typeface="Times New Roman" pitchFamily="18" charset="0"/>
                <a:cs typeface="Times New Roman" pitchFamily="18" charset="0"/>
              </a:rPr>
              <a:t>sporsal</a:t>
            </a:r>
            <a:r>
              <a:rPr lang="tr-TR" altLang="tr-TR" sz="2200" dirty="0">
                <a:latin typeface="Times New Roman" pitchFamily="18" charset="0"/>
                <a:cs typeface="Times New Roman" pitchFamily="18" charset="0"/>
              </a:rPr>
              <a:t> hareket için </a:t>
            </a:r>
            <a:r>
              <a:rPr lang="tr-TR" altLang="tr-TR" sz="2200" b="1" dirty="0">
                <a:solidFill>
                  <a:srgbClr val="FF0000"/>
                </a:solidFill>
                <a:latin typeface="Times New Roman" pitchFamily="18" charset="0"/>
                <a:cs typeface="Times New Roman" pitchFamily="18" charset="0"/>
              </a:rPr>
              <a:t>ön koşul ve/ya da amaç</a:t>
            </a:r>
            <a:r>
              <a:rPr lang="tr-TR" altLang="tr-TR" sz="2200" dirty="0">
                <a:latin typeface="Times New Roman" pitchFamily="18" charset="0"/>
                <a:cs typeface="Times New Roman" pitchFamily="18" charset="0"/>
              </a:rPr>
              <a:t>tır.</a:t>
            </a:r>
          </a:p>
          <a:p>
            <a:pPr algn="just">
              <a:buFont typeface="Wingdings" pitchFamily="2" charset="2"/>
              <a:buChar char="Ø"/>
            </a:pPr>
            <a:r>
              <a:rPr lang="tr-TR" dirty="0"/>
              <a:t>Çok yönlü hareket deneyimleri </a:t>
            </a:r>
            <a:r>
              <a:rPr lang="tr-TR" dirty="0" err="1"/>
              <a:t>koordinatif</a:t>
            </a:r>
            <a:r>
              <a:rPr lang="tr-TR" dirty="0"/>
              <a:t> yeteneklerin kazanılma süresini kısaltır. </a:t>
            </a:r>
            <a:endParaRPr lang="tr-TR" altLang="tr-TR" sz="2200" dirty="0">
              <a:latin typeface="Times New Roman" pitchFamily="18" charset="0"/>
              <a:cs typeface="Times New Roman" pitchFamily="18" charset="0"/>
            </a:endParaRPr>
          </a:p>
          <a:p>
            <a:pPr algn="just">
              <a:buFont typeface="Wingdings" pitchFamily="2" charset="2"/>
              <a:buChar char="Ø"/>
            </a:pPr>
            <a:r>
              <a:rPr lang="tr-TR" altLang="tr-TR" sz="2200" dirty="0">
                <a:latin typeface="Times New Roman" pitchFamily="18" charset="0"/>
                <a:cs typeface="Times New Roman" pitchFamily="18" charset="0"/>
              </a:rPr>
              <a:t>Diğer </a:t>
            </a:r>
            <a:r>
              <a:rPr lang="tr-TR" altLang="tr-TR" sz="2200" b="1" dirty="0">
                <a:solidFill>
                  <a:srgbClr val="FF0000"/>
                </a:solidFill>
                <a:latin typeface="Times New Roman" pitchFamily="18" charset="0"/>
                <a:cs typeface="Times New Roman" pitchFamily="18" charset="0"/>
              </a:rPr>
              <a:t>sportif becerilerin daha kolay kazanılmasını </a:t>
            </a:r>
            <a:r>
              <a:rPr lang="tr-TR" altLang="tr-TR" sz="2200" dirty="0">
                <a:latin typeface="Times New Roman" pitchFamily="18" charset="0"/>
                <a:cs typeface="Times New Roman" pitchFamily="18" charset="0"/>
              </a:rPr>
              <a:t>sağlarlar.</a:t>
            </a:r>
          </a:p>
          <a:p>
            <a:pPr algn="just">
              <a:buFont typeface="Wingdings" pitchFamily="2" charset="2"/>
              <a:buChar char="Ø"/>
            </a:pPr>
            <a:r>
              <a:rPr lang="tr-TR" altLang="tr-TR" sz="2200" dirty="0">
                <a:latin typeface="Times New Roman" pitchFamily="18" charset="0"/>
                <a:cs typeface="Times New Roman" pitchFamily="18" charset="0"/>
              </a:rPr>
              <a:t>Değişik ve farklı koşullardaki hareketlere </a:t>
            </a:r>
            <a:r>
              <a:rPr lang="tr-TR" altLang="tr-TR" sz="2200" b="1" dirty="0">
                <a:solidFill>
                  <a:srgbClr val="FF0000"/>
                </a:solidFill>
                <a:latin typeface="Times New Roman" pitchFamily="18" charset="0"/>
                <a:cs typeface="Times New Roman" pitchFamily="18" charset="0"/>
              </a:rPr>
              <a:t>çok hızlı uyum sağlanmasına </a:t>
            </a:r>
            <a:r>
              <a:rPr lang="tr-TR" altLang="tr-TR" sz="2200" dirty="0">
                <a:latin typeface="Times New Roman" pitchFamily="18" charset="0"/>
                <a:cs typeface="Times New Roman" pitchFamily="18" charset="0"/>
              </a:rPr>
              <a:t>neden olurlar.</a:t>
            </a:r>
          </a:p>
          <a:p>
            <a:pPr lvl="0" algn="just">
              <a:buFont typeface="Wingdings" pitchFamily="2" charset="2"/>
              <a:buChar char="Ø"/>
            </a:pPr>
            <a:r>
              <a:rPr lang="tr-TR" dirty="0"/>
              <a:t>Sportif </a:t>
            </a:r>
            <a:r>
              <a:rPr lang="tr-TR" b="1" dirty="0">
                <a:solidFill>
                  <a:srgbClr val="FF0000"/>
                </a:solidFill>
              </a:rPr>
              <a:t>kazalardan ve sakatlanmalardan </a:t>
            </a:r>
            <a:r>
              <a:rPr lang="tr-TR" dirty="0"/>
              <a:t>korunmaya yardımcı olur.</a:t>
            </a:r>
            <a:endParaRPr lang="tr-TR" altLang="tr-TR" sz="2200" dirty="0">
              <a:latin typeface="Times New Roman" pitchFamily="18" charset="0"/>
              <a:cs typeface="Times New Roman" pitchFamily="18" charset="0"/>
            </a:endParaRPr>
          </a:p>
          <a:p>
            <a:endParaRPr lang="tr-TR" altLang="tr-TR" dirty="0"/>
          </a:p>
          <a:p>
            <a:pPr>
              <a:buFont typeface="Wingdings 2" pitchFamily="18" charset="2"/>
              <a:buNone/>
            </a:pPr>
            <a:endParaRPr lang="tr-TR" altLang="tr-TR" dirty="0"/>
          </a:p>
        </p:txBody>
      </p:sp>
      <p:pic>
        <p:nvPicPr>
          <p:cNvPr id="59396" name="Resim 3"/>
          <p:cNvPicPr>
            <a:picLocks noChangeAspect="1"/>
          </p:cNvPicPr>
          <p:nvPr/>
        </p:nvPicPr>
        <p:blipFill>
          <a:blip r:embed="rId2"/>
          <a:srcRect/>
          <a:stretch>
            <a:fillRect/>
          </a:stretch>
        </p:blipFill>
        <p:spPr bwMode="auto">
          <a:xfrm>
            <a:off x="6715125" y="188641"/>
            <a:ext cx="2090738" cy="50405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dirty="0">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GENEL KOORDİNASYON</a:t>
            </a:r>
          </a:p>
          <a:p>
            <a:pPr eaLnBrk="1" hangingPunct="1">
              <a:lnSpc>
                <a:spcPct val="80000"/>
              </a:lnSpc>
              <a:buFont typeface="Wingdings" pitchFamily="2" charset="2"/>
              <a:buChar char="ü"/>
            </a:pPr>
            <a:r>
              <a:rPr lang="tr-TR" altLang="tr-TR" sz="2400" b="1"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itchFamily="2" charset="2"/>
              <a:buChar char="ü"/>
            </a:pPr>
            <a:r>
              <a:rPr lang="tr-TR" altLang="tr-TR" sz="2200" dirty="0">
                <a:latin typeface="Times New Roman" pitchFamily="18" charset="0"/>
                <a:cs typeface="Times New Roman" pitchFamily="18" charset="0"/>
              </a:rPr>
              <a:t>Çok yönlü gelişmekle birlikte her sporcu yeterli genel koordinasyon kazanmalıdır.</a:t>
            </a:r>
            <a:br>
              <a:rPr lang="tr-TR" altLang="tr-TR" sz="2400" dirty="0">
                <a:solidFill>
                  <a:schemeClr val="bg2"/>
                </a:solidFill>
                <a:latin typeface="Times New Roman" pitchFamily="18" charset="0"/>
                <a:cs typeface="Times New Roman" pitchFamily="18" charset="0"/>
              </a:rPr>
            </a:br>
            <a:endParaRPr lang="tr-TR" altLang="tr-TR" sz="2400" dirty="0">
              <a:solidFill>
                <a:schemeClr val="bg2"/>
              </a:solidFill>
              <a:latin typeface="Times New Roman" pitchFamily="18" charset="0"/>
              <a:cs typeface="Times New Roman" pitchFamily="18" charset="0"/>
            </a:endParaRPr>
          </a:p>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ÖZEL KOORDİNASYON</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dirty="0"/>
          </a:p>
        </p:txBody>
      </p:sp>
      <p:pic>
        <p:nvPicPr>
          <p:cNvPr id="60420" name="Resim 3"/>
          <p:cNvPicPr>
            <a:picLocks noChangeAspect="1"/>
          </p:cNvPicPr>
          <p:nvPr/>
        </p:nvPicPr>
        <p:blipFill>
          <a:blip r:embed="rId2"/>
          <a:srcRect/>
          <a:stretch>
            <a:fillRect/>
          </a:stretch>
        </p:blipFill>
        <p:spPr bwMode="auto">
          <a:xfrm>
            <a:off x="6715125" y="214313"/>
            <a:ext cx="2090738" cy="6953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itchFamily="2" charset="2"/>
              <a:buChar char="Ø"/>
            </a:pPr>
            <a:r>
              <a:rPr lang="tr-TR" altLang="tr-TR" sz="2800" dirty="0"/>
              <a:t> </a:t>
            </a:r>
            <a:r>
              <a:rPr lang="tr-TR" altLang="tr-TR" sz="2400" dirty="0">
                <a:latin typeface="Times New Roman" pitchFamily="18" charset="0"/>
                <a:cs typeface="Times New Roman" pitchFamily="18" charset="0"/>
              </a:rPr>
              <a:t>Vücut ağırlığı </a:t>
            </a:r>
          </a:p>
          <a:p>
            <a:pPr eaLnBrk="1" hangingPunct="1">
              <a:buFont typeface="Wingdings" pitchFamily="2" charset="2"/>
              <a:buChar char="Ø"/>
            </a:pPr>
            <a:r>
              <a:rPr lang="tr-TR" altLang="tr-TR" sz="2400" dirty="0">
                <a:latin typeface="Times New Roman" pitchFamily="18" charset="0"/>
                <a:cs typeface="Times New Roman" pitchFamily="18" charset="0"/>
              </a:rPr>
              <a:t>Boy</a:t>
            </a:r>
          </a:p>
          <a:p>
            <a:pPr eaLnBrk="1" hangingPunct="1">
              <a:buFont typeface="Wingdings" pitchFamily="2" charset="2"/>
              <a:buChar char="Ø"/>
            </a:pPr>
            <a:r>
              <a:rPr lang="tr-TR" altLang="tr-TR" sz="2400" dirty="0">
                <a:latin typeface="Times New Roman" pitchFamily="18" charset="0"/>
                <a:cs typeface="Times New Roman" pitchFamily="18" charset="0"/>
              </a:rPr>
              <a:t>Yaş</a:t>
            </a:r>
          </a:p>
          <a:p>
            <a:pPr eaLnBrk="1" hangingPunct="1">
              <a:buFont typeface="Wingdings" pitchFamily="2" charset="2"/>
              <a:buChar char="Ø"/>
            </a:pPr>
            <a:r>
              <a:rPr lang="tr-TR" altLang="tr-TR" sz="2400" dirty="0">
                <a:latin typeface="Times New Roman" pitchFamily="18" charset="0"/>
                <a:cs typeface="Times New Roman" pitchFamily="18" charset="0"/>
              </a:rPr>
              <a:t>Zaman ayarlama kapasitesi (</a:t>
            </a:r>
            <a:r>
              <a:rPr lang="tr-TR" altLang="tr-TR" sz="2400" dirty="0" err="1">
                <a:latin typeface="Times New Roman" pitchFamily="18" charset="0"/>
                <a:cs typeface="Times New Roman" pitchFamily="18" charset="0"/>
              </a:rPr>
              <a:t>timing</a:t>
            </a:r>
            <a:r>
              <a:rPr lang="tr-TR" altLang="tr-TR" sz="2400" dirty="0">
                <a:latin typeface="Times New Roman" pitchFamily="18" charset="0"/>
                <a:cs typeface="Times New Roman" pitchFamily="18" charset="0"/>
              </a:rPr>
              <a:t>)</a:t>
            </a:r>
          </a:p>
          <a:p>
            <a:pPr eaLnBrk="1" hangingPunct="1">
              <a:buFont typeface="Wingdings" pitchFamily="2" charset="2"/>
              <a:buChar char="Ø"/>
            </a:pPr>
            <a:r>
              <a:rPr lang="tr-TR" altLang="tr-TR" sz="2400" dirty="0">
                <a:latin typeface="Times New Roman" pitchFamily="18" charset="0"/>
                <a:cs typeface="Times New Roman" pitchFamily="18" charset="0"/>
              </a:rPr>
              <a:t>Denge</a:t>
            </a:r>
          </a:p>
          <a:p>
            <a:pPr eaLnBrk="1" hangingPunct="1">
              <a:buFont typeface="Wingdings" pitchFamily="2" charset="2"/>
              <a:buChar char="Ø"/>
            </a:pPr>
            <a:r>
              <a:rPr lang="tr-TR" altLang="tr-TR" sz="2400" dirty="0">
                <a:latin typeface="Times New Roman" pitchFamily="18" charset="0"/>
                <a:cs typeface="Times New Roman" pitchFamily="18" charset="0"/>
              </a:rPr>
              <a:t>Reaksiyon zamanı</a:t>
            </a:r>
          </a:p>
          <a:p>
            <a:pPr eaLnBrk="1" hangingPunct="1">
              <a:buFont typeface="Wingdings" pitchFamily="2" charset="2"/>
              <a:buChar char="Ø"/>
            </a:pPr>
            <a:r>
              <a:rPr lang="tr-TR" altLang="tr-TR" sz="2400" dirty="0">
                <a:latin typeface="Times New Roman" pitchFamily="18" charset="0"/>
                <a:cs typeface="Times New Roman" pitchFamily="18" charset="0"/>
              </a:rPr>
              <a:t>Hareketin sürati</a:t>
            </a:r>
          </a:p>
          <a:p>
            <a:pPr eaLnBrk="1" hangingPunct="1">
              <a:buFont typeface="Wingdings" pitchFamily="2" charset="2"/>
              <a:buChar char="Ø"/>
            </a:pPr>
            <a:r>
              <a:rPr lang="tr-TR" altLang="tr-TR" sz="2400" dirty="0">
                <a:latin typeface="Times New Roman" pitchFamily="18" charset="0"/>
                <a:cs typeface="Times New Roman" pitchFamily="18" charset="0"/>
              </a:rPr>
              <a:t>Hareketin yeri ve uzaklığı</a:t>
            </a:r>
          </a:p>
          <a:p>
            <a:pPr eaLnBrk="1" hangingPunct="1">
              <a:buFont typeface="Wingdings" pitchFamily="2" charset="2"/>
              <a:buChar char="Ø"/>
            </a:pPr>
            <a:r>
              <a:rPr lang="tr-TR" altLang="tr-TR" sz="2400" dirty="0" err="1">
                <a:latin typeface="Times New Roman" pitchFamily="18" charset="0"/>
                <a:cs typeface="Times New Roman" pitchFamily="18" charset="0"/>
              </a:rPr>
              <a:t>Kassal</a:t>
            </a:r>
            <a:r>
              <a:rPr lang="tr-TR" altLang="tr-TR" sz="2400" dirty="0">
                <a:latin typeface="Times New Roman" pitchFamily="18" charset="0"/>
                <a:cs typeface="Times New Roman" pitchFamily="18" charset="0"/>
              </a:rPr>
              <a:t> fonksiyon</a:t>
            </a:r>
          </a:p>
          <a:p>
            <a:pPr eaLnBrk="1" hangingPunct="1">
              <a:buFont typeface="Wingdings" pitchFamily="2" charset="2"/>
              <a:buChar char="Ø"/>
            </a:pPr>
            <a:r>
              <a:rPr lang="tr-TR" altLang="tr-TR" sz="2400" dirty="0" err="1">
                <a:latin typeface="Times New Roman" pitchFamily="18" charset="0"/>
                <a:cs typeface="Times New Roman" pitchFamily="18" charset="0"/>
              </a:rPr>
              <a:t>Kondisyonel</a:t>
            </a:r>
            <a:r>
              <a:rPr lang="tr-TR" altLang="tr-TR" sz="2400" dirty="0">
                <a:latin typeface="Times New Roman" pitchFamily="18" charset="0"/>
                <a:cs typeface="Times New Roman" pitchFamily="18" charset="0"/>
              </a:rPr>
              <a:t> yeteneklerin yetersizliği </a:t>
            </a:r>
          </a:p>
          <a:p>
            <a:pPr eaLnBrk="1" hangingPunct="1">
              <a:buFont typeface="Wingdings" pitchFamily="2" charset="2"/>
              <a:buChar char="Ø"/>
            </a:pPr>
            <a:r>
              <a:rPr lang="tr-TR" altLang="tr-TR" sz="2400" dirty="0">
                <a:latin typeface="Times New Roman" pitchFamily="18" charset="0"/>
                <a:cs typeface="Times New Roman" pitchFamily="18" charset="0"/>
              </a:rPr>
              <a:t>Katı teknikte hareket öğretimi  </a:t>
            </a:r>
          </a:p>
          <a:p>
            <a:pPr eaLnBrk="1" hangingPunct="1">
              <a:buFont typeface="Wingdings" pitchFamily="2" charset="2"/>
              <a:buChar char="Ø"/>
            </a:pPr>
            <a:r>
              <a:rPr lang="tr-TR" altLang="tr-TR" sz="2400" dirty="0">
                <a:latin typeface="Times New Roman" pitchFamily="18" charset="0"/>
                <a:cs typeface="Times New Roman" pitchFamily="18" charset="0"/>
              </a:rPr>
              <a:t>Sakatlıklar </a:t>
            </a:r>
          </a:p>
        </p:txBody>
      </p:sp>
      <p:pic>
        <p:nvPicPr>
          <p:cNvPr id="61444" name="Resim 3"/>
          <p:cNvPicPr>
            <a:picLocks noChangeAspect="1"/>
          </p:cNvPicPr>
          <p:nvPr/>
        </p:nvPicPr>
        <p:blipFill>
          <a:blip r:embed="rId2"/>
          <a:srcRect/>
          <a:stretch>
            <a:fillRect/>
          </a:stretch>
        </p:blipFill>
        <p:spPr bwMode="auto">
          <a:xfrm>
            <a:off x="6732588" y="133350"/>
            <a:ext cx="2090737" cy="581025"/>
          </a:xfrm>
          <a:prstGeom prst="rect">
            <a:avLst/>
          </a:prstGeom>
          <a:noFill/>
          <a:ln w="9525">
            <a:noFill/>
            <a:miter lim="800000"/>
            <a:headEnd/>
            <a:tailEnd/>
          </a:ln>
        </p:spPr>
      </p:pic>
      <p:pic>
        <p:nvPicPr>
          <p:cNvPr id="61445" name="Picture 2" descr="C:\Users\user\Desktop\images (1).jpg"/>
          <p:cNvPicPr>
            <a:picLocks noChangeAspect="1" noChangeArrowheads="1"/>
          </p:cNvPicPr>
          <p:nvPr/>
        </p:nvPicPr>
        <p:blipFill>
          <a:blip r:embed="rId3"/>
          <a:srcRect/>
          <a:stretch>
            <a:fillRect/>
          </a:stretch>
        </p:blipFill>
        <p:spPr bwMode="auto">
          <a:xfrm>
            <a:off x="6000750" y="1916832"/>
            <a:ext cx="2828925" cy="401248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a:t>Koordinasyon ve motor beceriler, sinir sisteminin geliştiği çocukluk döneminde </a:t>
            </a:r>
            <a:r>
              <a:rPr lang="tr-TR" b="1">
                <a:solidFill>
                  <a:srgbClr val="FF0000"/>
                </a:solidFill>
              </a:rPr>
              <a:t>fiziksel olarak aktif olan </a:t>
            </a:r>
            <a:r>
              <a:rPr lang="tr-TR"/>
              <a:t>erkeklerde ve kızlarda en iyi şekilde gelişmektedir. </a:t>
            </a:r>
          </a:p>
          <a:p>
            <a:pPr algn="just"/>
            <a:r>
              <a:rPr lang="tr-TR"/>
              <a:t>Motor beceri gelişimi yaşamda çok erken başlar, </a:t>
            </a:r>
            <a:r>
              <a:rPr lang="tr-TR" b="1">
                <a:solidFill>
                  <a:srgbClr val="FF0000"/>
                </a:solidFill>
              </a:rPr>
              <a:t>genel koordinasyon 6-10 yaş </a:t>
            </a:r>
            <a:r>
              <a:rPr lang="tr-TR"/>
              <a:t>boyunca gelişmeye devam ederken, </a:t>
            </a:r>
            <a:r>
              <a:rPr lang="tr-TR" b="1">
                <a:solidFill>
                  <a:srgbClr val="FF0000"/>
                </a:solidFill>
              </a:rPr>
              <a:t>voleybola özgü koordinasyon 10-14 yaş aralığında artar</a:t>
            </a:r>
            <a:r>
              <a:rPr lang="tr-TR" b="1"/>
              <a:t> </a:t>
            </a:r>
            <a:r>
              <a:rPr lang="tr-TR"/>
              <a:t>ve uzmanlık aşamasında (15-18 yaş) yüksek performans aşamasına gelir ve mükemmelleşir. </a:t>
            </a:r>
          </a:p>
          <a:p>
            <a:pPr algn="just"/>
            <a:r>
              <a:rPr lang="tr-TR"/>
              <a:t>Genel koordinasyonu oluşturan temel koordinatif yetilerin öğretimi/geliştirilmesi (1. aşama) Fabrika Voleybol Modül 2’de ayrıntılı olarak anlatılmıştır.</a:t>
            </a:r>
          </a:p>
          <a:p>
            <a:endParaRPr lang="tr-TR"/>
          </a:p>
        </p:txBody>
      </p:sp>
      <p:pic>
        <p:nvPicPr>
          <p:cNvPr id="62468" name="Resim 3"/>
          <p:cNvPicPr>
            <a:picLocks noChangeAspect="1"/>
          </p:cNvPicPr>
          <p:nvPr/>
        </p:nvPicPr>
        <p:blipFill>
          <a:blip r:embed="rId2"/>
          <a:srcRect/>
          <a:stretch>
            <a:fillRect/>
          </a:stretch>
        </p:blipFill>
        <p:spPr bwMode="auto">
          <a:xfrm>
            <a:off x="6643688" y="285750"/>
            <a:ext cx="2090737" cy="58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dirty="0">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b="1">
                <a:solidFill>
                  <a:srgbClr val="FF0000"/>
                </a:solidFill>
                <a:cs typeface="Times New Roman" pitchFamily="18" charset="0"/>
              </a:rPr>
              <a:t>Yedi yaşlardan puberteye (ergenlik) </a:t>
            </a:r>
            <a:r>
              <a:rPr lang="tr-TR" altLang="tr-TR" sz="2400">
                <a:cs typeface="Times New Roman" pitchFamily="18" charset="0"/>
              </a:rPr>
              <a:t>kadar olan dönemde koordinasyon gelişimi üst düzey sağlanabilmektedir.</a:t>
            </a:r>
          </a:p>
          <a:p>
            <a:pPr>
              <a:buFont typeface="Wingdings 2" pitchFamily="18" charset="2"/>
              <a:buNone/>
            </a:pPr>
            <a:endParaRPr lang="tr-TR" altLang="tr-TR"/>
          </a:p>
        </p:txBody>
      </p:sp>
      <p:pic>
        <p:nvPicPr>
          <p:cNvPr id="6349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pic>
        <p:nvPicPr>
          <p:cNvPr id="63493" name="Picture 6" descr="C:\Users\user\Desktop\indir (1).jpg"/>
          <p:cNvPicPr>
            <a:picLocks noChangeAspect="1" noChangeArrowheads="1"/>
          </p:cNvPicPr>
          <p:nvPr/>
        </p:nvPicPr>
        <p:blipFill>
          <a:blip r:embed="rId3"/>
          <a:srcRect/>
          <a:stretch>
            <a:fillRect/>
          </a:stretch>
        </p:blipFill>
        <p:spPr bwMode="auto">
          <a:xfrm>
            <a:off x="5214938" y="4643438"/>
            <a:ext cx="3038475" cy="18478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a:latin typeface="Times New Roman" pitchFamily="18" charset="0"/>
                <a:cs typeface="Times New Roman" pitchFamily="18" charset="0"/>
              </a:rPr>
              <a:t>Fizyolojik faktörler</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Kalp-dolaşım dayanıklılığı, kassal kuvvet ve dayanıklılık ve esneklik</a:t>
            </a:r>
            <a:r>
              <a:rPr lang="en-US" sz="2200" dirty="0">
                <a:latin typeface="Times New Roman" pitchFamily="18" charset="0"/>
                <a:cs typeface="Times New Roman" pitchFamily="18" charset="0"/>
              </a:rPr>
              <a:t>.</a:t>
            </a:r>
          </a:p>
          <a:p>
            <a:pPr algn="just">
              <a:defRPr/>
            </a:pPr>
            <a:r>
              <a:rPr lang="tr-TR" sz="2200" b="1" dirty="0">
                <a:latin typeface="Times New Roman" pitchFamily="18" charset="0"/>
                <a:cs typeface="Times New Roman" pitchFamily="18" charset="0"/>
              </a:rPr>
              <a:t>Psikolojik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Korku, kaygı, kendine güven.</a:t>
            </a:r>
            <a:endParaRPr lang="en-US" sz="2200" dirty="0">
              <a:latin typeface="Times New Roman" pitchFamily="18" charset="0"/>
              <a:cs typeface="Times New Roman" pitchFamily="18" charset="0"/>
            </a:endParaRPr>
          </a:p>
          <a:p>
            <a:pPr algn="just">
              <a:defRPr/>
            </a:pPr>
            <a:r>
              <a:rPr lang="en-US" sz="2200" b="1" dirty="0">
                <a:latin typeface="Times New Roman" pitchFamily="18" charset="0"/>
                <a:cs typeface="Times New Roman" pitchFamily="18" charset="0"/>
              </a:rPr>
              <a:t>So</a:t>
            </a:r>
            <a:r>
              <a:rPr lang="tr-TR" sz="2200" b="1" dirty="0" err="1">
                <a:latin typeface="Times New Roman" pitchFamily="18" charset="0"/>
                <a:cs typeface="Times New Roman" pitchFamily="18" charset="0"/>
              </a:rPr>
              <a:t>syolojik</a:t>
            </a:r>
            <a:r>
              <a:rPr lang="tr-TR" sz="2200" b="1" dirty="0">
                <a:latin typeface="Times New Roman" pitchFamily="18" charset="0"/>
                <a:cs typeface="Times New Roman" pitchFamily="18" charset="0"/>
              </a:rPr>
              <a:t>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a:latin typeface="Times New Roman" pitchFamily="18" charset="0"/>
                <a:cs typeface="Times New Roman" pitchFamily="18" charset="0"/>
              </a:rPr>
              <a:t>(örn. Fiziksel olarak aktif bir aile rol model olabilir)</a:t>
            </a:r>
            <a:r>
              <a:rPr lang="en-US" sz="2200" dirty="0">
                <a:latin typeface="Times New Roman" pitchFamily="18" charset="0"/>
                <a:cs typeface="Times New Roman" pitchFamily="18" charset="0"/>
              </a:rPr>
              <a:t> </a:t>
            </a:r>
          </a:p>
          <a:p>
            <a:pPr lvl="1" algn="just">
              <a:defRPr/>
            </a:pPr>
            <a:r>
              <a:rPr lang="tr-TR" sz="2200" dirty="0">
                <a:latin typeface="Times New Roman" pitchFamily="18" charset="0"/>
                <a:cs typeface="Times New Roman" pitchFamily="18" charset="0"/>
              </a:rPr>
              <a:t>Cinsiyet rolleri</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 Çalışmaları</a:t>
            </a:r>
          </a:p>
        </p:txBody>
      </p:sp>
      <p:sp>
        <p:nvSpPr>
          <p:cNvPr id="3" name="İçerik Yer Tutucusu 2"/>
          <p:cNvSpPr>
            <a:spLocks noGrp="1"/>
          </p:cNvSpPr>
          <p:nvPr>
            <p:ph sz="quarter" idx="1"/>
          </p:nvPr>
        </p:nvSpPr>
        <p:spPr>
          <a:xfrm>
            <a:off x="539552" y="1447800"/>
            <a:ext cx="8147248" cy="4572000"/>
          </a:xfrm>
        </p:spPr>
        <p:txBody>
          <a:bodyPr/>
          <a:lstStyle/>
          <a:p>
            <a:pPr algn="just"/>
            <a:r>
              <a:rPr lang="tr-TR" dirty="0"/>
              <a:t>Spor branşına özgü koordinasyon döneminde (2. aşama), genel koordinasyon antrenmanlarının aşamalı olarak voleybola özgü koordinasyon antrenmanları ile birleştirilerek </a:t>
            </a:r>
            <a:r>
              <a:rPr lang="tr-TR" b="1" dirty="0">
                <a:solidFill>
                  <a:srgbClr val="FF0000"/>
                </a:solidFill>
              </a:rPr>
              <a:t>9-10 yaşlarında </a:t>
            </a:r>
            <a:r>
              <a:rPr lang="tr-TR" dirty="0"/>
              <a:t>başlaması gerekmektedir. </a:t>
            </a:r>
          </a:p>
          <a:p>
            <a:pPr algn="just"/>
            <a:r>
              <a:rPr lang="tr-TR" dirty="0"/>
              <a:t>Tüm bu antrenman çeşitlerinin ısınmanın ya da uygulanacak ise </a:t>
            </a:r>
            <a:r>
              <a:rPr lang="tr-TR" dirty="0" err="1"/>
              <a:t>pliyometrik</a:t>
            </a:r>
            <a:r>
              <a:rPr lang="tr-TR" dirty="0"/>
              <a:t> antrenmanların hemen sonrasında düşük/orta şiddette 15-25 </a:t>
            </a:r>
            <a:r>
              <a:rPr lang="tr-TR" dirty="0" err="1"/>
              <a:t>dk</a:t>
            </a:r>
            <a:r>
              <a:rPr lang="tr-TR" dirty="0"/>
              <a:t> 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055281"/>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dirty="0"/>
                        <a:t>Çeşitlemeler</a:t>
                      </a:r>
                    </a:p>
                    <a:p>
                      <a:endParaRPr lang="tr-TR" sz="2000" dirty="0"/>
                    </a:p>
                  </a:txBody>
                  <a:tcPr/>
                </a:tc>
                <a:tc>
                  <a:txBody>
                    <a:bodyPr/>
                    <a:lstStyle/>
                    <a:p>
                      <a:r>
                        <a:rPr lang="tr-TR" sz="2000" dirty="0"/>
                        <a:t>Örnekler</a:t>
                      </a:r>
                    </a:p>
                  </a:txBody>
                  <a:tcPr/>
                </a:tc>
                <a:extLst>
                  <a:ext uri="{0D108BD9-81ED-4DB2-BD59-A6C34878D82A}">
                    <a16:rowId xmlns:a16="http://schemas.microsoft.com/office/drawing/2014/main" val="10000"/>
                  </a:ext>
                </a:extLst>
              </a:tr>
              <a:tr h="1224139">
                <a:tc>
                  <a:txBody>
                    <a:bodyPr/>
                    <a:lstStyle/>
                    <a:p>
                      <a:r>
                        <a:rPr lang="tr-TR" sz="2000" dirty="0"/>
                        <a:t>Hareket uygulamalarını çeşitlendirme</a:t>
                      </a:r>
                    </a:p>
                    <a:p>
                      <a:endParaRPr lang="tr-TR" sz="2000" dirty="0"/>
                    </a:p>
                  </a:txBody>
                  <a:tcPr/>
                </a:tc>
                <a:tc>
                  <a:txBody>
                    <a:bodyPr/>
                    <a:lstStyle/>
                    <a:p>
                      <a:pPr algn="just"/>
                      <a:r>
                        <a:rPr lang="tr-TR" sz="2000" dirty="0"/>
                        <a:t>Voleybol teknik becerilerinin birbiri ile birleştirildiği alıştırmaların farklı yön ve hızlarda uygulanması</a:t>
                      </a:r>
                    </a:p>
                    <a:p>
                      <a:pPr algn="just"/>
                      <a:endParaRPr lang="tr-TR" sz="2000" dirty="0"/>
                    </a:p>
                  </a:txBody>
                  <a:tcPr/>
                </a:tc>
                <a:extLst>
                  <a:ext uri="{0D108BD9-81ED-4DB2-BD59-A6C34878D82A}">
                    <a16:rowId xmlns:a16="http://schemas.microsoft.com/office/drawing/2014/main" val="10001"/>
                  </a:ext>
                </a:extLst>
              </a:tr>
              <a:tr h="1271074">
                <a:tc>
                  <a:txBody>
                    <a:bodyPr/>
                    <a:lstStyle/>
                    <a:p>
                      <a:r>
                        <a:rPr lang="tr-TR" sz="2000" dirty="0"/>
                        <a:t>Çevre koşullarının değiştirilmesi</a:t>
                      </a:r>
                    </a:p>
                    <a:p>
                      <a:endParaRPr lang="tr-TR" sz="2000" dirty="0"/>
                    </a:p>
                  </a:txBody>
                  <a:tcPr/>
                </a:tc>
                <a:tc>
                  <a:txBody>
                    <a:bodyPr/>
                    <a:lstStyle/>
                    <a:p>
                      <a:pPr algn="just"/>
                      <a:r>
                        <a:rPr lang="tr-TR" sz="2000" dirty="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dirty="0"/>
                        <a:t>Mekanik becerilerin değiştirilmesi</a:t>
                      </a:r>
                    </a:p>
                    <a:p>
                      <a:endParaRPr lang="tr-TR" sz="2000" dirty="0"/>
                    </a:p>
                  </a:txBody>
                  <a:tcPr/>
                </a:tc>
                <a:tc>
                  <a:txBody>
                    <a:bodyPr/>
                    <a:lstStyle/>
                    <a:p>
                      <a:pPr algn="just"/>
                      <a:r>
                        <a:rPr lang="tr-TR" sz="2000" dirty="0"/>
                        <a:t>Voleybolcuların baskın </a:t>
                      </a:r>
                      <a:r>
                        <a:rPr lang="tr-TR" sz="2000" dirty="0" err="1"/>
                        <a:t>ekstremiteleri</a:t>
                      </a:r>
                      <a:r>
                        <a:rPr lang="tr-TR" sz="2000" dirty="0"/>
                        <a:t> ile uyguladıkları teknik becerileri baskın olmayan </a:t>
                      </a:r>
                      <a:r>
                        <a:rPr lang="tr-TR" sz="2000" dirty="0" err="1"/>
                        <a:t>ekstremiteleri</a:t>
                      </a:r>
                      <a:r>
                        <a:rPr lang="tr-TR" sz="2000" dirty="0"/>
                        <a:t> veya yönleri ile uygulamaları (</a:t>
                      </a:r>
                      <a:r>
                        <a:rPr lang="tr-TR" sz="2000" dirty="0" err="1"/>
                        <a:t>sağlakların</a:t>
                      </a:r>
                      <a:r>
                        <a:rPr lang="tr-TR" sz="2000" dirty="0"/>
                        <a:t>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dirty="0"/>
                        <a:t>Zamana karşı hareket, direktif ve komut değiştirme</a:t>
                      </a:r>
                    </a:p>
                    <a:p>
                      <a:endParaRPr lang="tr-TR" sz="2000" dirty="0"/>
                    </a:p>
                  </a:txBody>
                  <a:tcPr/>
                </a:tc>
                <a:tc>
                  <a:txBody>
                    <a:bodyPr/>
                    <a:lstStyle/>
                    <a:p>
                      <a:pPr algn="just"/>
                      <a:r>
                        <a:rPr lang="tr-TR" sz="2000" dirty="0"/>
                        <a:t>Alıştırmaların farklı süre ve şiddetlerde uygulanması, farklı uyaranlar (görsel/işitsel) ile alıştırmaların uygulanması</a:t>
                      </a:r>
                    </a:p>
                    <a:p>
                      <a:pPr algn="just"/>
                      <a:endParaRPr lang="tr-TR"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a:solidFill>
                  <a:srgbClr val="FF0000"/>
                </a:solidFill>
                <a:latin typeface="Times New Roman" panose="02020603050405020304" pitchFamily="18" charset="0"/>
                <a:cs typeface="Times New Roman" panose="02020603050405020304" pitchFamily="18" charset="0"/>
              </a:rPr>
              <a:t>Koordinatif </a:t>
            </a:r>
            <a:r>
              <a:rPr lang="tr-TR" sz="3200" b="1" dirty="0">
                <a:solidFill>
                  <a:srgbClr val="FF0000"/>
                </a:solidFill>
                <a:latin typeface="Times New Roman" panose="02020603050405020304" pitchFamily="18" charset="0"/>
                <a:cs typeface="Times New Roman" panose="02020603050405020304" pitchFamily="18" charset="0"/>
              </a:rPr>
              <a:t>Yetileri Geliştirme Prensipleri</a:t>
            </a:r>
          </a:p>
        </p:txBody>
      </p:sp>
      <p:sp>
        <p:nvSpPr>
          <p:cNvPr id="3" name="İçerik Yer Tutucusu 2"/>
          <p:cNvSpPr>
            <a:spLocks noGrp="1"/>
          </p:cNvSpPr>
          <p:nvPr>
            <p:ph sz="quarter" idx="1"/>
          </p:nvPr>
        </p:nvSpPr>
        <p:spPr>
          <a:xfrm>
            <a:off x="467544" y="1447800"/>
            <a:ext cx="8424936" cy="4572000"/>
          </a:xfrm>
        </p:spPr>
        <p:txBody>
          <a:bodyPr/>
          <a:lstStyle/>
          <a:p>
            <a:pPr algn="just"/>
            <a:r>
              <a:rPr lang="tr-TR" sz="2200" dirty="0">
                <a:latin typeface="Times New Roman" panose="02020603050405020304" pitchFamily="18" charset="0"/>
                <a:cs typeface="Times New Roman" panose="02020603050405020304" pitchFamily="18" charset="0"/>
              </a:rPr>
              <a:t>Farklı başlangıç pozisyonları kullanmak (dizüstü çömelerek, oturarak, sırtüstü/yüzüstü yatarak vb. farklı başlangıç pozisyonların hareket başlamak.)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performansı yöntemleri kullanmak (ayna egzersizleri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dinamikleri kullanmak (kolaylaştırılmış ve zorlaştırılmış koşullarda daha yavaş ve daha zor hareketlerin farklı ağırlıklar ile yapılması)</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mekanları kullanmak (sahanın ölçülerini küçültmek, farklı büyülüklerde ve mesafelerde engeller kullanmak) </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dış koşullar yaratmak (kum, toprak, sentetik, çim zemin vb. farklı zeminlerde sahanın ölçülerini değiştirerek rüzgarlı ve güneşli havalarda oynamak)</a:t>
            </a:r>
            <a:endParaRPr lang="en-US" sz="22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dirty="0" err="1">
                <a:solidFill>
                  <a:srgbClr val="FF0000"/>
                </a:solidFill>
                <a:latin typeface="Times New Roman" panose="02020603050405020304" pitchFamily="18" charset="0"/>
                <a:cs typeface="Times New Roman" panose="02020603050405020304" pitchFamily="18" charset="0"/>
              </a:rPr>
              <a:t>Koordinatif</a:t>
            </a:r>
            <a:r>
              <a:rPr lang="tr-TR" sz="3200" b="1" dirty="0">
                <a:solidFill>
                  <a:srgbClr val="FF0000"/>
                </a:solidFill>
                <a:latin typeface="Times New Roman" panose="02020603050405020304" pitchFamily="18" charset="0"/>
                <a:cs typeface="Times New Roman" panose="02020603050405020304" pitchFamily="18" charset="0"/>
              </a:rPr>
              <a:t> 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dirty="0">
                <a:latin typeface="Times New Roman" panose="02020603050405020304" pitchFamily="18" charset="0"/>
                <a:cs typeface="Times New Roman" panose="02020603050405020304" pitchFamily="18" charset="0"/>
              </a:rPr>
              <a:t>Farklı uyarı alma yolları kullanmak (zorlaştırılmış görsel, taktiksel, akustik ve </a:t>
            </a:r>
            <a:r>
              <a:rPr lang="tr-TR" sz="2200" dirty="0" err="1">
                <a:latin typeface="Times New Roman" panose="02020603050405020304" pitchFamily="18" charset="0"/>
                <a:cs typeface="Times New Roman" panose="02020603050405020304" pitchFamily="18" charset="0"/>
              </a:rPr>
              <a:t>kinestetik</a:t>
            </a:r>
            <a:r>
              <a:rPr lang="tr-TR" sz="2200" dirty="0">
                <a:latin typeface="Times New Roman" panose="02020603050405020304" pitchFamily="18" charset="0"/>
                <a:cs typeface="Times New Roman" panose="02020603050405020304" pitchFamily="18" charset="0"/>
              </a:rPr>
              <a:t> bilgi-koyu renk camlı gözlüklerle, eldivenle, 180º dönerek top tutma, voleybol topunu örtü ile kapatılmış bir ağ karşısında tutmak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Ek görevlerle desteklenmiş farklı oyunların birleşimi </a:t>
            </a:r>
          </a:p>
          <a:p>
            <a:pPr algn="just"/>
            <a:r>
              <a:rPr lang="tr-TR" sz="2200" dirty="0">
                <a:latin typeface="Times New Roman" panose="02020603050405020304" pitchFamily="18" charset="0"/>
                <a:cs typeface="Times New Roman" panose="02020603050405020304" pitchFamily="18" charset="0"/>
              </a:rPr>
              <a:t>Zaman baskısı ve stresli koşullar altında egzersizler üretmek (</a:t>
            </a:r>
            <a:r>
              <a:rPr lang="tr-TR" sz="2200" dirty="0" err="1">
                <a:latin typeface="Times New Roman" panose="02020603050405020304" pitchFamily="18" charset="0"/>
                <a:cs typeface="Times New Roman" panose="02020603050405020304" pitchFamily="18" charset="0"/>
              </a:rPr>
              <a:t>örn</a:t>
            </a:r>
            <a:r>
              <a:rPr lang="tr-TR" sz="2200" dirty="0">
                <a:latin typeface="Times New Roman" panose="02020603050405020304" pitchFamily="18" charset="0"/>
                <a:cs typeface="Times New Roman" panose="02020603050405020304" pitchFamily="18" charset="0"/>
              </a:rPr>
              <a:t>: denge tahtasında parmak pas/manşet pas-arttırılmış risk)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Egzersizin zorluğunda aşamalı artış yapmak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Yeni (alışık ve aşina olunmayan) </a:t>
            </a:r>
            <a:r>
              <a:rPr lang="tr-TR" sz="2200" dirty="0" err="1">
                <a:latin typeface="Times New Roman" panose="02020603050405020304" pitchFamily="18" charset="0"/>
                <a:cs typeface="Times New Roman" panose="02020603050405020304" pitchFamily="18" charset="0"/>
              </a:rPr>
              <a:t>koordinatif</a:t>
            </a:r>
            <a:r>
              <a:rPr lang="tr-TR" sz="2200" dirty="0">
                <a:latin typeface="Times New Roman" panose="02020603050405020304" pitchFamily="18" charset="0"/>
                <a:cs typeface="Times New Roman" panose="02020603050405020304" pitchFamily="18" charset="0"/>
              </a:rPr>
              <a:t> egzersizler yaptırmak</a:t>
            </a:r>
          </a:p>
          <a:p>
            <a:pPr algn="just" eaLnBrk="1" hangingPunct="1">
              <a:lnSpc>
                <a:spcPct val="80000"/>
              </a:lnSpc>
            </a:pPr>
            <a:r>
              <a:rPr lang="tr-TR" altLang="tr-TR" sz="2400" dirty="0">
                <a:cs typeface="Times New Roman" pitchFamily="18" charset="0"/>
              </a:rPr>
              <a:t>Alıştırmaların temposunu değiştirmek</a:t>
            </a:r>
          </a:p>
          <a:p>
            <a:r>
              <a:rPr lang="tr-TR" sz="2400" dirty="0"/>
              <a:t>Hareketin uygulaması sırasında şekil/yön değişikliği yapılmalıdır.</a:t>
            </a:r>
          </a:p>
          <a:p>
            <a:pPr algn="just"/>
            <a:endParaRPr lang="en-US" sz="22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Yetileri Geliştirme Prensipleri</a:t>
            </a: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dirty="0">
                <a:latin typeface="Times New Roman" panose="02020603050405020304" pitchFamily="18" charset="0"/>
                <a:cs typeface="Times New Roman" panose="02020603050405020304" pitchFamily="18" charset="0"/>
              </a:rPr>
              <a:t>Çeşitlendirilmiş egzersiz/alıştırma bankası oluşturmak</a:t>
            </a:r>
          </a:p>
          <a:p>
            <a:pPr algn="just" eaLnBrk="1" hangingPunct="1">
              <a:lnSpc>
                <a:spcPct val="80000"/>
              </a:lnSpc>
            </a:pPr>
            <a:r>
              <a:rPr lang="tr-TR" altLang="tr-TR" sz="2400" dirty="0">
                <a:latin typeface="Times New Roman" panose="02020603050405020304" pitchFamily="18" charset="0"/>
                <a:cs typeface="Times New Roman" panose="02020603050405020304" pitchFamily="18" charset="0"/>
              </a:rPr>
              <a:t>Kombine bir çalışma düşünülmelidir.</a:t>
            </a:r>
          </a:p>
          <a:p>
            <a:pPr algn="just"/>
            <a:r>
              <a:rPr lang="tr-TR" sz="2400" dirty="0">
                <a:latin typeface="Times New Roman" panose="02020603050405020304" pitchFamily="18" charset="0"/>
                <a:cs typeface="Times New Roman" panose="02020603050405020304" pitchFamily="18" charset="0"/>
              </a:rPr>
              <a:t>Her spor dalı için özel beceri alıştırmaları yapılmalıdır.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Daha küçük seriler/dar alan çalışmaları ve tekrarlar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Yeterli dinlenme süresi vermek</a:t>
            </a:r>
            <a:endParaRPr lang="en-US" sz="2400" dirty="0">
              <a:latin typeface="Times New Roman" panose="02020603050405020304" pitchFamily="18" charset="0"/>
              <a:cs typeface="Times New Roman" panose="02020603050405020304" pitchFamily="18" charset="0"/>
            </a:endParaRPr>
          </a:p>
          <a:p>
            <a:pPr algn="just"/>
            <a:r>
              <a:rPr lang="tr-TR" sz="2400" b="1" dirty="0">
                <a:solidFill>
                  <a:srgbClr val="FF0000"/>
                </a:solidFill>
                <a:latin typeface="Times New Roman" panose="02020603050405020304" pitchFamily="18" charset="0"/>
                <a:cs typeface="Times New Roman" panose="02020603050405020304" pitchFamily="18" charset="0"/>
              </a:rPr>
              <a:t>Koordinasyon egzersizlerinin ısınma sonrası ana evrenin ilk kısmında antrenmanın hazırlık bölümünde uygulanması</a:t>
            </a:r>
          </a:p>
          <a:p>
            <a:pPr algn="just" eaLnBrk="1" hangingPunct="1">
              <a:lnSpc>
                <a:spcPct val="80000"/>
              </a:lnSpc>
            </a:pPr>
            <a:endParaRPr lang="tr-TR" sz="2800" dirty="0"/>
          </a:p>
          <a:p>
            <a:pPr marL="0" indent="0" algn="just" eaLnBrk="1" hangingPunct="1">
              <a:lnSpc>
                <a:spcPct val="80000"/>
              </a:lnSpc>
              <a:buNone/>
            </a:pPr>
            <a:endParaRPr lang="tr-TR" altLang="tr-TR" sz="2800" dirty="0">
              <a:cs typeface="Times New Roman" pitchFamily="18" charset="0"/>
            </a:endParaRPr>
          </a:p>
          <a:p>
            <a:endParaRPr lang="tr-TR" altLang="tr-TR" dirty="0"/>
          </a:p>
        </p:txBody>
      </p:sp>
      <p:pic>
        <p:nvPicPr>
          <p:cNvPr id="64516"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dirty="0">
                <a:solidFill>
                  <a:srgbClr val="FF0000"/>
                </a:solidFill>
                <a:latin typeface="Times New Roman" panose="02020603050405020304" pitchFamily="18" charset="0"/>
                <a:cs typeface="Times New Roman" panose="02020603050405020304" pitchFamily="18" charset="0"/>
              </a:rPr>
              <a:t>Koordinasyon Yetisi Geliştirme Yöntemleri</a:t>
            </a:r>
            <a:endParaRPr lang="en-US" sz="2400" b="1" dirty="0">
              <a:solidFill>
                <a:srgbClr val="FF0000"/>
              </a:solidFill>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Oyun formunda ve yarışma düzeyinde</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Tekrarlanan</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Egzersiz sayısı zenginliği</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Uyarlanmış koşullarda egzersiz (</a:t>
            </a:r>
            <a:r>
              <a:rPr lang="tr-TR" sz="2400" dirty="0" err="1">
                <a:latin typeface="Times New Roman" panose="02020603050405020304" pitchFamily="18" charset="0"/>
                <a:cs typeface="Times New Roman" panose="02020603050405020304" pitchFamily="18" charset="0"/>
              </a:rPr>
              <a:t>anksiyete</a:t>
            </a:r>
            <a:r>
              <a:rPr lang="tr-TR" sz="2400" dirty="0">
                <a:latin typeface="Times New Roman" panose="02020603050405020304" pitchFamily="18" charset="0"/>
                <a:cs typeface="Times New Roman" panose="02020603050405020304" pitchFamily="18" charset="0"/>
              </a:rPr>
              <a:t>, zaman sınırlaması, yorgunluk)</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b="1" dirty="0">
                <a:solidFill>
                  <a:srgbClr val="FF0000"/>
                </a:solidFill>
                <a:latin typeface="Times New Roman" panose="02020603050405020304" pitchFamily="18" charset="0"/>
                <a:cs typeface="Times New Roman" panose="02020603050405020304" pitchFamily="18" charset="0"/>
              </a:rPr>
              <a:t>Egzersizlerin Uygulama Yapısı</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Ön cepheden yapılan egzersizler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Grup egzersizleri (eşli, üçlü, takım olarak)</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Görev (ana) egzersizler (en azından bir ya da iki görev koordinasyon yetisinin gelişimine ayrılmalıdır)</a:t>
            </a:r>
          </a:p>
          <a:p>
            <a:pPr algn="just"/>
            <a:r>
              <a:rPr lang="tr-TR" sz="2400" dirty="0">
                <a:latin typeface="Times New Roman" panose="02020603050405020304" pitchFamily="18" charset="0"/>
                <a:cs typeface="Times New Roman" panose="02020603050405020304" pitchFamily="18" charset="0"/>
              </a:rPr>
              <a:t>Tamamlayıcı egzersizler (egzersizlerin yapılma zorluğu ile verimliliğinin de arttırılması)</a:t>
            </a: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428625" y="0"/>
            <a:ext cx="8186738" cy="1143000"/>
          </a:xfrm>
        </p:spPr>
        <p:txBody>
          <a:bodyPr/>
          <a:lstStyle/>
          <a:p>
            <a:r>
              <a:rPr lang="tr-TR" sz="3600" b="1" dirty="0" err="1">
                <a:solidFill>
                  <a:srgbClr val="FF0000"/>
                </a:solidFill>
                <a:latin typeface="Times New Roman" panose="02020603050405020304" pitchFamily="18" charset="0"/>
                <a:cs typeface="Times New Roman" panose="02020603050405020304" pitchFamily="18" charset="0"/>
              </a:rPr>
              <a:t>Koodinatif</a:t>
            </a:r>
            <a:r>
              <a:rPr lang="tr-TR" sz="3600" b="1" dirty="0">
                <a:solidFill>
                  <a:srgbClr val="FF0000"/>
                </a:solidFill>
                <a:latin typeface="Times New Roman" panose="02020603050405020304" pitchFamily="18" charset="0"/>
                <a:cs typeface="Times New Roman" panose="02020603050405020304" pitchFamily="18" charset="0"/>
              </a:rPr>
              <a:t> Yetiler</a:t>
            </a:r>
          </a:p>
        </p:txBody>
      </p:sp>
      <p:sp>
        <p:nvSpPr>
          <p:cNvPr id="66563" name="2 İçerik Yer Tutucusu"/>
          <p:cNvSpPr>
            <a:spLocks noGrp="1"/>
          </p:cNvSpPr>
          <p:nvPr>
            <p:ph sz="quarter" idx="1"/>
          </p:nvPr>
        </p:nvSpPr>
        <p:spPr>
          <a:xfrm>
            <a:off x="500063" y="1447800"/>
            <a:ext cx="8186737" cy="4572000"/>
          </a:xfrm>
        </p:spPr>
        <p:txBody>
          <a:bodyPr/>
          <a:lstStyle/>
          <a:p>
            <a:pPr algn="just"/>
            <a:r>
              <a:rPr lang="tr-TR" dirty="0" err="1"/>
              <a:t>Koordinatif</a:t>
            </a:r>
            <a:r>
              <a:rPr lang="tr-TR" dirty="0"/>
              <a:t> yetiler fizyolojik açıdan bakıldığında, </a:t>
            </a:r>
            <a:r>
              <a:rPr lang="tr-TR" dirty="0" err="1"/>
              <a:t>kondisyonel</a:t>
            </a:r>
            <a:r>
              <a:rPr lang="tr-TR" dirty="0"/>
              <a:t> yeteneklerden daha erken gelişim gösterir. </a:t>
            </a:r>
          </a:p>
          <a:p>
            <a:pPr algn="just"/>
            <a:r>
              <a:rPr lang="tr-TR" dirty="0"/>
              <a:t>Koordinasyon çok karmaşık bir </a:t>
            </a:r>
            <a:r>
              <a:rPr lang="tr-TR" dirty="0" err="1"/>
              <a:t>motorik</a:t>
            </a:r>
            <a:r>
              <a:rPr lang="tr-TR" dirty="0"/>
              <a:t> yetenektir. Sürat, kuvvet, dayanıklılık ve esneklik yetileri ile çok yakın ilişki içindedir. </a:t>
            </a:r>
          </a:p>
          <a:p>
            <a:pPr algn="just"/>
            <a:r>
              <a:rPr lang="tr-TR" dirty="0"/>
              <a:t>3-9 yaşları arasında gelişen </a:t>
            </a:r>
            <a:r>
              <a:rPr lang="tr-TR" dirty="0" err="1"/>
              <a:t>koordinatif</a:t>
            </a:r>
            <a:r>
              <a:rPr lang="tr-TR" dirty="0"/>
              <a:t> yeteneklerin en yoğun gelişimi 11-12 yaşlarına kadar yaşanır. </a:t>
            </a:r>
          </a:p>
          <a:p>
            <a:pPr algn="just"/>
            <a:r>
              <a:rPr lang="tr-TR" dirty="0"/>
              <a:t>7-9 yaşları arasında koordinasyon performansında belirgin bir artış görülür. Bu dönemde çocuklara çok yönlü hareket becerileri uygulanmalıdır. Aynı zamanda koordinasyon çalışmalarının okul öncesi dönemde çalışılmaya başlanması yerinde olacaktır.</a:t>
            </a:r>
          </a:p>
        </p:txBody>
      </p:sp>
      <p:pic>
        <p:nvPicPr>
          <p:cNvPr id="66564"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itchFamily="2" charset="2"/>
              <a:buChar char="ü"/>
            </a:pPr>
            <a:r>
              <a:rPr lang="tr-TR" altLang="tr-TR" sz="240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a:latin typeface="Times New Roman" pitchFamily="18" charset="0"/>
                <a:cs typeface="Times New Roman" pitchFamily="18" charset="0"/>
              </a:rPr>
              <a:t> </a:t>
            </a:r>
          </a:p>
          <a:p>
            <a:pPr eaLnBrk="1" hangingPunct="1">
              <a:lnSpc>
                <a:spcPct val="90000"/>
              </a:lnSpc>
              <a:buFont typeface="Arial" charset="0"/>
              <a:buNone/>
            </a:pPr>
            <a:r>
              <a:rPr lang="tr-TR" altLang="tr-TR" sz="2400">
                <a:latin typeface="Times New Roman" pitchFamily="18" charset="0"/>
                <a:cs typeface="Times New Roman" pitchFamily="18" charset="0"/>
              </a:rPr>
              <a:t>   </a:t>
            </a:r>
          </a:p>
          <a:p>
            <a:pPr eaLnBrk="1" hangingPunct="1">
              <a:lnSpc>
                <a:spcPct val="90000"/>
              </a:lnSpc>
              <a:buFont typeface="Arial" charset="0"/>
              <a:buNone/>
            </a:pPr>
            <a:endParaRPr lang="tr-TR" altLang="tr-TR" sz="2400">
              <a:latin typeface="Times New Roman" pitchFamily="18" charset="0"/>
              <a:cs typeface="Times New Roman" pitchFamily="18" charset="0"/>
            </a:endParaRP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itchFamily="2" charset="2"/>
              <a:buChar char="ü"/>
            </a:pPr>
            <a:r>
              <a:rPr lang="tr-TR" altLang="tr-TR" sz="2400" b="1">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itchFamily="2" charset="2"/>
              <a:buChar char="ü"/>
            </a:pPr>
            <a:endParaRPr lang="tr-TR" altLang="tr-TR" sz="2400">
              <a:latin typeface="Times New Roman" pitchFamily="18" charset="0"/>
              <a:cs typeface="Times New Roman" pitchFamily="18" charset="0"/>
            </a:endParaRPr>
          </a:p>
          <a:p>
            <a:endParaRPr lang="tr-TR" altLang="tr-TR"/>
          </a:p>
        </p:txBody>
      </p:sp>
      <p:pic>
        <p:nvPicPr>
          <p:cNvPr id="67588"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dirty="0">
                <a:latin typeface="Times New Roman" pitchFamily="18" charset="0"/>
                <a:cs typeface="Times New Roman" pitchFamily="18" charset="0"/>
              </a:rPr>
              <a:t>Koordinasyonun şekillenmesi=basit hareketler + zorlaştırılmış koşullar</a:t>
            </a:r>
            <a:endParaRPr lang="tr-TR"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itchFamily="2" charset="2"/>
              <a:buChar char="Ø"/>
            </a:pPr>
            <a:r>
              <a:rPr lang="tr-TR" altLang="tr-TR"/>
              <a:t> Zorlaştırılmış koşullar; ya hareketlerin gerçekleştirilmesi sırasındaki zorluklar yaratma ya da dış etkenlerin giderek güçleştirilmesi ile sağlanır.</a:t>
            </a:r>
          </a:p>
          <a:p>
            <a:pPr algn="just" eaLnBrk="1" hangingPunct="1">
              <a:buFont typeface="Wingdings" pitchFamily="2" charset="2"/>
              <a:buChar char="Ø"/>
            </a:pPr>
            <a:r>
              <a:rPr lang="tr-TR" altLang="tr-TR"/>
              <a:t>Değişik bir çok oyun, genel koordinatif yeteneklerin eğitiminde kullanılabilir.</a:t>
            </a:r>
          </a:p>
          <a:p>
            <a:pPr algn="just" eaLnBrk="1" hangingPunct="1">
              <a:buFont typeface="Wingdings" pitchFamily="2" charset="2"/>
              <a:buChar char="Ø"/>
            </a:pPr>
            <a:r>
              <a:rPr lang="tr-TR" altLang="tr-TR"/>
              <a:t>Branşa ait teknik becerileri içeren oyunlar da özel koordinasyonun geliştirilmesi için kullanılan etkili alternatiflerdir. </a:t>
            </a:r>
          </a:p>
          <a:p>
            <a:pPr algn="just" eaLnBrk="1" hangingPunct="1">
              <a:buFont typeface="Wingdings" pitchFamily="2" charset="2"/>
              <a:buChar char="Ø"/>
            </a:pPr>
            <a:r>
              <a:rPr lang="tr-TR" altLang="tr-TR"/>
              <a:t>Oyun sırasında her an hızlı ve beklenmedik değişiklikler gerçekleştiği için eğitim amacına uygun düşer. </a:t>
            </a:r>
            <a:endParaRPr lang="tr-TR"/>
          </a:p>
        </p:txBody>
      </p:sp>
      <p:pic>
        <p:nvPicPr>
          <p:cNvPr id="6861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itchFamily="2" charset="2"/>
              <a:buNone/>
            </a:pPr>
            <a:endParaRPr lang="tr-TR" altLang="tr-TR" sz="2800" b="1" dirty="0"/>
          </a:p>
          <a:p>
            <a:pPr algn="just" eaLnBrk="1" hangingPunct="1">
              <a:lnSpc>
                <a:spcPct val="80000"/>
              </a:lnSpc>
            </a:pPr>
            <a:r>
              <a:rPr lang="tr-TR" altLang="tr-TR" sz="2200" b="1" dirty="0">
                <a:solidFill>
                  <a:srgbClr val="FF0000"/>
                </a:solidFill>
                <a:latin typeface="Times New Roman" pitchFamily="18" charset="0"/>
                <a:cs typeface="Times New Roman" pitchFamily="18" charset="0"/>
              </a:rPr>
              <a:t>YÖN BULMA YETİSİ: </a:t>
            </a:r>
            <a:r>
              <a:rPr lang="tr-TR" altLang="tr-TR" sz="2200" dirty="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FARKLILAŞTIRMA YETİSİ: </a:t>
            </a:r>
            <a:r>
              <a:rPr lang="tr-TR" altLang="tr-TR" sz="2200" dirty="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DENGE YETİSİ: </a:t>
            </a:r>
            <a:r>
              <a:rPr lang="tr-TR" altLang="tr-TR" sz="2200" dirty="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RİTM YETİSİ: </a:t>
            </a:r>
            <a:r>
              <a:rPr lang="tr-TR" altLang="tr-TR" sz="2200" dirty="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TEPKİ (REAKSİYON) YETİSİ: </a:t>
            </a:r>
            <a:r>
              <a:rPr lang="tr-TR" altLang="tr-TR" sz="2200" dirty="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dirty="0"/>
          </a:p>
        </p:txBody>
      </p:sp>
      <p:pic>
        <p:nvPicPr>
          <p:cNvPr id="69636" name="Resim 3"/>
          <p:cNvPicPr>
            <a:picLocks noChangeAspect="1"/>
          </p:cNvPicPr>
          <p:nvPr/>
        </p:nvPicPr>
        <p:blipFill>
          <a:blip r:embed="rId2"/>
          <a:srcRect/>
          <a:stretch>
            <a:fillRect/>
          </a:stretch>
        </p:blipFill>
        <p:spPr bwMode="auto">
          <a:xfrm>
            <a:off x="6732588" y="150813"/>
            <a:ext cx="2090737" cy="695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Eğitim</a:t>
            </a:r>
          </a:p>
        </p:txBody>
      </p:sp>
      <p:sp>
        <p:nvSpPr>
          <p:cNvPr id="6" name="İçerik Yer Tutucusu 5"/>
          <p:cNvSpPr>
            <a:spLocks noGrp="1"/>
          </p:cNvSpPr>
          <p:nvPr>
            <p:ph sz="half" idx="2"/>
          </p:nvPr>
        </p:nvSpPr>
        <p:spPr>
          <a:xfrm>
            <a:off x="683568" y="2247900"/>
            <a:ext cx="4320480" cy="3886200"/>
          </a:xfrm>
        </p:spPr>
        <p:txBody>
          <a:bodyPr/>
          <a:lstStyle/>
          <a:p>
            <a:pPr algn="just"/>
            <a:r>
              <a:rPr lang="tr-TR" dirty="0"/>
              <a:t>Bireyin çevresi ile etkileşimi sonucunda veya kendi yaşantısı yoluyla davranışlarında kasıtlı ve istendik değişiklik meydana getirme sürecidir.</a:t>
            </a: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dirty="0" err="1">
                <a:solidFill>
                  <a:srgbClr val="FF0000"/>
                </a:solidFill>
                <a:latin typeface="Times New Roman" panose="02020603050405020304" pitchFamily="18" charset="0"/>
                <a:cs typeface="Times New Roman" panose="02020603050405020304" pitchFamily="18" charset="0"/>
              </a:rPr>
              <a:t>Koordinatif</a:t>
            </a:r>
            <a:r>
              <a:rPr lang="tr-TR" sz="3600" b="1" dirty="0">
                <a:solidFill>
                  <a:srgbClr val="FF0000"/>
                </a:solidFill>
                <a:latin typeface="Times New Roman" panose="02020603050405020304" pitchFamily="18" charset="0"/>
                <a:cs typeface="Times New Roman" panose="02020603050405020304" pitchFamily="18" charset="0"/>
              </a:rPr>
              <a:t> Yetiler İçin Kritik Dönemler</a:t>
            </a:r>
          </a:p>
        </p:txBody>
      </p:sp>
      <p:sp>
        <p:nvSpPr>
          <p:cNvPr id="3" name="İçerik Yer Tutucusu 2"/>
          <p:cNvSpPr>
            <a:spLocks noGrp="1"/>
          </p:cNvSpPr>
          <p:nvPr>
            <p:ph sz="quarter" idx="1"/>
          </p:nvPr>
        </p:nvSpPr>
        <p:spPr>
          <a:xfrm>
            <a:off x="395536" y="1447800"/>
            <a:ext cx="8291264" cy="4572000"/>
          </a:xfrm>
        </p:spPr>
        <p:txBody>
          <a:bodyPr/>
          <a:lstStyle/>
          <a:p>
            <a:pPr marL="0" indent="0" algn="just">
              <a:buNone/>
            </a:pPr>
            <a:r>
              <a:rPr lang="en-US" dirty="0" err="1"/>
              <a:t>Hirtz</a:t>
            </a:r>
            <a:r>
              <a:rPr lang="en-US" dirty="0"/>
              <a:t> (1985)</a:t>
            </a:r>
            <a:r>
              <a:rPr lang="tr-TR" dirty="0"/>
              <a:t>’in 1300 katılımcı ile gerçekleştirdiği çalışmasının sonuçlarına göre </a:t>
            </a:r>
            <a:r>
              <a:rPr lang="tr-TR" dirty="0" err="1"/>
              <a:t>koordinatif</a:t>
            </a:r>
            <a:r>
              <a:rPr lang="tr-TR" dirty="0"/>
              <a:t> yetilerin geliştirilmesinde kritik dönemler;</a:t>
            </a:r>
            <a:endParaRPr lang="en-US" dirty="0"/>
          </a:p>
          <a:p>
            <a:pPr marL="0" indent="0" algn="just">
              <a:buNone/>
            </a:pPr>
            <a:endParaRPr lang="en-US" dirty="0"/>
          </a:p>
          <a:p>
            <a:pPr algn="just">
              <a:buFont typeface="Wingdings" panose="05000000000000000000" pitchFamily="2" charset="2"/>
              <a:buChar char="Ø"/>
            </a:pPr>
            <a:r>
              <a:rPr lang="tr-TR" b="1" dirty="0" err="1"/>
              <a:t>Kinestetik</a:t>
            </a:r>
            <a:r>
              <a:rPr lang="tr-TR" b="1" dirty="0"/>
              <a:t> </a:t>
            </a:r>
            <a:r>
              <a:rPr lang="tr-TR" b="1" dirty="0" err="1"/>
              <a:t>Ayrımlama</a:t>
            </a:r>
            <a:r>
              <a:rPr lang="tr-TR" b="1" dirty="0"/>
              <a:t> Yetisi:</a:t>
            </a:r>
            <a:r>
              <a:rPr lang="en-US" b="1" dirty="0"/>
              <a:t> </a:t>
            </a:r>
            <a:r>
              <a:rPr lang="en-US" dirty="0"/>
              <a:t>6-9 </a:t>
            </a:r>
            <a:r>
              <a:rPr lang="tr-TR" dirty="0"/>
              <a:t>yaşlar</a:t>
            </a:r>
            <a:endParaRPr lang="en-US" dirty="0"/>
          </a:p>
          <a:p>
            <a:pPr algn="just">
              <a:buFont typeface="Wingdings" panose="05000000000000000000" pitchFamily="2" charset="2"/>
              <a:buChar char="Ø"/>
            </a:pPr>
            <a:r>
              <a:rPr lang="tr-TR" b="1" dirty="0"/>
              <a:t>Ritim Yetisi: </a:t>
            </a:r>
            <a:r>
              <a:rPr lang="en-US" dirty="0"/>
              <a:t>8-11 y</a:t>
            </a:r>
            <a:r>
              <a:rPr lang="tr-TR" dirty="0"/>
              <a:t>aşlar</a:t>
            </a:r>
            <a:endParaRPr lang="en-US" dirty="0"/>
          </a:p>
          <a:p>
            <a:pPr algn="just">
              <a:buFont typeface="Wingdings" panose="05000000000000000000" pitchFamily="2" charset="2"/>
              <a:buChar char="Ø"/>
            </a:pPr>
            <a:r>
              <a:rPr lang="tr-TR" b="1" dirty="0"/>
              <a:t>Reaksiyon Yetisi:</a:t>
            </a:r>
            <a:r>
              <a:rPr lang="en-US" b="1" dirty="0"/>
              <a:t> </a:t>
            </a:r>
            <a:r>
              <a:rPr lang="en-US" dirty="0"/>
              <a:t>8-11 y</a:t>
            </a:r>
            <a:r>
              <a:rPr lang="tr-TR" dirty="0"/>
              <a:t>aşlar</a:t>
            </a:r>
            <a:endParaRPr lang="en-US" dirty="0"/>
          </a:p>
          <a:p>
            <a:pPr algn="just">
              <a:buFont typeface="Wingdings" panose="05000000000000000000" pitchFamily="2" charset="2"/>
              <a:buChar char="Ø"/>
            </a:pPr>
            <a:r>
              <a:rPr lang="tr-TR" b="1" dirty="0"/>
              <a:t>Denge Yetisi:</a:t>
            </a:r>
            <a:r>
              <a:rPr lang="en-US" b="1" dirty="0"/>
              <a:t> </a:t>
            </a:r>
            <a:r>
              <a:rPr lang="en-US" dirty="0"/>
              <a:t>8-12 y</a:t>
            </a:r>
            <a:r>
              <a:rPr lang="tr-TR" dirty="0"/>
              <a:t>aşlar</a:t>
            </a:r>
            <a:endParaRPr lang="en-US" dirty="0"/>
          </a:p>
          <a:p>
            <a:pPr algn="just">
              <a:buFont typeface="Wingdings" panose="05000000000000000000" pitchFamily="2" charset="2"/>
              <a:buChar char="Ø"/>
            </a:pPr>
            <a:r>
              <a:rPr lang="tr-TR" b="1" dirty="0"/>
              <a:t>Yön Bulma  (Oryantasyon)Yetisi:</a:t>
            </a:r>
            <a:r>
              <a:rPr lang="en-US" b="1" dirty="0"/>
              <a:t> </a:t>
            </a:r>
            <a:r>
              <a:rPr lang="en-US" dirty="0"/>
              <a:t>9-14 y</a:t>
            </a:r>
            <a:r>
              <a:rPr lang="tr-TR" dirty="0"/>
              <a:t>aşlar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Tree>
    <p:extLst>
      <p:ext uri="{BB962C8B-B14F-4D97-AF65-F5344CB8AC3E}">
        <p14:creationId xmlns:p14="http://schemas.microsoft.com/office/powerpoint/2010/main" val="13782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a:latin typeface="Times New Roman" pitchFamily="18" charset="0"/>
              <a:cs typeface="Times New Roman" pitchFamily="18" charset="0"/>
            </a:endParaRPr>
          </a:p>
          <a:p>
            <a:pPr algn="just">
              <a:buFont typeface="Wingdings 2" pitchFamily="18" charset="2"/>
              <a:buNone/>
            </a:pPr>
            <a:r>
              <a:rPr lang="tr-TR" altLang="tr-TR" sz="2400">
                <a:latin typeface="Times New Roman" pitchFamily="18" charset="0"/>
                <a:cs typeface="Times New Roman" pitchFamily="18" charset="0"/>
              </a:rPr>
              <a:t>Basit ve karmaşık tepki olarak 2’ye ayrılır.</a:t>
            </a:r>
          </a:p>
          <a:p>
            <a:pPr algn="just"/>
            <a:r>
              <a:rPr lang="tr-TR" altLang="tr-TR" sz="2400" b="1">
                <a:solidFill>
                  <a:srgbClr val="FF0000"/>
                </a:solidFill>
                <a:latin typeface="Times New Roman" pitchFamily="18" charset="0"/>
                <a:cs typeface="Times New Roman" pitchFamily="18" charset="0"/>
              </a:rPr>
              <a:t>Basit Tepki, </a:t>
            </a:r>
            <a:r>
              <a:rPr lang="tr-TR" altLang="tr-TR" sz="2400">
                <a:latin typeface="Times New Roman" pitchFamily="18" charset="0"/>
                <a:cs typeface="Times New Roman" pitchFamily="18" charset="0"/>
              </a:rPr>
              <a:t>bir uyarıcıya karşı yapılacak harekettir (Örn: düdük sesi ile sürat çalışmaları)</a:t>
            </a:r>
          </a:p>
          <a:p>
            <a:pPr algn="just"/>
            <a:r>
              <a:rPr lang="tr-TR" altLang="tr-TR" sz="2400" b="1">
                <a:solidFill>
                  <a:srgbClr val="FF0000"/>
                </a:solidFill>
                <a:latin typeface="Times New Roman" pitchFamily="18" charset="0"/>
                <a:cs typeface="Times New Roman" pitchFamily="18" charset="0"/>
              </a:rPr>
              <a:t>Karmaşık Tepki, </a:t>
            </a:r>
            <a:r>
              <a:rPr lang="tr-TR" altLang="tr-TR" sz="240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a:p>
        </p:txBody>
      </p:sp>
      <p:pic>
        <p:nvPicPr>
          <p:cNvPr id="7066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dirty="0">
                <a:solidFill>
                  <a:srgbClr val="FF0000"/>
                </a:solidFill>
              </a:rPr>
              <a:t>Etkinlik 1: </a:t>
            </a:r>
            <a:r>
              <a:rPr lang="tr-TR" sz="2400" dirty="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dirty="0">
                <a:solidFill>
                  <a:srgbClr val="FF0000"/>
                </a:solidFill>
              </a:rPr>
              <a:t>         Çeşitlendirme: </a:t>
            </a:r>
            <a:r>
              <a:rPr lang="tr-TR" sz="2400" dirty="0"/>
              <a:t>Topu atan eş hangi taraftan döneceğini söyler. Oyuncu soldan dönerse sağ el ile, sağdan dönerse sol eli ile topu tutar.</a:t>
            </a:r>
          </a:p>
          <a:p>
            <a:pPr algn="just">
              <a:buFont typeface="Wingdings 2" pitchFamily="18" charset="2"/>
              <a:buNone/>
            </a:pPr>
            <a:r>
              <a:rPr lang="tr-TR" sz="2400" b="1" dirty="0">
                <a:solidFill>
                  <a:srgbClr val="FF0000"/>
                </a:solidFill>
              </a:rPr>
              <a:t>Etkinlik 2: </a:t>
            </a:r>
            <a:r>
              <a:rPr lang="tr-TR" sz="2400" dirty="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dirty="0">
                <a:solidFill>
                  <a:srgbClr val="FF0000"/>
                </a:solidFill>
              </a:rPr>
              <a:t>        Çeşitlendirme: </a:t>
            </a:r>
            <a:r>
              <a:rPr lang="tr-TR" sz="2400" dirty="0"/>
              <a:t>Aynı uygulama badminton topu ile yapılabilir.</a:t>
            </a:r>
          </a:p>
          <a:p>
            <a:pPr algn="just">
              <a:buFont typeface="Wingdings 2" pitchFamily="18" charset="2"/>
              <a:buNone/>
            </a:pPr>
            <a:endParaRPr lang="tr-TR" sz="2400" dirty="0"/>
          </a:p>
          <a:p>
            <a:pPr>
              <a:buFont typeface="Wingdings 2" pitchFamily="18" charset="2"/>
              <a:buNone/>
            </a:pPr>
            <a:endParaRPr lang="tr-TR" dirty="0"/>
          </a:p>
        </p:txBody>
      </p:sp>
      <p:pic>
        <p:nvPicPr>
          <p:cNvPr id="71684" name="Resim 3"/>
          <p:cNvPicPr>
            <a:picLocks noChangeAspect="1"/>
          </p:cNvPicPr>
          <p:nvPr/>
        </p:nvPicPr>
        <p:blipFill>
          <a:blip r:embed="rId2"/>
          <a:srcRect/>
          <a:stretch>
            <a:fillRect/>
          </a:stretch>
        </p:blipFill>
        <p:spPr bwMode="auto">
          <a:xfrm>
            <a:off x="6572250" y="214313"/>
            <a:ext cx="2090738" cy="695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dirty="0">
                <a:solidFill>
                  <a:srgbClr val="FF0000"/>
                </a:solidFill>
              </a:rPr>
              <a:t>Etkinlik 3: </a:t>
            </a:r>
            <a:r>
              <a:rPr lang="tr-TR" sz="2400" dirty="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dirty="0"/>
              <a:t>         </a:t>
            </a:r>
            <a:r>
              <a:rPr lang="tr-TR" sz="2400" b="1" dirty="0">
                <a:solidFill>
                  <a:srgbClr val="FF0000"/>
                </a:solidFill>
              </a:rPr>
              <a:t>Çeşitlendirme: </a:t>
            </a:r>
            <a:r>
              <a:rPr lang="tr-TR" sz="2400" dirty="0"/>
              <a:t>Antrenör uygulanacak yönergeler için sayı gösterir. Bir topu sağa ver, iki topu sola ver, üç topu yere vur, dört topu çift el havaya at yere otur tut. </a:t>
            </a:r>
          </a:p>
          <a:p>
            <a:pPr algn="just">
              <a:buFont typeface="Wingdings 2" pitchFamily="18" charset="2"/>
              <a:buNone/>
            </a:pPr>
            <a:r>
              <a:rPr lang="tr-TR" sz="2400" dirty="0"/>
              <a:t>		*Renklere göre de alıştırma uygulanabilir. </a:t>
            </a:r>
          </a:p>
        </p:txBody>
      </p:sp>
      <p:pic>
        <p:nvPicPr>
          <p:cNvPr id="72708" name="Resim 3"/>
          <p:cNvPicPr>
            <a:picLocks noChangeAspect="1"/>
          </p:cNvPicPr>
          <p:nvPr/>
        </p:nvPicPr>
        <p:blipFill>
          <a:blip r:embed="rId2"/>
          <a:srcRect/>
          <a:stretch>
            <a:fillRect/>
          </a:stretch>
        </p:blipFill>
        <p:spPr bwMode="auto">
          <a:xfrm>
            <a:off x="6572250" y="214313"/>
            <a:ext cx="2090738" cy="571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dirty="0" err="1">
                <a:latin typeface="Times New Roman" pitchFamily="18" charset="0"/>
                <a:cs typeface="Times New Roman" pitchFamily="18" charset="0"/>
              </a:rPr>
              <a:t>Kinestetik</a:t>
            </a:r>
            <a:r>
              <a:rPr lang="tr-TR" altLang="tr-TR" sz="2400" dirty="0">
                <a:latin typeface="Times New Roman" pitchFamily="18" charset="0"/>
                <a:cs typeface="Times New Roman" pitchFamily="18" charset="0"/>
              </a:rPr>
              <a:t> algılamalarla ilgilidir. </a:t>
            </a:r>
          </a:p>
          <a:p>
            <a:pPr algn="just"/>
            <a:r>
              <a:rPr lang="tr-TR" altLang="tr-TR" sz="2400" dirty="0">
                <a:latin typeface="Times New Roman" pitchFamily="18" charset="0"/>
                <a:cs typeface="Times New Roman" pitchFamily="18" charset="0"/>
              </a:rPr>
              <a:t>Hareketin boyuta bağlı (en, boy ve yükseklik) </a:t>
            </a:r>
            <a:r>
              <a:rPr lang="tr-TR" altLang="tr-TR" sz="2400" dirty="0" err="1">
                <a:latin typeface="Times New Roman" pitchFamily="18" charset="0"/>
                <a:cs typeface="Times New Roman" pitchFamily="18" charset="0"/>
              </a:rPr>
              <a:t>yönlendirimi</a:t>
            </a:r>
            <a:r>
              <a:rPr lang="tr-TR" altLang="tr-TR" sz="2400" dirty="0">
                <a:latin typeface="Times New Roman" pitchFamily="18" charset="0"/>
                <a:cs typeface="Times New Roman" pitchFamily="18" charset="0"/>
              </a:rPr>
              <a:t> sırasındaki gözlem yeteneği ve bilgilerin değerlendirilmesini içerir. </a:t>
            </a:r>
          </a:p>
          <a:p>
            <a:pPr algn="just"/>
            <a:r>
              <a:rPr lang="tr-TR" altLang="tr-TR" sz="2400" dirty="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dirty="0">
              <a:latin typeface="Times New Roman" pitchFamily="18" charset="0"/>
              <a:cs typeface="Times New Roman" pitchFamily="18" charset="0"/>
            </a:endParaRPr>
          </a:p>
        </p:txBody>
      </p:sp>
      <p:pic>
        <p:nvPicPr>
          <p:cNvPr id="7373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a:solidFill>
                  <a:srgbClr val="FF0000"/>
                </a:solidFill>
              </a:rPr>
              <a:t>Etkinlik 1: </a:t>
            </a:r>
            <a:r>
              <a:rPr lang="tr-TR" sz="240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a:solidFill>
                  <a:srgbClr val="FF0000"/>
                </a:solidFill>
              </a:rPr>
              <a:t>Çeşitlendirme: </a:t>
            </a:r>
            <a:r>
              <a:rPr lang="tr-TR" sz="2400"/>
              <a:t>Materyallere farklı renklerde tabaklar koyarak renklere koşmalarını söylemek.   </a:t>
            </a:r>
          </a:p>
          <a:p>
            <a:pPr algn="just">
              <a:buFont typeface="Wingdings 2" pitchFamily="18" charset="2"/>
              <a:buNone/>
            </a:pPr>
            <a:r>
              <a:rPr lang="tr-TR" sz="2400" b="1">
                <a:solidFill>
                  <a:srgbClr val="FF0000"/>
                </a:solidFill>
              </a:rPr>
              <a:t>Etkinlik 2: </a:t>
            </a:r>
            <a:r>
              <a:rPr lang="tr-TR" sz="2400"/>
              <a:t>Huniler dörtgen olacak şekilde yerleştirilir. Oyuncular iki eşit gruba ayrılarak, iki grupta dip çizgide arka arkaya sıraya geçer. Antrenörün komutu ile çıkan oyuncu A-B kukaları arasında kayma adım yapar, C kukasında atılan kısa pası tutar ve geriye atar. D kukasında ise atılan uzun ve yüksek pası tutar ve geriye atar.  </a:t>
            </a:r>
          </a:p>
          <a:p>
            <a:pPr>
              <a:buFont typeface="Wingdings 2" pitchFamily="18" charset="2"/>
              <a:buNone/>
            </a:pPr>
            <a:endParaRPr lang="tr-TR"/>
          </a:p>
        </p:txBody>
      </p:sp>
      <p:pic>
        <p:nvPicPr>
          <p:cNvPr id="74756"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endParaRPr lang="tr-TR" sz="280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solidFill>
                  <a:srgbClr val="FF0000"/>
                </a:solidFill>
              </a:rPr>
              <a:t>Etkinlik 3: </a:t>
            </a:r>
            <a:r>
              <a:rPr lang="tr-TR"/>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a:solidFill>
                  <a:srgbClr val="FF0000"/>
                </a:solidFill>
              </a:rPr>
              <a:t>Çeşitlendirme: </a:t>
            </a:r>
            <a:r>
              <a:rPr lang="tr-TR"/>
              <a:t>Yarışma şeklinde yapılır. Eşli yapılır. Bir eş topları koyar diğer eş toplar. Zamana karşı yapılır.</a:t>
            </a:r>
          </a:p>
          <a:p>
            <a:pPr>
              <a:buFont typeface="Wingdings 2" pitchFamily="18" charset="2"/>
              <a:buNone/>
            </a:pPr>
            <a:endParaRPr lang="tr-TR"/>
          </a:p>
        </p:txBody>
      </p:sp>
      <p:pic>
        <p:nvPicPr>
          <p:cNvPr id="7578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a:latin typeface="Times New Roman" pitchFamily="18" charset="0"/>
                <a:cs typeface="Times New Roman" pitchFamily="18" charset="0"/>
              </a:rPr>
              <a:t>Vücudu dengede tutma ve bunu devam ettirme özelliğidir. </a:t>
            </a:r>
          </a:p>
          <a:p>
            <a:pPr algn="just"/>
            <a:r>
              <a:rPr lang="tr-TR" altLang="tr-TR" sz="2400">
                <a:latin typeface="Times New Roman" pitchFamily="18" charset="0"/>
                <a:cs typeface="Times New Roman" pitchFamily="18" charset="0"/>
              </a:rPr>
              <a:t>Vücudu statik ve dinamik dengede tutabilme özelliğidir.</a:t>
            </a:r>
          </a:p>
          <a:p>
            <a:pPr algn="just"/>
            <a:r>
              <a:rPr lang="tr-TR" altLang="tr-TR" sz="240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a:p>
        </p:txBody>
      </p:sp>
      <p:pic>
        <p:nvPicPr>
          <p:cNvPr id="7680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Denge Yetisi-Örnek Etkinlikler</a:t>
            </a:r>
            <a:endParaRPr lang="tr-TR" sz="360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a:solidFill>
                  <a:srgbClr val="FF0000"/>
                </a:solidFill>
              </a:rPr>
              <a:t>Etkinlik 1: </a:t>
            </a:r>
            <a:r>
              <a:rPr lang="tr-TR" sz="2400"/>
              <a:t>Oyuncular sahada dağınık düzende yerleşir. Ters bank duruşunda balonu sağ veya sol ayağıyla vurarak havada tutmaya çalışır.</a:t>
            </a:r>
          </a:p>
          <a:p>
            <a:pPr algn="just">
              <a:buFont typeface="Wingdings 2" pitchFamily="18" charset="2"/>
              <a:buNone/>
            </a:pPr>
            <a:r>
              <a:rPr lang="tr-TR" sz="2400" b="1">
                <a:solidFill>
                  <a:srgbClr val="FF0000"/>
                </a:solidFill>
              </a:rPr>
              <a:t>Etkinlik 2: </a:t>
            </a:r>
            <a:r>
              <a:rPr lang="tr-TR" sz="2400"/>
              <a:t>Oyuncular pilates topu üzerinde karşılıklı otururlar. Ellerindeki tenis topunu karşılıklı olarak birbirlerine atarlar.</a:t>
            </a:r>
          </a:p>
          <a:p>
            <a:pPr algn="just">
              <a:buFont typeface="Wingdings 2" pitchFamily="18" charset="2"/>
              <a:buNone/>
            </a:pPr>
            <a:r>
              <a:rPr lang="tr-TR" sz="2400" b="1">
                <a:solidFill>
                  <a:srgbClr val="FF0000"/>
                </a:solidFill>
              </a:rPr>
              <a:t>        Çeşitlendirme: </a:t>
            </a:r>
            <a:r>
              <a:rPr lang="tr-TR" sz="2400"/>
              <a:t>Oyuncular pilates topu üzerinde otururken birbirlerine sırasıyla badminton topu veya frizbi atarlar.</a:t>
            </a:r>
          </a:p>
          <a:p>
            <a:pPr algn="just">
              <a:buFont typeface="Wingdings 2" pitchFamily="18" charset="2"/>
              <a:buNone/>
            </a:pPr>
            <a:r>
              <a:rPr lang="tr-TR" sz="2400" b="1">
                <a:solidFill>
                  <a:srgbClr val="FF0000"/>
                </a:solidFill>
              </a:rPr>
              <a:t>Etkinlik 3: </a:t>
            </a:r>
            <a:r>
              <a:rPr lang="tr-TR" sz="240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a:solidFill>
                  <a:srgbClr val="FF0000"/>
                </a:solidFill>
              </a:rPr>
              <a:t>        Çeşitlendirme: </a:t>
            </a:r>
            <a:r>
              <a:rPr lang="tr-TR" sz="2400"/>
              <a:t>Aynı çalışma sol ayak ile yapılabilir. Kukalar yerine ortadan bölünmüş ayakkabı kutusu da kullanılabilir.</a:t>
            </a:r>
          </a:p>
          <a:p>
            <a:pPr algn="just">
              <a:buFont typeface="Wingdings 2" pitchFamily="18" charset="2"/>
              <a:buNone/>
            </a:pPr>
            <a:endParaRPr lang="tr-TR"/>
          </a:p>
          <a:p>
            <a:pPr>
              <a:buFont typeface="Wingdings 2" pitchFamily="18" charset="2"/>
              <a:buNone/>
            </a:pPr>
            <a:endParaRPr lang="tr-TR"/>
          </a:p>
          <a:p>
            <a:pPr>
              <a:buFont typeface="Wingdings 2" pitchFamily="18" charset="2"/>
              <a:buNone/>
            </a:pPr>
            <a:endParaRPr lang="tr-TR"/>
          </a:p>
        </p:txBody>
      </p:sp>
      <p:pic>
        <p:nvPicPr>
          <p:cNvPr id="7782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dirty="0">
                <a:latin typeface="Times New Roman" pitchFamily="18" charset="0"/>
                <a:cs typeface="Times New Roman" pitchFamily="18" charset="0"/>
              </a:rPr>
              <a:t>Kas </a:t>
            </a:r>
            <a:r>
              <a:rPr lang="tr-TR" altLang="tr-TR" sz="2200" dirty="0" err="1">
                <a:latin typeface="Times New Roman" pitchFamily="18" charset="0"/>
                <a:cs typeface="Times New Roman" pitchFamily="18" charset="0"/>
              </a:rPr>
              <a:t>fibrillerinde</a:t>
            </a:r>
            <a:r>
              <a:rPr lang="tr-TR" altLang="tr-TR" sz="2200" dirty="0">
                <a:latin typeface="Times New Roman" pitchFamily="18" charset="0"/>
                <a:cs typeface="Times New Roman" pitchFamily="18" charset="0"/>
              </a:rPr>
              <a:t> bulunan reseptörlere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receptörler</a:t>
            </a:r>
            <a:r>
              <a:rPr lang="tr-TR" altLang="tr-TR" sz="2200" dirty="0">
                <a:latin typeface="Times New Roman" pitchFamily="18" charset="0"/>
                <a:cs typeface="Times New Roman" pitchFamily="18" charset="0"/>
              </a:rPr>
              <a:t> denilmektedir.</a:t>
            </a:r>
          </a:p>
          <a:p>
            <a:pPr algn="just"/>
            <a:r>
              <a:rPr lang="tr-TR" altLang="tr-TR" sz="2200" dirty="0">
                <a:latin typeface="Times New Roman" pitchFamily="18" charset="0"/>
                <a:cs typeface="Times New Roman" pitchFamily="18" charset="0"/>
              </a:rPr>
              <a:t>Bu reseptörler yardımıyla hareketler, bütün veya parça olarak yapılabilmektedir.</a:t>
            </a:r>
          </a:p>
          <a:p>
            <a:pPr algn="just"/>
            <a:r>
              <a:rPr lang="tr-TR" altLang="tr-TR" sz="2200" dirty="0">
                <a:latin typeface="Times New Roman" pitchFamily="18" charset="0"/>
                <a:cs typeface="Times New Roman" pitchFamily="18" charset="0"/>
              </a:rPr>
              <a:t>Kas ve kirişlerden gelen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yolu ile hareketlerdeki hassas farklılaşmalar ve derecelendirmeleri içerir. </a:t>
            </a:r>
          </a:p>
          <a:p>
            <a:pPr algn="just"/>
            <a:r>
              <a:rPr lang="tr-TR" altLang="tr-TR" sz="2200" dirty="0">
                <a:latin typeface="Times New Roman" pitchFamily="18" charset="0"/>
                <a:cs typeface="Times New Roman" pitchFamily="18" charset="0"/>
              </a:rPr>
              <a:t>Genel anlamda, bir hareketi </a:t>
            </a:r>
            <a:r>
              <a:rPr lang="tr-TR" altLang="tr-TR" sz="2200" b="1" dirty="0">
                <a:solidFill>
                  <a:srgbClr val="FF0000"/>
                </a:solidFill>
                <a:latin typeface="Times New Roman" pitchFamily="18" charset="0"/>
                <a:cs typeface="Times New Roman" pitchFamily="18" charset="0"/>
              </a:rPr>
              <a:t>en ekonomik </a:t>
            </a:r>
            <a:r>
              <a:rPr lang="tr-TR" altLang="tr-TR" sz="2200" dirty="0">
                <a:latin typeface="Times New Roman" pitchFamily="18" charset="0"/>
                <a:cs typeface="Times New Roman" pitchFamily="18" charset="0"/>
              </a:rPr>
              <a:t>ve</a:t>
            </a:r>
            <a:r>
              <a:rPr lang="tr-TR" altLang="tr-TR" sz="2200" dirty="0">
                <a:solidFill>
                  <a:srgbClr val="FF0000"/>
                </a:solidFill>
                <a:latin typeface="Times New Roman" pitchFamily="18" charset="0"/>
                <a:cs typeface="Times New Roman" pitchFamily="18" charset="0"/>
              </a:rPr>
              <a:t> </a:t>
            </a:r>
            <a:r>
              <a:rPr lang="tr-TR" altLang="tr-TR" sz="2200" b="1" dirty="0">
                <a:solidFill>
                  <a:srgbClr val="FF0000"/>
                </a:solidFill>
                <a:latin typeface="Times New Roman" pitchFamily="18" charset="0"/>
                <a:cs typeface="Times New Roman" pitchFamily="18" charset="0"/>
              </a:rPr>
              <a:t>en iyi şekilde </a:t>
            </a:r>
            <a:r>
              <a:rPr lang="tr-TR" altLang="tr-TR" sz="2200" dirty="0">
                <a:latin typeface="Times New Roman" pitchFamily="18" charset="0"/>
                <a:cs typeface="Times New Roman" pitchFamily="18" charset="0"/>
              </a:rPr>
              <a:t>yapabilmeyi içerir.</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ayrımlama</a:t>
            </a:r>
            <a:r>
              <a:rPr lang="tr-TR" altLang="tr-TR" sz="2200" dirty="0">
                <a:latin typeface="Times New Roman" pitchFamily="18" charset="0"/>
                <a:cs typeface="Times New Roman" pitchFamily="18" charset="0"/>
              </a:rPr>
              <a:t> yetisi, kaslardan gelen bilgileri ayırmaya ve en önemlisi sınamaya izin verir, uygun hareket tarzını ayarlar.  </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a:t>
            </a:r>
            <a:r>
              <a:rPr lang="tr-TR" altLang="tr-TR" sz="2200" b="1" dirty="0">
                <a:solidFill>
                  <a:srgbClr val="FF0000"/>
                </a:solidFill>
                <a:latin typeface="Times New Roman" pitchFamily="18" charset="0"/>
                <a:cs typeface="Times New Roman" pitchFamily="18" charset="0"/>
              </a:rPr>
              <a:t>görsel, dokunsal, işitsel duyular </a:t>
            </a:r>
            <a:r>
              <a:rPr lang="tr-TR" altLang="tr-TR" sz="2200" dirty="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dirty="0"/>
          </a:p>
        </p:txBody>
      </p:sp>
      <p:pic>
        <p:nvPicPr>
          <p:cNvPr id="7885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a:solidFill>
                  <a:schemeClr val="accent1"/>
                </a:solidFill>
                <a:latin typeface="Times New Roman" pitchFamily="18" charset="0"/>
                <a:cs typeface="Times New Roman" pitchFamily="18" charset="0"/>
              </a:rPr>
              <a:t>Kinestetik Ayrımlama Yetisi-Örnek Etkinlikler</a:t>
            </a:r>
            <a:endParaRPr lang="tr-TR" sz="280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a:solidFill>
                  <a:srgbClr val="FF0000"/>
                </a:solidFill>
              </a:rPr>
              <a:t>Etkinlik 1: </a:t>
            </a:r>
            <a:r>
              <a:rPr lang="tr-TR" sz="2400"/>
              <a:t>Oyuncular ikili eş olurlar. Ayakları çıplaktır ve karşılıklı otururlar. Materyalleri ayak parmaklarıyla tutup birbirlerine verirler. </a:t>
            </a:r>
          </a:p>
          <a:p>
            <a:pPr algn="just">
              <a:buFont typeface="Wingdings 2" pitchFamily="18" charset="2"/>
              <a:buNone/>
            </a:pPr>
            <a:r>
              <a:rPr lang="tr-TR" sz="2400" b="1">
                <a:solidFill>
                  <a:srgbClr val="FF0000"/>
                </a:solidFill>
              </a:rPr>
              <a:t>         Çeşitlendirme: </a:t>
            </a:r>
            <a:r>
              <a:rPr lang="tr-TR" sz="2400"/>
              <a:t>Alıştırma eşlerden birinin gözleri kapalı yapılır. </a:t>
            </a:r>
          </a:p>
          <a:p>
            <a:pPr algn="just">
              <a:buFont typeface="Wingdings 2" pitchFamily="18" charset="2"/>
              <a:buNone/>
            </a:pPr>
            <a:r>
              <a:rPr lang="tr-TR" sz="2400" b="1">
                <a:solidFill>
                  <a:srgbClr val="FF0000"/>
                </a:solidFill>
              </a:rPr>
              <a:t>Etkinlik 2: </a:t>
            </a:r>
            <a:r>
              <a:rPr lang="tr-TR" sz="2400"/>
              <a:t>Oyuncular sahada dağınık şekilde dururlar.Oyuncu bir eliyle balonu havaya atar, balon yere düşünceye kadar top sektirir ve balonu tutar. </a:t>
            </a:r>
          </a:p>
          <a:p>
            <a:pPr algn="just">
              <a:buFont typeface="Wingdings 2" pitchFamily="18" charset="2"/>
              <a:buNone/>
            </a:pPr>
            <a:r>
              <a:rPr lang="tr-TR" sz="2400" b="1">
                <a:solidFill>
                  <a:srgbClr val="FF0000"/>
                </a:solidFill>
              </a:rPr>
              <a:t>         Çeşitlendirme: </a:t>
            </a:r>
            <a:r>
              <a:rPr lang="tr-TR" sz="2400"/>
              <a:t>Elindeki top ile balona düşünceye kadar vurur. </a:t>
            </a:r>
          </a:p>
          <a:p>
            <a:pPr algn="just">
              <a:buFont typeface="Wingdings 2" pitchFamily="18" charset="2"/>
              <a:buNone/>
            </a:pPr>
            <a:r>
              <a:rPr lang="tr-TR" sz="2400" b="1">
                <a:solidFill>
                  <a:srgbClr val="FF0000"/>
                </a:solidFill>
              </a:rPr>
              <a:t>Etkinlik 3: </a:t>
            </a:r>
            <a:r>
              <a:rPr lang="tr-TR" sz="240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a:t> </a:t>
            </a:r>
          </a:p>
          <a:p>
            <a:pPr>
              <a:buFont typeface="Wingdings 2" pitchFamily="18" charset="2"/>
              <a:buNone/>
            </a:pPr>
            <a:endParaRPr lang="tr-TR"/>
          </a:p>
        </p:txBody>
      </p:sp>
      <p:pic>
        <p:nvPicPr>
          <p:cNvPr id="79876" name="Resim 3"/>
          <p:cNvPicPr>
            <a:picLocks noChangeAspect="1"/>
          </p:cNvPicPr>
          <p:nvPr/>
        </p:nvPicPr>
        <p:blipFill>
          <a:blip r:embed="rId2"/>
          <a:srcRect/>
          <a:stretch>
            <a:fillRect/>
          </a:stretch>
        </p:blipFill>
        <p:spPr bwMode="auto">
          <a:xfrm>
            <a:off x="6715125" y="214313"/>
            <a:ext cx="2090738" cy="64293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a:latin typeface="Times New Roman" pitchFamily="18" charset="0"/>
                <a:cs typeface="Times New Roman" pitchFamily="18" charset="0"/>
              </a:rPr>
              <a:t>Mekan boyutu içerisinde akıcı ve dinamik değişimlere göre hareket edebilme özelliği, beceriyi hareket akışına göre ritmikleştirme veya daha önce verilen ritmi anlayabilmedir.</a:t>
            </a:r>
          </a:p>
          <a:p>
            <a:pPr algn="just"/>
            <a:r>
              <a:rPr lang="tr-TR" altLang="tr-TR" sz="2400">
                <a:latin typeface="Times New Roman" pitchFamily="18" charset="0"/>
                <a:cs typeface="Times New Roman" pitchFamily="18" charset="0"/>
              </a:rPr>
              <a:t>Ritim yetisinde </a:t>
            </a:r>
            <a:r>
              <a:rPr lang="tr-TR" altLang="tr-TR" sz="2400" b="1">
                <a:solidFill>
                  <a:srgbClr val="FF0000"/>
                </a:solidFill>
                <a:latin typeface="Times New Roman" pitchFamily="18" charset="0"/>
                <a:cs typeface="Times New Roman" pitchFamily="18" charset="0"/>
              </a:rPr>
              <a:t>işitsel </a:t>
            </a:r>
            <a:r>
              <a:rPr lang="tr-TR" altLang="tr-TR" sz="2400">
                <a:latin typeface="Times New Roman" pitchFamily="18" charset="0"/>
                <a:cs typeface="Times New Roman" pitchFamily="18" charset="0"/>
              </a:rPr>
              <a:t>ve</a:t>
            </a:r>
            <a:r>
              <a:rPr lang="tr-TR" altLang="tr-TR" sz="2400" b="1">
                <a:solidFill>
                  <a:schemeClr val="bg2"/>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görsel</a:t>
            </a:r>
            <a:r>
              <a:rPr lang="tr-TR" altLang="tr-TR" sz="2400" b="1">
                <a:solidFill>
                  <a:schemeClr val="bg2"/>
                </a:solidFill>
                <a:latin typeface="Times New Roman" pitchFamily="18" charset="0"/>
                <a:cs typeface="Times New Roman" pitchFamily="18" charset="0"/>
              </a:rPr>
              <a:t> </a:t>
            </a:r>
            <a:r>
              <a:rPr lang="tr-TR" altLang="tr-TR" sz="2400">
                <a:latin typeface="Times New Roman" pitchFamily="18" charset="0"/>
                <a:cs typeface="Times New Roman" pitchFamily="18" charset="0"/>
              </a:rPr>
              <a:t>algılama birliktedir. </a:t>
            </a:r>
          </a:p>
          <a:p>
            <a:pPr>
              <a:buFont typeface="Wingdings 2" pitchFamily="18" charset="2"/>
              <a:buNone/>
            </a:pPr>
            <a:endParaRPr lang="tr-TR" altLang="tr-TR"/>
          </a:p>
        </p:txBody>
      </p:sp>
      <p:pic>
        <p:nvPicPr>
          <p:cNvPr id="8090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dirty="0">
                <a:solidFill>
                  <a:srgbClr val="FF0000"/>
                </a:solidFill>
              </a:rPr>
              <a:t>Etkinlik 1: </a:t>
            </a:r>
            <a:r>
              <a:rPr lang="tr-TR" sz="2400" dirty="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dirty="0">
                <a:solidFill>
                  <a:srgbClr val="FF0000"/>
                </a:solidFill>
              </a:rPr>
              <a:t>           Çeşitlendirme: </a:t>
            </a:r>
            <a:r>
              <a:rPr lang="tr-TR" sz="2400" dirty="0"/>
              <a:t>Voleybol topu göğüs pası, parmak pas olarak atılabilir. Basketbol topu yerine de hentbol topu, tenis topu yerden yuvarlanarak kullanılabilir.</a:t>
            </a:r>
          </a:p>
          <a:p>
            <a:pPr algn="just">
              <a:buFont typeface="Wingdings 2" pitchFamily="18" charset="2"/>
              <a:buNone/>
            </a:pPr>
            <a:r>
              <a:rPr lang="tr-TR" sz="2400" b="1" dirty="0">
                <a:solidFill>
                  <a:srgbClr val="FF0000"/>
                </a:solidFill>
              </a:rPr>
              <a:t>Etkinlik 2: </a:t>
            </a:r>
            <a:r>
              <a:rPr lang="tr-TR" sz="2400" dirty="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dirty="0"/>
          </a:p>
          <a:p>
            <a:endParaRPr lang="tr-TR" dirty="0"/>
          </a:p>
        </p:txBody>
      </p:sp>
      <p:pic>
        <p:nvPicPr>
          <p:cNvPr id="8192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dirty="0">
                <a:solidFill>
                  <a:srgbClr val="FF0000"/>
                </a:solidFill>
              </a:rPr>
              <a:t>Etkinlik 3:</a:t>
            </a:r>
            <a:r>
              <a:rPr lang="tr-TR" dirty="0"/>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dirty="0">
                <a:solidFill>
                  <a:srgbClr val="FF0000"/>
                </a:solidFill>
                <a:latin typeface="Times New Roman" panose="02020603050405020304" pitchFamily="18" charset="0"/>
                <a:cs typeface="Times New Roman" panose="02020603050405020304" pitchFamily="18" charset="0"/>
              </a:rPr>
              <a:t>VOLEYBOLA ÖZGÜ KOORDİNASYON 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dirty="0"/>
              <a:t>Çalışma ortamınızı </a:t>
            </a:r>
            <a:r>
              <a:rPr lang="tr-TR" sz="2200" b="1" dirty="0">
                <a:solidFill>
                  <a:srgbClr val="FF0000"/>
                </a:solidFill>
              </a:rPr>
              <a:t>eğlenceli</a:t>
            </a:r>
            <a:r>
              <a:rPr lang="tr-TR" sz="2200" dirty="0"/>
              <a:t> hale getirin. Zevkli geçen bir çalışma sonrası en büyük ödül, istenilen becerinin kazanılmasıdır.</a:t>
            </a:r>
          </a:p>
          <a:p>
            <a:pPr lvl="0" algn="just"/>
            <a:r>
              <a:rPr lang="tr-TR" sz="2200" dirty="0"/>
              <a:t>Her beceri için uygun oyunlar uygulanmalı ve sporcunun zevkle </a:t>
            </a:r>
            <a:r>
              <a:rPr lang="tr-TR" sz="2200" b="1" dirty="0">
                <a:solidFill>
                  <a:srgbClr val="FF0000"/>
                </a:solidFill>
              </a:rPr>
              <a:t>antrenmana katılımı</a:t>
            </a:r>
            <a:r>
              <a:rPr lang="tr-TR" sz="2200" dirty="0"/>
              <a:t> sağlanmalıdır.</a:t>
            </a:r>
          </a:p>
          <a:p>
            <a:pPr lvl="0" algn="just"/>
            <a:r>
              <a:rPr lang="tr-TR" sz="2200" dirty="0"/>
              <a:t>Her çalışmadan sonra sporcularınızla sohbet edin.</a:t>
            </a:r>
          </a:p>
          <a:p>
            <a:pPr lvl="0" algn="just"/>
            <a:r>
              <a:rPr lang="tr-TR" sz="2200" dirty="0"/>
              <a:t>Asıl önemli olanın yarışı kazanmak olmadığını, </a:t>
            </a:r>
            <a:r>
              <a:rPr lang="tr-TR" sz="2200" b="1" dirty="0">
                <a:solidFill>
                  <a:srgbClr val="FF0000"/>
                </a:solidFill>
              </a:rPr>
              <a:t>deneyim kazanmak </a:t>
            </a:r>
            <a:r>
              <a:rPr lang="tr-TR" sz="2200" dirty="0"/>
              <a:t>olduğunu anlatın. </a:t>
            </a:r>
          </a:p>
          <a:p>
            <a:pPr lvl="0" algn="just"/>
            <a:r>
              <a:rPr lang="tr-TR" sz="2200" dirty="0"/>
              <a:t>Sporcuların </a:t>
            </a:r>
            <a:r>
              <a:rPr lang="tr-TR" sz="2200" b="1" dirty="0">
                <a:solidFill>
                  <a:srgbClr val="FF0000"/>
                </a:solidFill>
              </a:rPr>
              <a:t>bireysel farklılıkları </a:t>
            </a:r>
            <a:r>
              <a:rPr lang="tr-TR" sz="2200" dirty="0"/>
              <a:t>antrenörün dikkat etmesi gereken en önemli konulardandır. Antrenör bu bireysel farklılıkları tespit etmeli ve bu farkları göz önüne alarak davranmalıdır.</a:t>
            </a:r>
          </a:p>
          <a:p>
            <a:pPr lvl="0" algn="just"/>
            <a:r>
              <a:rPr lang="tr-TR" sz="2200" dirty="0"/>
              <a:t>Yapılan hareket ile ilgili antrenör </a:t>
            </a:r>
            <a:r>
              <a:rPr lang="tr-TR" sz="2200" b="1" dirty="0">
                <a:solidFill>
                  <a:srgbClr val="FF0000"/>
                </a:solidFill>
              </a:rPr>
              <a:t>dönüt (geri bildirim) </a:t>
            </a:r>
            <a:r>
              <a:rPr lang="tr-TR" sz="2200" dirty="0"/>
              <a:t>için yeterli bilgi sağlanmalıdır. Dönüt kısa ve çok net olmalıdır.</a:t>
            </a:r>
          </a:p>
          <a:p>
            <a:pPr lvl="0" algn="just"/>
            <a:r>
              <a:rPr lang="tr-TR" sz="2200" dirty="0"/>
              <a:t>Antrenörler, çalışma yaptırdığı yaş grubuna göre </a:t>
            </a:r>
            <a:r>
              <a:rPr lang="tr-TR" sz="2200" b="1" dirty="0">
                <a:solidFill>
                  <a:srgbClr val="FF0000"/>
                </a:solidFill>
              </a:rPr>
              <a:t>çocukların özelliklerini </a:t>
            </a:r>
            <a:r>
              <a:rPr lang="tr-TR" sz="2200" dirty="0"/>
              <a:t>bilmelidir</a:t>
            </a:r>
            <a:r>
              <a:rPr lang="tr-TR" dirty="0"/>
              <a:t>. </a:t>
            </a:r>
            <a:endParaRPr lang="tr-TR" sz="2200" dirty="0"/>
          </a:p>
          <a:p>
            <a:endParaRPr lang="tr-TR" dirty="0"/>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dirty="0"/>
              <a:t>Takım içi </a:t>
            </a:r>
            <a:r>
              <a:rPr lang="tr-TR" sz="2200" b="1" dirty="0">
                <a:solidFill>
                  <a:srgbClr val="FF0000"/>
                </a:solidFill>
              </a:rPr>
              <a:t>iletişimi</a:t>
            </a:r>
            <a:r>
              <a:rPr lang="tr-TR" sz="2200" dirty="0"/>
              <a:t> arttırın ve rekabet değil, arkadaşlık ortamı yaratın . Sporcularınızı birbirleri ile kıyaslamayın.</a:t>
            </a:r>
          </a:p>
          <a:p>
            <a:pPr lvl="0" algn="just"/>
            <a:r>
              <a:rPr lang="tr-TR" sz="2200" b="1" dirty="0">
                <a:solidFill>
                  <a:srgbClr val="FF0000"/>
                </a:solidFill>
              </a:rPr>
              <a:t>Kurallarınızı</a:t>
            </a:r>
            <a:r>
              <a:rPr lang="tr-TR" sz="2200" dirty="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dirty="0"/>
              <a:t>Sporcularınızın </a:t>
            </a:r>
            <a:r>
              <a:rPr lang="tr-TR" sz="2200" b="1" dirty="0">
                <a:solidFill>
                  <a:srgbClr val="FF0000"/>
                </a:solidFill>
              </a:rPr>
              <a:t>özel sorunları </a:t>
            </a:r>
            <a:r>
              <a:rPr lang="tr-TR" sz="2200" dirty="0"/>
              <a:t>ile samimi bir şekilde ilgilenin. Bu onların size güvenmelerine katkı sağlayacaktır. </a:t>
            </a:r>
          </a:p>
          <a:p>
            <a:pPr lvl="0" algn="just"/>
            <a:r>
              <a:rPr lang="tr-TR" sz="2200" dirty="0"/>
              <a:t>Antrenör sporcunun </a:t>
            </a:r>
            <a:r>
              <a:rPr lang="tr-TR" sz="2200" b="1" dirty="0">
                <a:solidFill>
                  <a:srgbClr val="FF0000"/>
                </a:solidFill>
              </a:rPr>
              <a:t>beslenme alışkanlıkları </a:t>
            </a:r>
            <a:r>
              <a:rPr lang="tr-TR" sz="2200" dirty="0"/>
              <a:t>konusunda bir rehber olmalı hem sporcuyu hem de aileyi yönlendirmelidir.</a:t>
            </a:r>
          </a:p>
          <a:p>
            <a:pPr lvl="0" algn="just"/>
            <a:r>
              <a:rPr lang="tr-TR" sz="2200" dirty="0"/>
              <a:t>Antrenör hareketleri planlarken ve yönetirken her çocuğu bir </a:t>
            </a:r>
            <a:r>
              <a:rPr lang="tr-TR" sz="2200" b="1" dirty="0">
                <a:solidFill>
                  <a:srgbClr val="FF0000"/>
                </a:solidFill>
              </a:rPr>
              <a:t>birey</a:t>
            </a:r>
            <a:r>
              <a:rPr lang="tr-TR" sz="2200" dirty="0"/>
              <a:t> olarak görmelidir. </a:t>
            </a:r>
          </a:p>
          <a:p>
            <a:pPr algn="just"/>
            <a:r>
              <a:rPr lang="tr-TR" sz="2200" dirty="0"/>
              <a:t>Antrenörün gerçek başarısı, </a:t>
            </a:r>
            <a:r>
              <a:rPr lang="tr-TR" sz="2200" b="1" dirty="0">
                <a:solidFill>
                  <a:srgbClr val="FF0000"/>
                </a:solidFill>
              </a:rPr>
              <a:t>işinin en iyisini yapması </a:t>
            </a:r>
            <a:r>
              <a:rPr lang="tr-TR" sz="2200" dirty="0"/>
              <a:t>ve oyuncusuna </a:t>
            </a:r>
            <a:r>
              <a:rPr lang="tr-TR" sz="2200" b="1" dirty="0">
                <a:solidFill>
                  <a:srgbClr val="FF0000"/>
                </a:solidFill>
              </a:rPr>
              <a:t>çok yönlü eğitim </a:t>
            </a:r>
            <a:r>
              <a:rPr lang="tr-TR" sz="2200" dirty="0"/>
              <a:t>vermesidir.</a:t>
            </a:r>
          </a:p>
          <a:p>
            <a:pPr lvl="0" algn="just"/>
            <a:endParaRPr lang="tr-TR" sz="2200" dirty="0"/>
          </a:p>
          <a:p>
            <a:endParaRPr lang="tr-TR" dirty="0"/>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dirty="0"/>
              <a:t>Hareket eğitimi, </a:t>
            </a:r>
            <a:r>
              <a:rPr lang="tr-TR" altLang="tr-TR" b="1" dirty="0">
                <a:solidFill>
                  <a:srgbClr val="FF0000"/>
                </a:solidFill>
              </a:rPr>
              <a:t>etkili bir beceri öğrenimi </a:t>
            </a:r>
            <a:r>
              <a:rPr lang="tr-TR" altLang="tr-TR" dirty="0"/>
              <a:t>için önemli bir temel oluşturur.</a:t>
            </a:r>
          </a:p>
          <a:p>
            <a:pPr algn="just">
              <a:buFont typeface="Wingdings" panose="05000000000000000000" pitchFamily="2" charset="2"/>
              <a:buChar char="Ø"/>
            </a:pPr>
            <a:r>
              <a:rPr lang="tr-TR" altLang="tr-TR" dirty="0"/>
              <a:t>Çocukların yaş ve gelişim özelliklerine uygun olarak hazırlanan hareket eğitimi uygulamaları ile </a:t>
            </a:r>
            <a:r>
              <a:rPr lang="tr-TR" altLang="tr-TR" b="1" dirty="0">
                <a:solidFill>
                  <a:srgbClr val="FF0000"/>
                </a:solidFill>
              </a:rPr>
              <a:t>çoklu deneyim kazanmaları</a:t>
            </a:r>
            <a:r>
              <a:rPr lang="tr-TR" altLang="tr-TR" dirty="0"/>
              <a:t> sağlanır.</a:t>
            </a:r>
          </a:p>
          <a:p>
            <a:pPr algn="just">
              <a:buFont typeface="Wingdings" panose="05000000000000000000" pitchFamily="2" charset="2"/>
              <a:buChar char="Ø"/>
            </a:pPr>
            <a:r>
              <a:rPr lang="tr-TR" altLang="tr-TR" dirty="0"/>
              <a:t>Yapılandırılmış ve yapılandırılmamış etkinlikler ile eğlenme ortamı oluşturularak, </a:t>
            </a:r>
            <a:r>
              <a:rPr lang="tr-TR" altLang="tr-TR" b="1" dirty="0">
                <a:solidFill>
                  <a:srgbClr val="FF0000"/>
                </a:solidFill>
              </a:rPr>
              <a:t>fiziksel aktiviteye yönelik istek ve katılım</a:t>
            </a:r>
            <a:r>
              <a:rPr lang="tr-TR" altLang="tr-TR" dirty="0">
                <a:solidFill>
                  <a:srgbClr val="FF0000"/>
                </a:solidFill>
              </a:rPr>
              <a:t> </a:t>
            </a:r>
            <a:r>
              <a:rPr lang="tr-TR" altLang="tr-TR" dirty="0"/>
              <a:t>arttırılır.</a:t>
            </a:r>
          </a:p>
          <a:p>
            <a:pPr algn="just">
              <a:buFont typeface="Wingdings" panose="05000000000000000000" pitchFamily="2" charset="2"/>
              <a:buChar char="Ø"/>
            </a:pPr>
            <a:r>
              <a:rPr lang="tr-TR" altLang="tr-TR" dirty="0"/>
              <a:t>Etkinlik ve oyunlarda bol tekrarlar sağlanarak, </a:t>
            </a:r>
            <a:r>
              <a:rPr lang="tr-TR" altLang="tr-TR" b="1" dirty="0">
                <a:solidFill>
                  <a:srgbClr val="FF0000"/>
                </a:solidFill>
              </a:rPr>
              <a:t>öğrenme ve gelişim</a:t>
            </a:r>
            <a:r>
              <a:rPr lang="tr-TR" altLang="tr-TR" dirty="0">
                <a:solidFill>
                  <a:srgbClr val="FF0000"/>
                </a:solidFill>
              </a:rPr>
              <a:t> </a:t>
            </a:r>
            <a:r>
              <a:rPr lang="tr-TR" altLang="tr-TR" dirty="0"/>
              <a:t>sağlanır.</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2518</TotalTime>
  <Words>3521</Words>
  <Application>Microsoft Office PowerPoint</Application>
  <PresentationFormat>Ekran Gösterisi (4:3)</PresentationFormat>
  <Paragraphs>346</Paragraphs>
  <Slides>63</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63</vt:i4>
      </vt:variant>
    </vt:vector>
  </HeadingPairs>
  <TitlesOfParts>
    <vt:vector size="72"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Yaklaşımının Amaçları </vt:lpstr>
      <vt:lpstr>Hareket Eğitimi Uygulama İlkeleri</vt:lpstr>
      <vt:lpstr>Hareket Eğitimi Uygulama İlkeleri</vt:lpstr>
      <vt:lpstr>Hareket Eğitiminin Özellikleri</vt:lpstr>
      <vt:lpstr>Hareket Eğitimi</vt:lpstr>
      <vt:lpstr>Temel Hareket Becerileri</vt:lpstr>
      <vt:lpstr>PowerPoint Sunusu</vt:lpstr>
      <vt:lpstr>PowerPoint Sunusu</vt:lpstr>
      <vt:lpstr>PowerPoint Sunusu</vt:lpstr>
      <vt:lpstr>Hareket Kavramları</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Sunusu</vt:lpstr>
      <vt:lpstr>Koodinatif Yetiler</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310</cp:revision>
  <cp:lastPrinted>1601-01-01T00:00:00Z</cp:lastPrinted>
  <dcterms:created xsi:type="dcterms:W3CDTF">2004-02-09T21:00:45Z</dcterms:created>
  <dcterms:modified xsi:type="dcterms:W3CDTF">2022-04-04T06:26:22Z</dcterms:modified>
</cp:coreProperties>
</file>