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69" r:id="rId6"/>
    <p:sldId id="270" r:id="rId7"/>
    <p:sldId id="271" r:id="rId8"/>
    <p:sldId id="272" r:id="rId9"/>
    <p:sldId id="273" r:id="rId10"/>
    <p:sldId id="274" r:id="rId11"/>
    <p:sldId id="275" r:id="rId12"/>
    <p:sldId id="278" r:id="rId13"/>
    <p:sldId id="279" r:id="rId14"/>
    <p:sldId id="276" r:id="rId15"/>
    <p:sldId id="277" r:id="rId16"/>
    <p:sldId id="280" r:id="rId17"/>
    <p:sldId id="282" r:id="rId18"/>
    <p:sldId id="283" r:id="rId19"/>
    <p:sldId id="284" r:id="rId20"/>
    <p:sldId id="285" r:id="rId21"/>
    <p:sldId id="326" r:id="rId22"/>
    <p:sldId id="327" r:id="rId23"/>
    <p:sldId id="328" r:id="rId24"/>
    <p:sldId id="329" r:id="rId25"/>
    <p:sldId id="330" r:id="rId26"/>
    <p:sldId id="331" r:id="rId27"/>
    <p:sldId id="332" r:id="rId28"/>
    <p:sldId id="333" r:id="rId29"/>
    <p:sldId id="334" r:id="rId30"/>
    <p:sldId id="335" r:id="rId31"/>
    <p:sldId id="336" r:id="rId32"/>
    <p:sldId id="286" r:id="rId33"/>
    <p:sldId id="337" r:id="rId34"/>
    <p:sldId id="338" r:id="rId35"/>
    <p:sldId id="339" r:id="rId36"/>
    <p:sldId id="340" r:id="rId37"/>
    <p:sldId id="341" r:id="rId38"/>
    <p:sldId id="342" r:id="rId39"/>
    <p:sldId id="264" r:id="rId40"/>
    <p:sldId id="265" r:id="rId41"/>
    <p:sldId id="266" r:id="rId42"/>
    <p:sldId id="267" r:id="rId43"/>
    <p:sldId id="268" r:id="rId44"/>
    <p:sldId id="343" r:id="rId45"/>
    <p:sldId id="344" r:id="rId46"/>
    <p:sldId id="345" r:id="rId47"/>
    <p:sldId id="346" r:id="rId48"/>
    <p:sldId id="347" r:id="rId49"/>
    <p:sldId id="348" r:id="rId50"/>
    <p:sldId id="349" r:id="rId51"/>
    <p:sldId id="350" r:id="rId52"/>
    <p:sldId id="351" r:id="rId53"/>
    <p:sldId id="293" r:id="rId54"/>
    <p:sldId id="352" r:id="rId55"/>
    <p:sldId id="353" r:id="rId56"/>
    <p:sldId id="354" r:id="rId57"/>
    <p:sldId id="304" r:id="rId58"/>
    <p:sldId id="305" r:id="rId59"/>
    <p:sldId id="309" r:id="rId60"/>
    <p:sldId id="310" r:id="rId61"/>
    <p:sldId id="317" r:id="rId62"/>
    <p:sldId id="311" r:id="rId63"/>
    <p:sldId id="312" r:id="rId64"/>
    <p:sldId id="313" r:id="rId65"/>
    <p:sldId id="314" r:id="rId66"/>
    <p:sldId id="318" r:id="rId67"/>
    <p:sldId id="315" r:id="rId68"/>
    <p:sldId id="325" r:id="rId69"/>
    <p:sldId id="35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38" autoAdjust="0"/>
    <p:restoredTop sz="94660"/>
  </p:normalViewPr>
  <p:slideViewPr>
    <p:cSldViewPr snapToGrid="0">
      <p:cViewPr varScale="1">
        <p:scale>
          <a:sx n="75" d="100"/>
          <a:sy n="75" d="100"/>
        </p:scale>
        <p:origin x="3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4A8C5DE-F04D-42B3-AB89-68B9A3E106F0}"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03337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A8C5DE-F04D-42B3-AB89-68B9A3E106F0}"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121101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A8C5DE-F04D-42B3-AB89-68B9A3E106F0}"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10164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A8C5DE-F04D-42B3-AB89-68B9A3E106F0}"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88490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A8C5DE-F04D-42B3-AB89-68B9A3E106F0}"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77836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4A8C5DE-F04D-42B3-AB89-68B9A3E106F0}"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137973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4A8C5DE-F04D-42B3-AB89-68B9A3E106F0}" type="datetimeFigureOut">
              <a:rPr lang="tr-TR" smtClean="0"/>
              <a:t>2.06.2021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41280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4A8C5DE-F04D-42B3-AB89-68B9A3E106F0}" type="datetimeFigureOut">
              <a:rPr lang="tr-TR" smtClean="0"/>
              <a:t>2.06.2021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107638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C5DE-F04D-42B3-AB89-68B9A3E106F0}" type="datetimeFigureOut">
              <a:rPr lang="tr-TR" smtClean="0"/>
              <a:t>2.06.2021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12995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4A8C5DE-F04D-42B3-AB89-68B9A3E106F0}"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59624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4A8C5DE-F04D-42B3-AB89-68B9A3E106F0}"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7BA21E-75F5-4A40-9906-F5082C746A7A}" type="slidenum">
              <a:rPr lang="tr-TR" smtClean="0"/>
              <a:t>‹#›</a:t>
            </a:fld>
            <a:endParaRPr lang="tr-TR"/>
          </a:p>
        </p:txBody>
      </p:sp>
    </p:spTree>
    <p:extLst>
      <p:ext uri="{BB962C8B-B14F-4D97-AF65-F5344CB8AC3E}">
        <p14:creationId xmlns:p14="http://schemas.microsoft.com/office/powerpoint/2010/main" val="340759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8C5DE-F04D-42B3-AB89-68B9A3E106F0}" type="datetimeFigureOut">
              <a:rPr lang="tr-TR" smtClean="0"/>
              <a:t>2.06.2021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BA21E-75F5-4A40-9906-F5082C746A7A}" type="slidenum">
              <a:rPr lang="tr-TR" smtClean="0"/>
              <a:t>‹#›</a:t>
            </a:fld>
            <a:endParaRPr lang="tr-TR"/>
          </a:p>
        </p:txBody>
      </p:sp>
    </p:spTree>
    <p:extLst>
      <p:ext uri="{BB962C8B-B14F-4D97-AF65-F5344CB8AC3E}">
        <p14:creationId xmlns:p14="http://schemas.microsoft.com/office/powerpoint/2010/main" val="2615683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Belgesi.docx"/></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Belgesi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41C67A-F769-408E-960C-457AB00698CB}"/>
              </a:ext>
            </a:extLst>
          </p:cNvPr>
          <p:cNvSpPr>
            <a:spLocks noGrp="1"/>
          </p:cNvSpPr>
          <p:nvPr>
            <p:ph type="ctrTitle"/>
          </p:nvPr>
        </p:nvSpPr>
        <p:spPr>
          <a:xfrm>
            <a:off x="1524000" y="1122363"/>
            <a:ext cx="9144000" cy="1531937"/>
          </a:xfrm>
        </p:spPr>
        <p:txBody>
          <a:bodyPr/>
          <a:lstStyle/>
          <a:p>
            <a:r>
              <a:rPr lang="tr-TR" b="1" dirty="0"/>
              <a:t>MÜSABAKA </a:t>
            </a:r>
            <a:r>
              <a:rPr lang="tr-TR" b="1" dirty="0" smtClean="0"/>
              <a:t>ANALİZİ</a:t>
            </a:r>
            <a:endParaRPr lang="tr-TR" b="1" dirty="0"/>
          </a:p>
        </p:txBody>
      </p:sp>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p:txBody>
          <a:bodyPr>
            <a:normAutofit/>
          </a:bodyPr>
          <a:lstStyle/>
          <a:p>
            <a:r>
              <a:rPr lang="tr-TR" sz="4400" b="1" dirty="0" smtClean="0"/>
              <a:t>BURAK EMRE DİRİER</a:t>
            </a:r>
            <a:r>
              <a:rPr lang="tr-TR" sz="4400" b="1" dirty="0" smtClean="0"/>
              <a:t> </a:t>
            </a: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TÜRKİYE VOLEYBOL FEDERASYONU </a:t>
            </a:r>
          </a:p>
        </p:txBody>
      </p:sp>
      <p:sp>
        <p:nvSpPr>
          <p:cNvPr id="5" name="Alt Başlık 2">
            <a:extLst>
              <a:ext uri="{FF2B5EF4-FFF2-40B4-BE49-F238E27FC236}">
                <a16:creationId xmlns:a16="http://schemas.microsoft.com/office/drawing/2014/main" id="{0432B4D9-7176-4E56-9980-DA34E326CAF0}"/>
              </a:ext>
            </a:extLst>
          </p:cNvPr>
          <p:cNvSpPr txBox="1">
            <a:spLocks/>
          </p:cNvSpPr>
          <p:nvPr/>
        </p:nvSpPr>
        <p:spPr>
          <a:xfrm>
            <a:off x="3416968" y="5735637"/>
            <a:ext cx="5710989" cy="53227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smtClean="0"/>
              <a:t>2021</a:t>
            </a:r>
            <a:endParaRPr lang="tr-TR" sz="5400" b="1" dirty="0"/>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94672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pPr>
              <a:lnSpc>
                <a:spcPct val="150000"/>
              </a:lnSpc>
            </a:pPr>
            <a:r>
              <a:rPr lang="tr-TR" sz="2800" dirty="0"/>
              <a:t>Grafiksel gözlem temel olarak taktik analiz ve istatistik için kullanılır: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sz="2800" b="1" dirty="0"/>
              <a:t> </a:t>
            </a:r>
            <a:endParaRPr lang="tr-TR" sz="2800" dirty="0"/>
          </a:p>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Grafik Yöntemi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10301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Grafik Yöntemi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7" name="Resim 6">
            <a:extLst>
              <a:ext uri="{FF2B5EF4-FFF2-40B4-BE49-F238E27FC236}">
                <a16:creationId xmlns:a16="http://schemas.microsoft.com/office/drawing/2014/main" id="{F70A3747-6EBD-4A96-909F-FE7BA821D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210" y="1295865"/>
            <a:ext cx="5424296" cy="5293895"/>
          </a:xfrm>
          <a:prstGeom prst="rect">
            <a:avLst/>
          </a:prstGeom>
        </p:spPr>
      </p:pic>
    </p:spTree>
    <p:extLst>
      <p:ext uri="{BB962C8B-B14F-4D97-AF65-F5344CB8AC3E}">
        <p14:creationId xmlns:p14="http://schemas.microsoft.com/office/powerpoint/2010/main" val="6573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Grafik Yöntemi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graphicFrame>
        <p:nvGraphicFramePr>
          <p:cNvPr id="6" name="5 Grafik">
            <a:extLst>
              <a:ext uri="{FF2B5EF4-FFF2-40B4-BE49-F238E27FC236}">
                <a16:creationId xmlns:a16="http://schemas.microsoft.com/office/drawing/2014/main" id="{91A5E949-AA74-4B6E-9D9C-3FE5D1938E5A}"/>
              </a:ext>
            </a:extLst>
          </p:cNvPr>
          <p:cNvGraphicFramePr>
            <a:graphicFrameLocks/>
          </p:cNvGraphicFramePr>
          <p:nvPr>
            <p:extLst>
              <p:ext uri="{D42A27DB-BD31-4B8C-83A1-F6EECF244321}">
                <p14:modId xmlns:p14="http://schemas.microsoft.com/office/powerpoint/2010/main" val="2337115828"/>
              </p:ext>
            </p:extLst>
          </p:nvPr>
        </p:nvGraphicFramePr>
        <p:xfrm>
          <a:off x="2623651" y="1295865"/>
          <a:ext cx="6838950" cy="2259012"/>
        </p:xfrm>
        <a:graphic>
          <a:graphicData uri="http://schemas.openxmlformats.org/presentationml/2006/ole">
            <mc:AlternateContent xmlns:mc="http://schemas.openxmlformats.org/markup-compatibility/2006">
              <mc:Choice xmlns:v="urn:schemas-microsoft-com:vml" Requires="v">
                <p:oleObj spid="_x0000_s3096" name="Worksheet" r:id="rId4" imgW="6835034" imgH="2255504" progId="Excel.Sheet.8">
                  <p:embed/>
                </p:oleObj>
              </mc:Choice>
              <mc:Fallback>
                <p:oleObj name="Worksheet" r:id="rId4" imgW="6835034" imgH="2255504" progId="Excel.Sheet.8">
                  <p:embed/>
                  <p:pic>
                    <p:nvPicPr>
                      <p:cNvPr id="6" name="5 Grafik">
                        <a:extLst>
                          <a:ext uri="{FF2B5EF4-FFF2-40B4-BE49-F238E27FC236}">
                            <a16:creationId xmlns:a16="http://schemas.microsoft.com/office/drawing/2014/main" id="{91A5E949-AA74-4B6E-9D9C-3FE5D1938E5A}"/>
                          </a:ext>
                        </a:extLst>
                      </p:cNvPr>
                      <p:cNvPicPr>
                        <a:picLocks noChangeArrowheads="1"/>
                      </p:cNvPicPr>
                      <p:nvPr/>
                    </p:nvPicPr>
                    <p:blipFill>
                      <a:blip r:embed="rId5"/>
                      <a:srcRect/>
                      <a:stretch>
                        <a:fillRect/>
                      </a:stretch>
                    </p:blipFill>
                    <p:spPr bwMode="auto">
                      <a:xfrm>
                        <a:off x="2623651" y="1295865"/>
                        <a:ext cx="6838950" cy="225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6 Grafik">
            <a:extLst>
              <a:ext uri="{FF2B5EF4-FFF2-40B4-BE49-F238E27FC236}">
                <a16:creationId xmlns:a16="http://schemas.microsoft.com/office/drawing/2014/main" id="{E80A5154-EF2C-444F-9682-123562563D27}"/>
              </a:ext>
            </a:extLst>
          </p:cNvPr>
          <p:cNvGraphicFramePr>
            <a:graphicFrameLocks/>
          </p:cNvGraphicFramePr>
          <p:nvPr>
            <p:extLst>
              <p:ext uri="{D42A27DB-BD31-4B8C-83A1-F6EECF244321}">
                <p14:modId xmlns:p14="http://schemas.microsoft.com/office/powerpoint/2010/main" val="2894115264"/>
              </p:ext>
            </p:extLst>
          </p:nvPr>
        </p:nvGraphicFramePr>
        <p:xfrm>
          <a:off x="2623651" y="4016442"/>
          <a:ext cx="6740525" cy="2159000"/>
        </p:xfrm>
        <a:graphic>
          <a:graphicData uri="http://schemas.openxmlformats.org/presentationml/2006/ole">
            <mc:AlternateContent xmlns:mc="http://schemas.openxmlformats.org/markup-compatibility/2006">
              <mc:Choice xmlns:v="urn:schemas-microsoft-com:vml" Requires="v">
                <p:oleObj spid="_x0000_s3097" r:id="rId6" imgW="6742760" imgH="2158171" progId="Excel.Sheet.8">
                  <p:embed/>
                </p:oleObj>
              </mc:Choice>
              <mc:Fallback>
                <p:oleObj r:id="rId6" imgW="6742760" imgH="2158171" progId="Excel.Sheet.8">
                  <p:embed/>
                  <p:pic>
                    <p:nvPicPr>
                      <p:cNvPr id="8" name="6 Grafik">
                        <a:extLst>
                          <a:ext uri="{FF2B5EF4-FFF2-40B4-BE49-F238E27FC236}">
                            <a16:creationId xmlns:a16="http://schemas.microsoft.com/office/drawing/2014/main" id="{E80A5154-EF2C-444F-9682-123562563D2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3651" y="4016442"/>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523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Grafik Yöntemi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F9C53838-1CF0-4CCD-9C44-DFA44FA62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063" y="984061"/>
            <a:ext cx="7309796" cy="7774927"/>
          </a:xfrm>
          <a:prstGeom prst="rect">
            <a:avLst/>
          </a:prstGeom>
        </p:spPr>
      </p:pic>
    </p:spTree>
    <p:extLst>
      <p:ext uri="{BB962C8B-B14F-4D97-AF65-F5344CB8AC3E}">
        <p14:creationId xmlns:p14="http://schemas.microsoft.com/office/powerpoint/2010/main" val="104443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pPr algn="just" eaLnBrk="0" hangingPunct="0"/>
            <a:r>
              <a:rPr lang="tr-TR" sz="2800" dirty="0">
                <a:cs typeface="Times New Roman" pitchFamily="18" charset="0"/>
              </a:rPr>
              <a:t>Bu metotlar, pahalı cihazlar ve değerlendirme için çok zaman gerektirir. Bununla birlikte çok etkili ve bilgi sunma konusunda iyidir. Özellikle teknik-taktik analiz ve gözlemde yaralıdır.</a:t>
            </a:r>
          </a:p>
          <a:p>
            <a:pPr algn="just" eaLnBrk="0" hangingPunct="0"/>
            <a:r>
              <a:rPr lang="tr-TR" sz="2800" b="1" dirty="0">
                <a:cs typeface="Times New Roman" pitchFamily="18" charset="0"/>
              </a:rPr>
              <a:t>	Video analizi ancak kayıtlar iyi düzenlenmişse ve kısaysa değerlidir.</a:t>
            </a:r>
            <a:endParaRPr lang="tr-TR" sz="2800" b="1" dirty="0"/>
          </a:p>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Video Fotoğraf veya Film Kayıtları</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06157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pPr>
              <a:lnSpc>
                <a:spcPct val="150000"/>
              </a:lnSpc>
            </a:pPr>
            <a:r>
              <a:rPr lang="tr-TR" sz="2800" dirty="0"/>
              <a:t>En çok kullanılan yöntemler iki hatta daha fazla yöntemin birleştirilmesiyle oluşturulan yöntemlerdir. Yöntemlerin birleştirilmesi maç analizinde en iyi sonuçları verir. </a:t>
            </a:r>
          </a:p>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Birleştirilmiş Yöntemler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98308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r>
              <a:rPr lang="tr-TR" sz="2800" dirty="0"/>
              <a:t>Antrenman ve maç analizlerini destekleyen en ileri ve etkili yöntem, video ve bilgisayarın ‘’online’’ olarak birleştirilmesidir. Bu yöntem alıştırmanın ve müsabakanın hemen sonrasında istatistiksel sonuçların ilgili video kayıtları ile beraber gösterilmesini sağlar.</a:t>
            </a:r>
          </a:p>
          <a:p>
            <a:r>
              <a:rPr lang="tr-TR" sz="2800" dirty="0"/>
              <a:t>      </a:t>
            </a:r>
          </a:p>
          <a:p>
            <a:r>
              <a:rPr lang="tr-TR" sz="2800"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Birleştirilmiş Yöntemler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55078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Birleştirilmiş Yöntemler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F1C63616-650B-41EE-9607-56FCF406E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6325"/>
            <a:ext cx="12192000" cy="5632449"/>
          </a:xfrm>
          <a:prstGeom prst="rect">
            <a:avLst/>
          </a:prstGeom>
        </p:spPr>
      </p:pic>
    </p:spTree>
    <p:extLst>
      <p:ext uri="{BB962C8B-B14F-4D97-AF65-F5344CB8AC3E}">
        <p14:creationId xmlns:p14="http://schemas.microsoft.com/office/powerpoint/2010/main" val="421341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r>
              <a:rPr lang="tr-TR" sz="2800"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İstatistiksel Oyun Analizi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04965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fontScale="85000" lnSpcReduction="20000"/>
          </a:bodyPr>
          <a:lstStyle/>
          <a:p>
            <a:endParaRPr lang="tr-TR" sz="2800" dirty="0"/>
          </a:p>
          <a:p>
            <a:pPr eaLnBrk="0" hangingPunct="0">
              <a:lnSpc>
                <a:spcPct val="150000"/>
              </a:lnSpc>
              <a:buFontTx/>
              <a:buChar char="•"/>
            </a:pPr>
            <a:r>
              <a:rPr lang="tr-TR" sz="2200" dirty="0">
                <a:cs typeface="Times New Roman" pitchFamily="18" charset="0"/>
              </a:rPr>
              <a:t>Hareketlerin sınıflandırılması: Değerlendirmek istediğiniz beceriler veya oyunlar (taktikler).</a:t>
            </a:r>
          </a:p>
          <a:p>
            <a:pPr eaLnBrk="0" hangingPunct="0">
              <a:lnSpc>
                <a:spcPct val="150000"/>
              </a:lnSpc>
              <a:buFontTx/>
              <a:buChar char="•"/>
            </a:pPr>
            <a:r>
              <a:rPr lang="tr-TR" sz="2200" dirty="0">
                <a:cs typeface="Times New Roman" pitchFamily="18" charset="0"/>
              </a:rPr>
              <a:t>Hareketlerin (art arda gelen oyunların) kalitesinin değerlendirilmesi veya derecelendirilmesi.</a:t>
            </a:r>
          </a:p>
          <a:p>
            <a:pPr eaLnBrk="0" hangingPunct="0">
              <a:lnSpc>
                <a:spcPct val="150000"/>
              </a:lnSpc>
              <a:buFontTx/>
              <a:buChar char="•"/>
            </a:pPr>
            <a:r>
              <a:rPr lang="tr-TR" sz="2200" dirty="0">
                <a:cs typeface="Times New Roman" pitchFamily="18" charset="0"/>
              </a:rPr>
              <a:t>Sembollerin ve kısaltmaların kullanılması.</a:t>
            </a:r>
          </a:p>
          <a:p>
            <a:pPr eaLnBrk="0" hangingPunct="0">
              <a:lnSpc>
                <a:spcPct val="150000"/>
              </a:lnSpc>
              <a:buFontTx/>
              <a:buChar char="•"/>
            </a:pPr>
            <a:r>
              <a:rPr lang="tr-TR" sz="2200" dirty="0">
                <a:cs typeface="Times New Roman" pitchFamily="18" charset="0"/>
              </a:rPr>
              <a:t>Verilerin işlenmesi.</a:t>
            </a:r>
          </a:p>
          <a:p>
            <a:pPr eaLnBrk="0" hangingPunct="0">
              <a:lnSpc>
                <a:spcPct val="150000"/>
              </a:lnSpc>
              <a:buFontTx/>
              <a:buChar char="•"/>
            </a:pPr>
            <a:r>
              <a:rPr lang="tr-TR" sz="2200" dirty="0">
                <a:cs typeface="Times New Roman" pitchFamily="18" charset="0"/>
              </a:rPr>
              <a:t>İşlenen verilerin analizi.</a:t>
            </a:r>
          </a:p>
          <a:p>
            <a:pPr eaLnBrk="0" hangingPunct="0">
              <a:lnSpc>
                <a:spcPct val="150000"/>
              </a:lnSpc>
              <a:buFontTx/>
              <a:buChar char="•"/>
            </a:pPr>
            <a:r>
              <a:rPr lang="tr-TR" sz="2200" dirty="0">
                <a:cs typeface="Times New Roman" pitchFamily="18" charset="0"/>
              </a:rPr>
              <a:t>Sonuçların yorumlanması.</a:t>
            </a:r>
          </a:p>
          <a:p>
            <a:pPr eaLnBrk="0" hangingPunct="0">
              <a:lnSpc>
                <a:spcPct val="150000"/>
              </a:lnSpc>
              <a:buFontTx/>
              <a:buChar char="•"/>
            </a:pPr>
            <a:r>
              <a:rPr lang="tr-TR" sz="2200" dirty="0">
                <a:cs typeface="Times New Roman" pitchFamily="18" charset="0"/>
              </a:rPr>
              <a:t>Grafik ve tablolarla sonuçların görselleştirilmesi.</a:t>
            </a:r>
          </a:p>
          <a:p>
            <a:pPr eaLnBrk="0" hangingPunct="0">
              <a:lnSpc>
                <a:spcPct val="150000"/>
              </a:lnSpc>
              <a:buFontTx/>
              <a:buChar char="•"/>
            </a:pPr>
            <a:r>
              <a:rPr lang="tr-TR" sz="2200" dirty="0">
                <a:cs typeface="Times New Roman" pitchFamily="18" charset="0"/>
              </a:rPr>
              <a:t>Son raporun düzenlenmesi ve yazılması.</a:t>
            </a:r>
          </a:p>
          <a:p>
            <a:pPr eaLnBrk="0" hangingPunct="0">
              <a:lnSpc>
                <a:spcPct val="150000"/>
              </a:lnSpc>
              <a:buFontTx/>
              <a:buChar char="•"/>
            </a:pPr>
            <a:r>
              <a:rPr lang="tr-TR" sz="2200" dirty="0">
                <a:cs typeface="Times New Roman" pitchFamily="18" charset="0"/>
              </a:rPr>
              <a:t>Sonuçların ekip üyeleri ve takımla tartışılması</a:t>
            </a:r>
            <a:endParaRPr lang="tr-TR" sz="2200" dirty="0"/>
          </a:p>
          <a:p>
            <a:pPr eaLnBrk="0" hangingPunct="0">
              <a:lnSpc>
                <a:spcPct val="150000"/>
              </a:lnSpc>
              <a:buFontTx/>
              <a:buChar char="•"/>
            </a:pPr>
            <a:r>
              <a:rPr lang="tr-TR" sz="2200" dirty="0"/>
              <a:t>Sonuçların saklanması.</a:t>
            </a:r>
            <a:r>
              <a:rPr lang="tr-TR" sz="2200" b="1" dirty="0"/>
              <a:t> </a:t>
            </a:r>
            <a:endParaRPr lang="tr-TR" sz="22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İstatistiksel Oyun Analizi Prosedürü</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08056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r>
              <a:rPr lang="tr-TR" sz="3600" dirty="0"/>
              <a:t/>
            </a:r>
            <a:br>
              <a:rPr lang="tr-TR" sz="3600" dirty="0"/>
            </a:br>
            <a:r>
              <a:rPr lang="tr-TR" sz="3600" dirty="0"/>
              <a:t>Günümüz modern voleybolunda müsabaka analizi takımların taktiklerini belirlerken kullandıkları en önemli araçlardan biridir.</a:t>
            </a:r>
          </a:p>
          <a:p>
            <a:r>
              <a:rPr lang="tr-TR" sz="3600" dirty="0"/>
              <a:t>Oyun analizi gerek antrenörlerin kendi oyuncularının performanslarını izlemelerinde gerekse rakip takımın teknik ve taktik özelliklerini belirlemelerinde ve bu yönde taktik anlayışlar geliştirmelerinde en büyük yardımcı araçtır.</a:t>
            </a:r>
          </a:p>
          <a:p>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Müsabaka Analizi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33187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İstatistiksel Oyun Analizi Örneği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p:cNvPicPr>
            <a:picLocks noChangeAspect="1"/>
          </p:cNvPicPr>
          <p:nvPr/>
        </p:nvPicPr>
        <p:blipFill>
          <a:blip r:embed="rId3"/>
          <a:stretch>
            <a:fillRect/>
          </a:stretch>
        </p:blipFill>
        <p:spPr>
          <a:xfrm>
            <a:off x="2603500" y="984062"/>
            <a:ext cx="6299200" cy="5873938"/>
          </a:xfrm>
          <a:prstGeom prst="rect">
            <a:avLst/>
          </a:prstGeom>
        </p:spPr>
      </p:pic>
    </p:spTree>
    <p:extLst>
      <p:ext uri="{BB962C8B-B14F-4D97-AF65-F5344CB8AC3E}">
        <p14:creationId xmlns:p14="http://schemas.microsoft.com/office/powerpoint/2010/main" val="51016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627736" y="1541219"/>
            <a:ext cx="11182712" cy="3086894"/>
          </a:xfrm>
          <a:prstGeom prst="rect">
            <a:avLst/>
          </a:prstGeom>
        </p:spPr>
      </p:pic>
      <p:sp>
        <p:nvSpPr>
          <p:cNvPr id="9" name="Satır Belirtme Çizgisi 2 8"/>
          <p:cNvSpPr/>
          <p:nvPr/>
        </p:nvSpPr>
        <p:spPr>
          <a:xfrm>
            <a:off x="193430" y="96412"/>
            <a:ext cx="2004647" cy="1078034"/>
          </a:xfrm>
          <a:prstGeom prst="borderCallout2">
            <a:avLst>
              <a:gd name="adj1" fmla="val 171265"/>
              <a:gd name="adj2" fmla="val 167983"/>
              <a:gd name="adj3" fmla="val 17934"/>
              <a:gd name="adj4" fmla="val 128508"/>
              <a:gd name="adj5" fmla="val 17076"/>
              <a:gd name="adj6" fmla="val 1015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Organizasyon veya Ligin Adı</a:t>
            </a:r>
          </a:p>
        </p:txBody>
      </p:sp>
      <p:sp>
        <p:nvSpPr>
          <p:cNvPr id="10" name="Satır Belirtme Çizgisi 2 9"/>
          <p:cNvSpPr/>
          <p:nvPr/>
        </p:nvSpPr>
        <p:spPr>
          <a:xfrm>
            <a:off x="6148753" y="564205"/>
            <a:ext cx="2004647" cy="1078034"/>
          </a:xfrm>
          <a:prstGeom prst="borderCallout2">
            <a:avLst>
              <a:gd name="adj1" fmla="val 171265"/>
              <a:gd name="adj2" fmla="val 167983"/>
              <a:gd name="adj3" fmla="val 17934"/>
              <a:gd name="adj4" fmla="val 128508"/>
              <a:gd name="adj5" fmla="val 17076"/>
              <a:gd name="adj6" fmla="val 1015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Takımların İsmi ve Maç Skoru</a:t>
            </a:r>
          </a:p>
        </p:txBody>
      </p:sp>
      <p:sp>
        <p:nvSpPr>
          <p:cNvPr id="11" name="Satır Belirtme Çizgisi 2 10"/>
          <p:cNvSpPr/>
          <p:nvPr/>
        </p:nvSpPr>
        <p:spPr>
          <a:xfrm>
            <a:off x="2107222" y="4755388"/>
            <a:ext cx="2004647" cy="1078034"/>
          </a:xfrm>
          <a:prstGeom prst="borderCallout2">
            <a:avLst>
              <a:gd name="adj1" fmla="val -34263"/>
              <a:gd name="adj2" fmla="val 114474"/>
              <a:gd name="adj3" fmla="val 17934"/>
              <a:gd name="adj4" fmla="val 128508"/>
              <a:gd name="adj5" fmla="val 17076"/>
              <a:gd name="adj6" fmla="val 1015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Maçın Hakemleri</a:t>
            </a:r>
          </a:p>
        </p:txBody>
      </p:sp>
      <p:sp>
        <p:nvSpPr>
          <p:cNvPr id="12" name="Satır Belirtme Çizgisi 2 11"/>
          <p:cNvSpPr/>
          <p:nvPr/>
        </p:nvSpPr>
        <p:spPr>
          <a:xfrm>
            <a:off x="627736" y="2055813"/>
            <a:ext cx="2004647" cy="1078034"/>
          </a:xfrm>
          <a:prstGeom prst="borderCallout2">
            <a:avLst>
              <a:gd name="adj1" fmla="val 110911"/>
              <a:gd name="adj2" fmla="val 131140"/>
              <a:gd name="adj3" fmla="val 17934"/>
              <a:gd name="adj4" fmla="val 128508"/>
              <a:gd name="adj5" fmla="val 17076"/>
              <a:gd name="adj6" fmla="val 1015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Maçın Tarihi Saati, Oynandığı Şehir ve Salon Bilgileri</a:t>
            </a:r>
          </a:p>
        </p:txBody>
      </p:sp>
      <p:sp>
        <p:nvSpPr>
          <p:cNvPr id="13" name="Satır Belirtme Çizgisi 2 12"/>
          <p:cNvSpPr/>
          <p:nvPr/>
        </p:nvSpPr>
        <p:spPr>
          <a:xfrm>
            <a:off x="6576644" y="4732166"/>
            <a:ext cx="920263" cy="329681"/>
          </a:xfrm>
          <a:prstGeom prst="borderCallout2">
            <a:avLst>
              <a:gd name="adj1" fmla="val -165988"/>
              <a:gd name="adj2" fmla="val 62765"/>
              <a:gd name="adj3" fmla="val -76790"/>
              <a:gd name="adj4" fmla="val 55402"/>
              <a:gd name="adj5" fmla="val -7392"/>
              <a:gd name="adj6" fmla="val 4938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Setler</a:t>
            </a:r>
          </a:p>
        </p:txBody>
      </p:sp>
      <p:sp>
        <p:nvSpPr>
          <p:cNvPr id="15" name="Satır Belirtme Çizgisi 2 14"/>
          <p:cNvSpPr/>
          <p:nvPr/>
        </p:nvSpPr>
        <p:spPr>
          <a:xfrm>
            <a:off x="8561509" y="4732165"/>
            <a:ext cx="1755254" cy="1369697"/>
          </a:xfrm>
          <a:prstGeom prst="borderCallout2">
            <a:avLst>
              <a:gd name="adj1" fmla="val -39686"/>
              <a:gd name="adj2" fmla="val 114810"/>
              <a:gd name="adj3" fmla="val -38913"/>
              <a:gd name="adj4" fmla="val -5965"/>
              <a:gd name="adj5" fmla="val -4725"/>
              <a:gd name="adj6" fmla="val -125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Sayılar 8 e 16 ya ve 21 e Ulaştığında Takımların Skorları</a:t>
            </a:r>
          </a:p>
        </p:txBody>
      </p:sp>
      <p:sp>
        <p:nvSpPr>
          <p:cNvPr id="16" name="Satır Belirtme Çizgisi 2 15"/>
          <p:cNvSpPr/>
          <p:nvPr/>
        </p:nvSpPr>
        <p:spPr>
          <a:xfrm>
            <a:off x="7260979" y="5124883"/>
            <a:ext cx="920263" cy="563740"/>
          </a:xfrm>
          <a:prstGeom prst="borderCallout2">
            <a:avLst>
              <a:gd name="adj1" fmla="val -165988"/>
              <a:gd name="adj2" fmla="val 62765"/>
              <a:gd name="adj3" fmla="val -76790"/>
              <a:gd name="adj4" fmla="val 55402"/>
              <a:gd name="adj5" fmla="val -7392"/>
              <a:gd name="adj6" fmla="val 4938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Setlerin Süreleri</a:t>
            </a:r>
          </a:p>
        </p:txBody>
      </p:sp>
      <p:sp>
        <p:nvSpPr>
          <p:cNvPr id="17" name="Satır Belirtme Çizgisi 2 16"/>
          <p:cNvSpPr/>
          <p:nvPr/>
        </p:nvSpPr>
        <p:spPr>
          <a:xfrm>
            <a:off x="10697031" y="4746286"/>
            <a:ext cx="1313537" cy="748366"/>
          </a:xfrm>
          <a:prstGeom prst="borderCallout2">
            <a:avLst>
              <a:gd name="adj1" fmla="val -76698"/>
              <a:gd name="adj2" fmla="val 15910"/>
              <a:gd name="adj3" fmla="val -76790"/>
              <a:gd name="adj4" fmla="val 55402"/>
              <a:gd name="adj5" fmla="val -7392"/>
              <a:gd name="adj6" fmla="val 4938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Setlerin Bitiş Skorları</a:t>
            </a:r>
          </a:p>
        </p:txBody>
      </p:sp>
      <p:pic>
        <p:nvPicPr>
          <p:cNvPr id="14" name="Resim 13">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00251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06400" y="1072716"/>
            <a:ext cx="11379200" cy="4925614"/>
          </a:xfrm>
          <a:prstGeom prst="rect">
            <a:avLst/>
          </a:prstGeom>
        </p:spPr>
      </p:pic>
      <p:sp>
        <p:nvSpPr>
          <p:cNvPr id="6" name="Satır Belirtme Çizgisi 2 5"/>
          <p:cNvSpPr/>
          <p:nvPr/>
        </p:nvSpPr>
        <p:spPr>
          <a:xfrm>
            <a:off x="116254" y="256882"/>
            <a:ext cx="2300654" cy="748366"/>
          </a:xfrm>
          <a:prstGeom prst="borderCallout2">
            <a:avLst>
              <a:gd name="adj1" fmla="val 254614"/>
              <a:gd name="adj2" fmla="val 17373"/>
              <a:gd name="adj3" fmla="val 212227"/>
              <a:gd name="adj4" fmla="val 7722"/>
              <a:gd name="adj5" fmla="val 98347"/>
              <a:gd name="adj6" fmla="val 65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Oyuncuların İsimlerinin Bulunduğu Alan</a:t>
            </a:r>
          </a:p>
        </p:txBody>
      </p:sp>
      <p:sp>
        <p:nvSpPr>
          <p:cNvPr id="7" name="Satır Belirtme Çizgisi 2 6"/>
          <p:cNvSpPr/>
          <p:nvPr/>
        </p:nvSpPr>
        <p:spPr>
          <a:xfrm>
            <a:off x="2632807" y="56097"/>
            <a:ext cx="2704123" cy="881682"/>
          </a:xfrm>
          <a:prstGeom prst="borderCallout2">
            <a:avLst>
              <a:gd name="adj1" fmla="val 147661"/>
              <a:gd name="adj2" fmla="val 28626"/>
              <a:gd name="adj3" fmla="val 105233"/>
              <a:gd name="adj4" fmla="val 16863"/>
              <a:gd name="adj5" fmla="val 104221"/>
              <a:gd name="adj6" fmla="val 4804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Yuvarlak içine alınmış Sayılarda Takım Sete Servis Atarak Başlamıştır.</a:t>
            </a:r>
          </a:p>
        </p:txBody>
      </p:sp>
      <p:sp>
        <p:nvSpPr>
          <p:cNvPr id="8" name="Satır Belirtme Çizgisi 2 7"/>
          <p:cNvSpPr/>
          <p:nvPr/>
        </p:nvSpPr>
        <p:spPr>
          <a:xfrm>
            <a:off x="908414" y="2895383"/>
            <a:ext cx="2704123" cy="2211822"/>
          </a:xfrm>
          <a:prstGeom prst="borderCallout2">
            <a:avLst>
              <a:gd name="adj1" fmla="val -17460"/>
              <a:gd name="adj2" fmla="val 69961"/>
              <a:gd name="adj3" fmla="val -17507"/>
              <a:gd name="adj4" fmla="val 47625"/>
              <a:gd name="adj5" fmla="val -2594"/>
              <a:gd name="adj6" fmla="val 4828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Setlere</a:t>
            </a:r>
            <a:r>
              <a:rPr lang="en-US" dirty="0">
                <a:solidFill>
                  <a:schemeClr val="tx1"/>
                </a:solidFill>
              </a:rPr>
              <a:t> Ba</a:t>
            </a:r>
            <a:r>
              <a:rPr lang="tr-TR" dirty="0" err="1">
                <a:solidFill>
                  <a:schemeClr val="tx1"/>
                </a:solidFill>
              </a:rPr>
              <a:t>şlama</a:t>
            </a:r>
            <a:r>
              <a:rPr lang="tr-TR" dirty="0">
                <a:solidFill>
                  <a:schemeClr val="tx1"/>
                </a:solidFill>
              </a:rPr>
              <a:t> Pozisyonlarını Gösterir. -             	Çizgi işareti Belirtilen Sette Oyuncunun Oyuna Girildiğini Gösterir.  (Pasör Beyaz Kutucuk Olarak Belirtilir.)</a:t>
            </a:r>
          </a:p>
        </p:txBody>
      </p:sp>
      <p:pic>
        <p:nvPicPr>
          <p:cNvPr id="9" name="Resim 8"/>
          <p:cNvPicPr>
            <a:picLocks noChangeAspect="1"/>
          </p:cNvPicPr>
          <p:nvPr/>
        </p:nvPicPr>
        <p:blipFill rotWithShape="1">
          <a:blip r:embed="rId2"/>
          <a:srcRect l="23047" t="10088" r="74135" b="86560"/>
          <a:stretch/>
        </p:blipFill>
        <p:spPr>
          <a:xfrm>
            <a:off x="2260476" y="3548231"/>
            <a:ext cx="744661" cy="383392"/>
          </a:xfrm>
          <a:prstGeom prst="rect">
            <a:avLst/>
          </a:prstGeom>
        </p:spPr>
      </p:pic>
      <p:pic>
        <p:nvPicPr>
          <p:cNvPr id="11" name="Resim 10"/>
          <p:cNvPicPr>
            <a:picLocks noChangeAspect="1"/>
          </p:cNvPicPr>
          <p:nvPr/>
        </p:nvPicPr>
        <p:blipFill rotWithShape="1">
          <a:blip r:embed="rId2"/>
          <a:srcRect l="38859" t="5313" r="58323" b="91335"/>
          <a:stretch/>
        </p:blipFill>
        <p:spPr>
          <a:xfrm>
            <a:off x="-1139594" y="2441760"/>
            <a:ext cx="436661" cy="224817"/>
          </a:xfrm>
          <a:prstGeom prst="rect">
            <a:avLst/>
          </a:prstGeom>
        </p:spPr>
      </p:pic>
      <p:pic>
        <p:nvPicPr>
          <p:cNvPr id="12" name="Resim 11"/>
          <p:cNvPicPr>
            <a:picLocks noChangeAspect="1"/>
          </p:cNvPicPr>
          <p:nvPr/>
        </p:nvPicPr>
        <p:blipFill rotWithShape="1">
          <a:blip r:embed="rId2"/>
          <a:srcRect l="42547" t="5692" r="54635" b="90956"/>
          <a:stretch/>
        </p:blipFill>
        <p:spPr>
          <a:xfrm>
            <a:off x="-1119554" y="2953008"/>
            <a:ext cx="436661" cy="224817"/>
          </a:xfrm>
          <a:prstGeom prst="rect">
            <a:avLst/>
          </a:prstGeom>
        </p:spPr>
      </p:pic>
      <p:pic>
        <p:nvPicPr>
          <p:cNvPr id="13" name="Resim 12">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201846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 r="68415" b="27835"/>
          <a:stretch/>
        </p:blipFill>
        <p:spPr>
          <a:xfrm>
            <a:off x="3843337" y="1541296"/>
            <a:ext cx="3594100" cy="3554579"/>
          </a:xfrm>
          <a:prstGeom prst="rect">
            <a:avLst/>
          </a:prstGeom>
        </p:spPr>
      </p:pic>
      <p:sp>
        <p:nvSpPr>
          <p:cNvPr id="6" name="Satır Belirtme Çizgisi 2 5"/>
          <p:cNvSpPr/>
          <p:nvPr/>
        </p:nvSpPr>
        <p:spPr>
          <a:xfrm>
            <a:off x="1403044" y="1928843"/>
            <a:ext cx="2300654" cy="1116511"/>
          </a:xfrm>
          <a:prstGeom prst="borderCallout2">
            <a:avLst>
              <a:gd name="adj1" fmla="val 159156"/>
              <a:gd name="adj2" fmla="val 109061"/>
              <a:gd name="adj3" fmla="val 160043"/>
              <a:gd name="adj4" fmla="val 50365"/>
              <a:gd name="adj5" fmla="val 108529"/>
              <a:gd name="adj6" fmla="val 4992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Oyuncuların İsimlerinin ve Forma Numarasının Bulunduğu Alan</a:t>
            </a:r>
          </a:p>
        </p:txBody>
      </p:sp>
      <p:sp>
        <p:nvSpPr>
          <p:cNvPr id="7" name="Satır Belirtme Çizgisi 2 6"/>
          <p:cNvSpPr/>
          <p:nvPr/>
        </p:nvSpPr>
        <p:spPr>
          <a:xfrm>
            <a:off x="5463112" y="659614"/>
            <a:ext cx="2704123" cy="881682"/>
          </a:xfrm>
          <a:prstGeom prst="borderCallout2">
            <a:avLst>
              <a:gd name="adj1" fmla="val 140902"/>
              <a:gd name="adj2" fmla="val 69269"/>
              <a:gd name="adj3" fmla="val 141244"/>
              <a:gd name="adj4" fmla="val 89190"/>
              <a:gd name="adj5" fmla="val 109983"/>
              <a:gd name="adj6" fmla="val 8890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Yuvarlak İçine Alınmış Setlerde Takım Servis Atarak Başlamıştır.</a:t>
            </a:r>
          </a:p>
        </p:txBody>
      </p:sp>
      <p:sp>
        <p:nvSpPr>
          <p:cNvPr id="8" name="Satır Belirtme Çizgisi 2 7"/>
          <p:cNvSpPr/>
          <p:nvPr/>
        </p:nvSpPr>
        <p:spPr>
          <a:xfrm>
            <a:off x="7716716" y="2323088"/>
            <a:ext cx="2398834" cy="2211822"/>
          </a:xfrm>
          <a:prstGeom prst="borderCallout2">
            <a:avLst>
              <a:gd name="adj1" fmla="val 31346"/>
              <a:gd name="adj2" fmla="val -17395"/>
              <a:gd name="adj3" fmla="val 31299"/>
              <a:gd name="adj4" fmla="val -2629"/>
              <a:gd name="adj5" fmla="val 43341"/>
              <a:gd name="adj6" fmla="val -29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Setlere</a:t>
            </a:r>
            <a:r>
              <a:rPr lang="en-US" dirty="0">
                <a:solidFill>
                  <a:schemeClr val="tx1"/>
                </a:solidFill>
              </a:rPr>
              <a:t> Ba</a:t>
            </a:r>
            <a:r>
              <a:rPr lang="tr-TR" dirty="0" err="1">
                <a:solidFill>
                  <a:schemeClr val="tx1"/>
                </a:solidFill>
              </a:rPr>
              <a:t>şlama</a:t>
            </a:r>
            <a:r>
              <a:rPr lang="tr-TR" dirty="0">
                <a:solidFill>
                  <a:schemeClr val="tx1"/>
                </a:solidFill>
              </a:rPr>
              <a:t> Pozisyonlarını Gösterir. -             	Çizgi; Belirtilen Sette Oyuncunun Oyuna Girildiğini Gösterir.     (Pasör Beyaz Olarak Belirtilir.)</a:t>
            </a:r>
          </a:p>
        </p:txBody>
      </p:sp>
      <p:pic>
        <p:nvPicPr>
          <p:cNvPr id="9" name="Resim 8"/>
          <p:cNvPicPr>
            <a:picLocks noChangeAspect="1"/>
          </p:cNvPicPr>
          <p:nvPr/>
        </p:nvPicPr>
        <p:blipFill rotWithShape="1">
          <a:blip r:embed="rId2"/>
          <a:srcRect l="23047" t="10088" r="74135" b="86560"/>
          <a:stretch/>
        </p:blipFill>
        <p:spPr>
          <a:xfrm>
            <a:off x="8171472" y="2837254"/>
            <a:ext cx="744661" cy="340571"/>
          </a:xfrm>
          <a:prstGeom prst="rect">
            <a:avLst/>
          </a:prstGeom>
        </p:spPr>
      </p:pic>
      <p:sp>
        <p:nvSpPr>
          <p:cNvPr id="10" name="Dikdörtgen 9"/>
          <p:cNvSpPr/>
          <p:nvPr/>
        </p:nvSpPr>
        <p:spPr>
          <a:xfrm>
            <a:off x="3912578" y="1985177"/>
            <a:ext cx="2242039" cy="30648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294255" y="1645399"/>
            <a:ext cx="1039017" cy="3397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94047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37584" t="-193" r="50026" b="22189"/>
          <a:stretch/>
        </p:blipFill>
        <p:spPr>
          <a:xfrm>
            <a:off x="5475396" y="943951"/>
            <a:ext cx="1409955" cy="3855237"/>
          </a:xfrm>
          <a:prstGeom prst="rect">
            <a:avLst/>
          </a:prstGeom>
        </p:spPr>
      </p:pic>
      <p:sp>
        <p:nvSpPr>
          <p:cNvPr id="14" name="Satır Belirtme Çizgisi 2 13"/>
          <p:cNvSpPr/>
          <p:nvPr/>
        </p:nvSpPr>
        <p:spPr>
          <a:xfrm>
            <a:off x="3121498" y="1144590"/>
            <a:ext cx="2119925" cy="911224"/>
          </a:xfrm>
          <a:prstGeom prst="borderCallout2">
            <a:avLst>
              <a:gd name="adj1" fmla="val 79587"/>
              <a:gd name="adj2" fmla="val 110463"/>
              <a:gd name="adj3" fmla="val 79530"/>
              <a:gd name="adj4" fmla="val 111673"/>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Takıma Kazandırılan Toplam Sayı </a:t>
            </a:r>
          </a:p>
        </p:txBody>
      </p:sp>
      <p:sp>
        <p:nvSpPr>
          <p:cNvPr id="15" name="Satır Belirtme Çizgisi 2 14"/>
          <p:cNvSpPr/>
          <p:nvPr/>
        </p:nvSpPr>
        <p:spPr>
          <a:xfrm>
            <a:off x="5310614" y="5160815"/>
            <a:ext cx="1872702" cy="1333724"/>
          </a:xfrm>
          <a:prstGeom prst="borderCallout2">
            <a:avLst>
              <a:gd name="adj1" fmla="val -26234"/>
              <a:gd name="adj2" fmla="val 41201"/>
              <a:gd name="adj3" fmla="val -24207"/>
              <a:gd name="adj4" fmla="val 41581"/>
              <a:gd name="adj5" fmla="val -2422"/>
              <a:gd name="adj6" fmla="val 421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Side-</a:t>
            </a:r>
            <a:r>
              <a:rPr lang="tr-TR" sz="1600" dirty="0" err="1">
                <a:solidFill>
                  <a:schemeClr val="tx1"/>
                </a:solidFill>
              </a:rPr>
              <a:t>Out</a:t>
            </a:r>
            <a:r>
              <a:rPr lang="tr-TR" sz="1600" dirty="0">
                <a:solidFill>
                  <a:schemeClr val="tx1"/>
                </a:solidFill>
              </a:rPr>
              <a:t> Dışındaki Takıma Kazandırılan Sayı</a:t>
            </a:r>
          </a:p>
          <a:p>
            <a:pPr algn="ctr"/>
            <a:r>
              <a:rPr lang="tr-TR" sz="1600" dirty="0">
                <a:solidFill>
                  <a:schemeClr val="tx1"/>
                </a:solidFill>
              </a:rPr>
              <a:t>(Servis, Blok, Atak)</a:t>
            </a:r>
          </a:p>
        </p:txBody>
      </p:sp>
      <p:sp>
        <p:nvSpPr>
          <p:cNvPr id="16" name="Satır Belirtme Çizgisi 2 15"/>
          <p:cNvSpPr/>
          <p:nvPr/>
        </p:nvSpPr>
        <p:spPr>
          <a:xfrm>
            <a:off x="7189663" y="2143200"/>
            <a:ext cx="1129430" cy="1891201"/>
          </a:xfrm>
          <a:prstGeom prst="borderCallout2">
            <a:avLst>
              <a:gd name="adj1" fmla="val 34843"/>
              <a:gd name="adj2" fmla="val -39055"/>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Toplam Alınan ve Kaybedilen Sayılar</a:t>
            </a:r>
          </a:p>
        </p:txBody>
      </p:sp>
      <p:sp>
        <p:nvSpPr>
          <p:cNvPr id="17" name="Dikdörtgen 16"/>
          <p:cNvSpPr/>
          <p:nvPr/>
        </p:nvSpPr>
        <p:spPr>
          <a:xfrm>
            <a:off x="5601214" y="1219261"/>
            <a:ext cx="384681" cy="3566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98589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6370575" y="1232313"/>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rotWithShape="1">
          <a:blip r:embed="rId2"/>
          <a:srcRect l="38859" t="5313" r="58323" b="91335"/>
          <a:stretch/>
        </p:blipFill>
        <p:spPr>
          <a:xfrm>
            <a:off x="3609570" y="1258474"/>
            <a:ext cx="436661" cy="224817"/>
          </a:xfrm>
          <a:prstGeom prst="rect">
            <a:avLst/>
          </a:prstGeom>
        </p:spPr>
      </p:pic>
      <p:pic>
        <p:nvPicPr>
          <p:cNvPr id="12" name="Resim 11"/>
          <p:cNvPicPr>
            <a:picLocks noChangeAspect="1"/>
          </p:cNvPicPr>
          <p:nvPr/>
        </p:nvPicPr>
        <p:blipFill rotWithShape="1">
          <a:blip r:embed="rId2"/>
          <a:srcRect l="42547" t="5692" r="54635" b="90956"/>
          <a:stretch/>
        </p:blipFill>
        <p:spPr>
          <a:xfrm>
            <a:off x="5688243" y="5359967"/>
            <a:ext cx="436661" cy="224817"/>
          </a:xfrm>
          <a:prstGeom prst="rect">
            <a:avLst/>
          </a:prstGeom>
        </p:spPr>
      </p:pic>
      <p:pic>
        <p:nvPicPr>
          <p:cNvPr id="13" name="Resim 12"/>
          <p:cNvPicPr>
            <a:picLocks noChangeAspect="1"/>
          </p:cNvPicPr>
          <p:nvPr/>
        </p:nvPicPr>
        <p:blipFill rotWithShape="1">
          <a:blip r:embed="rId2"/>
          <a:srcRect l="46235" t="5408" r="50947" b="91240"/>
          <a:stretch/>
        </p:blipFill>
        <p:spPr>
          <a:xfrm>
            <a:off x="7505220" y="2424302"/>
            <a:ext cx="436661" cy="224817"/>
          </a:xfrm>
          <a:prstGeom prst="rect">
            <a:avLst/>
          </a:prstGeom>
        </p:spPr>
      </p:pic>
      <p:pic>
        <p:nvPicPr>
          <p:cNvPr id="20" name="Resim 19">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12384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atır Belirtme Çizgisi 2 13"/>
          <p:cNvSpPr/>
          <p:nvPr/>
        </p:nvSpPr>
        <p:spPr>
          <a:xfrm>
            <a:off x="3446585" y="1144590"/>
            <a:ext cx="1794838" cy="911224"/>
          </a:xfrm>
          <a:prstGeom prst="borderCallout2">
            <a:avLst>
              <a:gd name="adj1" fmla="val 79587"/>
              <a:gd name="adj2" fmla="val 110463"/>
              <a:gd name="adj3" fmla="val 79530"/>
              <a:gd name="adj4" fmla="val 111673"/>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Toplam Atılan Servis</a:t>
            </a:r>
          </a:p>
        </p:txBody>
      </p:sp>
      <p:sp>
        <p:nvSpPr>
          <p:cNvPr id="15" name="Satır Belirtme Çizgisi 2 14"/>
          <p:cNvSpPr/>
          <p:nvPr/>
        </p:nvSpPr>
        <p:spPr>
          <a:xfrm>
            <a:off x="5256572" y="5057477"/>
            <a:ext cx="1872702" cy="721239"/>
          </a:xfrm>
          <a:prstGeom prst="borderCallout2">
            <a:avLst>
              <a:gd name="adj1" fmla="val -26234"/>
              <a:gd name="adj2" fmla="val 41201"/>
              <a:gd name="adj3" fmla="val -24207"/>
              <a:gd name="adj4" fmla="val 41581"/>
              <a:gd name="adj5" fmla="val -2422"/>
              <a:gd name="adj6" fmla="val 421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Serviste Yapılan Hata</a:t>
            </a:r>
          </a:p>
        </p:txBody>
      </p:sp>
      <p:sp>
        <p:nvSpPr>
          <p:cNvPr id="16" name="Satır Belirtme Çizgisi 2 15"/>
          <p:cNvSpPr/>
          <p:nvPr/>
        </p:nvSpPr>
        <p:spPr>
          <a:xfrm>
            <a:off x="7189663" y="2143200"/>
            <a:ext cx="1129430" cy="1021341"/>
          </a:xfrm>
          <a:prstGeom prst="borderCallout2">
            <a:avLst>
              <a:gd name="adj1" fmla="val 34843"/>
              <a:gd name="adj2" fmla="val -39055"/>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Servisten Alınan Sayı</a:t>
            </a:r>
          </a:p>
        </p:txBody>
      </p:sp>
      <p:pic>
        <p:nvPicPr>
          <p:cNvPr id="20" name="Resim 19"/>
          <p:cNvPicPr>
            <a:picLocks noChangeAspect="1"/>
          </p:cNvPicPr>
          <p:nvPr/>
        </p:nvPicPr>
        <p:blipFill rotWithShape="1">
          <a:blip r:embed="rId2"/>
          <a:srcRect l="49179" r="39385" b="20497"/>
          <a:stretch/>
        </p:blipFill>
        <p:spPr>
          <a:xfrm>
            <a:off x="5527603" y="914401"/>
            <a:ext cx="1301263" cy="3954422"/>
          </a:xfrm>
          <a:prstGeom prst="rect">
            <a:avLst/>
          </a:prstGeom>
        </p:spPr>
      </p:pic>
      <p:grpSp>
        <p:nvGrpSpPr>
          <p:cNvPr id="6" name="Grup 5"/>
          <p:cNvGrpSpPr/>
          <p:nvPr/>
        </p:nvGrpSpPr>
        <p:grpSpPr>
          <a:xfrm>
            <a:off x="5556980" y="1207437"/>
            <a:ext cx="1271886" cy="3635801"/>
            <a:chOff x="5601214" y="1225787"/>
            <a:chExt cx="1154042" cy="3560350"/>
          </a:xfrm>
        </p:grpSpPr>
        <p:sp>
          <p:nvSpPr>
            <p:cNvPr id="17" name="Dikdörtgen 16"/>
            <p:cNvSpPr/>
            <p:nvPr/>
          </p:nvSpPr>
          <p:spPr>
            <a:xfrm>
              <a:off x="5601214"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98589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637057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1" name="Resim 10"/>
          <p:cNvPicPr>
            <a:picLocks noChangeAspect="1"/>
          </p:cNvPicPr>
          <p:nvPr/>
        </p:nvPicPr>
        <p:blipFill rotWithShape="1">
          <a:blip r:embed="rId2"/>
          <a:srcRect l="38859" t="5313" r="58323" b="91335"/>
          <a:stretch/>
        </p:blipFill>
        <p:spPr>
          <a:xfrm>
            <a:off x="3907343" y="1375385"/>
            <a:ext cx="436661" cy="224817"/>
          </a:xfrm>
          <a:prstGeom prst="rect">
            <a:avLst/>
          </a:prstGeom>
        </p:spPr>
      </p:pic>
      <p:pic>
        <p:nvPicPr>
          <p:cNvPr id="21" name="Resim 20"/>
          <p:cNvPicPr>
            <a:picLocks noChangeAspect="1"/>
          </p:cNvPicPr>
          <p:nvPr/>
        </p:nvPicPr>
        <p:blipFill rotWithShape="1">
          <a:blip r:embed="rId2"/>
          <a:srcRect l="52365" t="5596" r="43050" b="90515"/>
          <a:stretch/>
        </p:blipFill>
        <p:spPr>
          <a:xfrm>
            <a:off x="5731634" y="5224666"/>
            <a:ext cx="521678" cy="193431"/>
          </a:xfrm>
          <a:prstGeom prst="rect">
            <a:avLst/>
          </a:prstGeom>
        </p:spPr>
      </p:pic>
      <p:pic>
        <p:nvPicPr>
          <p:cNvPr id="22" name="Resim 21"/>
          <p:cNvPicPr>
            <a:picLocks noChangeAspect="1"/>
          </p:cNvPicPr>
          <p:nvPr/>
        </p:nvPicPr>
        <p:blipFill rotWithShape="1">
          <a:blip r:embed="rId2"/>
          <a:srcRect l="56597" t="4788" r="38818" b="91323"/>
          <a:stretch/>
        </p:blipFill>
        <p:spPr>
          <a:xfrm>
            <a:off x="7460892" y="2299495"/>
            <a:ext cx="521678" cy="193431"/>
          </a:xfrm>
          <a:prstGeom prst="rect">
            <a:avLst/>
          </a:prstGeom>
        </p:spPr>
      </p:pic>
      <p:pic>
        <p:nvPicPr>
          <p:cNvPr id="23" name="Resim 22">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01847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atır Belirtme Çizgisi 2 13"/>
          <p:cNvSpPr/>
          <p:nvPr/>
        </p:nvSpPr>
        <p:spPr>
          <a:xfrm>
            <a:off x="3446585" y="1144590"/>
            <a:ext cx="1794838" cy="911224"/>
          </a:xfrm>
          <a:prstGeom prst="borderCallout2">
            <a:avLst>
              <a:gd name="adj1" fmla="val 79587"/>
              <a:gd name="adj2" fmla="val 110463"/>
              <a:gd name="adj3" fmla="val 79530"/>
              <a:gd name="adj4" fmla="val 111673"/>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Toplam Atılan Servis</a:t>
            </a:r>
          </a:p>
        </p:txBody>
      </p:sp>
      <p:sp>
        <p:nvSpPr>
          <p:cNvPr id="15" name="Satır Belirtme Çizgisi 2 14"/>
          <p:cNvSpPr/>
          <p:nvPr/>
        </p:nvSpPr>
        <p:spPr>
          <a:xfrm>
            <a:off x="3654901" y="5224666"/>
            <a:ext cx="1872702" cy="721239"/>
          </a:xfrm>
          <a:prstGeom prst="borderCallout2">
            <a:avLst>
              <a:gd name="adj1" fmla="val -59794"/>
              <a:gd name="adj2" fmla="val 134070"/>
              <a:gd name="adj3" fmla="val -52795"/>
              <a:gd name="adj4" fmla="val 133014"/>
              <a:gd name="adj5" fmla="val -2422"/>
              <a:gd name="adj6" fmla="val 421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Serviste Yapılan Hata</a:t>
            </a:r>
          </a:p>
        </p:txBody>
      </p:sp>
      <p:sp>
        <p:nvSpPr>
          <p:cNvPr id="16" name="Satır Belirtme Çizgisi 2 15"/>
          <p:cNvSpPr/>
          <p:nvPr/>
        </p:nvSpPr>
        <p:spPr>
          <a:xfrm>
            <a:off x="7900526" y="2152164"/>
            <a:ext cx="1637921" cy="1308211"/>
          </a:xfrm>
          <a:prstGeom prst="borderCallout2">
            <a:avLst>
              <a:gd name="adj1" fmla="val 34843"/>
              <a:gd name="adj2" fmla="val -39055"/>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Mükemmel Karşılama Yüzdesini Gösterir.</a:t>
            </a:r>
          </a:p>
        </p:txBody>
      </p:sp>
      <p:pic>
        <p:nvPicPr>
          <p:cNvPr id="20" name="Resim 19"/>
          <p:cNvPicPr>
            <a:picLocks noChangeAspect="1"/>
          </p:cNvPicPr>
          <p:nvPr/>
        </p:nvPicPr>
        <p:blipFill rotWithShape="1">
          <a:blip r:embed="rId2"/>
          <a:srcRect l="60839" t="721" r="22033" b="21418"/>
          <a:stretch/>
        </p:blipFill>
        <p:spPr>
          <a:xfrm>
            <a:off x="5527603" y="914401"/>
            <a:ext cx="1948962" cy="3872752"/>
          </a:xfrm>
          <a:prstGeom prst="rect">
            <a:avLst/>
          </a:prstGeom>
        </p:spPr>
      </p:pic>
      <p:pic>
        <p:nvPicPr>
          <p:cNvPr id="11" name="Resim 10"/>
          <p:cNvPicPr>
            <a:picLocks noChangeAspect="1"/>
          </p:cNvPicPr>
          <p:nvPr/>
        </p:nvPicPr>
        <p:blipFill rotWithShape="1">
          <a:blip r:embed="rId2"/>
          <a:srcRect l="38859" t="5313" r="58323" b="91335"/>
          <a:stretch/>
        </p:blipFill>
        <p:spPr>
          <a:xfrm>
            <a:off x="3907343" y="1375385"/>
            <a:ext cx="436661" cy="224817"/>
          </a:xfrm>
          <a:prstGeom prst="rect">
            <a:avLst/>
          </a:prstGeom>
        </p:spPr>
      </p:pic>
      <p:pic>
        <p:nvPicPr>
          <p:cNvPr id="21" name="Resim 20"/>
          <p:cNvPicPr>
            <a:picLocks noChangeAspect="1"/>
          </p:cNvPicPr>
          <p:nvPr/>
        </p:nvPicPr>
        <p:blipFill rotWithShape="1">
          <a:blip r:embed="rId2"/>
          <a:srcRect l="52365" t="5596" r="43050" b="90515"/>
          <a:stretch/>
        </p:blipFill>
        <p:spPr>
          <a:xfrm>
            <a:off x="4083165" y="5358139"/>
            <a:ext cx="521678" cy="193431"/>
          </a:xfrm>
          <a:prstGeom prst="rect">
            <a:avLst/>
          </a:prstGeom>
        </p:spPr>
      </p:pic>
      <p:grpSp>
        <p:nvGrpSpPr>
          <p:cNvPr id="5" name="Grup 4"/>
          <p:cNvGrpSpPr/>
          <p:nvPr/>
        </p:nvGrpSpPr>
        <p:grpSpPr>
          <a:xfrm>
            <a:off x="5556980" y="1151352"/>
            <a:ext cx="1919585" cy="3635801"/>
            <a:chOff x="5556980" y="1151352"/>
            <a:chExt cx="1919585" cy="3635801"/>
          </a:xfrm>
        </p:grpSpPr>
        <p:grpSp>
          <p:nvGrpSpPr>
            <p:cNvPr id="6" name="Grup 5"/>
            <p:cNvGrpSpPr/>
            <p:nvPr/>
          </p:nvGrpSpPr>
          <p:grpSpPr>
            <a:xfrm>
              <a:off x="5556980" y="1151352"/>
              <a:ext cx="1271886" cy="3635801"/>
              <a:chOff x="5601214" y="1225787"/>
              <a:chExt cx="1154042" cy="3560350"/>
            </a:xfrm>
          </p:grpSpPr>
          <p:sp>
            <p:nvSpPr>
              <p:cNvPr id="17" name="Dikdörtgen 16"/>
              <p:cNvSpPr/>
              <p:nvPr/>
            </p:nvSpPr>
            <p:spPr>
              <a:xfrm>
                <a:off x="5601214"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98589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637057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3" name="Dikdörtgen 22"/>
            <p:cNvSpPr/>
            <p:nvPr/>
          </p:nvSpPr>
          <p:spPr>
            <a:xfrm>
              <a:off x="6836511" y="1151352"/>
              <a:ext cx="640054" cy="36358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tır Belirtme Çizgisi 2 23"/>
          <p:cNvSpPr/>
          <p:nvPr/>
        </p:nvSpPr>
        <p:spPr>
          <a:xfrm>
            <a:off x="7733140" y="5190948"/>
            <a:ext cx="1805307" cy="1442933"/>
          </a:xfrm>
          <a:prstGeom prst="borderCallout2">
            <a:avLst>
              <a:gd name="adj1" fmla="val -28729"/>
              <a:gd name="adj2" fmla="val -58315"/>
              <a:gd name="adj3" fmla="val -22222"/>
              <a:gd name="adj4" fmla="val -57033"/>
              <a:gd name="adj5" fmla="val -2422"/>
              <a:gd name="adj6" fmla="val 421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Pozitif Karşılama Yüzdesini Gösterir. </a:t>
            </a:r>
          </a:p>
          <a:p>
            <a:pPr algn="ctr"/>
            <a:r>
              <a:rPr lang="tr-TR" sz="1600" dirty="0">
                <a:solidFill>
                  <a:schemeClr val="tx1"/>
                </a:solidFill>
              </a:rPr>
              <a:t># ve + Karşılama Yüzdelerinin Toplamını Gösterir</a:t>
            </a:r>
          </a:p>
        </p:txBody>
      </p:sp>
      <p:pic>
        <p:nvPicPr>
          <p:cNvPr id="22" name="Resim 21"/>
          <p:cNvPicPr>
            <a:picLocks noChangeAspect="1"/>
          </p:cNvPicPr>
          <p:nvPr/>
        </p:nvPicPr>
        <p:blipFill rotWithShape="1">
          <a:blip r:embed="rId2"/>
          <a:srcRect l="68022" t="5328" r="27393" b="90783"/>
          <a:stretch/>
        </p:blipFill>
        <p:spPr>
          <a:xfrm>
            <a:off x="8114115" y="5261423"/>
            <a:ext cx="521678" cy="193431"/>
          </a:xfrm>
          <a:prstGeom prst="rect">
            <a:avLst/>
          </a:prstGeom>
        </p:spPr>
      </p:pic>
      <p:pic>
        <p:nvPicPr>
          <p:cNvPr id="25" name="Resim 24"/>
          <p:cNvPicPr>
            <a:picLocks noChangeAspect="1"/>
          </p:cNvPicPr>
          <p:nvPr/>
        </p:nvPicPr>
        <p:blipFill rotWithShape="1">
          <a:blip r:embed="rId2"/>
          <a:srcRect l="73143" t="5678" r="22272" b="90433"/>
          <a:stretch/>
        </p:blipFill>
        <p:spPr>
          <a:xfrm>
            <a:off x="8458647" y="2265828"/>
            <a:ext cx="521678" cy="193431"/>
          </a:xfrm>
          <a:prstGeom prst="rect">
            <a:avLst/>
          </a:prstGeom>
        </p:spPr>
      </p:pic>
      <p:pic>
        <p:nvPicPr>
          <p:cNvPr id="26" name="Resim 25">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784038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atır Belirtme Çizgisi 2 13"/>
          <p:cNvSpPr/>
          <p:nvPr/>
        </p:nvSpPr>
        <p:spPr>
          <a:xfrm>
            <a:off x="3486163" y="2364823"/>
            <a:ext cx="1794838" cy="911224"/>
          </a:xfrm>
          <a:prstGeom prst="borderCallout2">
            <a:avLst>
              <a:gd name="adj1" fmla="val 79587"/>
              <a:gd name="adj2" fmla="val 110463"/>
              <a:gd name="adj3" fmla="val 79530"/>
              <a:gd name="adj4" fmla="val 111673"/>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Toplam Yapılan Atak</a:t>
            </a:r>
          </a:p>
        </p:txBody>
      </p:sp>
      <p:sp>
        <p:nvSpPr>
          <p:cNvPr id="15" name="Satır Belirtme Çizgisi 2 14"/>
          <p:cNvSpPr/>
          <p:nvPr/>
        </p:nvSpPr>
        <p:spPr>
          <a:xfrm>
            <a:off x="3684278" y="5224665"/>
            <a:ext cx="1872702" cy="721239"/>
          </a:xfrm>
          <a:prstGeom prst="borderCallout2">
            <a:avLst>
              <a:gd name="adj1" fmla="val -59794"/>
              <a:gd name="adj2" fmla="val 134070"/>
              <a:gd name="adj3" fmla="val -52795"/>
              <a:gd name="adj4" fmla="val 133014"/>
              <a:gd name="adj5" fmla="val -2422"/>
              <a:gd name="adj6" fmla="val 421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Atakta Yapılan Hata</a:t>
            </a:r>
          </a:p>
        </p:txBody>
      </p:sp>
      <p:sp>
        <p:nvSpPr>
          <p:cNvPr id="16" name="Satır Belirtme Çizgisi 2 15"/>
          <p:cNvSpPr/>
          <p:nvPr/>
        </p:nvSpPr>
        <p:spPr>
          <a:xfrm>
            <a:off x="8691472" y="2308383"/>
            <a:ext cx="1637921" cy="1243709"/>
          </a:xfrm>
          <a:prstGeom prst="borderCallout2">
            <a:avLst>
              <a:gd name="adj1" fmla="val 34843"/>
              <a:gd name="adj2" fmla="val -39055"/>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Bloktan Alınan Sayıyı Gösterir</a:t>
            </a:r>
          </a:p>
        </p:txBody>
      </p:sp>
      <p:pic>
        <p:nvPicPr>
          <p:cNvPr id="20" name="Resim 19"/>
          <p:cNvPicPr>
            <a:picLocks noChangeAspect="1"/>
          </p:cNvPicPr>
          <p:nvPr/>
        </p:nvPicPr>
        <p:blipFill rotWithShape="1">
          <a:blip r:embed="rId2"/>
          <a:srcRect l="77993" t="721" r="115" b="21418"/>
          <a:stretch/>
        </p:blipFill>
        <p:spPr>
          <a:xfrm>
            <a:off x="5581303" y="884059"/>
            <a:ext cx="2490982" cy="3872752"/>
          </a:xfrm>
          <a:prstGeom prst="rect">
            <a:avLst/>
          </a:prstGeom>
        </p:spPr>
      </p:pic>
      <p:pic>
        <p:nvPicPr>
          <p:cNvPr id="11" name="Resim 10"/>
          <p:cNvPicPr>
            <a:picLocks noChangeAspect="1"/>
          </p:cNvPicPr>
          <p:nvPr/>
        </p:nvPicPr>
        <p:blipFill rotWithShape="1">
          <a:blip r:embed="rId2"/>
          <a:srcRect l="38859" t="5313" r="58323" b="91335"/>
          <a:stretch/>
        </p:blipFill>
        <p:spPr>
          <a:xfrm>
            <a:off x="3953748" y="2552588"/>
            <a:ext cx="436661" cy="224817"/>
          </a:xfrm>
          <a:prstGeom prst="rect">
            <a:avLst/>
          </a:prstGeom>
        </p:spPr>
      </p:pic>
      <p:pic>
        <p:nvPicPr>
          <p:cNvPr id="21" name="Resim 20"/>
          <p:cNvPicPr>
            <a:picLocks noChangeAspect="1"/>
          </p:cNvPicPr>
          <p:nvPr/>
        </p:nvPicPr>
        <p:blipFill rotWithShape="1">
          <a:blip r:embed="rId2"/>
          <a:srcRect l="52365" t="5596" r="43050" b="90515"/>
          <a:stretch/>
        </p:blipFill>
        <p:spPr>
          <a:xfrm>
            <a:off x="4129570" y="5391853"/>
            <a:ext cx="521678" cy="193431"/>
          </a:xfrm>
          <a:prstGeom prst="rect">
            <a:avLst/>
          </a:prstGeom>
        </p:spPr>
      </p:pic>
      <p:sp>
        <p:nvSpPr>
          <p:cNvPr id="24" name="Satır Belirtme Çizgisi 2 23"/>
          <p:cNvSpPr/>
          <p:nvPr/>
        </p:nvSpPr>
        <p:spPr>
          <a:xfrm>
            <a:off x="5768961" y="5224665"/>
            <a:ext cx="2131829" cy="831783"/>
          </a:xfrm>
          <a:prstGeom prst="borderCallout2">
            <a:avLst>
              <a:gd name="adj1" fmla="val -55155"/>
              <a:gd name="adj2" fmla="val 37369"/>
              <a:gd name="adj3" fmla="val -35963"/>
              <a:gd name="adj4" fmla="val 38651"/>
              <a:gd name="adj5" fmla="val -1365"/>
              <a:gd name="adj6" fmla="val 380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Oyuncunun Kaç Tane Blok Yediğini Gösterir</a:t>
            </a:r>
          </a:p>
        </p:txBody>
      </p:sp>
      <p:pic>
        <p:nvPicPr>
          <p:cNvPr id="22" name="Resim 21"/>
          <p:cNvPicPr>
            <a:picLocks noChangeAspect="1"/>
          </p:cNvPicPr>
          <p:nvPr/>
        </p:nvPicPr>
        <p:blipFill rotWithShape="1">
          <a:blip r:embed="rId2"/>
          <a:srcRect l="84250" t="5328" r="11165" b="90783"/>
          <a:stretch/>
        </p:blipFill>
        <p:spPr>
          <a:xfrm>
            <a:off x="6105239" y="5335385"/>
            <a:ext cx="521678" cy="193431"/>
          </a:xfrm>
          <a:prstGeom prst="rect">
            <a:avLst/>
          </a:prstGeom>
        </p:spPr>
      </p:pic>
      <p:grpSp>
        <p:nvGrpSpPr>
          <p:cNvPr id="7" name="Grup 6"/>
          <p:cNvGrpSpPr/>
          <p:nvPr/>
        </p:nvGrpSpPr>
        <p:grpSpPr>
          <a:xfrm>
            <a:off x="5556982" y="1144589"/>
            <a:ext cx="2541699" cy="3642564"/>
            <a:chOff x="5556982" y="1144589"/>
            <a:chExt cx="2541699" cy="3642564"/>
          </a:xfrm>
        </p:grpSpPr>
        <p:grpSp>
          <p:nvGrpSpPr>
            <p:cNvPr id="6" name="Grup 5"/>
            <p:cNvGrpSpPr/>
            <p:nvPr/>
          </p:nvGrpSpPr>
          <p:grpSpPr>
            <a:xfrm>
              <a:off x="5556982" y="1151352"/>
              <a:ext cx="1196375" cy="3635801"/>
              <a:chOff x="5601214" y="1225787"/>
              <a:chExt cx="1079042" cy="3560350"/>
            </a:xfrm>
          </p:grpSpPr>
          <p:sp>
            <p:nvSpPr>
              <p:cNvPr id="17" name="Dikdörtgen 16"/>
              <p:cNvSpPr/>
              <p:nvPr/>
            </p:nvSpPr>
            <p:spPr>
              <a:xfrm>
                <a:off x="5601214"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985895" y="1225787"/>
                <a:ext cx="384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6370575" y="1225787"/>
                <a:ext cx="309681" cy="3560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3" name="Dikdörtgen 22"/>
            <p:cNvSpPr/>
            <p:nvPr/>
          </p:nvSpPr>
          <p:spPr>
            <a:xfrm>
              <a:off x="6753354" y="1151352"/>
              <a:ext cx="913712" cy="36358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7674718" y="1144589"/>
              <a:ext cx="423963" cy="36358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0" name="Satır Belirtme Çizgisi 2 29"/>
          <p:cNvSpPr/>
          <p:nvPr/>
        </p:nvSpPr>
        <p:spPr>
          <a:xfrm>
            <a:off x="8197564" y="5169392"/>
            <a:ext cx="2131829" cy="831783"/>
          </a:xfrm>
          <a:prstGeom prst="borderCallout2">
            <a:avLst>
              <a:gd name="adj1" fmla="val -47756"/>
              <a:gd name="adj2" fmla="val -48004"/>
              <a:gd name="adj3" fmla="val -21164"/>
              <a:gd name="adj4" fmla="val -24451"/>
              <a:gd name="adj5" fmla="val -1365"/>
              <a:gd name="adj6" fmla="val 380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	Alınan Atak Sayısı ve Yüzdesini Gösterir</a:t>
            </a:r>
          </a:p>
        </p:txBody>
      </p:sp>
      <p:pic>
        <p:nvPicPr>
          <p:cNvPr id="25" name="Resim 24"/>
          <p:cNvPicPr>
            <a:picLocks noChangeAspect="1"/>
          </p:cNvPicPr>
          <p:nvPr/>
        </p:nvPicPr>
        <p:blipFill rotWithShape="1">
          <a:blip r:embed="rId2"/>
          <a:srcRect l="88135" t="5678" r="3502" b="90653"/>
          <a:stretch/>
        </p:blipFill>
        <p:spPr>
          <a:xfrm>
            <a:off x="8263213" y="5306097"/>
            <a:ext cx="951554" cy="182471"/>
          </a:xfrm>
          <a:prstGeom prst="rect">
            <a:avLst/>
          </a:prstGeom>
        </p:spPr>
      </p:pic>
      <p:pic>
        <p:nvPicPr>
          <p:cNvPr id="31" name="Resim 30"/>
          <p:cNvPicPr>
            <a:picLocks noChangeAspect="1"/>
          </p:cNvPicPr>
          <p:nvPr/>
        </p:nvPicPr>
        <p:blipFill rotWithShape="1">
          <a:blip r:embed="rId2"/>
          <a:srcRect l="96228" t="2147" r="-813" b="90953"/>
          <a:stretch/>
        </p:blipFill>
        <p:spPr>
          <a:xfrm>
            <a:off x="9268229" y="2353840"/>
            <a:ext cx="521678" cy="343208"/>
          </a:xfrm>
          <a:prstGeom prst="rect">
            <a:avLst/>
          </a:prstGeom>
        </p:spPr>
      </p:pic>
      <p:pic>
        <p:nvPicPr>
          <p:cNvPr id="26" name="Resim 25">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10664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78363" b="-2"/>
          <a:stretch/>
        </p:blipFill>
        <p:spPr>
          <a:xfrm>
            <a:off x="406400" y="2935449"/>
            <a:ext cx="11379200" cy="1065845"/>
          </a:xfrm>
          <a:prstGeom prst="rect">
            <a:avLst/>
          </a:prstGeom>
        </p:spPr>
      </p:pic>
      <p:sp>
        <p:nvSpPr>
          <p:cNvPr id="13" name="Satır Belirtme Çizgisi 2 12"/>
          <p:cNvSpPr/>
          <p:nvPr/>
        </p:nvSpPr>
        <p:spPr>
          <a:xfrm>
            <a:off x="4842285" y="1497440"/>
            <a:ext cx="1794838" cy="656370"/>
          </a:xfrm>
          <a:prstGeom prst="borderCallout2">
            <a:avLst>
              <a:gd name="adj1" fmla="val 204297"/>
              <a:gd name="adj2" fmla="val 68824"/>
              <a:gd name="adj3" fmla="val 129451"/>
              <a:gd name="adj4" fmla="val 68075"/>
              <a:gd name="adj5" fmla="val 103281"/>
              <a:gd name="adj6" fmla="val 4401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Setlere Göre Takımın Toplam İstatistikleri</a:t>
            </a:r>
          </a:p>
        </p:txBody>
      </p:sp>
      <p:sp>
        <p:nvSpPr>
          <p:cNvPr id="15" name="Dikdörtgen 14"/>
          <p:cNvSpPr/>
          <p:nvPr/>
        </p:nvSpPr>
        <p:spPr>
          <a:xfrm>
            <a:off x="3787634" y="2935449"/>
            <a:ext cx="7972566" cy="10658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43305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a:srcRect r="81622" b="7371"/>
          <a:stretch/>
        </p:blipFill>
        <p:spPr>
          <a:xfrm>
            <a:off x="4852950" y="1848691"/>
            <a:ext cx="2181645" cy="2893646"/>
          </a:xfrm>
          <a:prstGeom prst="rect">
            <a:avLst/>
          </a:prstGeom>
        </p:spPr>
      </p:pic>
      <p:sp>
        <p:nvSpPr>
          <p:cNvPr id="11" name="Satır Belirtme Çizgisi 2 10"/>
          <p:cNvSpPr/>
          <p:nvPr/>
        </p:nvSpPr>
        <p:spPr>
          <a:xfrm>
            <a:off x="2822632" y="2609639"/>
            <a:ext cx="1794838" cy="1152100"/>
          </a:xfrm>
          <a:prstGeom prst="borderCallout2">
            <a:avLst>
              <a:gd name="adj1" fmla="val 79587"/>
              <a:gd name="adj2" fmla="val 110463"/>
              <a:gd name="adj3" fmla="val 79530"/>
              <a:gd name="adj4" fmla="val 111673"/>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Pasör Pozisyonlarına Göre Alınan ve Kaybedilen Sayılar</a:t>
            </a:r>
          </a:p>
        </p:txBody>
      </p:sp>
      <p:sp>
        <p:nvSpPr>
          <p:cNvPr id="13" name="Satır Belirtme Çizgisi 2 12"/>
          <p:cNvSpPr/>
          <p:nvPr/>
        </p:nvSpPr>
        <p:spPr>
          <a:xfrm>
            <a:off x="7645188" y="2381525"/>
            <a:ext cx="1832135" cy="1243709"/>
          </a:xfrm>
          <a:prstGeom prst="borderCallout2">
            <a:avLst>
              <a:gd name="adj1" fmla="val 34843"/>
              <a:gd name="adj2" fmla="val -39055"/>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Side-</a:t>
            </a:r>
            <a:r>
              <a:rPr lang="tr-TR" sz="1600" dirty="0" err="1">
                <a:solidFill>
                  <a:schemeClr val="tx1"/>
                </a:solidFill>
              </a:rPr>
              <a:t>Out</a:t>
            </a:r>
            <a:r>
              <a:rPr lang="tr-TR" sz="1600" dirty="0">
                <a:solidFill>
                  <a:schemeClr val="tx1"/>
                </a:solidFill>
              </a:rPr>
              <a:t> Yapan Takımın Kaç Servis Karşılama da 1 Sayı Kazanıldığını Gösterir</a:t>
            </a:r>
          </a:p>
        </p:txBody>
      </p:sp>
      <p:sp>
        <p:nvSpPr>
          <p:cNvPr id="16" name="Dikdörtgen 15"/>
          <p:cNvSpPr/>
          <p:nvPr/>
        </p:nvSpPr>
        <p:spPr>
          <a:xfrm>
            <a:off x="4943145" y="2294582"/>
            <a:ext cx="763063" cy="23565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5745921" y="2294581"/>
            <a:ext cx="1245705" cy="1028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745921" y="3567861"/>
            <a:ext cx="1245705" cy="1028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tır Belirtme Çizgisi 2 18"/>
          <p:cNvSpPr/>
          <p:nvPr/>
        </p:nvSpPr>
        <p:spPr>
          <a:xfrm>
            <a:off x="7450972" y="3901963"/>
            <a:ext cx="2326073" cy="1030522"/>
          </a:xfrm>
          <a:prstGeom prst="borderCallout2">
            <a:avLst>
              <a:gd name="adj1" fmla="val 33990"/>
              <a:gd name="adj2" fmla="val -18949"/>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Break Point Oynayan Takımın Kaç Serviste 1 Sayı Kazandığını Gösterir</a:t>
            </a:r>
          </a:p>
        </p:txBody>
      </p:sp>
      <p:pic>
        <p:nvPicPr>
          <p:cNvPr id="12" name="Resim 11">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57893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r>
              <a:rPr lang="tr-TR" sz="3600" dirty="0"/>
              <a:t>Bir müsabakada kendi takımımızın ya da rakip takımın performansını etkileyen tüm faktörlerin, somut ölçüt başlıkları altında gelişmiş teknolojik araçlar yardımıyla ortaya konularak verilerin toplanması</a:t>
            </a:r>
            <a:br>
              <a:rPr lang="tr-TR" sz="3600"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Müsabaka Analizi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96849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atır Belirtme Çizgisi 2 18"/>
          <p:cNvSpPr/>
          <p:nvPr/>
        </p:nvSpPr>
        <p:spPr>
          <a:xfrm>
            <a:off x="1435715" y="4989504"/>
            <a:ext cx="8760609" cy="1703736"/>
          </a:xfrm>
          <a:custGeom>
            <a:avLst/>
            <a:gdLst>
              <a:gd name="connsiteX0" fmla="*/ 0 w 8747253"/>
              <a:gd name="connsiteY0" fmla="*/ 0 h 1701442"/>
              <a:gd name="connsiteX1" fmla="*/ 8747253 w 8747253"/>
              <a:gd name="connsiteY1" fmla="*/ 0 h 1701442"/>
              <a:gd name="connsiteX2" fmla="*/ 8747253 w 8747253"/>
              <a:gd name="connsiteY2" fmla="*/ 1701442 h 1701442"/>
              <a:gd name="connsiteX3" fmla="*/ 0 w 8747253"/>
              <a:gd name="connsiteY3" fmla="*/ 1701442 h 1701442"/>
              <a:gd name="connsiteX4" fmla="*/ 0 w 8747253"/>
              <a:gd name="connsiteY4" fmla="*/ 0 h 1701442"/>
              <a:gd name="connsiteX0" fmla="*/ -1657517 w 8747253"/>
              <a:gd name="connsiteY0" fmla="*/ 578320 h 1701442"/>
              <a:gd name="connsiteX1" fmla="*/ -497456 w 8747253"/>
              <a:gd name="connsiteY1" fmla="*/ 591864 h 1701442"/>
              <a:gd name="connsiteX2" fmla="*/ -478475 w 8747253"/>
              <a:gd name="connsiteY2" fmla="*/ 662882 h 1701442"/>
              <a:gd name="connsiteX0" fmla="*/ 497456 w 9244709"/>
              <a:gd name="connsiteY0" fmla="*/ 0 h 1703736"/>
              <a:gd name="connsiteX1" fmla="*/ 9244709 w 9244709"/>
              <a:gd name="connsiteY1" fmla="*/ 0 h 1703736"/>
              <a:gd name="connsiteX2" fmla="*/ 9244709 w 9244709"/>
              <a:gd name="connsiteY2" fmla="*/ 1701442 h 1703736"/>
              <a:gd name="connsiteX3" fmla="*/ 497456 w 9244709"/>
              <a:gd name="connsiteY3" fmla="*/ 1701442 h 1703736"/>
              <a:gd name="connsiteX4" fmla="*/ 497456 w 9244709"/>
              <a:gd name="connsiteY4" fmla="*/ 0 h 1703736"/>
              <a:gd name="connsiteX0" fmla="*/ 484100 w 9244709"/>
              <a:gd name="connsiteY0" fmla="*/ 1703736 h 1703736"/>
              <a:gd name="connsiteX1" fmla="*/ 0 w 9244709"/>
              <a:gd name="connsiteY1" fmla="*/ 591864 h 1703736"/>
              <a:gd name="connsiteX2" fmla="*/ 18981 w 9244709"/>
              <a:gd name="connsiteY2" fmla="*/ 662882 h 1703736"/>
              <a:gd name="connsiteX0" fmla="*/ 497456 w 9244709"/>
              <a:gd name="connsiteY0" fmla="*/ 0 h 1703736"/>
              <a:gd name="connsiteX1" fmla="*/ 9244709 w 9244709"/>
              <a:gd name="connsiteY1" fmla="*/ 0 h 1703736"/>
              <a:gd name="connsiteX2" fmla="*/ 9244709 w 9244709"/>
              <a:gd name="connsiteY2" fmla="*/ 1701442 h 1703736"/>
              <a:gd name="connsiteX3" fmla="*/ 497456 w 9244709"/>
              <a:gd name="connsiteY3" fmla="*/ 1701442 h 1703736"/>
              <a:gd name="connsiteX4" fmla="*/ 497456 w 9244709"/>
              <a:gd name="connsiteY4" fmla="*/ 0 h 1703736"/>
              <a:gd name="connsiteX0" fmla="*/ 484100 w 9244709"/>
              <a:gd name="connsiteY0" fmla="*/ 1703736 h 1703736"/>
              <a:gd name="connsiteX1" fmla="*/ 0 w 9244709"/>
              <a:gd name="connsiteY1" fmla="*/ 591864 h 1703736"/>
              <a:gd name="connsiteX2" fmla="*/ 520143 w 9244709"/>
              <a:gd name="connsiteY2" fmla="*/ 785975 h 1703736"/>
              <a:gd name="connsiteX0" fmla="*/ 13356 w 8760609"/>
              <a:gd name="connsiteY0" fmla="*/ 0 h 1703736"/>
              <a:gd name="connsiteX1" fmla="*/ 8760609 w 8760609"/>
              <a:gd name="connsiteY1" fmla="*/ 0 h 1703736"/>
              <a:gd name="connsiteX2" fmla="*/ 8760609 w 8760609"/>
              <a:gd name="connsiteY2" fmla="*/ 1701442 h 1703736"/>
              <a:gd name="connsiteX3" fmla="*/ 13356 w 8760609"/>
              <a:gd name="connsiteY3" fmla="*/ 1701442 h 1703736"/>
              <a:gd name="connsiteX4" fmla="*/ 13356 w 8760609"/>
              <a:gd name="connsiteY4" fmla="*/ 0 h 1703736"/>
              <a:gd name="connsiteX0" fmla="*/ 0 w 8760609"/>
              <a:gd name="connsiteY0" fmla="*/ 1703736 h 1703736"/>
              <a:gd name="connsiteX1" fmla="*/ 17062 w 8760609"/>
              <a:gd name="connsiteY1" fmla="*/ 1629357 h 1703736"/>
              <a:gd name="connsiteX2" fmla="*/ 36043 w 8760609"/>
              <a:gd name="connsiteY2" fmla="*/ 785975 h 1703736"/>
              <a:gd name="connsiteX0" fmla="*/ 13356 w 8760609"/>
              <a:gd name="connsiteY0" fmla="*/ 0 h 1703736"/>
              <a:gd name="connsiteX1" fmla="*/ 8760609 w 8760609"/>
              <a:gd name="connsiteY1" fmla="*/ 0 h 1703736"/>
              <a:gd name="connsiteX2" fmla="*/ 8760609 w 8760609"/>
              <a:gd name="connsiteY2" fmla="*/ 1701442 h 1703736"/>
              <a:gd name="connsiteX3" fmla="*/ 13356 w 8760609"/>
              <a:gd name="connsiteY3" fmla="*/ 1701442 h 1703736"/>
              <a:gd name="connsiteX4" fmla="*/ 13356 w 8760609"/>
              <a:gd name="connsiteY4" fmla="*/ 0 h 1703736"/>
              <a:gd name="connsiteX0" fmla="*/ 0 w 8760609"/>
              <a:gd name="connsiteY0" fmla="*/ 1703736 h 1703736"/>
              <a:gd name="connsiteX1" fmla="*/ 17062 w 8760609"/>
              <a:gd name="connsiteY1" fmla="*/ 1629357 h 1703736"/>
              <a:gd name="connsiteX2" fmla="*/ 9666 w 8760609"/>
              <a:gd name="connsiteY2" fmla="*/ 785975 h 1703736"/>
            </a:gdLst>
            <a:ahLst/>
            <a:cxnLst>
              <a:cxn ang="0">
                <a:pos x="connsiteX0" y="connsiteY0"/>
              </a:cxn>
              <a:cxn ang="0">
                <a:pos x="connsiteX1" y="connsiteY1"/>
              </a:cxn>
              <a:cxn ang="0">
                <a:pos x="connsiteX2" y="connsiteY2"/>
              </a:cxn>
            </a:cxnLst>
            <a:rect l="l" t="t" r="r" b="b"/>
            <a:pathLst>
              <a:path w="8760609" h="1703736" extrusionOk="0">
                <a:moveTo>
                  <a:pt x="13356" y="0"/>
                </a:moveTo>
                <a:lnTo>
                  <a:pt x="8760609" y="0"/>
                </a:lnTo>
                <a:lnTo>
                  <a:pt x="8760609" y="1701442"/>
                </a:lnTo>
                <a:lnTo>
                  <a:pt x="13356" y="1701442"/>
                </a:lnTo>
                <a:lnTo>
                  <a:pt x="13356" y="0"/>
                </a:lnTo>
                <a:close/>
              </a:path>
              <a:path w="8760609" h="1703736" fill="none" extrusionOk="0">
                <a:moveTo>
                  <a:pt x="0" y="1703736"/>
                </a:moveTo>
                <a:lnTo>
                  <a:pt x="17062" y="1629357"/>
                </a:lnTo>
                <a:cubicBezTo>
                  <a:pt x="14597" y="1348230"/>
                  <a:pt x="12131" y="1067102"/>
                  <a:pt x="9666" y="785975"/>
                </a:cubicBezTo>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Toplam Atak Sayısı</a:t>
            </a:r>
          </a:p>
          <a:p>
            <a:pPr algn="ctr"/>
            <a:r>
              <a:rPr lang="tr-TR" sz="1600" dirty="0">
                <a:solidFill>
                  <a:schemeClr val="tx1"/>
                </a:solidFill>
              </a:rPr>
              <a:t>Ataktan Alınan Sayıların Yüzdesi</a:t>
            </a:r>
          </a:p>
          <a:p>
            <a:pPr algn="ctr"/>
            <a:r>
              <a:rPr lang="tr-TR" sz="1600" dirty="0" err="1">
                <a:solidFill>
                  <a:schemeClr val="tx1"/>
                </a:solidFill>
              </a:rPr>
              <a:t>Bloklanan</a:t>
            </a:r>
            <a:r>
              <a:rPr lang="tr-TR" sz="1600" dirty="0">
                <a:solidFill>
                  <a:schemeClr val="tx1"/>
                </a:solidFill>
              </a:rPr>
              <a:t> Atak Sayısı</a:t>
            </a:r>
          </a:p>
          <a:p>
            <a:pPr algn="ctr"/>
            <a:r>
              <a:rPr lang="tr-TR" sz="1600" dirty="0">
                <a:solidFill>
                  <a:schemeClr val="tx1"/>
                </a:solidFill>
              </a:rPr>
              <a:t>Atakta Yapılan Hatanın Sayısı</a:t>
            </a:r>
          </a:p>
        </p:txBody>
      </p:sp>
      <p:grpSp>
        <p:nvGrpSpPr>
          <p:cNvPr id="5" name="Grup 4"/>
          <p:cNvGrpSpPr/>
          <p:nvPr/>
        </p:nvGrpSpPr>
        <p:grpSpPr>
          <a:xfrm>
            <a:off x="1381522" y="245766"/>
            <a:ext cx="8814802" cy="4702970"/>
            <a:chOff x="1381522" y="1270540"/>
            <a:chExt cx="8814802" cy="4702970"/>
          </a:xfrm>
        </p:grpSpPr>
        <p:pic>
          <p:nvPicPr>
            <p:cNvPr id="9" name="Resim 8"/>
            <p:cNvPicPr>
              <a:picLocks noChangeAspect="1"/>
            </p:cNvPicPr>
            <p:nvPr/>
          </p:nvPicPr>
          <p:blipFill rotWithShape="1">
            <a:blip r:embed="rId2"/>
            <a:srcRect l="18952" t="11852" r="41642" b="7548"/>
            <a:stretch/>
          </p:blipFill>
          <p:spPr>
            <a:xfrm>
              <a:off x="3367252" y="1899341"/>
              <a:ext cx="4677912" cy="2517883"/>
            </a:xfrm>
            <a:prstGeom prst="rect">
              <a:avLst/>
            </a:prstGeom>
          </p:spPr>
        </p:pic>
        <p:sp>
          <p:nvSpPr>
            <p:cNvPr id="11" name="Satır Belirtme Çizgisi 2 10"/>
            <p:cNvSpPr/>
            <p:nvPr/>
          </p:nvSpPr>
          <p:spPr>
            <a:xfrm>
              <a:off x="1381522" y="1270540"/>
              <a:ext cx="1794838" cy="1226475"/>
            </a:xfrm>
            <a:prstGeom prst="borderCallout2">
              <a:avLst>
                <a:gd name="adj1" fmla="val 123087"/>
                <a:gd name="adj2" fmla="val 114382"/>
                <a:gd name="adj3" fmla="val 90214"/>
                <a:gd name="adj4" fmla="val 108734"/>
                <a:gd name="adj5" fmla="val 79169"/>
                <a:gd name="adj6" fmla="val 1023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Pozitif Karşılamadan Sonra Takımların Yaptığı Ataklar</a:t>
              </a:r>
            </a:p>
          </p:txBody>
        </p:sp>
        <p:sp>
          <p:nvSpPr>
            <p:cNvPr id="13" name="Satır Belirtme Çizgisi 2 12"/>
            <p:cNvSpPr/>
            <p:nvPr/>
          </p:nvSpPr>
          <p:spPr>
            <a:xfrm>
              <a:off x="8364189" y="2697452"/>
              <a:ext cx="1832135" cy="1243709"/>
            </a:xfrm>
            <a:prstGeom prst="borderCallout2">
              <a:avLst>
                <a:gd name="adj1" fmla="val 34843"/>
                <a:gd name="adj2" fmla="val -20819"/>
                <a:gd name="adj3" fmla="val 34786"/>
                <a:gd name="adj4" fmla="val -5687"/>
                <a:gd name="adj5" fmla="val 38960"/>
                <a:gd name="adj6" fmla="val -54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Negatif Karşılamadan Sonra Takımların Yaptığı Ataklar</a:t>
              </a:r>
            </a:p>
          </p:txBody>
        </p:sp>
        <p:sp>
          <p:nvSpPr>
            <p:cNvPr id="16" name="Dikdörtgen 15"/>
            <p:cNvSpPr/>
            <p:nvPr/>
          </p:nvSpPr>
          <p:spPr>
            <a:xfrm>
              <a:off x="3422652" y="2189285"/>
              <a:ext cx="4534386" cy="756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3427092" y="3005040"/>
              <a:ext cx="4529946" cy="6201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422652" y="3703631"/>
              <a:ext cx="4534386" cy="6475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tır Belirtme Çizgisi 2 11"/>
            <p:cNvSpPr/>
            <p:nvPr/>
          </p:nvSpPr>
          <p:spPr>
            <a:xfrm>
              <a:off x="4905505" y="4808396"/>
              <a:ext cx="1794838" cy="1165114"/>
            </a:xfrm>
            <a:prstGeom prst="borderCallout2">
              <a:avLst>
                <a:gd name="adj1" fmla="val -36412"/>
                <a:gd name="adj2" fmla="val 44821"/>
                <a:gd name="adj3" fmla="val -37233"/>
                <a:gd name="adj4" fmla="val 44561"/>
                <a:gd name="adj5" fmla="val -5541"/>
                <a:gd name="adj6" fmla="val 4499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Defanstan Sonra Takımların Yaptığı Ataklar</a:t>
              </a:r>
            </a:p>
          </p:txBody>
        </p:sp>
      </p:grpSp>
      <p:pic>
        <p:nvPicPr>
          <p:cNvPr id="15" name="Resim 14"/>
          <p:cNvPicPr>
            <a:picLocks noChangeAspect="1"/>
          </p:cNvPicPr>
          <p:nvPr/>
        </p:nvPicPr>
        <p:blipFill rotWithShape="1">
          <a:blip r:embed="rId2"/>
          <a:srcRect l="34476" t="30609" r="63081" b="62637"/>
          <a:stretch/>
        </p:blipFill>
        <p:spPr>
          <a:xfrm>
            <a:off x="4625178" y="5360059"/>
            <a:ext cx="290146" cy="211015"/>
          </a:xfrm>
          <a:prstGeom prst="rect">
            <a:avLst/>
          </a:prstGeom>
        </p:spPr>
      </p:pic>
      <p:pic>
        <p:nvPicPr>
          <p:cNvPr id="22" name="Resim 21"/>
          <p:cNvPicPr>
            <a:picLocks noChangeAspect="1"/>
          </p:cNvPicPr>
          <p:nvPr/>
        </p:nvPicPr>
        <p:blipFill rotWithShape="1">
          <a:blip r:embed="rId2"/>
          <a:srcRect l="29368" t="31735" r="66656" b="62169"/>
          <a:stretch/>
        </p:blipFill>
        <p:spPr>
          <a:xfrm>
            <a:off x="3960516" y="5649438"/>
            <a:ext cx="472252" cy="190456"/>
          </a:xfrm>
          <a:prstGeom prst="rect">
            <a:avLst/>
          </a:prstGeom>
        </p:spPr>
      </p:pic>
      <p:pic>
        <p:nvPicPr>
          <p:cNvPr id="24" name="Resim 23"/>
          <p:cNvPicPr>
            <a:picLocks noChangeAspect="1"/>
          </p:cNvPicPr>
          <p:nvPr/>
        </p:nvPicPr>
        <p:blipFill rotWithShape="1">
          <a:blip r:embed="rId2"/>
          <a:srcRect l="24926" t="31172" r="72631" b="62074"/>
          <a:stretch/>
        </p:blipFill>
        <p:spPr>
          <a:xfrm>
            <a:off x="4367763" y="5880662"/>
            <a:ext cx="290146" cy="211015"/>
          </a:xfrm>
          <a:prstGeom prst="rect">
            <a:avLst/>
          </a:prstGeom>
        </p:spPr>
      </p:pic>
      <p:pic>
        <p:nvPicPr>
          <p:cNvPr id="25" name="Resim 24"/>
          <p:cNvPicPr>
            <a:picLocks noChangeAspect="1"/>
          </p:cNvPicPr>
          <p:nvPr/>
        </p:nvPicPr>
        <p:blipFill rotWithShape="1">
          <a:blip r:embed="rId2"/>
          <a:srcRect l="20632" t="30609" r="76925" b="62637"/>
          <a:stretch/>
        </p:blipFill>
        <p:spPr>
          <a:xfrm>
            <a:off x="4222690" y="6112223"/>
            <a:ext cx="290146" cy="211015"/>
          </a:xfrm>
          <a:prstGeom prst="rect">
            <a:avLst/>
          </a:prstGeom>
        </p:spPr>
      </p:pic>
      <p:pic>
        <p:nvPicPr>
          <p:cNvPr id="20" name="Resim 19">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95580"/>
            <a:ext cx="1726164" cy="863082"/>
          </a:xfrm>
          <a:prstGeom prst="rect">
            <a:avLst/>
          </a:prstGeom>
        </p:spPr>
      </p:pic>
    </p:spTree>
    <p:extLst>
      <p:ext uri="{BB962C8B-B14F-4D97-AF65-F5344CB8AC3E}">
        <p14:creationId xmlns:p14="http://schemas.microsoft.com/office/powerpoint/2010/main" val="1680868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65901" y="1511300"/>
            <a:ext cx="11860197" cy="3123921"/>
            <a:chOff x="165901" y="1524000"/>
            <a:chExt cx="11860197" cy="3123921"/>
          </a:xfrm>
        </p:grpSpPr>
        <p:grpSp>
          <p:nvGrpSpPr>
            <p:cNvPr id="8" name="Grup 7"/>
            <p:cNvGrpSpPr/>
            <p:nvPr/>
          </p:nvGrpSpPr>
          <p:grpSpPr>
            <a:xfrm>
              <a:off x="165901" y="1524000"/>
              <a:ext cx="11860197" cy="3123921"/>
              <a:chOff x="165901" y="1524000"/>
              <a:chExt cx="11860197" cy="3123921"/>
            </a:xfrm>
          </p:grpSpPr>
          <p:pic>
            <p:nvPicPr>
              <p:cNvPr id="5" name="Resim 4"/>
              <p:cNvPicPr>
                <a:picLocks noChangeAspect="1"/>
              </p:cNvPicPr>
              <p:nvPr/>
            </p:nvPicPr>
            <p:blipFill>
              <a:blip r:embed="rId2"/>
              <a:stretch>
                <a:fillRect/>
              </a:stretch>
            </p:blipFill>
            <p:spPr>
              <a:xfrm>
                <a:off x="165901" y="1524000"/>
                <a:ext cx="11860197" cy="3123921"/>
              </a:xfrm>
              <a:prstGeom prst="rect">
                <a:avLst/>
              </a:prstGeom>
            </p:spPr>
          </p:pic>
          <p:pic>
            <p:nvPicPr>
              <p:cNvPr id="7" name="Resim 6"/>
              <p:cNvPicPr>
                <a:picLocks noChangeAspect="1"/>
              </p:cNvPicPr>
              <p:nvPr/>
            </p:nvPicPr>
            <p:blipFill>
              <a:blip r:embed="rId3"/>
              <a:stretch>
                <a:fillRect/>
              </a:stretch>
            </p:blipFill>
            <p:spPr>
              <a:xfrm>
                <a:off x="9963150" y="3214688"/>
                <a:ext cx="1708150" cy="1320006"/>
              </a:xfrm>
              <a:prstGeom prst="rect">
                <a:avLst/>
              </a:prstGeom>
            </p:spPr>
          </p:pic>
        </p:grpSp>
        <p:pic>
          <p:nvPicPr>
            <p:cNvPr id="6" name="Resim 5"/>
            <p:cNvPicPr>
              <a:picLocks noChangeAspect="1"/>
            </p:cNvPicPr>
            <p:nvPr/>
          </p:nvPicPr>
          <p:blipFill>
            <a:blip r:embed="rId4"/>
            <a:stretch>
              <a:fillRect/>
            </a:stretch>
          </p:blipFill>
          <p:spPr>
            <a:xfrm>
              <a:off x="9447197" y="3266282"/>
              <a:ext cx="2489630" cy="1027112"/>
            </a:xfrm>
            <a:prstGeom prst="rect">
              <a:avLst/>
            </a:prstGeom>
          </p:spPr>
        </p:pic>
      </p:grpSp>
      <p:pic>
        <p:nvPicPr>
          <p:cNvPr id="10" name="Resim 9">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94013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İstatistiksel Oyun Analizi Örneği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7" name="Resim 6"/>
          <p:cNvPicPr>
            <a:picLocks noChangeAspect="1"/>
          </p:cNvPicPr>
          <p:nvPr/>
        </p:nvPicPr>
        <p:blipFill>
          <a:blip r:embed="rId3"/>
          <a:stretch>
            <a:fillRect/>
          </a:stretch>
        </p:blipFill>
        <p:spPr>
          <a:xfrm>
            <a:off x="394496" y="1002831"/>
            <a:ext cx="5264526" cy="5855169"/>
          </a:xfrm>
          <a:prstGeom prst="rect">
            <a:avLst/>
          </a:prstGeom>
        </p:spPr>
      </p:pic>
      <p:pic>
        <p:nvPicPr>
          <p:cNvPr id="8" name="Resim 7"/>
          <p:cNvPicPr>
            <a:picLocks noChangeAspect="1"/>
          </p:cNvPicPr>
          <p:nvPr/>
        </p:nvPicPr>
        <p:blipFill>
          <a:blip r:embed="rId4"/>
          <a:stretch>
            <a:fillRect/>
          </a:stretch>
        </p:blipFill>
        <p:spPr>
          <a:xfrm>
            <a:off x="5710333" y="1076326"/>
            <a:ext cx="5265094" cy="5899977"/>
          </a:xfrm>
          <a:prstGeom prst="rect">
            <a:avLst/>
          </a:prstGeom>
        </p:spPr>
      </p:pic>
    </p:spTree>
    <p:extLst>
      <p:ext uri="{BB962C8B-B14F-4D97-AF65-F5344CB8AC3E}">
        <p14:creationId xmlns:p14="http://schemas.microsoft.com/office/powerpoint/2010/main" val="3709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5735142" y="1389662"/>
            <a:ext cx="4050572" cy="4584718"/>
            <a:chOff x="1324330" y="76326"/>
            <a:chExt cx="4050572" cy="4584718"/>
          </a:xfrm>
        </p:grpSpPr>
        <p:pic>
          <p:nvPicPr>
            <p:cNvPr id="5" name="Resim 4"/>
            <p:cNvPicPr>
              <a:picLocks noChangeAspect="1"/>
            </p:cNvPicPr>
            <p:nvPr/>
          </p:nvPicPr>
          <p:blipFill rotWithShape="1">
            <a:blip r:embed="rId2"/>
            <a:srcRect l="-1169" t="-35616" r="89612" b="-51510"/>
            <a:stretch/>
          </p:blipFill>
          <p:spPr>
            <a:xfrm>
              <a:off x="1324330" y="76326"/>
              <a:ext cx="1452885" cy="766379"/>
            </a:xfrm>
            <a:prstGeom prst="rect">
              <a:avLst/>
            </a:prstGeom>
          </p:spPr>
        </p:pic>
        <p:sp>
          <p:nvSpPr>
            <p:cNvPr id="13" name="Satır Belirtme Çizgisi 2 12"/>
            <p:cNvSpPr/>
            <p:nvPr/>
          </p:nvSpPr>
          <p:spPr>
            <a:xfrm>
              <a:off x="2867016" y="258512"/>
              <a:ext cx="2507886" cy="4402532"/>
            </a:xfrm>
            <a:prstGeom prst="borderCallout2">
              <a:avLst>
                <a:gd name="adj1" fmla="val 57024"/>
                <a:gd name="adj2" fmla="val -15226"/>
                <a:gd name="adj3" fmla="val 57018"/>
                <a:gd name="adj4" fmla="val -25058"/>
                <a:gd name="adj5" fmla="val 10568"/>
                <a:gd name="adj6" fmla="val -2488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tr-TR" dirty="0">
                <a:solidFill>
                  <a:schemeClr val="tx1"/>
                </a:solidFill>
              </a:endParaRPr>
            </a:p>
            <a:p>
              <a:pPr algn="ctr"/>
              <a:r>
                <a:rPr lang="tr-TR" sz="2400" dirty="0">
                  <a:solidFill>
                    <a:srgbClr val="FF0000"/>
                  </a:solidFill>
                </a:rPr>
                <a:t>   </a:t>
              </a:r>
            </a:p>
            <a:p>
              <a:pPr algn="ctr"/>
              <a:r>
                <a:rPr lang="tr-TR" sz="2400" dirty="0" err="1">
                  <a:solidFill>
                    <a:srgbClr val="FF0000"/>
                  </a:solidFill>
                </a:rPr>
                <a:t>Skill</a:t>
              </a:r>
              <a:endParaRPr lang="tr-TR" sz="2400" dirty="0">
                <a:solidFill>
                  <a:srgbClr val="FF0000"/>
                </a:solidFill>
              </a:endParaRPr>
            </a:p>
            <a:p>
              <a:pPr algn="ctr"/>
              <a:endParaRPr lang="tr-TR" sz="2400" dirty="0">
                <a:solidFill>
                  <a:srgbClr val="FF0000"/>
                </a:solidFill>
              </a:endParaRPr>
            </a:p>
            <a:p>
              <a:pPr marL="285750" indent="-285750" algn="ctr">
                <a:buFontTx/>
                <a:buChar char="-"/>
              </a:pPr>
              <a:r>
                <a:rPr lang="tr-TR" dirty="0">
                  <a:solidFill>
                    <a:schemeClr val="tx1"/>
                  </a:solidFill>
                </a:rPr>
                <a:t>Servis</a:t>
              </a:r>
            </a:p>
            <a:p>
              <a:pPr marL="285750" indent="-285750" algn="ctr">
                <a:buFontTx/>
                <a:buChar char="-"/>
              </a:pPr>
              <a:r>
                <a:rPr lang="tr-TR" dirty="0">
                  <a:solidFill>
                    <a:schemeClr val="tx1"/>
                  </a:solidFill>
                </a:rPr>
                <a:t>Servis Karşılama</a:t>
              </a:r>
            </a:p>
            <a:p>
              <a:pPr marL="285750" indent="-285750" algn="ctr">
                <a:buFontTx/>
                <a:buChar char="-"/>
              </a:pPr>
              <a:r>
                <a:rPr lang="tr-TR" dirty="0">
                  <a:solidFill>
                    <a:schemeClr val="tx1"/>
                  </a:solidFill>
                </a:rPr>
                <a:t>Atak</a:t>
              </a:r>
            </a:p>
            <a:p>
              <a:pPr marL="285750" indent="-285750" algn="ctr">
                <a:buFontTx/>
                <a:buChar char="-"/>
              </a:pPr>
              <a:r>
                <a:rPr lang="tr-TR" dirty="0">
                  <a:solidFill>
                    <a:schemeClr val="tx1"/>
                  </a:solidFill>
                </a:rPr>
                <a:t>Servis</a:t>
              </a:r>
              <a:r>
                <a:rPr lang="tr-TR" dirty="0">
                  <a:solidFill>
                    <a:srgbClr val="FF0000"/>
                  </a:solidFill>
                </a:rPr>
                <a:t> </a:t>
              </a:r>
              <a:r>
                <a:rPr lang="tr-TR" dirty="0">
                  <a:solidFill>
                    <a:schemeClr val="tx1"/>
                  </a:solidFill>
                </a:rPr>
                <a:t>Karşılamadan Sonra Yapılan Atak</a:t>
              </a:r>
            </a:p>
            <a:p>
              <a:pPr marL="285750" indent="-285750" algn="ctr">
                <a:buFontTx/>
                <a:buChar char="-"/>
              </a:pPr>
              <a:r>
                <a:rPr lang="tr-TR" dirty="0">
                  <a:solidFill>
                    <a:schemeClr val="tx1"/>
                  </a:solidFill>
                </a:rPr>
                <a:t>Defanstan Sonra Yapılan Atak</a:t>
              </a:r>
            </a:p>
            <a:p>
              <a:pPr marL="285750" indent="-285750" algn="ctr">
                <a:buFontTx/>
                <a:buChar char="-"/>
              </a:pPr>
              <a:r>
                <a:rPr lang="tr-TR" dirty="0">
                  <a:solidFill>
                    <a:schemeClr val="tx1"/>
                  </a:solidFill>
                </a:rPr>
                <a:t>Blok</a:t>
              </a:r>
            </a:p>
            <a:p>
              <a:pPr marL="285750" indent="-285750" algn="ctr">
                <a:buFontTx/>
                <a:buChar char="-"/>
              </a:pPr>
              <a:r>
                <a:rPr lang="tr-TR" dirty="0">
                  <a:solidFill>
                    <a:schemeClr val="tx1"/>
                  </a:solidFill>
                </a:rPr>
                <a:t>Defans</a:t>
              </a:r>
            </a:p>
            <a:p>
              <a:pPr marL="285750" indent="-285750" algn="ctr">
                <a:buFontTx/>
                <a:buChar char="-"/>
              </a:pPr>
              <a:r>
                <a:rPr lang="tr-TR" dirty="0">
                  <a:solidFill>
                    <a:schemeClr val="tx1"/>
                  </a:solidFill>
                </a:rPr>
                <a:t>Avantaj Top</a:t>
              </a:r>
            </a:p>
            <a:p>
              <a:pPr marL="285750" indent="-285750" algn="ctr">
                <a:buFontTx/>
                <a:buChar char="-"/>
              </a:pPr>
              <a:r>
                <a:rPr lang="tr-TR" dirty="0">
                  <a:solidFill>
                    <a:schemeClr val="tx1"/>
                  </a:solidFill>
                </a:rPr>
                <a:t>Pas</a:t>
              </a: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p:txBody>
        </p:sp>
      </p:grpSp>
      <p:pic>
        <p:nvPicPr>
          <p:cNvPr id="11" name="Resim 10"/>
          <p:cNvPicPr>
            <a:picLocks noChangeAspect="1"/>
          </p:cNvPicPr>
          <p:nvPr/>
        </p:nvPicPr>
        <p:blipFill rotWithShape="1">
          <a:blip r:embed="rId3"/>
          <a:srcRect r="89737"/>
          <a:stretch/>
        </p:blipFill>
        <p:spPr>
          <a:xfrm>
            <a:off x="3243408" y="1442690"/>
            <a:ext cx="2206528" cy="4660848"/>
          </a:xfrm>
          <a:prstGeom prst="rect">
            <a:avLst/>
          </a:prstGeom>
        </p:spPr>
      </p:pic>
      <p:grpSp>
        <p:nvGrpSpPr>
          <p:cNvPr id="16" name="Grup 15"/>
          <p:cNvGrpSpPr/>
          <p:nvPr/>
        </p:nvGrpSpPr>
        <p:grpSpPr>
          <a:xfrm>
            <a:off x="308072" y="433838"/>
            <a:ext cx="11680728" cy="1508274"/>
            <a:chOff x="308072" y="433838"/>
            <a:chExt cx="11680728" cy="1508274"/>
          </a:xfrm>
        </p:grpSpPr>
        <p:pic>
          <p:nvPicPr>
            <p:cNvPr id="12" name="Resim 11"/>
            <p:cNvPicPr>
              <a:picLocks noChangeAspect="1"/>
            </p:cNvPicPr>
            <p:nvPr/>
          </p:nvPicPr>
          <p:blipFill>
            <a:blip r:embed="rId4"/>
            <a:stretch>
              <a:fillRect/>
            </a:stretch>
          </p:blipFill>
          <p:spPr>
            <a:xfrm>
              <a:off x="308072" y="433838"/>
              <a:ext cx="11680728" cy="398572"/>
            </a:xfrm>
            <a:prstGeom prst="rect">
              <a:avLst/>
            </a:prstGeom>
          </p:spPr>
        </p:pic>
        <p:sp>
          <p:nvSpPr>
            <p:cNvPr id="15" name="Aşağı Ok 14"/>
            <p:cNvSpPr/>
            <p:nvPr/>
          </p:nvSpPr>
          <p:spPr>
            <a:xfrm rot="18487057">
              <a:off x="1016919" y="347339"/>
              <a:ext cx="1104900" cy="2084645"/>
            </a:xfrm>
            <a:custGeom>
              <a:avLst/>
              <a:gdLst>
                <a:gd name="connsiteX0" fmla="*/ 0 w 1104900"/>
                <a:gd name="connsiteY0" fmla="*/ 1454149 h 2006599"/>
                <a:gd name="connsiteX1" fmla="*/ 276225 w 1104900"/>
                <a:gd name="connsiteY1" fmla="*/ 1454149 h 2006599"/>
                <a:gd name="connsiteX2" fmla="*/ 276225 w 1104900"/>
                <a:gd name="connsiteY2" fmla="*/ 0 h 2006599"/>
                <a:gd name="connsiteX3" fmla="*/ 828675 w 1104900"/>
                <a:gd name="connsiteY3" fmla="*/ 0 h 2006599"/>
                <a:gd name="connsiteX4" fmla="*/ 828675 w 1104900"/>
                <a:gd name="connsiteY4" fmla="*/ 1454149 h 2006599"/>
                <a:gd name="connsiteX5" fmla="*/ 1104900 w 1104900"/>
                <a:gd name="connsiteY5" fmla="*/ 1454149 h 2006599"/>
                <a:gd name="connsiteX6" fmla="*/ 552450 w 1104900"/>
                <a:gd name="connsiteY6" fmla="*/ 2006599 h 2006599"/>
                <a:gd name="connsiteX7" fmla="*/ 0 w 1104900"/>
                <a:gd name="connsiteY7" fmla="*/ 1454149 h 2006599"/>
                <a:gd name="connsiteX0" fmla="*/ 0 w 1104900"/>
                <a:gd name="connsiteY0" fmla="*/ 1532195 h 2084645"/>
                <a:gd name="connsiteX1" fmla="*/ 276225 w 1104900"/>
                <a:gd name="connsiteY1" fmla="*/ 1532195 h 2084645"/>
                <a:gd name="connsiteX2" fmla="*/ 501712 w 1104900"/>
                <a:gd name="connsiteY2" fmla="*/ 0 h 2084645"/>
                <a:gd name="connsiteX3" fmla="*/ 828675 w 1104900"/>
                <a:gd name="connsiteY3" fmla="*/ 78046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 name="connsiteX0" fmla="*/ 0 w 1104900"/>
                <a:gd name="connsiteY0" fmla="*/ 1590285 h 2142735"/>
                <a:gd name="connsiteX1" fmla="*/ 276225 w 1104900"/>
                <a:gd name="connsiteY1" fmla="*/ 1590285 h 2142735"/>
                <a:gd name="connsiteX2" fmla="*/ 501712 w 1104900"/>
                <a:gd name="connsiteY2" fmla="*/ 58090 h 2142735"/>
                <a:gd name="connsiteX3" fmla="*/ 713603 w 1104900"/>
                <a:gd name="connsiteY3" fmla="*/ 0 h 2142735"/>
                <a:gd name="connsiteX4" fmla="*/ 828675 w 1104900"/>
                <a:gd name="connsiteY4" fmla="*/ 1590285 h 2142735"/>
                <a:gd name="connsiteX5" fmla="*/ 1104900 w 1104900"/>
                <a:gd name="connsiteY5" fmla="*/ 1590285 h 2142735"/>
                <a:gd name="connsiteX6" fmla="*/ 552450 w 1104900"/>
                <a:gd name="connsiteY6" fmla="*/ 2142735 h 2142735"/>
                <a:gd name="connsiteX7" fmla="*/ 0 w 1104900"/>
                <a:gd name="connsiteY7" fmla="*/ 1590285 h 2142735"/>
                <a:gd name="connsiteX0" fmla="*/ 0 w 1104900"/>
                <a:gd name="connsiteY0" fmla="*/ 1532195 h 2084645"/>
                <a:gd name="connsiteX1" fmla="*/ 276225 w 1104900"/>
                <a:gd name="connsiteY1" fmla="*/ 1532195 h 2084645"/>
                <a:gd name="connsiteX2" fmla="*/ 501712 w 1104900"/>
                <a:gd name="connsiteY2" fmla="*/ 0 h 2084645"/>
                <a:gd name="connsiteX3" fmla="*/ 730232 w 1104900"/>
                <a:gd name="connsiteY3" fmla="*/ 49887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084645">
                  <a:moveTo>
                    <a:pt x="0" y="1532195"/>
                  </a:moveTo>
                  <a:lnTo>
                    <a:pt x="276225" y="1532195"/>
                  </a:lnTo>
                  <a:lnTo>
                    <a:pt x="501712" y="0"/>
                  </a:lnTo>
                  <a:lnTo>
                    <a:pt x="730232" y="49887"/>
                  </a:lnTo>
                  <a:lnTo>
                    <a:pt x="828675" y="1532195"/>
                  </a:lnTo>
                  <a:lnTo>
                    <a:pt x="1104900" y="1532195"/>
                  </a:lnTo>
                  <a:lnTo>
                    <a:pt x="552450" y="2084645"/>
                  </a:lnTo>
                  <a:lnTo>
                    <a:pt x="0" y="1532195"/>
                  </a:lnTo>
                  <a:close/>
                </a:path>
              </a:pathLst>
            </a:cu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grpSp>
      <p:pic>
        <p:nvPicPr>
          <p:cNvPr id="14" name="Resim 13">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62636" y="958120"/>
            <a:ext cx="1726164" cy="863082"/>
          </a:xfrm>
          <a:prstGeom prst="rect">
            <a:avLst/>
          </a:prstGeom>
        </p:spPr>
      </p:pic>
    </p:spTree>
    <p:extLst>
      <p:ext uri="{BB962C8B-B14F-4D97-AF65-F5344CB8AC3E}">
        <p14:creationId xmlns:p14="http://schemas.microsoft.com/office/powerpoint/2010/main" val="88012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68682" y="4112565"/>
            <a:ext cx="1802138" cy="2087368"/>
          </a:xfrm>
          <a:prstGeom prst="rect">
            <a:avLst/>
          </a:prstGeom>
        </p:spPr>
      </p:pic>
      <p:grpSp>
        <p:nvGrpSpPr>
          <p:cNvPr id="16" name="Grup 15"/>
          <p:cNvGrpSpPr/>
          <p:nvPr/>
        </p:nvGrpSpPr>
        <p:grpSpPr>
          <a:xfrm>
            <a:off x="308072" y="433838"/>
            <a:ext cx="11680728" cy="1205408"/>
            <a:chOff x="308072" y="433838"/>
            <a:chExt cx="11680728" cy="1205408"/>
          </a:xfrm>
        </p:grpSpPr>
        <p:pic>
          <p:nvPicPr>
            <p:cNvPr id="12" name="Resim 11"/>
            <p:cNvPicPr>
              <a:picLocks noChangeAspect="1"/>
            </p:cNvPicPr>
            <p:nvPr/>
          </p:nvPicPr>
          <p:blipFill>
            <a:blip r:embed="rId3"/>
            <a:stretch>
              <a:fillRect/>
            </a:stretch>
          </p:blipFill>
          <p:spPr>
            <a:xfrm>
              <a:off x="308072" y="433838"/>
              <a:ext cx="11680728" cy="398572"/>
            </a:xfrm>
            <a:prstGeom prst="rect">
              <a:avLst/>
            </a:prstGeom>
          </p:spPr>
        </p:pic>
        <p:sp>
          <p:nvSpPr>
            <p:cNvPr id="15" name="Aşağı Ok 14"/>
            <p:cNvSpPr/>
            <p:nvPr/>
          </p:nvSpPr>
          <p:spPr>
            <a:xfrm rot="16654853">
              <a:off x="4052128" y="-1619886"/>
              <a:ext cx="1104900" cy="5413364"/>
            </a:xfrm>
            <a:custGeom>
              <a:avLst/>
              <a:gdLst>
                <a:gd name="connsiteX0" fmla="*/ 0 w 1104900"/>
                <a:gd name="connsiteY0" fmla="*/ 1454149 h 2006599"/>
                <a:gd name="connsiteX1" fmla="*/ 276225 w 1104900"/>
                <a:gd name="connsiteY1" fmla="*/ 1454149 h 2006599"/>
                <a:gd name="connsiteX2" fmla="*/ 276225 w 1104900"/>
                <a:gd name="connsiteY2" fmla="*/ 0 h 2006599"/>
                <a:gd name="connsiteX3" fmla="*/ 828675 w 1104900"/>
                <a:gd name="connsiteY3" fmla="*/ 0 h 2006599"/>
                <a:gd name="connsiteX4" fmla="*/ 828675 w 1104900"/>
                <a:gd name="connsiteY4" fmla="*/ 1454149 h 2006599"/>
                <a:gd name="connsiteX5" fmla="*/ 1104900 w 1104900"/>
                <a:gd name="connsiteY5" fmla="*/ 1454149 h 2006599"/>
                <a:gd name="connsiteX6" fmla="*/ 552450 w 1104900"/>
                <a:gd name="connsiteY6" fmla="*/ 2006599 h 2006599"/>
                <a:gd name="connsiteX7" fmla="*/ 0 w 1104900"/>
                <a:gd name="connsiteY7" fmla="*/ 1454149 h 2006599"/>
                <a:gd name="connsiteX0" fmla="*/ 0 w 1104900"/>
                <a:gd name="connsiteY0" fmla="*/ 1532195 h 2084645"/>
                <a:gd name="connsiteX1" fmla="*/ 276225 w 1104900"/>
                <a:gd name="connsiteY1" fmla="*/ 1532195 h 2084645"/>
                <a:gd name="connsiteX2" fmla="*/ 501712 w 1104900"/>
                <a:gd name="connsiteY2" fmla="*/ 0 h 2084645"/>
                <a:gd name="connsiteX3" fmla="*/ 828675 w 1104900"/>
                <a:gd name="connsiteY3" fmla="*/ 78046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 name="connsiteX0" fmla="*/ 0 w 1104900"/>
                <a:gd name="connsiteY0" fmla="*/ 1590285 h 2142735"/>
                <a:gd name="connsiteX1" fmla="*/ 276225 w 1104900"/>
                <a:gd name="connsiteY1" fmla="*/ 1590285 h 2142735"/>
                <a:gd name="connsiteX2" fmla="*/ 501712 w 1104900"/>
                <a:gd name="connsiteY2" fmla="*/ 58090 h 2142735"/>
                <a:gd name="connsiteX3" fmla="*/ 713603 w 1104900"/>
                <a:gd name="connsiteY3" fmla="*/ 0 h 2142735"/>
                <a:gd name="connsiteX4" fmla="*/ 828675 w 1104900"/>
                <a:gd name="connsiteY4" fmla="*/ 1590285 h 2142735"/>
                <a:gd name="connsiteX5" fmla="*/ 1104900 w 1104900"/>
                <a:gd name="connsiteY5" fmla="*/ 1590285 h 2142735"/>
                <a:gd name="connsiteX6" fmla="*/ 552450 w 1104900"/>
                <a:gd name="connsiteY6" fmla="*/ 2142735 h 2142735"/>
                <a:gd name="connsiteX7" fmla="*/ 0 w 1104900"/>
                <a:gd name="connsiteY7" fmla="*/ 1590285 h 2142735"/>
                <a:gd name="connsiteX0" fmla="*/ 0 w 1104900"/>
                <a:gd name="connsiteY0" fmla="*/ 1532195 h 2084645"/>
                <a:gd name="connsiteX1" fmla="*/ 276225 w 1104900"/>
                <a:gd name="connsiteY1" fmla="*/ 1532195 h 2084645"/>
                <a:gd name="connsiteX2" fmla="*/ 501712 w 1104900"/>
                <a:gd name="connsiteY2" fmla="*/ 0 h 2084645"/>
                <a:gd name="connsiteX3" fmla="*/ 730232 w 1104900"/>
                <a:gd name="connsiteY3" fmla="*/ 49887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084645">
                  <a:moveTo>
                    <a:pt x="0" y="1532195"/>
                  </a:moveTo>
                  <a:lnTo>
                    <a:pt x="276225" y="1532195"/>
                  </a:lnTo>
                  <a:lnTo>
                    <a:pt x="501712" y="0"/>
                  </a:lnTo>
                  <a:lnTo>
                    <a:pt x="730232" y="49887"/>
                  </a:lnTo>
                  <a:lnTo>
                    <a:pt x="828675" y="1532195"/>
                  </a:lnTo>
                  <a:lnTo>
                    <a:pt x="1104900" y="1532195"/>
                  </a:lnTo>
                  <a:lnTo>
                    <a:pt x="552450" y="2084645"/>
                  </a:lnTo>
                  <a:lnTo>
                    <a:pt x="0" y="1532195"/>
                  </a:lnTo>
                  <a:close/>
                </a:path>
              </a:pathLst>
            </a:cu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grpSp>
      <p:grpSp>
        <p:nvGrpSpPr>
          <p:cNvPr id="14" name="Grup 13"/>
          <p:cNvGrpSpPr/>
          <p:nvPr/>
        </p:nvGrpSpPr>
        <p:grpSpPr>
          <a:xfrm>
            <a:off x="7257636" y="1036276"/>
            <a:ext cx="3666029" cy="5327903"/>
            <a:chOff x="1708873" y="-567003"/>
            <a:chExt cx="3666029" cy="5327903"/>
          </a:xfrm>
        </p:grpSpPr>
        <p:pic>
          <p:nvPicPr>
            <p:cNvPr id="17" name="Resim 16"/>
            <p:cNvPicPr>
              <a:picLocks noChangeAspect="1"/>
            </p:cNvPicPr>
            <p:nvPr/>
          </p:nvPicPr>
          <p:blipFill rotWithShape="1">
            <a:blip r:embed="rId4"/>
            <a:srcRect l="8332" t="-45971" r="83345" b="-41155"/>
            <a:stretch/>
          </p:blipFill>
          <p:spPr>
            <a:xfrm>
              <a:off x="1708873" y="-567003"/>
              <a:ext cx="1046285" cy="766379"/>
            </a:xfrm>
            <a:prstGeom prst="rect">
              <a:avLst/>
            </a:prstGeom>
          </p:spPr>
        </p:pic>
        <p:sp>
          <p:nvSpPr>
            <p:cNvPr id="18" name="Satır Belirtme Çizgisi 2 17"/>
            <p:cNvSpPr/>
            <p:nvPr/>
          </p:nvSpPr>
          <p:spPr>
            <a:xfrm>
              <a:off x="2867016" y="-470522"/>
              <a:ext cx="2507886" cy="5231422"/>
            </a:xfrm>
            <a:prstGeom prst="borderCallout2">
              <a:avLst>
                <a:gd name="adj1" fmla="val 57024"/>
                <a:gd name="adj2" fmla="val -15226"/>
                <a:gd name="adj3" fmla="val 57018"/>
                <a:gd name="adj4" fmla="val -25058"/>
                <a:gd name="adj5" fmla="val 10568"/>
                <a:gd name="adj6" fmla="val -2488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Type</a:t>
              </a:r>
              <a:r>
                <a:rPr lang="tr-TR" dirty="0">
                  <a:solidFill>
                    <a:schemeClr val="tx1"/>
                  </a:solidFill>
                </a:rPr>
                <a:t> – Tip </a:t>
              </a:r>
            </a:p>
            <a:p>
              <a:pPr algn="ctr"/>
              <a:endParaRPr lang="tr-TR" dirty="0">
                <a:solidFill>
                  <a:schemeClr val="tx1"/>
                </a:solidFill>
              </a:endParaRPr>
            </a:p>
            <a:p>
              <a:pPr algn="ctr"/>
              <a:r>
                <a:rPr lang="tr-TR" dirty="0">
                  <a:solidFill>
                    <a:schemeClr val="tx1"/>
                  </a:solidFill>
                </a:rPr>
                <a:t>Servis: Smaç Servis ve </a:t>
              </a:r>
              <a:r>
                <a:rPr lang="tr-TR" dirty="0" err="1">
                  <a:solidFill>
                    <a:schemeClr val="tx1"/>
                  </a:solidFill>
                </a:rPr>
                <a:t>Float</a:t>
              </a:r>
              <a:r>
                <a:rPr lang="tr-TR" dirty="0">
                  <a:solidFill>
                    <a:schemeClr val="tx1"/>
                  </a:solidFill>
                </a:rPr>
                <a:t> Servisi kodlara göre ayırmamıza yarar.</a:t>
              </a:r>
            </a:p>
            <a:p>
              <a:pPr algn="ctr"/>
              <a:endParaRPr lang="tr-TR" dirty="0">
                <a:solidFill>
                  <a:schemeClr val="tx1"/>
                </a:solidFill>
              </a:endParaRPr>
            </a:p>
            <a:p>
              <a:pPr algn="ctr"/>
              <a:r>
                <a:rPr lang="tr-TR" dirty="0">
                  <a:solidFill>
                    <a:schemeClr val="tx1"/>
                  </a:solidFill>
                </a:rPr>
                <a:t>Servis Karşılama: Smaç Servis ve </a:t>
              </a:r>
              <a:r>
                <a:rPr lang="tr-TR" dirty="0" err="1">
                  <a:solidFill>
                    <a:schemeClr val="tx1"/>
                  </a:solidFill>
                </a:rPr>
                <a:t>Float</a:t>
              </a:r>
              <a:r>
                <a:rPr lang="tr-TR" dirty="0">
                  <a:solidFill>
                    <a:schemeClr val="tx1"/>
                  </a:solidFill>
                </a:rPr>
                <a:t> Servis karşılamalarını ayırmamıza yarar</a:t>
              </a:r>
            </a:p>
            <a:p>
              <a:pPr algn="ctr"/>
              <a:endParaRPr lang="tr-TR" dirty="0">
                <a:solidFill>
                  <a:schemeClr val="tx1"/>
                </a:solidFill>
              </a:endParaRPr>
            </a:p>
            <a:p>
              <a:pPr algn="ctr"/>
              <a:r>
                <a:rPr lang="tr-TR" dirty="0">
                  <a:solidFill>
                    <a:schemeClr val="tx1"/>
                  </a:solidFill>
                </a:rPr>
                <a:t>Atak: Hızlı, Normal ve Yüksek topa yapılan atakların detayını görmemize yarar.</a:t>
              </a:r>
            </a:p>
            <a:p>
              <a:pPr algn="ctr"/>
              <a:endParaRPr lang="tr-TR" dirty="0">
                <a:solidFill>
                  <a:schemeClr val="tx1"/>
                </a:solidFill>
              </a:endParaRPr>
            </a:p>
          </p:txBody>
        </p:sp>
      </p:grpSp>
      <p:pic>
        <p:nvPicPr>
          <p:cNvPr id="8" name="Resim 7"/>
          <p:cNvPicPr>
            <a:picLocks noChangeAspect="1"/>
          </p:cNvPicPr>
          <p:nvPr/>
        </p:nvPicPr>
        <p:blipFill>
          <a:blip r:embed="rId5"/>
          <a:stretch>
            <a:fillRect/>
          </a:stretch>
        </p:blipFill>
        <p:spPr>
          <a:xfrm>
            <a:off x="308072" y="1257295"/>
            <a:ext cx="1840017" cy="1004212"/>
          </a:xfrm>
          <a:prstGeom prst="rect">
            <a:avLst/>
          </a:prstGeom>
        </p:spPr>
      </p:pic>
      <p:pic>
        <p:nvPicPr>
          <p:cNvPr id="9" name="Resim 8"/>
          <p:cNvPicPr>
            <a:picLocks noChangeAspect="1"/>
          </p:cNvPicPr>
          <p:nvPr/>
        </p:nvPicPr>
        <p:blipFill>
          <a:blip r:embed="rId6"/>
          <a:stretch>
            <a:fillRect/>
          </a:stretch>
        </p:blipFill>
        <p:spPr>
          <a:xfrm>
            <a:off x="245857" y="2672533"/>
            <a:ext cx="1847789" cy="1121872"/>
          </a:xfrm>
          <a:prstGeom prst="rect">
            <a:avLst/>
          </a:prstGeom>
        </p:spPr>
      </p:pic>
      <p:sp>
        <p:nvSpPr>
          <p:cNvPr id="19" name="Satır Belirtme Çizgisi 2 18"/>
          <p:cNvSpPr/>
          <p:nvPr/>
        </p:nvSpPr>
        <p:spPr>
          <a:xfrm>
            <a:off x="3371650" y="1573823"/>
            <a:ext cx="2446444" cy="4626110"/>
          </a:xfrm>
          <a:prstGeom prst="borderCallout2">
            <a:avLst>
              <a:gd name="adj1" fmla="val 57024"/>
              <a:gd name="adj2" fmla="val -15226"/>
              <a:gd name="adj3" fmla="val 57018"/>
              <a:gd name="adj4" fmla="val -25058"/>
              <a:gd name="adj5" fmla="val -17709"/>
              <a:gd name="adj6" fmla="val -5938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Servis</a:t>
            </a:r>
          </a:p>
          <a:p>
            <a:pPr algn="ctr"/>
            <a:r>
              <a:rPr lang="tr-TR" dirty="0" err="1">
                <a:solidFill>
                  <a:schemeClr val="tx1"/>
                </a:solidFill>
              </a:rPr>
              <a:t>Medium</a:t>
            </a:r>
            <a:r>
              <a:rPr lang="tr-TR" dirty="0">
                <a:solidFill>
                  <a:schemeClr val="tx1"/>
                </a:solidFill>
              </a:rPr>
              <a:t>: </a:t>
            </a:r>
            <a:r>
              <a:rPr lang="tr-TR" dirty="0" err="1">
                <a:solidFill>
                  <a:schemeClr val="tx1"/>
                </a:solidFill>
              </a:rPr>
              <a:t>Float</a:t>
            </a:r>
            <a:r>
              <a:rPr lang="tr-TR" dirty="0">
                <a:solidFill>
                  <a:schemeClr val="tx1"/>
                </a:solidFill>
              </a:rPr>
              <a:t> Servis</a:t>
            </a:r>
          </a:p>
          <a:p>
            <a:pPr algn="ctr"/>
            <a:r>
              <a:rPr lang="tr-TR" dirty="0" err="1">
                <a:solidFill>
                  <a:schemeClr val="tx1"/>
                </a:solidFill>
              </a:rPr>
              <a:t>Quick</a:t>
            </a:r>
            <a:r>
              <a:rPr lang="tr-TR" dirty="0">
                <a:solidFill>
                  <a:schemeClr val="tx1"/>
                </a:solidFill>
              </a:rPr>
              <a:t>: Smaç Servis</a:t>
            </a:r>
          </a:p>
          <a:p>
            <a:pPr algn="ctr"/>
            <a:endParaRPr lang="tr-TR" dirty="0">
              <a:solidFill>
                <a:schemeClr val="tx1"/>
              </a:solidFill>
            </a:endParaRPr>
          </a:p>
          <a:p>
            <a:pPr algn="ctr"/>
            <a:r>
              <a:rPr lang="tr-TR" dirty="0">
                <a:solidFill>
                  <a:schemeClr val="tx1"/>
                </a:solidFill>
              </a:rPr>
              <a:t>Servis Karşılama</a:t>
            </a:r>
          </a:p>
          <a:p>
            <a:pPr algn="ctr"/>
            <a:r>
              <a:rPr lang="tr-TR" dirty="0" err="1">
                <a:solidFill>
                  <a:schemeClr val="tx1"/>
                </a:solidFill>
              </a:rPr>
              <a:t>Medium</a:t>
            </a:r>
            <a:r>
              <a:rPr lang="tr-TR" dirty="0">
                <a:solidFill>
                  <a:schemeClr val="tx1"/>
                </a:solidFill>
              </a:rPr>
              <a:t>: </a:t>
            </a:r>
            <a:r>
              <a:rPr lang="tr-TR" dirty="0" err="1">
                <a:solidFill>
                  <a:schemeClr val="tx1"/>
                </a:solidFill>
              </a:rPr>
              <a:t>Float</a:t>
            </a:r>
            <a:r>
              <a:rPr lang="tr-TR" dirty="0">
                <a:solidFill>
                  <a:schemeClr val="tx1"/>
                </a:solidFill>
              </a:rPr>
              <a:t> Servis Karşılama</a:t>
            </a:r>
          </a:p>
          <a:p>
            <a:pPr algn="ctr"/>
            <a:r>
              <a:rPr lang="tr-TR" dirty="0" err="1">
                <a:solidFill>
                  <a:schemeClr val="tx1"/>
                </a:solidFill>
              </a:rPr>
              <a:t>Quick</a:t>
            </a:r>
            <a:r>
              <a:rPr lang="tr-TR" dirty="0">
                <a:solidFill>
                  <a:schemeClr val="tx1"/>
                </a:solidFill>
              </a:rPr>
              <a:t>: Smaç Servis Karşılama</a:t>
            </a:r>
          </a:p>
          <a:p>
            <a:pPr algn="ctr"/>
            <a:endParaRPr lang="tr-TR" dirty="0">
              <a:solidFill>
                <a:schemeClr val="tx1"/>
              </a:solidFill>
            </a:endParaRPr>
          </a:p>
          <a:p>
            <a:pPr algn="ctr"/>
            <a:r>
              <a:rPr lang="tr-TR" dirty="0">
                <a:solidFill>
                  <a:schemeClr val="tx1"/>
                </a:solidFill>
              </a:rPr>
              <a:t>Atak</a:t>
            </a:r>
          </a:p>
          <a:p>
            <a:pPr algn="ctr"/>
            <a:r>
              <a:rPr lang="tr-TR" dirty="0">
                <a:solidFill>
                  <a:schemeClr val="tx1"/>
                </a:solidFill>
              </a:rPr>
              <a:t>High: Yüksek Top</a:t>
            </a:r>
          </a:p>
          <a:p>
            <a:pPr algn="ctr"/>
            <a:r>
              <a:rPr lang="tr-TR" dirty="0" err="1">
                <a:solidFill>
                  <a:schemeClr val="tx1"/>
                </a:solidFill>
              </a:rPr>
              <a:t>Super</a:t>
            </a:r>
            <a:r>
              <a:rPr lang="tr-TR" dirty="0">
                <a:solidFill>
                  <a:schemeClr val="tx1"/>
                </a:solidFill>
              </a:rPr>
              <a:t>: Normal Top</a:t>
            </a:r>
          </a:p>
          <a:p>
            <a:pPr algn="ctr"/>
            <a:r>
              <a:rPr lang="tr-TR" dirty="0" err="1">
                <a:solidFill>
                  <a:schemeClr val="tx1"/>
                </a:solidFill>
              </a:rPr>
              <a:t>Quick</a:t>
            </a:r>
            <a:r>
              <a:rPr lang="tr-TR" dirty="0">
                <a:solidFill>
                  <a:schemeClr val="tx1"/>
                </a:solidFill>
              </a:rPr>
              <a:t>: Hızlı Top</a:t>
            </a:r>
          </a:p>
          <a:p>
            <a:pPr algn="ctr"/>
            <a:endParaRPr lang="tr-TR" dirty="0">
              <a:solidFill>
                <a:schemeClr val="tx1"/>
              </a:solidFill>
            </a:endParaRPr>
          </a:p>
        </p:txBody>
      </p:sp>
      <p:pic>
        <p:nvPicPr>
          <p:cNvPr id="20" name="Resim 19">
            <a:extLst>
              <a:ext uri="{FF2B5EF4-FFF2-40B4-BE49-F238E27FC236}">
                <a16:creationId xmlns:a16="http://schemas.microsoft.com/office/drawing/2014/main" id="{25828D95-E587-42EF-9CA3-2D86B49FAEA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035523" y="869241"/>
            <a:ext cx="1100448" cy="550224"/>
          </a:xfrm>
          <a:prstGeom prst="rect">
            <a:avLst/>
          </a:prstGeom>
        </p:spPr>
      </p:pic>
    </p:spTree>
    <p:extLst>
      <p:ext uri="{BB962C8B-B14F-4D97-AF65-F5344CB8AC3E}">
        <p14:creationId xmlns:p14="http://schemas.microsoft.com/office/powerpoint/2010/main" val="4148727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a:srcRect r="72787"/>
          <a:stretch/>
        </p:blipFill>
        <p:spPr>
          <a:xfrm>
            <a:off x="417666" y="413300"/>
            <a:ext cx="3209989" cy="6249328"/>
          </a:xfrm>
          <a:prstGeom prst="rect">
            <a:avLst/>
          </a:prstGeom>
        </p:spPr>
      </p:pic>
      <p:grpSp>
        <p:nvGrpSpPr>
          <p:cNvPr id="5" name="Grup 4"/>
          <p:cNvGrpSpPr/>
          <p:nvPr/>
        </p:nvGrpSpPr>
        <p:grpSpPr>
          <a:xfrm>
            <a:off x="4963766" y="811872"/>
            <a:ext cx="3542448" cy="1710813"/>
            <a:chOff x="5047503" y="2024656"/>
            <a:chExt cx="3542448" cy="1710813"/>
          </a:xfrm>
        </p:grpSpPr>
        <p:sp>
          <p:nvSpPr>
            <p:cNvPr id="7" name="Satır Belirtme Çizgisi 2 6"/>
            <p:cNvSpPr/>
            <p:nvPr/>
          </p:nvSpPr>
          <p:spPr>
            <a:xfrm>
              <a:off x="6094895" y="2416913"/>
              <a:ext cx="2495056" cy="1318556"/>
            </a:xfrm>
            <a:prstGeom prst="borderCallout2">
              <a:avLst>
                <a:gd name="adj1" fmla="val 54628"/>
                <a:gd name="adj2" fmla="val -10990"/>
                <a:gd name="adj3" fmla="val 54614"/>
                <a:gd name="adj4" fmla="val -24353"/>
                <a:gd name="adj5" fmla="val 10568"/>
                <a:gd name="adj6" fmla="val -2488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tr-TR" dirty="0">
                <a:solidFill>
                  <a:schemeClr val="tx1"/>
                </a:solidFill>
              </a:endParaRPr>
            </a:p>
            <a:p>
              <a:pPr algn="ctr"/>
              <a:r>
                <a:rPr lang="tr-TR" sz="2400" dirty="0">
                  <a:solidFill>
                    <a:srgbClr val="FF0000"/>
                  </a:solidFill>
                </a:rPr>
                <a:t>   </a:t>
              </a:r>
            </a:p>
            <a:p>
              <a:pPr algn="ctr"/>
              <a:r>
                <a:rPr lang="tr-TR" sz="2400" dirty="0">
                  <a:solidFill>
                    <a:srgbClr val="FF0000"/>
                  </a:solidFill>
                </a:rPr>
                <a:t>Player</a:t>
              </a:r>
            </a:p>
            <a:p>
              <a:pPr marL="285750" indent="-285750" algn="ctr">
                <a:buFontTx/>
                <a:buChar char="-"/>
              </a:pPr>
              <a:r>
                <a:rPr lang="tr-TR" dirty="0">
                  <a:solidFill>
                    <a:schemeClr val="tx1"/>
                  </a:solidFill>
                </a:rPr>
                <a:t>Oyuncu İsimleri ve </a:t>
              </a:r>
              <a:r>
                <a:rPr lang="tr-TR" dirty="0" err="1">
                  <a:solidFill>
                    <a:schemeClr val="tx1"/>
                  </a:solidFill>
                </a:rPr>
                <a:t>Fomra</a:t>
              </a:r>
              <a:r>
                <a:rPr lang="tr-TR" dirty="0">
                  <a:solidFill>
                    <a:schemeClr val="tx1"/>
                  </a:solidFill>
                </a:rPr>
                <a:t> Numaralarını Gösterir</a:t>
              </a: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p:txBody>
        </p:sp>
        <p:pic>
          <p:nvPicPr>
            <p:cNvPr id="6" name="Resim 5"/>
            <p:cNvPicPr>
              <a:picLocks noChangeAspect="1"/>
            </p:cNvPicPr>
            <p:nvPr/>
          </p:nvPicPr>
          <p:blipFill rotWithShape="1">
            <a:blip r:embed="rId3"/>
            <a:srcRect l="16247" t="-35616" r="72647" b="-51510"/>
            <a:stretch/>
          </p:blipFill>
          <p:spPr>
            <a:xfrm>
              <a:off x="5047503" y="2024656"/>
              <a:ext cx="1153256" cy="633046"/>
            </a:xfrm>
            <a:prstGeom prst="rect">
              <a:avLst/>
            </a:prstGeom>
          </p:spPr>
        </p:pic>
      </p:grpSp>
      <p:grpSp>
        <p:nvGrpSpPr>
          <p:cNvPr id="8" name="Grup 7"/>
          <p:cNvGrpSpPr/>
          <p:nvPr/>
        </p:nvGrpSpPr>
        <p:grpSpPr>
          <a:xfrm>
            <a:off x="417666" y="370905"/>
            <a:ext cx="11680728" cy="1104900"/>
            <a:chOff x="308072" y="391443"/>
            <a:chExt cx="11680728" cy="1104900"/>
          </a:xfrm>
        </p:grpSpPr>
        <p:pic>
          <p:nvPicPr>
            <p:cNvPr id="9" name="Resim 8"/>
            <p:cNvPicPr>
              <a:picLocks noChangeAspect="1"/>
            </p:cNvPicPr>
            <p:nvPr/>
          </p:nvPicPr>
          <p:blipFill>
            <a:blip r:embed="rId4"/>
            <a:stretch>
              <a:fillRect/>
            </a:stretch>
          </p:blipFill>
          <p:spPr>
            <a:xfrm>
              <a:off x="308072" y="433838"/>
              <a:ext cx="11680728" cy="398572"/>
            </a:xfrm>
            <a:prstGeom prst="rect">
              <a:avLst/>
            </a:prstGeom>
          </p:spPr>
        </p:pic>
        <p:sp>
          <p:nvSpPr>
            <p:cNvPr id="10" name="Aşağı Ok 14"/>
            <p:cNvSpPr/>
            <p:nvPr/>
          </p:nvSpPr>
          <p:spPr>
            <a:xfrm rot="16959910">
              <a:off x="3208356" y="-52593"/>
              <a:ext cx="1104900" cy="1992972"/>
            </a:xfrm>
            <a:custGeom>
              <a:avLst/>
              <a:gdLst>
                <a:gd name="connsiteX0" fmla="*/ 0 w 1104900"/>
                <a:gd name="connsiteY0" fmla="*/ 1454149 h 2006599"/>
                <a:gd name="connsiteX1" fmla="*/ 276225 w 1104900"/>
                <a:gd name="connsiteY1" fmla="*/ 1454149 h 2006599"/>
                <a:gd name="connsiteX2" fmla="*/ 276225 w 1104900"/>
                <a:gd name="connsiteY2" fmla="*/ 0 h 2006599"/>
                <a:gd name="connsiteX3" fmla="*/ 828675 w 1104900"/>
                <a:gd name="connsiteY3" fmla="*/ 0 h 2006599"/>
                <a:gd name="connsiteX4" fmla="*/ 828675 w 1104900"/>
                <a:gd name="connsiteY4" fmla="*/ 1454149 h 2006599"/>
                <a:gd name="connsiteX5" fmla="*/ 1104900 w 1104900"/>
                <a:gd name="connsiteY5" fmla="*/ 1454149 h 2006599"/>
                <a:gd name="connsiteX6" fmla="*/ 552450 w 1104900"/>
                <a:gd name="connsiteY6" fmla="*/ 2006599 h 2006599"/>
                <a:gd name="connsiteX7" fmla="*/ 0 w 1104900"/>
                <a:gd name="connsiteY7" fmla="*/ 1454149 h 2006599"/>
                <a:gd name="connsiteX0" fmla="*/ 0 w 1104900"/>
                <a:gd name="connsiteY0" fmla="*/ 1532195 h 2084645"/>
                <a:gd name="connsiteX1" fmla="*/ 276225 w 1104900"/>
                <a:gd name="connsiteY1" fmla="*/ 1532195 h 2084645"/>
                <a:gd name="connsiteX2" fmla="*/ 501712 w 1104900"/>
                <a:gd name="connsiteY2" fmla="*/ 0 h 2084645"/>
                <a:gd name="connsiteX3" fmla="*/ 828675 w 1104900"/>
                <a:gd name="connsiteY3" fmla="*/ 78046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 name="connsiteX0" fmla="*/ 0 w 1104900"/>
                <a:gd name="connsiteY0" fmla="*/ 1590285 h 2142735"/>
                <a:gd name="connsiteX1" fmla="*/ 276225 w 1104900"/>
                <a:gd name="connsiteY1" fmla="*/ 1590285 h 2142735"/>
                <a:gd name="connsiteX2" fmla="*/ 501712 w 1104900"/>
                <a:gd name="connsiteY2" fmla="*/ 58090 h 2142735"/>
                <a:gd name="connsiteX3" fmla="*/ 713603 w 1104900"/>
                <a:gd name="connsiteY3" fmla="*/ 0 h 2142735"/>
                <a:gd name="connsiteX4" fmla="*/ 828675 w 1104900"/>
                <a:gd name="connsiteY4" fmla="*/ 1590285 h 2142735"/>
                <a:gd name="connsiteX5" fmla="*/ 1104900 w 1104900"/>
                <a:gd name="connsiteY5" fmla="*/ 1590285 h 2142735"/>
                <a:gd name="connsiteX6" fmla="*/ 552450 w 1104900"/>
                <a:gd name="connsiteY6" fmla="*/ 2142735 h 2142735"/>
                <a:gd name="connsiteX7" fmla="*/ 0 w 1104900"/>
                <a:gd name="connsiteY7" fmla="*/ 1590285 h 2142735"/>
                <a:gd name="connsiteX0" fmla="*/ 0 w 1104900"/>
                <a:gd name="connsiteY0" fmla="*/ 1532195 h 2084645"/>
                <a:gd name="connsiteX1" fmla="*/ 276225 w 1104900"/>
                <a:gd name="connsiteY1" fmla="*/ 1532195 h 2084645"/>
                <a:gd name="connsiteX2" fmla="*/ 501712 w 1104900"/>
                <a:gd name="connsiteY2" fmla="*/ 0 h 2084645"/>
                <a:gd name="connsiteX3" fmla="*/ 730232 w 1104900"/>
                <a:gd name="connsiteY3" fmla="*/ 49887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084645">
                  <a:moveTo>
                    <a:pt x="0" y="1532195"/>
                  </a:moveTo>
                  <a:lnTo>
                    <a:pt x="276225" y="1532195"/>
                  </a:lnTo>
                  <a:lnTo>
                    <a:pt x="501712" y="0"/>
                  </a:lnTo>
                  <a:lnTo>
                    <a:pt x="730232" y="49887"/>
                  </a:lnTo>
                  <a:lnTo>
                    <a:pt x="828675" y="1532195"/>
                  </a:lnTo>
                  <a:lnTo>
                    <a:pt x="1104900" y="1532195"/>
                  </a:lnTo>
                  <a:lnTo>
                    <a:pt x="552450" y="2084645"/>
                  </a:lnTo>
                  <a:lnTo>
                    <a:pt x="0" y="1532195"/>
                  </a:lnTo>
                  <a:close/>
                </a:path>
              </a:pathLst>
            </a:cu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grpSp>
      <p:pic>
        <p:nvPicPr>
          <p:cNvPr id="13" name="Resim 12"/>
          <p:cNvPicPr>
            <a:picLocks noChangeAspect="1"/>
          </p:cNvPicPr>
          <p:nvPr/>
        </p:nvPicPr>
        <p:blipFill>
          <a:blip r:embed="rId5"/>
          <a:stretch>
            <a:fillRect/>
          </a:stretch>
        </p:blipFill>
        <p:spPr>
          <a:xfrm>
            <a:off x="4666376" y="2628485"/>
            <a:ext cx="5296483" cy="4150849"/>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6376" y="3393289"/>
            <a:ext cx="1032673" cy="289350"/>
          </a:xfrm>
          <a:prstGeom prst="rect">
            <a:avLst/>
          </a:prstGeom>
          <a:noFill/>
        </p:spPr>
      </p:pic>
      <p:pic>
        <p:nvPicPr>
          <p:cNvPr id="15" name="Resim 14">
            <a:extLst>
              <a:ext uri="{FF2B5EF4-FFF2-40B4-BE49-F238E27FC236}">
                <a16:creationId xmlns:a16="http://schemas.microsoft.com/office/drawing/2014/main" id="{25828D95-E587-42EF-9CA3-2D86B49FAEA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72230" y="817764"/>
            <a:ext cx="1726164" cy="863082"/>
          </a:xfrm>
          <a:prstGeom prst="rect">
            <a:avLst/>
          </a:prstGeom>
        </p:spPr>
      </p:pic>
    </p:spTree>
    <p:extLst>
      <p:ext uri="{BB962C8B-B14F-4D97-AF65-F5344CB8AC3E}">
        <p14:creationId xmlns:p14="http://schemas.microsoft.com/office/powerpoint/2010/main" val="114867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296374" y="280484"/>
            <a:ext cx="11680728" cy="1286416"/>
            <a:chOff x="308072" y="433838"/>
            <a:chExt cx="11680728" cy="1286416"/>
          </a:xfrm>
        </p:grpSpPr>
        <p:pic>
          <p:nvPicPr>
            <p:cNvPr id="15" name="Resim 14"/>
            <p:cNvPicPr>
              <a:picLocks noChangeAspect="1"/>
            </p:cNvPicPr>
            <p:nvPr/>
          </p:nvPicPr>
          <p:blipFill>
            <a:blip r:embed="rId2"/>
            <a:stretch>
              <a:fillRect/>
            </a:stretch>
          </p:blipFill>
          <p:spPr>
            <a:xfrm>
              <a:off x="308072" y="433838"/>
              <a:ext cx="11680728" cy="398572"/>
            </a:xfrm>
            <a:prstGeom prst="rect">
              <a:avLst/>
            </a:prstGeom>
          </p:spPr>
        </p:pic>
        <p:sp>
          <p:nvSpPr>
            <p:cNvPr id="16" name="Aşağı Ok 14"/>
            <p:cNvSpPr/>
            <p:nvPr/>
          </p:nvSpPr>
          <p:spPr>
            <a:xfrm rot="17509676">
              <a:off x="3985400" y="125481"/>
              <a:ext cx="1104900" cy="2084645"/>
            </a:xfrm>
            <a:custGeom>
              <a:avLst/>
              <a:gdLst>
                <a:gd name="connsiteX0" fmla="*/ 0 w 1104900"/>
                <a:gd name="connsiteY0" fmla="*/ 1454149 h 2006599"/>
                <a:gd name="connsiteX1" fmla="*/ 276225 w 1104900"/>
                <a:gd name="connsiteY1" fmla="*/ 1454149 h 2006599"/>
                <a:gd name="connsiteX2" fmla="*/ 276225 w 1104900"/>
                <a:gd name="connsiteY2" fmla="*/ 0 h 2006599"/>
                <a:gd name="connsiteX3" fmla="*/ 828675 w 1104900"/>
                <a:gd name="connsiteY3" fmla="*/ 0 h 2006599"/>
                <a:gd name="connsiteX4" fmla="*/ 828675 w 1104900"/>
                <a:gd name="connsiteY4" fmla="*/ 1454149 h 2006599"/>
                <a:gd name="connsiteX5" fmla="*/ 1104900 w 1104900"/>
                <a:gd name="connsiteY5" fmla="*/ 1454149 h 2006599"/>
                <a:gd name="connsiteX6" fmla="*/ 552450 w 1104900"/>
                <a:gd name="connsiteY6" fmla="*/ 2006599 h 2006599"/>
                <a:gd name="connsiteX7" fmla="*/ 0 w 1104900"/>
                <a:gd name="connsiteY7" fmla="*/ 1454149 h 2006599"/>
                <a:gd name="connsiteX0" fmla="*/ 0 w 1104900"/>
                <a:gd name="connsiteY0" fmla="*/ 1532195 h 2084645"/>
                <a:gd name="connsiteX1" fmla="*/ 276225 w 1104900"/>
                <a:gd name="connsiteY1" fmla="*/ 1532195 h 2084645"/>
                <a:gd name="connsiteX2" fmla="*/ 501712 w 1104900"/>
                <a:gd name="connsiteY2" fmla="*/ 0 h 2084645"/>
                <a:gd name="connsiteX3" fmla="*/ 828675 w 1104900"/>
                <a:gd name="connsiteY3" fmla="*/ 78046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 name="connsiteX0" fmla="*/ 0 w 1104900"/>
                <a:gd name="connsiteY0" fmla="*/ 1590285 h 2142735"/>
                <a:gd name="connsiteX1" fmla="*/ 276225 w 1104900"/>
                <a:gd name="connsiteY1" fmla="*/ 1590285 h 2142735"/>
                <a:gd name="connsiteX2" fmla="*/ 501712 w 1104900"/>
                <a:gd name="connsiteY2" fmla="*/ 58090 h 2142735"/>
                <a:gd name="connsiteX3" fmla="*/ 713603 w 1104900"/>
                <a:gd name="connsiteY3" fmla="*/ 0 h 2142735"/>
                <a:gd name="connsiteX4" fmla="*/ 828675 w 1104900"/>
                <a:gd name="connsiteY4" fmla="*/ 1590285 h 2142735"/>
                <a:gd name="connsiteX5" fmla="*/ 1104900 w 1104900"/>
                <a:gd name="connsiteY5" fmla="*/ 1590285 h 2142735"/>
                <a:gd name="connsiteX6" fmla="*/ 552450 w 1104900"/>
                <a:gd name="connsiteY6" fmla="*/ 2142735 h 2142735"/>
                <a:gd name="connsiteX7" fmla="*/ 0 w 1104900"/>
                <a:gd name="connsiteY7" fmla="*/ 1590285 h 2142735"/>
                <a:gd name="connsiteX0" fmla="*/ 0 w 1104900"/>
                <a:gd name="connsiteY0" fmla="*/ 1532195 h 2084645"/>
                <a:gd name="connsiteX1" fmla="*/ 276225 w 1104900"/>
                <a:gd name="connsiteY1" fmla="*/ 1532195 h 2084645"/>
                <a:gd name="connsiteX2" fmla="*/ 501712 w 1104900"/>
                <a:gd name="connsiteY2" fmla="*/ 0 h 2084645"/>
                <a:gd name="connsiteX3" fmla="*/ 730232 w 1104900"/>
                <a:gd name="connsiteY3" fmla="*/ 49887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084645">
                  <a:moveTo>
                    <a:pt x="0" y="1532195"/>
                  </a:moveTo>
                  <a:lnTo>
                    <a:pt x="276225" y="1532195"/>
                  </a:lnTo>
                  <a:lnTo>
                    <a:pt x="501712" y="0"/>
                  </a:lnTo>
                  <a:lnTo>
                    <a:pt x="730232" y="49887"/>
                  </a:lnTo>
                  <a:lnTo>
                    <a:pt x="828675" y="1532195"/>
                  </a:lnTo>
                  <a:lnTo>
                    <a:pt x="1104900" y="1532195"/>
                  </a:lnTo>
                  <a:lnTo>
                    <a:pt x="552450" y="2084645"/>
                  </a:lnTo>
                  <a:lnTo>
                    <a:pt x="0" y="1532195"/>
                  </a:lnTo>
                  <a:close/>
                </a:path>
              </a:pathLst>
            </a:cu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grpSp>
      <p:grpSp>
        <p:nvGrpSpPr>
          <p:cNvPr id="17" name="Grup 16"/>
          <p:cNvGrpSpPr/>
          <p:nvPr/>
        </p:nvGrpSpPr>
        <p:grpSpPr>
          <a:xfrm>
            <a:off x="5532267" y="813993"/>
            <a:ext cx="5271548" cy="1769865"/>
            <a:chOff x="7368817" y="645979"/>
            <a:chExt cx="5271548" cy="1769865"/>
          </a:xfrm>
        </p:grpSpPr>
        <p:pic>
          <p:nvPicPr>
            <p:cNvPr id="18" name="Resim 17"/>
            <p:cNvPicPr>
              <a:picLocks noChangeAspect="1"/>
            </p:cNvPicPr>
            <p:nvPr/>
          </p:nvPicPr>
          <p:blipFill rotWithShape="1">
            <a:blip r:embed="rId3"/>
            <a:srcRect l="27166" t="-48866" r="71021" b="-38260"/>
            <a:stretch/>
          </p:blipFill>
          <p:spPr>
            <a:xfrm>
              <a:off x="7368817" y="645979"/>
              <a:ext cx="188258" cy="633046"/>
            </a:xfrm>
            <a:prstGeom prst="rect">
              <a:avLst/>
            </a:prstGeom>
          </p:spPr>
        </p:pic>
        <p:sp>
          <p:nvSpPr>
            <p:cNvPr id="19" name="Satır Belirtme Çizgisi 2 16"/>
            <p:cNvSpPr/>
            <p:nvPr/>
          </p:nvSpPr>
          <p:spPr>
            <a:xfrm>
              <a:off x="7458765" y="971956"/>
              <a:ext cx="5181600" cy="1443888"/>
            </a:xfrm>
            <a:custGeom>
              <a:avLst/>
              <a:gdLst>
                <a:gd name="connsiteX0" fmla="*/ 0 w 2495056"/>
                <a:gd name="connsiteY0" fmla="*/ 0 h 1318556"/>
                <a:gd name="connsiteX1" fmla="*/ 2495056 w 2495056"/>
                <a:gd name="connsiteY1" fmla="*/ 0 h 1318556"/>
                <a:gd name="connsiteX2" fmla="*/ 2495056 w 2495056"/>
                <a:gd name="connsiteY2" fmla="*/ 1318556 h 1318556"/>
                <a:gd name="connsiteX3" fmla="*/ 0 w 2495056"/>
                <a:gd name="connsiteY3" fmla="*/ 1318556 h 1318556"/>
                <a:gd name="connsiteX4" fmla="*/ 0 w 2495056"/>
                <a:gd name="connsiteY4" fmla="*/ 0 h 1318556"/>
                <a:gd name="connsiteX0" fmla="*/ -274207 w 2495056"/>
                <a:gd name="connsiteY0" fmla="*/ 720301 h 1318556"/>
                <a:gd name="connsiteX1" fmla="*/ -607621 w 2495056"/>
                <a:gd name="connsiteY1" fmla="*/ 720116 h 1318556"/>
                <a:gd name="connsiteX2" fmla="*/ -620970 w 2495056"/>
                <a:gd name="connsiteY2" fmla="*/ 139345 h 1318556"/>
                <a:gd name="connsiteX0" fmla="*/ 374786 w 3116026"/>
                <a:gd name="connsiteY0" fmla="*/ 0 h 1327348"/>
                <a:gd name="connsiteX1" fmla="*/ 3116026 w 3116026"/>
                <a:gd name="connsiteY1" fmla="*/ 8792 h 1327348"/>
                <a:gd name="connsiteX2" fmla="*/ 3116026 w 3116026"/>
                <a:gd name="connsiteY2" fmla="*/ 1327348 h 1327348"/>
                <a:gd name="connsiteX3" fmla="*/ 620970 w 3116026"/>
                <a:gd name="connsiteY3" fmla="*/ 1327348 h 1327348"/>
                <a:gd name="connsiteX4" fmla="*/ 374786 w 3116026"/>
                <a:gd name="connsiteY4" fmla="*/ 0 h 1327348"/>
                <a:gd name="connsiteX0" fmla="*/ 346763 w 3116026"/>
                <a:gd name="connsiteY0" fmla="*/ 729093 h 1327348"/>
                <a:gd name="connsiteX1" fmla="*/ 13349 w 3116026"/>
                <a:gd name="connsiteY1" fmla="*/ 728908 h 1327348"/>
                <a:gd name="connsiteX2" fmla="*/ 0 w 3116026"/>
                <a:gd name="connsiteY2" fmla="*/ 148137 h 1327348"/>
                <a:gd name="connsiteX0" fmla="*/ 374786 w 3116026"/>
                <a:gd name="connsiteY0" fmla="*/ 0 h 1353725"/>
                <a:gd name="connsiteX1" fmla="*/ 3116026 w 3116026"/>
                <a:gd name="connsiteY1" fmla="*/ 8792 h 1353725"/>
                <a:gd name="connsiteX2" fmla="*/ 3116026 w 3116026"/>
                <a:gd name="connsiteY2" fmla="*/ 1327348 h 1353725"/>
                <a:gd name="connsiteX3" fmla="*/ 383577 w 3116026"/>
                <a:gd name="connsiteY3" fmla="*/ 1353725 h 1353725"/>
                <a:gd name="connsiteX4" fmla="*/ 374786 w 3116026"/>
                <a:gd name="connsiteY4" fmla="*/ 0 h 1353725"/>
                <a:gd name="connsiteX0" fmla="*/ 346763 w 3116026"/>
                <a:gd name="connsiteY0" fmla="*/ 729093 h 1353725"/>
                <a:gd name="connsiteX1" fmla="*/ 13349 w 3116026"/>
                <a:gd name="connsiteY1" fmla="*/ 728908 h 1353725"/>
                <a:gd name="connsiteX2" fmla="*/ 0 w 3116026"/>
                <a:gd name="connsiteY2" fmla="*/ 148137 h 1353725"/>
                <a:gd name="connsiteX0" fmla="*/ 374786 w 3116026"/>
                <a:gd name="connsiteY0" fmla="*/ 0 h 1371309"/>
                <a:gd name="connsiteX1" fmla="*/ 3116026 w 3116026"/>
                <a:gd name="connsiteY1" fmla="*/ 8792 h 1371309"/>
                <a:gd name="connsiteX2" fmla="*/ 2526942 w 3116026"/>
                <a:gd name="connsiteY2" fmla="*/ 1371309 h 1371309"/>
                <a:gd name="connsiteX3" fmla="*/ 383577 w 3116026"/>
                <a:gd name="connsiteY3" fmla="*/ 1353725 h 1371309"/>
                <a:gd name="connsiteX4" fmla="*/ 374786 w 3116026"/>
                <a:gd name="connsiteY4" fmla="*/ 0 h 1371309"/>
                <a:gd name="connsiteX0" fmla="*/ 346763 w 3116026"/>
                <a:gd name="connsiteY0" fmla="*/ 729093 h 1371309"/>
                <a:gd name="connsiteX1" fmla="*/ 13349 w 3116026"/>
                <a:gd name="connsiteY1" fmla="*/ 728908 h 1371309"/>
                <a:gd name="connsiteX2" fmla="*/ 0 w 3116026"/>
                <a:gd name="connsiteY2" fmla="*/ 148137 h 1371309"/>
                <a:gd name="connsiteX0" fmla="*/ 374786 w 2526942"/>
                <a:gd name="connsiteY0" fmla="*/ 0 h 1371309"/>
                <a:gd name="connsiteX1" fmla="*/ 2518149 w 2526942"/>
                <a:gd name="connsiteY1" fmla="*/ 8792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 name="connsiteX0" fmla="*/ 374786 w 2562110"/>
                <a:gd name="connsiteY0" fmla="*/ 0 h 1371309"/>
                <a:gd name="connsiteX1" fmla="*/ 2562110 w 2562110"/>
                <a:gd name="connsiteY1" fmla="*/ 35169 h 1371309"/>
                <a:gd name="connsiteX2" fmla="*/ 2526942 w 2562110"/>
                <a:gd name="connsiteY2" fmla="*/ 1371309 h 1371309"/>
                <a:gd name="connsiteX3" fmla="*/ 383577 w 2562110"/>
                <a:gd name="connsiteY3" fmla="*/ 1353725 h 1371309"/>
                <a:gd name="connsiteX4" fmla="*/ 374786 w 2562110"/>
                <a:gd name="connsiteY4" fmla="*/ 0 h 1371309"/>
                <a:gd name="connsiteX0" fmla="*/ 346763 w 2562110"/>
                <a:gd name="connsiteY0" fmla="*/ 729093 h 1371309"/>
                <a:gd name="connsiteX1" fmla="*/ 13349 w 2562110"/>
                <a:gd name="connsiteY1" fmla="*/ 728908 h 1371309"/>
                <a:gd name="connsiteX2" fmla="*/ 0 w 2562110"/>
                <a:gd name="connsiteY2" fmla="*/ 148137 h 1371309"/>
                <a:gd name="connsiteX0" fmla="*/ 374786 w 2562110"/>
                <a:gd name="connsiteY0" fmla="*/ 8792 h 1380101"/>
                <a:gd name="connsiteX1" fmla="*/ 2562110 w 2562110"/>
                <a:gd name="connsiteY1" fmla="*/ 0 h 1380101"/>
                <a:gd name="connsiteX2" fmla="*/ 2526942 w 2562110"/>
                <a:gd name="connsiteY2" fmla="*/ 1380101 h 1380101"/>
                <a:gd name="connsiteX3" fmla="*/ 383577 w 2562110"/>
                <a:gd name="connsiteY3" fmla="*/ 1362517 h 1380101"/>
                <a:gd name="connsiteX4" fmla="*/ 374786 w 2562110"/>
                <a:gd name="connsiteY4" fmla="*/ 8792 h 1380101"/>
                <a:gd name="connsiteX0" fmla="*/ 346763 w 2562110"/>
                <a:gd name="connsiteY0" fmla="*/ 737885 h 1380101"/>
                <a:gd name="connsiteX1" fmla="*/ 13349 w 2562110"/>
                <a:gd name="connsiteY1" fmla="*/ 737700 h 1380101"/>
                <a:gd name="connsiteX2" fmla="*/ 0 w 2562110"/>
                <a:gd name="connsiteY2" fmla="*/ 156929 h 1380101"/>
                <a:gd name="connsiteX0" fmla="*/ 374786 w 2526942"/>
                <a:gd name="connsiteY0" fmla="*/ 0 h 1371309"/>
                <a:gd name="connsiteX1" fmla="*/ 2526941 w 2526942"/>
                <a:gd name="connsiteY1" fmla="*/ 8793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Lst>
              <a:ahLst/>
              <a:cxnLst>
                <a:cxn ang="0">
                  <a:pos x="connsiteX0" y="connsiteY0"/>
                </a:cxn>
                <a:cxn ang="0">
                  <a:pos x="connsiteX1" y="connsiteY1"/>
                </a:cxn>
                <a:cxn ang="0">
                  <a:pos x="connsiteX2" y="connsiteY2"/>
                </a:cxn>
              </a:cxnLst>
              <a:rect l="l" t="t" r="r" b="b"/>
              <a:pathLst>
                <a:path w="2526942" h="1371309" extrusionOk="0">
                  <a:moveTo>
                    <a:pt x="374786" y="0"/>
                  </a:moveTo>
                  <a:lnTo>
                    <a:pt x="2526941" y="8793"/>
                  </a:lnTo>
                  <a:cubicBezTo>
                    <a:pt x="2526941" y="462965"/>
                    <a:pt x="2526942" y="917137"/>
                    <a:pt x="2526942" y="1371309"/>
                  </a:cubicBezTo>
                  <a:lnTo>
                    <a:pt x="383577" y="1353725"/>
                  </a:lnTo>
                  <a:cubicBezTo>
                    <a:pt x="380647" y="902483"/>
                    <a:pt x="377716" y="451242"/>
                    <a:pt x="374786" y="0"/>
                  </a:cubicBezTo>
                  <a:close/>
                </a:path>
                <a:path w="2526942" h="1371309" fill="none" extrusionOk="0">
                  <a:moveTo>
                    <a:pt x="346763" y="729093"/>
                  </a:moveTo>
                  <a:lnTo>
                    <a:pt x="13349" y="728908"/>
                  </a:lnTo>
                  <a:lnTo>
                    <a:pt x="0" y="148137"/>
                  </a:lnTo>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tr-TR" dirty="0">
                <a:solidFill>
                  <a:schemeClr val="tx1"/>
                </a:solidFill>
              </a:endParaRPr>
            </a:p>
            <a:p>
              <a:pPr algn="ctr"/>
              <a:r>
                <a:rPr lang="tr-TR" sz="2400" dirty="0">
                  <a:solidFill>
                    <a:srgbClr val="FF0000"/>
                  </a:solidFill>
                </a:rPr>
                <a:t>   </a:t>
              </a:r>
            </a:p>
            <a:p>
              <a:pPr algn="ctr"/>
              <a:r>
                <a:rPr lang="tr-TR" sz="2400" dirty="0">
                  <a:solidFill>
                    <a:srgbClr val="FF0000"/>
                  </a:solidFill>
                </a:rPr>
                <a:t>    </a:t>
              </a:r>
            </a:p>
            <a:p>
              <a:pPr algn="ctr"/>
              <a:r>
                <a:rPr lang="tr-TR" sz="2400" dirty="0">
                  <a:solidFill>
                    <a:srgbClr val="FF0000"/>
                  </a:solidFill>
                </a:rPr>
                <a:t> S </a:t>
              </a:r>
            </a:p>
            <a:p>
              <a:pPr algn="ctr"/>
              <a:r>
                <a:rPr lang="tr-TR" sz="2400" dirty="0">
                  <a:solidFill>
                    <a:schemeClr val="tx1"/>
                  </a:solidFill>
                </a:rPr>
                <a:t>         Pasör Pozisyonlarına Göre 	</a:t>
              </a:r>
              <a:r>
                <a:rPr lang="tr-TR" sz="2400" dirty="0" err="1">
                  <a:solidFill>
                    <a:schemeClr val="tx1"/>
                  </a:solidFill>
                </a:rPr>
                <a:t>Skill</a:t>
              </a:r>
              <a:r>
                <a:rPr lang="tr-TR" sz="2400" dirty="0">
                  <a:solidFill>
                    <a:schemeClr val="tx1"/>
                  </a:solidFill>
                </a:rPr>
                <a:t> Detay Görmemize Yarar</a:t>
              </a:r>
            </a:p>
            <a:p>
              <a:pPr algn="ct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p:txBody>
        </p:sp>
      </p:grpSp>
      <p:pic>
        <p:nvPicPr>
          <p:cNvPr id="5" name="Resim 4"/>
          <p:cNvPicPr>
            <a:picLocks noChangeAspect="1"/>
          </p:cNvPicPr>
          <p:nvPr/>
        </p:nvPicPr>
        <p:blipFill rotWithShape="1">
          <a:blip r:embed="rId4"/>
          <a:srcRect t="5435" b="19523"/>
          <a:stretch/>
        </p:blipFill>
        <p:spPr>
          <a:xfrm>
            <a:off x="296374" y="616165"/>
            <a:ext cx="3419496" cy="5674542"/>
          </a:xfrm>
          <a:prstGeom prst="rect">
            <a:avLst/>
          </a:prstGeom>
        </p:spPr>
      </p:pic>
      <p:pic>
        <p:nvPicPr>
          <p:cNvPr id="6" name="Resim 5"/>
          <p:cNvPicPr>
            <a:picLocks noChangeAspect="1"/>
          </p:cNvPicPr>
          <p:nvPr/>
        </p:nvPicPr>
        <p:blipFill>
          <a:blip r:embed="rId5"/>
          <a:stretch>
            <a:fillRect/>
          </a:stretch>
        </p:blipFill>
        <p:spPr>
          <a:xfrm>
            <a:off x="6087035" y="2718795"/>
            <a:ext cx="4937416" cy="3929780"/>
          </a:xfrm>
          <a:prstGeom prst="rect">
            <a:avLst/>
          </a:prstGeom>
        </p:spPr>
      </p:pic>
      <p:pic>
        <p:nvPicPr>
          <p:cNvPr id="20" name="Resi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6738" y="4167554"/>
            <a:ext cx="1116916" cy="271767"/>
          </a:xfrm>
          <a:prstGeom prst="rect">
            <a:avLst/>
          </a:prstGeom>
          <a:noFill/>
        </p:spPr>
      </p:pic>
      <p:pic>
        <p:nvPicPr>
          <p:cNvPr id="21" name="Resim 20">
            <a:extLst>
              <a:ext uri="{FF2B5EF4-FFF2-40B4-BE49-F238E27FC236}">
                <a16:creationId xmlns:a16="http://schemas.microsoft.com/office/drawing/2014/main" id="{25828D95-E587-42EF-9CA3-2D86B49FAEA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893763" y="793080"/>
            <a:ext cx="1207793" cy="603897"/>
          </a:xfrm>
          <a:prstGeom prst="rect">
            <a:avLst/>
          </a:prstGeom>
        </p:spPr>
      </p:pic>
    </p:spTree>
    <p:extLst>
      <p:ext uri="{BB962C8B-B14F-4D97-AF65-F5344CB8AC3E}">
        <p14:creationId xmlns:p14="http://schemas.microsoft.com/office/powerpoint/2010/main" val="570114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308963" y="300392"/>
            <a:ext cx="11680728" cy="1197996"/>
            <a:chOff x="320661" y="453746"/>
            <a:chExt cx="11680728" cy="1197996"/>
          </a:xfrm>
        </p:grpSpPr>
        <p:pic>
          <p:nvPicPr>
            <p:cNvPr id="15" name="Resim 14"/>
            <p:cNvPicPr>
              <a:picLocks noChangeAspect="1"/>
            </p:cNvPicPr>
            <p:nvPr/>
          </p:nvPicPr>
          <p:blipFill>
            <a:blip r:embed="rId2"/>
            <a:stretch>
              <a:fillRect/>
            </a:stretch>
          </p:blipFill>
          <p:spPr>
            <a:xfrm>
              <a:off x="320661" y="453746"/>
              <a:ext cx="11680728" cy="398572"/>
            </a:xfrm>
            <a:prstGeom prst="rect">
              <a:avLst/>
            </a:prstGeom>
          </p:spPr>
        </p:pic>
        <p:sp>
          <p:nvSpPr>
            <p:cNvPr id="16" name="Aşağı Ok 14"/>
            <p:cNvSpPr/>
            <p:nvPr/>
          </p:nvSpPr>
          <p:spPr>
            <a:xfrm rot="17377592">
              <a:off x="4271421" y="142500"/>
              <a:ext cx="1104900" cy="1913584"/>
            </a:xfrm>
            <a:custGeom>
              <a:avLst/>
              <a:gdLst>
                <a:gd name="connsiteX0" fmla="*/ 0 w 1104900"/>
                <a:gd name="connsiteY0" fmla="*/ 1454149 h 2006599"/>
                <a:gd name="connsiteX1" fmla="*/ 276225 w 1104900"/>
                <a:gd name="connsiteY1" fmla="*/ 1454149 h 2006599"/>
                <a:gd name="connsiteX2" fmla="*/ 276225 w 1104900"/>
                <a:gd name="connsiteY2" fmla="*/ 0 h 2006599"/>
                <a:gd name="connsiteX3" fmla="*/ 828675 w 1104900"/>
                <a:gd name="connsiteY3" fmla="*/ 0 h 2006599"/>
                <a:gd name="connsiteX4" fmla="*/ 828675 w 1104900"/>
                <a:gd name="connsiteY4" fmla="*/ 1454149 h 2006599"/>
                <a:gd name="connsiteX5" fmla="*/ 1104900 w 1104900"/>
                <a:gd name="connsiteY5" fmla="*/ 1454149 h 2006599"/>
                <a:gd name="connsiteX6" fmla="*/ 552450 w 1104900"/>
                <a:gd name="connsiteY6" fmla="*/ 2006599 h 2006599"/>
                <a:gd name="connsiteX7" fmla="*/ 0 w 1104900"/>
                <a:gd name="connsiteY7" fmla="*/ 1454149 h 2006599"/>
                <a:gd name="connsiteX0" fmla="*/ 0 w 1104900"/>
                <a:gd name="connsiteY0" fmla="*/ 1532195 h 2084645"/>
                <a:gd name="connsiteX1" fmla="*/ 276225 w 1104900"/>
                <a:gd name="connsiteY1" fmla="*/ 1532195 h 2084645"/>
                <a:gd name="connsiteX2" fmla="*/ 501712 w 1104900"/>
                <a:gd name="connsiteY2" fmla="*/ 0 h 2084645"/>
                <a:gd name="connsiteX3" fmla="*/ 828675 w 1104900"/>
                <a:gd name="connsiteY3" fmla="*/ 78046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 name="connsiteX0" fmla="*/ 0 w 1104900"/>
                <a:gd name="connsiteY0" fmla="*/ 1590285 h 2142735"/>
                <a:gd name="connsiteX1" fmla="*/ 276225 w 1104900"/>
                <a:gd name="connsiteY1" fmla="*/ 1590285 h 2142735"/>
                <a:gd name="connsiteX2" fmla="*/ 501712 w 1104900"/>
                <a:gd name="connsiteY2" fmla="*/ 58090 h 2142735"/>
                <a:gd name="connsiteX3" fmla="*/ 713603 w 1104900"/>
                <a:gd name="connsiteY3" fmla="*/ 0 h 2142735"/>
                <a:gd name="connsiteX4" fmla="*/ 828675 w 1104900"/>
                <a:gd name="connsiteY4" fmla="*/ 1590285 h 2142735"/>
                <a:gd name="connsiteX5" fmla="*/ 1104900 w 1104900"/>
                <a:gd name="connsiteY5" fmla="*/ 1590285 h 2142735"/>
                <a:gd name="connsiteX6" fmla="*/ 552450 w 1104900"/>
                <a:gd name="connsiteY6" fmla="*/ 2142735 h 2142735"/>
                <a:gd name="connsiteX7" fmla="*/ 0 w 1104900"/>
                <a:gd name="connsiteY7" fmla="*/ 1590285 h 2142735"/>
                <a:gd name="connsiteX0" fmla="*/ 0 w 1104900"/>
                <a:gd name="connsiteY0" fmla="*/ 1532195 h 2084645"/>
                <a:gd name="connsiteX1" fmla="*/ 276225 w 1104900"/>
                <a:gd name="connsiteY1" fmla="*/ 1532195 h 2084645"/>
                <a:gd name="connsiteX2" fmla="*/ 501712 w 1104900"/>
                <a:gd name="connsiteY2" fmla="*/ 0 h 2084645"/>
                <a:gd name="connsiteX3" fmla="*/ 730232 w 1104900"/>
                <a:gd name="connsiteY3" fmla="*/ 49887 h 2084645"/>
                <a:gd name="connsiteX4" fmla="*/ 828675 w 1104900"/>
                <a:gd name="connsiteY4" fmla="*/ 1532195 h 2084645"/>
                <a:gd name="connsiteX5" fmla="*/ 1104900 w 1104900"/>
                <a:gd name="connsiteY5" fmla="*/ 1532195 h 2084645"/>
                <a:gd name="connsiteX6" fmla="*/ 552450 w 1104900"/>
                <a:gd name="connsiteY6" fmla="*/ 2084645 h 2084645"/>
                <a:gd name="connsiteX7" fmla="*/ 0 w 1104900"/>
                <a:gd name="connsiteY7" fmla="*/ 1532195 h 20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084645">
                  <a:moveTo>
                    <a:pt x="0" y="1532195"/>
                  </a:moveTo>
                  <a:lnTo>
                    <a:pt x="276225" y="1532195"/>
                  </a:lnTo>
                  <a:lnTo>
                    <a:pt x="501712" y="0"/>
                  </a:lnTo>
                  <a:lnTo>
                    <a:pt x="730232" y="49887"/>
                  </a:lnTo>
                  <a:lnTo>
                    <a:pt x="828675" y="1532195"/>
                  </a:lnTo>
                  <a:lnTo>
                    <a:pt x="1104900" y="1532195"/>
                  </a:lnTo>
                  <a:lnTo>
                    <a:pt x="552450" y="2084645"/>
                  </a:lnTo>
                  <a:lnTo>
                    <a:pt x="0" y="1532195"/>
                  </a:lnTo>
                  <a:close/>
                </a:path>
              </a:pathLst>
            </a:cu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grpSp>
      <p:grpSp>
        <p:nvGrpSpPr>
          <p:cNvPr id="17" name="Grup 16"/>
          <p:cNvGrpSpPr/>
          <p:nvPr/>
        </p:nvGrpSpPr>
        <p:grpSpPr>
          <a:xfrm>
            <a:off x="5688623" y="890396"/>
            <a:ext cx="4158761" cy="1769865"/>
            <a:chOff x="7525173" y="645979"/>
            <a:chExt cx="4158761" cy="1769865"/>
          </a:xfrm>
        </p:grpSpPr>
        <p:pic>
          <p:nvPicPr>
            <p:cNvPr id="18" name="Resim 17"/>
            <p:cNvPicPr>
              <a:picLocks noChangeAspect="1"/>
            </p:cNvPicPr>
            <p:nvPr/>
          </p:nvPicPr>
          <p:blipFill rotWithShape="1">
            <a:blip r:embed="rId3"/>
            <a:srcRect l="28671" t="-48866" r="68450" b="-38260"/>
            <a:stretch/>
          </p:blipFill>
          <p:spPr>
            <a:xfrm>
              <a:off x="7525173" y="645979"/>
              <a:ext cx="298938" cy="633046"/>
            </a:xfrm>
            <a:prstGeom prst="rect">
              <a:avLst/>
            </a:prstGeom>
          </p:spPr>
        </p:pic>
        <p:sp>
          <p:nvSpPr>
            <p:cNvPr id="19" name="Satır Belirtme Çizgisi 2 16"/>
            <p:cNvSpPr/>
            <p:nvPr/>
          </p:nvSpPr>
          <p:spPr>
            <a:xfrm>
              <a:off x="7709811" y="971956"/>
              <a:ext cx="3974123" cy="1443888"/>
            </a:xfrm>
            <a:custGeom>
              <a:avLst/>
              <a:gdLst>
                <a:gd name="connsiteX0" fmla="*/ 0 w 2495056"/>
                <a:gd name="connsiteY0" fmla="*/ 0 h 1318556"/>
                <a:gd name="connsiteX1" fmla="*/ 2495056 w 2495056"/>
                <a:gd name="connsiteY1" fmla="*/ 0 h 1318556"/>
                <a:gd name="connsiteX2" fmla="*/ 2495056 w 2495056"/>
                <a:gd name="connsiteY2" fmla="*/ 1318556 h 1318556"/>
                <a:gd name="connsiteX3" fmla="*/ 0 w 2495056"/>
                <a:gd name="connsiteY3" fmla="*/ 1318556 h 1318556"/>
                <a:gd name="connsiteX4" fmla="*/ 0 w 2495056"/>
                <a:gd name="connsiteY4" fmla="*/ 0 h 1318556"/>
                <a:gd name="connsiteX0" fmla="*/ -274207 w 2495056"/>
                <a:gd name="connsiteY0" fmla="*/ 720301 h 1318556"/>
                <a:gd name="connsiteX1" fmla="*/ -607621 w 2495056"/>
                <a:gd name="connsiteY1" fmla="*/ 720116 h 1318556"/>
                <a:gd name="connsiteX2" fmla="*/ -620970 w 2495056"/>
                <a:gd name="connsiteY2" fmla="*/ 139345 h 1318556"/>
                <a:gd name="connsiteX0" fmla="*/ 374786 w 3116026"/>
                <a:gd name="connsiteY0" fmla="*/ 0 h 1327348"/>
                <a:gd name="connsiteX1" fmla="*/ 3116026 w 3116026"/>
                <a:gd name="connsiteY1" fmla="*/ 8792 h 1327348"/>
                <a:gd name="connsiteX2" fmla="*/ 3116026 w 3116026"/>
                <a:gd name="connsiteY2" fmla="*/ 1327348 h 1327348"/>
                <a:gd name="connsiteX3" fmla="*/ 620970 w 3116026"/>
                <a:gd name="connsiteY3" fmla="*/ 1327348 h 1327348"/>
                <a:gd name="connsiteX4" fmla="*/ 374786 w 3116026"/>
                <a:gd name="connsiteY4" fmla="*/ 0 h 1327348"/>
                <a:gd name="connsiteX0" fmla="*/ 346763 w 3116026"/>
                <a:gd name="connsiteY0" fmla="*/ 729093 h 1327348"/>
                <a:gd name="connsiteX1" fmla="*/ 13349 w 3116026"/>
                <a:gd name="connsiteY1" fmla="*/ 728908 h 1327348"/>
                <a:gd name="connsiteX2" fmla="*/ 0 w 3116026"/>
                <a:gd name="connsiteY2" fmla="*/ 148137 h 1327348"/>
                <a:gd name="connsiteX0" fmla="*/ 374786 w 3116026"/>
                <a:gd name="connsiteY0" fmla="*/ 0 h 1353725"/>
                <a:gd name="connsiteX1" fmla="*/ 3116026 w 3116026"/>
                <a:gd name="connsiteY1" fmla="*/ 8792 h 1353725"/>
                <a:gd name="connsiteX2" fmla="*/ 3116026 w 3116026"/>
                <a:gd name="connsiteY2" fmla="*/ 1327348 h 1353725"/>
                <a:gd name="connsiteX3" fmla="*/ 383577 w 3116026"/>
                <a:gd name="connsiteY3" fmla="*/ 1353725 h 1353725"/>
                <a:gd name="connsiteX4" fmla="*/ 374786 w 3116026"/>
                <a:gd name="connsiteY4" fmla="*/ 0 h 1353725"/>
                <a:gd name="connsiteX0" fmla="*/ 346763 w 3116026"/>
                <a:gd name="connsiteY0" fmla="*/ 729093 h 1353725"/>
                <a:gd name="connsiteX1" fmla="*/ 13349 w 3116026"/>
                <a:gd name="connsiteY1" fmla="*/ 728908 h 1353725"/>
                <a:gd name="connsiteX2" fmla="*/ 0 w 3116026"/>
                <a:gd name="connsiteY2" fmla="*/ 148137 h 1353725"/>
                <a:gd name="connsiteX0" fmla="*/ 374786 w 3116026"/>
                <a:gd name="connsiteY0" fmla="*/ 0 h 1371309"/>
                <a:gd name="connsiteX1" fmla="*/ 3116026 w 3116026"/>
                <a:gd name="connsiteY1" fmla="*/ 8792 h 1371309"/>
                <a:gd name="connsiteX2" fmla="*/ 2526942 w 3116026"/>
                <a:gd name="connsiteY2" fmla="*/ 1371309 h 1371309"/>
                <a:gd name="connsiteX3" fmla="*/ 383577 w 3116026"/>
                <a:gd name="connsiteY3" fmla="*/ 1353725 h 1371309"/>
                <a:gd name="connsiteX4" fmla="*/ 374786 w 3116026"/>
                <a:gd name="connsiteY4" fmla="*/ 0 h 1371309"/>
                <a:gd name="connsiteX0" fmla="*/ 346763 w 3116026"/>
                <a:gd name="connsiteY0" fmla="*/ 729093 h 1371309"/>
                <a:gd name="connsiteX1" fmla="*/ 13349 w 3116026"/>
                <a:gd name="connsiteY1" fmla="*/ 728908 h 1371309"/>
                <a:gd name="connsiteX2" fmla="*/ 0 w 3116026"/>
                <a:gd name="connsiteY2" fmla="*/ 148137 h 1371309"/>
                <a:gd name="connsiteX0" fmla="*/ 374786 w 2526942"/>
                <a:gd name="connsiteY0" fmla="*/ 0 h 1371309"/>
                <a:gd name="connsiteX1" fmla="*/ 2518149 w 2526942"/>
                <a:gd name="connsiteY1" fmla="*/ 8792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 name="connsiteX0" fmla="*/ 374786 w 2562110"/>
                <a:gd name="connsiteY0" fmla="*/ 0 h 1371309"/>
                <a:gd name="connsiteX1" fmla="*/ 2562110 w 2562110"/>
                <a:gd name="connsiteY1" fmla="*/ 35169 h 1371309"/>
                <a:gd name="connsiteX2" fmla="*/ 2526942 w 2562110"/>
                <a:gd name="connsiteY2" fmla="*/ 1371309 h 1371309"/>
                <a:gd name="connsiteX3" fmla="*/ 383577 w 2562110"/>
                <a:gd name="connsiteY3" fmla="*/ 1353725 h 1371309"/>
                <a:gd name="connsiteX4" fmla="*/ 374786 w 2562110"/>
                <a:gd name="connsiteY4" fmla="*/ 0 h 1371309"/>
                <a:gd name="connsiteX0" fmla="*/ 346763 w 2562110"/>
                <a:gd name="connsiteY0" fmla="*/ 729093 h 1371309"/>
                <a:gd name="connsiteX1" fmla="*/ 13349 w 2562110"/>
                <a:gd name="connsiteY1" fmla="*/ 728908 h 1371309"/>
                <a:gd name="connsiteX2" fmla="*/ 0 w 2562110"/>
                <a:gd name="connsiteY2" fmla="*/ 148137 h 1371309"/>
                <a:gd name="connsiteX0" fmla="*/ 374786 w 2562110"/>
                <a:gd name="connsiteY0" fmla="*/ 8792 h 1380101"/>
                <a:gd name="connsiteX1" fmla="*/ 2562110 w 2562110"/>
                <a:gd name="connsiteY1" fmla="*/ 0 h 1380101"/>
                <a:gd name="connsiteX2" fmla="*/ 2526942 w 2562110"/>
                <a:gd name="connsiteY2" fmla="*/ 1380101 h 1380101"/>
                <a:gd name="connsiteX3" fmla="*/ 383577 w 2562110"/>
                <a:gd name="connsiteY3" fmla="*/ 1362517 h 1380101"/>
                <a:gd name="connsiteX4" fmla="*/ 374786 w 2562110"/>
                <a:gd name="connsiteY4" fmla="*/ 8792 h 1380101"/>
                <a:gd name="connsiteX0" fmla="*/ 346763 w 2562110"/>
                <a:gd name="connsiteY0" fmla="*/ 737885 h 1380101"/>
                <a:gd name="connsiteX1" fmla="*/ 13349 w 2562110"/>
                <a:gd name="connsiteY1" fmla="*/ 737700 h 1380101"/>
                <a:gd name="connsiteX2" fmla="*/ 0 w 2562110"/>
                <a:gd name="connsiteY2" fmla="*/ 156929 h 1380101"/>
                <a:gd name="connsiteX0" fmla="*/ 374786 w 2526942"/>
                <a:gd name="connsiteY0" fmla="*/ 0 h 1371309"/>
                <a:gd name="connsiteX1" fmla="*/ 2526941 w 2526942"/>
                <a:gd name="connsiteY1" fmla="*/ 8793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Lst>
              <a:ahLst/>
              <a:cxnLst>
                <a:cxn ang="0">
                  <a:pos x="connsiteX0" y="connsiteY0"/>
                </a:cxn>
                <a:cxn ang="0">
                  <a:pos x="connsiteX1" y="connsiteY1"/>
                </a:cxn>
                <a:cxn ang="0">
                  <a:pos x="connsiteX2" y="connsiteY2"/>
                </a:cxn>
              </a:cxnLst>
              <a:rect l="l" t="t" r="r" b="b"/>
              <a:pathLst>
                <a:path w="2526942" h="1371309" extrusionOk="0">
                  <a:moveTo>
                    <a:pt x="374786" y="0"/>
                  </a:moveTo>
                  <a:lnTo>
                    <a:pt x="2526941" y="8793"/>
                  </a:lnTo>
                  <a:cubicBezTo>
                    <a:pt x="2526941" y="462965"/>
                    <a:pt x="2526942" y="917137"/>
                    <a:pt x="2526942" y="1371309"/>
                  </a:cubicBezTo>
                  <a:lnTo>
                    <a:pt x="383577" y="1353725"/>
                  </a:lnTo>
                  <a:cubicBezTo>
                    <a:pt x="380647" y="902483"/>
                    <a:pt x="377716" y="451242"/>
                    <a:pt x="374786" y="0"/>
                  </a:cubicBezTo>
                  <a:close/>
                </a:path>
                <a:path w="2526942" h="1371309" fill="none" extrusionOk="0">
                  <a:moveTo>
                    <a:pt x="346763" y="729093"/>
                  </a:moveTo>
                  <a:lnTo>
                    <a:pt x="13349" y="728908"/>
                  </a:lnTo>
                  <a:lnTo>
                    <a:pt x="0" y="148137"/>
                  </a:lnTo>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dirty="0">
                <a:solidFill>
                  <a:srgbClr val="FF0000"/>
                </a:solidFill>
              </a:endParaRPr>
            </a:p>
            <a:p>
              <a:pPr algn="ctr"/>
              <a:endParaRPr lang="tr-TR" sz="2400" b="1" dirty="0">
                <a:solidFill>
                  <a:srgbClr val="FF0000"/>
                </a:solidFill>
              </a:endParaRPr>
            </a:p>
            <a:p>
              <a:pPr algn="ctr"/>
              <a:r>
                <a:rPr lang="tr-TR" sz="2400" b="1" dirty="0">
                  <a:solidFill>
                    <a:srgbClr val="FF0000"/>
                  </a:solidFill>
                </a:rPr>
                <a:t>Set</a:t>
              </a:r>
            </a:p>
            <a:p>
              <a:pPr algn="ctr"/>
              <a:r>
                <a:rPr lang="tr-TR" sz="2400" dirty="0">
                  <a:solidFill>
                    <a:schemeClr val="tx1"/>
                  </a:solidFill>
                </a:rPr>
                <a:t>       Setlere Göre </a:t>
              </a:r>
              <a:r>
                <a:rPr lang="tr-TR" sz="2400" dirty="0" err="1">
                  <a:solidFill>
                    <a:schemeClr val="tx1"/>
                  </a:solidFill>
                </a:rPr>
                <a:t>Skill</a:t>
              </a:r>
              <a:r>
                <a:rPr lang="tr-TR" sz="2400" dirty="0">
                  <a:solidFill>
                    <a:schemeClr val="tx1"/>
                  </a:solidFill>
                </a:rPr>
                <a:t> </a:t>
              </a:r>
              <a:r>
                <a:rPr lang="tr-TR" sz="2400" dirty="0" err="1">
                  <a:solidFill>
                    <a:schemeClr val="tx1"/>
                  </a:solidFill>
                </a:rPr>
                <a:t>Detail</a:t>
              </a:r>
              <a:r>
                <a:rPr lang="tr-TR" sz="2400" dirty="0">
                  <a:solidFill>
                    <a:schemeClr val="tx1"/>
                  </a:solidFill>
                </a:rPr>
                <a:t> </a:t>
              </a:r>
            </a:p>
            <a:p>
              <a:pPr algn="ctr"/>
              <a:r>
                <a:rPr lang="tr-TR" sz="2400" dirty="0">
                  <a:solidFill>
                    <a:schemeClr val="tx1"/>
                  </a:solidFill>
                </a:rPr>
                <a:t>       Almamıza Yarar</a:t>
              </a:r>
            </a:p>
            <a:p>
              <a:pPr algn="ct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p:txBody>
        </p:sp>
      </p:grpSp>
      <p:pic>
        <p:nvPicPr>
          <p:cNvPr id="7" name="Resim 6"/>
          <p:cNvPicPr>
            <a:picLocks noChangeAspect="1"/>
          </p:cNvPicPr>
          <p:nvPr/>
        </p:nvPicPr>
        <p:blipFill>
          <a:blip r:embed="rId4"/>
          <a:stretch>
            <a:fillRect/>
          </a:stretch>
        </p:blipFill>
        <p:spPr>
          <a:xfrm>
            <a:off x="5547944" y="2718795"/>
            <a:ext cx="5020115" cy="3981471"/>
          </a:xfrm>
          <a:prstGeom prst="rect">
            <a:avLst/>
          </a:prstGeom>
        </p:spPr>
      </p:pic>
      <p:pic>
        <p:nvPicPr>
          <p:cNvPr id="20" name="Resi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7940" y="4573646"/>
            <a:ext cx="779241" cy="271767"/>
          </a:xfrm>
          <a:prstGeom prst="rect">
            <a:avLst/>
          </a:prstGeom>
          <a:noFill/>
        </p:spPr>
      </p:pic>
      <p:pic>
        <p:nvPicPr>
          <p:cNvPr id="8" name="Resim 7"/>
          <p:cNvPicPr>
            <a:picLocks noChangeAspect="1"/>
          </p:cNvPicPr>
          <p:nvPr/>
        </p:nvPicPr>
        <p:blipFill>
          <a:blip r:embed="rId6"/>
          <a:stretch>
            <a:fillRect/>
          </a:stretch>
        </p:blipFill>
        <p:spPr>
          <a:xfrm>
            <a:off x="306611" y="680702"/>
            <a:ext cx="3617391" cy="4836084"/>
          </a:xfrm>
          <a:prstGeom prst="rect">
            <a:avLst/>
          </a:prstGeom>
        </p:spPr>
      </p:pic>
      <p:pic>
        <p:nvPicPr>
          <p:cNvPr id="21" name="Resim 20">
            <a:extLst>
              <a:ext uri="{FF2B5EF4-FFF2-40B4-BE49-F238E27FC236}">
                <a16:creationId xmlns:a16="http://schemas.microsoft.com/office/drawing/2014/main" id="{25828D95-E587-42EF-9CA3-2D86B49FAEA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63527" y="784832"/>
            <a:ext cx="1726164" cy="863082"/>
          </a:xfrm>
          <a:prstGeom prst="rect">
            <a:avLst/>
          </a:prstGeom>
        </p:spPr>
      </p:pic>
    </p:spTree>
    <p:extLst>
      <p:ext uri="{BB962C8B-B14F-4D97-AF65-F5344CB8AC3E}">
        <p14:creationId xmlns:p14="http://schemas.microsoft.com/office/powerpoint/2010/main" val="3863940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9267424" y="951466"/>
            <a:ext cx="2647018" cy="1613382"/>
            <a:chOff x="7289270" y="645979"/>
            <a:chExt cx="2647018" cy="1613382"/>
          </a:xfrm>
        </p:grpSpPr>
        <p:pic>
          <p:nvPicPr>
            <p:cNvPr id="9" name="Resim 8"/>
            <p:cNvPicPr>
              <a:picLocks noChangeAspect="1"/>
            </p:cNvPicPr>
            <p:nvPr/>
          </p:nvPicPr>
          <p:blipFill rotWithShape="1">
            <a:blip r:embed="rId2"/>
            <a:srcRect l="34774" t="-35616" r="61514" b="-51510"/>
            <a:stretch/>
          </p:blipFill>
          <p:spPr>
            <a:xfrm>
              <a:off x="7289270" y="645979"/>
              <a:ext cx="385482" cy="633046"/>
            </a:xfrm>
            <a:prstGeom prst="rect">
              <a:avLst/>
            </a:prstGeom>
          </p:spPr>
        </p:pic>
        <p:sp>
          <p:nvSpPr>
            <p:cNvPr id="10" name="Satır Belirtme Çizgisi 2 16"/>
            <p:cNvSpPr/>
            <p:nvPr/>
          </p:nvSpPr>
          <p:spPr>
            <a:xfrm>
              <a:off x="7409346" y="888052"/>
              <a:ext cx="2526942" cy="1371309"/>
            </a:xfrm>
            <a:custGeom>
              <a:avLst/>
              <a:gdLst>
                <a:gd name="connsiteX0" fmla="*/ 0 w 2495056"/>
                <a:gd name="connsiteY0" fmla="*/ 0 h 1318556"/>
                <a:gd name="connsiteX1" fmla="*/ 2495056 w 2495056"/>
                <a:gd name="connsiteY1" fmla="*/ 0 h 1318556"/>
                <a:gd name="connsiteX2" fmla="*/ 2495056 w 2495056"/>
                <a:gd name="connsiteY2" fmla="*/ 1318556 h 1318556"/>
                <a:gd name="connsiteX3" fmla="*/ 0 w 2495056"/>
                <a:gd name="connsiteY3" fmla="*/ 1318556 h 1318556"/>
                <a:gd name="connsiteX4" fmla="*/ 0 w 2495056"/>
                <a:gd name="connsiteY4" fmla="*/ 0 h 1318556"/>
                <a:gd name="connsiteX0" fmla="*/ -274207 w 2495056"/>
                <a:gd name="connsiteY0" fmla="*/ 720301 h 1318556"/>
                <a:gd name="connsiteX1" fmla="*/ -607621 w 2495056"/>
                <a:gd name="connsiteY1" fmla="*/ 720116 h 1318556"/>
                <a:gd name="connsiteX2" fmla="*/ -620970 w 2495056"/>
                <a:gd name="connsiteY2" fmla="*/ 139345 h 1318556"/>
                <a:gd name="connsiteX0" fmla="*/ 374786 w 3116026"/>
                <a:gd name="connsiteY0" fmla="*/ 0 h 1327348"/>
                <a:gd name="connsiteX1" fmla="*/ 3116026 w 3116026"/>
                <a:gd name="connsiteY1" fmla="*/ 8792 h 1327348"/>
                <a:gd name="connsiteX2" fmla="*/ 3116026 w 3116026"/>
                <a:gd name="connsiteY2" fmla="*/ 1327348 h 1327348"/>
                <a:gd name="connsiteX3" fmla="*/ 620970 w 3116026"/>
                <a:gd name="connsiteY3" fmla="*/ 1327348 h 1327348"/>
                <a:gd name="connsiteX4" fmla="*/ 374786 w 3116026"/>
                <a:gd name="connsiteY4" fmla="*/ 0 h 1327348"/>
                <a:gd name="connsiteX0" fmla="*/ 346763 w 3116026"/>
                <a:gd name="connsiteY0" fmla="*/ 729093 h 1327348"/>
                <a:gd name="connsiteX1" fmla="*/ 13349 w 3116026"/>
                <a:gd name="connsiteY1" fmla="*/ 728908 h 1327348"/>
                <a:gd name="connsiteX2" fmla="*/ 0 w 3116026"/>
                <a:gd name="connsiteY2" fmla="*/ 148137 h 1327348"/>
                <a:gd name="connsiteX0" fmla="*/ 374786 w 3116026"/>
                <a:gd name="connsiteY0" fmla="*/ 0 h 1353725"/>
                <a:gd name="connsiteX1" fmla="*/ 3116026 w 3116026"/>
                <a:gd name="connsiteY1" fmla="*/ 8792 h 1353725"/>
                <a:gd name="connsiteX2" fmla="*/ 3116026 w 3116026"/>
                <a:gd name="connsiteY2" fmla="*/ 1327348 h 1353725"/>
                <a:gd name="connsiteX3" fmla="*/ 383577 w 3116026"/>
                <a:gd name="connsiteY3" fmla="*/ 1353725 h 1353725"/>
                <a:gd name="connsiteX4" fmla="*/ 374786 w 3116026"/>
                <a:gd name="connsiteY4" fmla="*/ 0 h 1353725"/>
                <a:gd name="connsiteX0" fmla="*/ 346763 w 3116026"/>
                <a:gd name="connsiteY0" fmla="*/ 729093 h 1353725"/>
                <a:gd name="connsiteX1" fmla="*/ 13349 w 3116026"/>
                <a:gd name="connsiteY1" fmla="*/ 728908 h 1353725"/>
                <a:gd name="connsiteX2" fmla="*/ 0 w 3116026"/>
                <a:gd name="connsiteY2" fmla="*/ 148137 h 1353725"/>
                <a:gd name="connsiteX0" fmla="*/ 374786 w 3116026"/>
                <a:gd name="connsiteY0" fmla="*/ 0 h 1371309"/>
                <a:gd name="connsiteX1" fmla="*/ 3116026 w 3116026"/>
                <a:gd name="connsiteY1" fmla="*/ 8792 h 1371309"/>
                <a:gd name="connsiteX2" fmla="*/ 2526942 w 3116026"/>
                <a:gd name="connsiteY2" fmla="*/ 1371309 h 1371309"/>
                <a:gd name="connsiteX3" fmla="*/ 383577 w 3116026"/>
                <a:gd name="connsiteY3" fmla="*/ 1353725 h 1371309"/>
                <a:gd name="connsiteX4" fmla="*/ 374786 w 3116026"/>
                <a:gd name="connsiteY4" fmla="*/ 0 h 1371309"/>
                <a:gd name="connsiteX0" fmla="*/ 346763 w 3116026"/>
                <a:gd name="connsiteY0" fmla="*/ 729093 h 1371309"/>
                <a:gd name="connsiteX1" fmla="*/ 13349 w 3116026"/>
                <a:gd name="connsiteY1" fmla="*/ 728908 h 1371309"/>
                <a:gd name="connsiteX2" fmla="*/ 0 w 3116026"/>
                <a:gd name="connsiteY2" fmla="*/ 148137 h 1371309"/>
                <a:gd name="connsiteX0" fmla="*/ 374786 w 2526942"/>
                <a:gd name="connsiteY0" fmla="*/ 0 h 1371309"/>
                <a:gd name="connsiteX1" fmla="*/ 2518149 w 2526942"/>
                <a:gd name="connsiteY1" fmla="*/ 8792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 name="connsiteX0" fmla="*/ 374786 w 2562110"/>
                <a:gd name="connsiteY0" fmla="*/ 0 h 1371309"/>
                <a:gd name="connsiteX1" fmla="*/ 2562110 w 2562110"/>
                <a:gd name="connsiteY1" fmla="*/ 35169 h 1371309"/>
                <a:gd name="connsiteX2" fmla="*/ 2526942 w 2562110"/>
                <a:gd name="connsiteY2" fmla="*/ 1371309 h 1371309"/>
                <a:gd name="connsiteX3" fmla="*/ 383577 w 2562110"/>
                <a:gd name="connsiteY3" fmla="*/ 1353725 h 1371309"/>
                <a:gd name="connsiteX4" fmla="*/ 374786 w 2562110"/>
                <a:gd name="connsiteY4" fmla="*/ 0 h 1371309"/>
                <a:gd name="connsiteX0" fmla="*/ 346763 w 2562110"/>
                <a:gd name="connsiteY0" fmla="*/ 729093 h 1371309"/>
                <a:gd name="connsiteX1" fmla="*/ 13349 w 2562110"/>
                <a:gd name="connsiteY1" fmla="*/ 728908 h 1371309"/>
                <a:gd name="connsiteX2" fmla="*/ 0 w 2562110"/>
                <a:gd name="connsiteY2" fmla="*/ 148137 h 1371309"/>
                <a:gd name="connsiteX0" fmla="*/ 374786 w 2562110"/>
                <a:gd name="connsiteY0" fmla="*/ 8792 h 1380101"/>
                <a:gd name="connsiteX1" fmla="*/ 2562110 w 2562110"/>
                <a:gd name="connsiteY1" fmla="*/ 0 h 1380101"/>
                <a:gd name="connsiteX2" fmla="*/ 2526942 w 2562110"/>
                <a:gd name="connsiteY2" fmla="*/ 1380101 h 1380101"/>
                <a:gd name="connsiteX3" fmla="*/ 383577 w 2562110"/>
                <a:gd name="connsiteY3" fmla="*/ 1362517 h 1380101"/>
                <a:gd name="connsiteX4" fmla="*/ 374786 w 2562110"/>
                <a:gd name="connsiteY4" fmla="*/ 8792 h 1380101"/>
                <a:gd name="connsiteX0" fmla="*/ 346763 w 2562110"/>
                <a:gd name="connsiteY0" fmla="*/ 737885 h 1380101"/>
                <a:gd name="connsiteX1" fmla="*/ 13349 w 2562110"/>
                <a:gd name="connsiteY1" fmla="*/ 737700 h 1380101"/>
                <a:gd name="connsiteX2" fmla="*/ 0 w 2562110"/>
                <a:gd name="connsiteY2" fmla="*/ 156929 h 1380101"/>
                <a:gd name="connsiteX0" fmla="*/ 374786 w 2526942"/>
                <a:gd name="connsiteY0" fmla="*/ 0 h 1371309"/>
                <a:gd name="connsiteX1" fmla="*/ 2526941 w 2526942"/>
                <a:gd name="connsiteY1" fmla="*/ 8793 h 1371309"/>
                <a:gd name="connsiteX2" fmla="*/ 2526942 w 2526942"/>
                <a:gd name="connsiteY2" fmla="*/ 1371309 h 1371309"/>
                <a:gd name="connsiteX3" fmla="*/ 383577 w 2526942"/>
                <a:gd name="connsiteY3" fmla="*/ 1353725 h 1371309"/>
                <a:gd name="connsiteX4" fmla="*/ 374786 w 2526942"/>
                <a:gd name="connsiteY4" fmla="*/ 0 h 1371309"/>
                <a:gd name="connsiteX0" fmla="*/ 346763 w 2526942"/>
                <a:gd name="connsiteY0" fmla="*/ 729093 h 1371309"/>
                <a:gd name="connsiteX1" fmla="*/ 13349 w 2526942"/>
                <a:gd name="connsiteY1" fmla="*/ 728908 h 1371309"/>
                <a:gd name="connsiteX2" fmla="*/ 0 w 2526942"/>
                <a:gd name="connsiteY2" fmla="*/ 148137 h 1371309"/>
              </a:gdLst>
              <a:ahLst/>
              <a:cxnLst>
                <a:cxn ang="0">
                  <a:pos x="connsiteX0" y="connsiteY0"/>
                </a:cxn>
                <a:cxn ang="0">
                  <a:pos x="connsiteX1" y="connsiteY1"/>
                </a:cxn>
                <a:cxn ang="0">
                  <a:pos x="connsiteX2" y="connsiteY2"/>
                </a:cxn>
              </a:cxnLst>
              <a:rect l="l" t="t" r="r" b="b"/>
              <a:pathLst>
                <a:path w="2526942" h="1371309" extrusionOk="0">
                  <a:moveTo>
                    <a:pt x="374786" y="0"/>
                  </a:moveTo>
                  <a:lnTo>
                    <a:pt x="2526941" y="8793"/>
                  </a:lnTo>
                  <a:cubicBezTo>
                    <a:pt x="2526941" y="462965"/>
                    <a:pt x="2526942" y="917137"/>
                    <a:pt x="2526942" y="1371309"/>
                  </a:cubicBezTo>
                  <a:lnTo>
                    <a:pt x="383577" y="1353725"/>
                  </a:lnTo>
                  <a:cubicBezTo>
                    <a:pt x="380647" y="902483"/>
                    <a:pt x="377716" y="451242"/>
                    <a:pt x="374786" y="0"/>
                  </a:cubicBezTo>
                  <a:close/>
                </a:path>
                <a:path w="2526942" h="1371309" fill="none" extrusionOk="0">
                  <a:moveTo>
                    <a:pt x="346763" y="729093"/>
                  </a:moveTo>
                  <a:lnTo>
                    <a:pt x="13349" y="728908"/>
                  </a:lnTo>
                  <a:lnTo>
                    <a:pt x="0" y="148137"/>
                  </a:lnTo>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tr-TR" dirty="0">
                <a:solidFill>
                  <a:schemeClr val="tx1"/>
                </a:solidFill>
              </a:endParaRPr>
            </a:p>
            <a:p>
              <a:pPr algn="ctr"/>
              <a:r>
                <a:rPr lang="tr-TR" sz="2400" dirty="0">
                  <a:solidFill>
                    <a:srgbClr val="FF0000"/>
                  </a:solidFill>
                </a:rPr>
                <a:t>   </a:t>
              </a:r>
            </a:p>
            <a:p>
              <a:pPr algn="ctr"/>
              <a:r>
                <a:rPr lang="tr-TR" sz="2400" dirty="0">
                  <a:solidFill>
                    <a:srgbClr val="FF0000"/>
                  </a:solidFill>
                </a:rPr>
                <a:t>     *E% </a:t>
              </a:r>
              <a:r>
                <a:rPr lang="tr-TR" sz="2400" dirty="0">
                  <a:solidFill>
                    <a:schemeClr val="tx1"/>
                  </a:solidFill>
                </a:rPr>
                <a:t>(</a:t>
              </a:r>
              <a:r>
                <a:rPr lang="tr-TR" sz="2400" dirty="0" err="1">
                  <a:solidFill>
                    <a:schemeClr val="tx1"/>
                  </a:solidFill>
                </a:rPr>
                <a:t>Efficiency</a:t>
              </a:r>
              <a:r>
                <a:rPr lang="tr-TR" sz="2400" dirty="0">
                  <a:solidFill>
                    <a:schemeClr val="tx1"/>
                  </a:solidFill>
                </a:rPr>
                <a:t>)</a:t>
              </a:r>
            </a:p>
            <a:p>
              <a:pPr algn="ct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a:p>
              <a:pPr marL="285750" indent="-285750" algn="ctr">
                <a:buFontTx/>
                <a:buChar char="-"/>
              </a:pPr>
              <a:endParaRPr lang="tr-TR" dirty="0">
                <a:solidFill>
                  <a:schemeClr val="tx1"/>
                </a:solidFill>
              </a:endParaRPr>
            </a:p>
          </p:txBody>
        </p:sp>
      </p:grpSp>
      <p:grpSp>
        <p:nvGrpSpPr>
          <p:cNvPr id="11" name="Grup 10"/>
          <p:cNvGrpSpPr/>
          <p:nvPr/>
        </p:nvGrpSpPr>
        <p:grpSpPr>
          <a:xfrm>
            <a:off x="1683850" y="1111971"/>
            <a:ext cx="6858000" cy="5312935"/>
            <a:chOff x="2731731" y="2240572"/>
            <a:chExt cx="3590925" cy="2916514"/>
          </a:xfrm>
        </p:grpSpPr>
        <p:pic>
          <p:nvPicPr>
            <p:cNvPr id="12" name="Resim 11"/>
            <p:cNvPicPr>
              <a:picLocks noChangeAspect="1"/>
            </p:cNvPicPr>
            <p:nvPr/>
          </p:nvPicPr>
          <p:blipFill>
            <a:blip r:embed="rId3"/>
            <a:stretch>
              <a:fillRect/>
            </a:stretch>
          </p:blipFill>
          <p:spPr>
            <a:xfrm>
              <a:off x="2731731" y="2240572"/>
              <a:ext cx="3590925" cy="1847850"/>
            </a:xfrm>
            <a:prstGeom prst="rect">
              <a:avLst/>
            </a:prstGeom>
          </p:spPr>
        </p:pic>
        <p:pic>
          <p:nvPicPr>
            <p:cNvPr id="13" name="Resim 12"/>
            <p:cNvPicPr>
              <a:picLocks noChangeAspect="1"/>
            </p:cNvPicPr>
            <p:nvPr/>
          </p:nvPicPr>
          <p:blipFill rotWithShape="1">
            <a:blip r:embed="rId4"/>
            <a:srcRect l="3305" t="-803" r="302" b="803"/>
            <a:stretch/>
          </p:blipFill>
          <p:spPr>
            <a:xfrm>
              <a:off x="2732718" y="4061711"/>
              <a:ext cx="3589938" cy="1095375"/>
            </a:xfrm>
            <a:prstGeom prst="rect">
              <a:avLst/>
            </a:prstGeom>
          </p:spPr>
        </p:pic>
      </p:grpSp>
      <p:pic>
        <p:nvPicPr>
          <p:cNvPr id="14" name="Resim 13">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585791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r>
              <a:rPr lang="tr-TR" sz="2800" dirty="0"/>
              <a:t>-</a:t>
            </a:r>
            <a:r>
              <a:rPr lang="tr-TR" sz="2800" dirty="0" err="1"/>
              <a:t>Datavolley</a:t>
            </a:r>
            <a:endParaRPr lang="tr-TR" sz="2800" dirty="0"/>
          </a:p>
          <a:p>
            <a:r>
              <a:rPr lang="tr-TR" sz="2800" dirty="0"/>
              <a:t>-</a:t>
            </a:r>
            <a:r>
              <a:rPr lang="tr-TR" sz="2800" dirty="0" err="1"/>
              <a:t>VolleyStation</a:t>
            </a:r>
            <a:endParaRPr lang="tr-TR" sz="2800" dirty="0"/>
          </a:p>
          <a:p>
            <a:r>
              <a:rPr lang="tr-TR" sz="2800" dirty="0"/>
              <a:t>-</a:t>
            </a:r>
            <a:r>
              <a:rPr lang="tr-TR" sz="2800" dirty="0" err="1"/>
              <a:t>TieBreakTech</a:t>
            </a:r>
            <a:endParaRPr lang="tr-TR" sz="2800" dirty="0"/>
          </a:p>
          <a:p>
            <a:r>
              <a:rPr lang="tr-TR" sz="2800" dirty="0"/>
              <a:t>-</a:t>
            </a:r>
            <a:r>
              <a:rPr lang="tr-TR" sz="2800" dirty="0" err="1"/>
              <a:t>VolleyStudio</a:t>
            </a:r>
            <a:endParaRPr lang="tr-TR" sz="2800" dirty="0"/>
          </a:p>
          <a:p>
            <a:r>
              <a:rPr lang="tr-TR" sz="2800" dirty="0"/>
              <a:t>-</a:t>
            </a:r>
            <a:r>
              <a:rPr lang="tr-TR" sz="2800" dirty="0" err="1"/>
              <a:t>vs</a:t>
            </a:r>
            <a:r>
              <a:rPr lang="tr-TR" sz="2800" dirty="0"/>
              <a:t>…</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1552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4400" b="1" dirty="0">
                <a:solidFill>
                  <a:srgbClr val="FF0000"/>
                </a:solidFill>
              </a:rPr>
              <a:t>Müsabaka ve Antrenman Analizinde Kullanılan Programlar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36021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endParaRPr lang="tr-TR" sz="2800" dirty="0"/>
          </a:p>
          <a:p>
            <a:r>
              <a:rPr lang="tr-TR" sz="2800" dirty="0"/>
              <a:t>Elde edilen verilerin objektif değerlendirme teknikleriyle ( istatistik ) işlenmesi, uzman görüşlerinin (sübjektif) ortalamasından çıkan bilgilerle yorumlamalar, her iki kaynaktan gelen bilgilerle birlikte verilerin işlenmesi, değerlendirilmesi ve sonuçlandırılmasıdır.</a:t>
            </a: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Müsabaka Analizi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547218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4400" b="1" dirty="0" err="1">
                <a:solidFill>
                  <a:srgbClr val="FF0000"/>
                </a:solidFill>
              </a:rPr>
              <a:t>Datavolley</a:t>
            </a:r>
            <a:endParaRPr lang="tr-TR" sz="4400" b="1" dirty="0">
              <a:solidFill>
                <a:srgbClr val="FF0000"/>
              </a:solidFill>
            </a:endParaRP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9E650DB9-2CD1-44F9-8EB6-EE5CB31DB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2" y="984062"/>
            <a:ext cx="12781629" cy="5752959"/>
          </a:xfrm>
          <a:prstGeom prst="rect">
            <a:avLst/>
          </a:prstGeom>
        </p:spPr>
      </p:pic>
    </p:spTree>
    <p:extLst>
      <p:ext uri="{BB962C8B-B14F-4D97-AF65-F5344CB8AC3E}">
        <p14:creationId xmlns:p14="http://schemas.microsoft.com/office/powerpoint/2010/main" val="542320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4400" b="1" dirty="0" err="1">
                <a:solidFill>
                  <a:srgbClr val="FF0000"/>
                </a:solidFill>
              </a:rPr>
              <a:t>VolleyStation</a:t>
            </a:r>
            <a:endParaRPr lang="tr-TR" sz="4400" b="1" dirty="0">
              <a:solidFill>
                <a:srgbClr val="FF0000"/>
              </a:solidFill>
            </a:endParaRP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a:extLst>
              <a:ext uri="{FF2B5EF4-FFF2-40B4-BE49-F238E27FC236}">
                <a16:creationId xmlns:a16="http://schemas.microsoft.com/office/drawing/2014/main" id="{FEFD0F7F-336C-4D1E-A15D-F3DCF7CC5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03601"/>
            <a:ext cx="11430000" cy="5441154"/>
          </a:xfrm>
          <a:prstGeom prst="rect">
            <a:avLst/>
          </a:prstGeom>
        </p:spPr>
      </p:pic>
    </p:spTree>
    <p:extLst>
      <p:ext uri="{BB962C8B-B14F-4D97-AF65-F5344CB8AC3E}">
        <p14:creationId xmlns:p14="http://schemas.microsoft.com/office/powerpoint/2010/main" val="385663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4400" b="1" dirty="0" err="1">
                <a:solidFill>
                  <a:srgbClr val="FF0000"/>
                </a:solidFill>
              </a:rPr>
              <a:t>Tie</a:t>
            </a:r>
            <a:r>
              <a:rPr lang="tr-TR" sz="4400" b="1" dirty="0">
                <a:solidFill>
                  <a:srgbClr val="FF0000"/>
                </a:solidFill>
              </a:rPr>
              <a:t> Break</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a:extLst>
              <a:ext uri="{FF2B5EF4-FFF2-40B4-BE49-F238E27FC236}">
                <a16:creationId xmlns:a16="http://schemas.microsoft.com/office/drawing/2014/main" id="{961DA870-CD6C-4D6C-80B4-30AC1CFA9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10" y="1076325"/>
            <a:ext cx="11505164" cy="5441155"/>
          </a:xfrm>
          <a:prstGeom prst="rect">
            <a:avLst/>
          </a:prstGeom>
        </p:spPr>
      </p:pic>
    </p:spTree>
    <p:extLst>
      <p:ext uri="{BB962C8B-B14F-4D97-AF65-F5344CB8AC3E}">
        <p14:creationId xmlns:p14="http://schemas.microsoft.com/office/powerpoint/2010/main" val="196806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4400" dirty="0" err="1">
                <a:solidFill>
                  <a:srgbClr val="FF0000"/>
                </a:solidFill>
              </a:rPr>
              <a:t>VolleyStudio</a:t>
            </a:r>
            <a:endParaRPr lang="tr-TR" sz="4400" b="1" dirty="0">
              <a:solidFill>
                <a:srgbClr val="FF0000"/>
              </a:solidFill>
            </a:endParaRP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a:extLst>
              <a:ext uri="{FF2B5EF4-FFF2-40B4-BE49-F238E27FC236}">
                <a16:creationId xmlns:a16="http://schemas.microsoft.com/office/drawing/2014/main" id="{5EF85EED-0237-499E-AECF-CFC4DBF0E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1076326"/>
            <a:ext cx="11936963" cy="5556959"/>
          </a:xfrm>
          <a:prstGeom prst="rect">
            <a:avLst/>
          </a:prstGeom>
        </p:spPr>
      </p:pic>
    </p:spTree>
    <p:extLst>
      <p:ext uri="{BB962C8B-B14F-4D97-AF65-F5344CB8AC3E}">
        <p14:creationId xmlns:p14="http://schemas.microsoft.com/office/powerpoint/2010/main" val="3164712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87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42863"/>
            <a:ext cx="12587287" cy="69437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8" y="74410"/>
            <a:ext cx="747415" cy="738187"/>
          </a:xfrm>
          <a:prstGeom prst="rect">
            <a:avLst/>
          </a:prstGeom>
          <a:noFill/>
        </p:spPr>
      </p:pic>
      <p:sp>
        <p:nvSpPr>
          <p:cNvPr id="7" name="Dikdörtgen 6"/>
          <p:cNvSpPr/>
          <p:nvPr/>
        </p:nvSpPr>
        <p:spPr>
          <a:xfrm rot="5400000">
            <a:off x="-472195" y="1142128"/>
            <a:ext cx="1675759" cy="634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HOME TUŞU</a:t>
            </a:r>
            <a:endParaRPr lang="tr-TR" dirty="0"/>
          </a:p>
        </p:txBody>
      </p:sp>
      <p:sp>
        <p:nvSpPr>
          <p:cNvPr id="8" name="Dikdörtgen 7"/>
          <p:cNvSpPr/>
          <p:nvPr/>
        </p:nvSpPr>
        <p:spPr>
          <a:xfrm rot="5400000">
            <a:off x="293201" y="1033583"/>
            <a:ext cx="1112050" cy="634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AYARLAR</a:t>
            </a:r>
          </a:p>
        </p:txBody>
      </p:sp>
      <p:sp>
        <p:nvSpPr>
          <p:cNvPr id="9" name="Dikdörtgen 8"/>
          <p:cNvSpPr/>
          <p:nvPr/>
        </p:nvSpPr>
        <p:spPr>
          <a:xfrm rot="5400000">
            <a:off x="650581" y="1033583"/>
            <a:ext cx="1599420" cy="634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VİDEO </a:t>
            </a:r>
            <a:endParaRPr lang="tr-TR" dirty="0"/>
          </a:p>
        </p:txBody>
      </p:sp>
      <p:sp>
        <p:nvSpPr>
          <p:cNvPr id="10" name="Dikdörtgen 9"/>
          <p:cNvSpPr/>
          <p:nvPr/>
        </p:nvSpPr>
        <p:spPr>
          <a:xfrm>
            <a:off x="8561928" y="1207693"/>
            <a:ext cx="1599420" cy="2097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Teams</a:t>
            </a:r>
            <a:endParaRPr lang="tr-TR" dirty="0" smtClean="0"/>
          </a:p>
          <a:p>
            <a:pPr algn="ctr"/>
            <a:r>
              <a:rPr lang="tr-TR" dirty="0" smtClean="0"/>
              <a:t> TAKIM EKLEME ÇIKARM A &amp;</a:t>
            </a:r>
          </a:p>
          <a:p>
            <a:pPr algn="ctr"/>
            <a:r>
              <a:rPr lang="tr-TR" dirty="0" smtClean="0"/>
              <a:t>Oyuncu ekleme çıkarma</a:t>
            </a:r>
            <a:endParaRPr lang="tr-TR" dirty="0"/>
          </a:p>
        </p:txBody>
      </p:sp>
      <p:sp>
        <p:nvSpPr>
          <p:cNvPr id="11" name="Dikdörtgen 10"/>
          <p:cNvSpPr/>
          <p:nvPr/>
        </p:nvSpPr>
        <p:spPr>
          <a:xfrm>
            <a:off x="4496580" y="2665812"/>
            <a:ext cx="1599420" cy="906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Yeni bir maç veya antrenman başlatma</a:t>
            </a:r>
          </a:p>
          <a:p>
            <a:pPr algn="ctr"/>
            <a:endParaRPr lang="tr-TR" dirty="0"/>
          </a:p>
        </p:txBody>
      </p:sp>
      <p:sp>
        <p:nvSpPr>
          <p:cNvPr id="12" name="Dikdörtgen 11"/>
          <p:cNvSpPr/>
          <p:nvPr/>
        </p:nvSpPr>
        <p:spPr>
          <a:xfrm>
            <a:off x="2227087" y="1349441"/>
            <a:ext cx="1599420" cy="906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Sezon Bilgisi</a:t>
            </a:r>
            <a:endParaRPr lang="tr-TR" dirty="0"/>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7640" y="1168523"/>
            <a:ext cx="747415" cy="738187"/>
          </a:xfrm>
          <a:prstGeom prst="rect">
            <a:avLst/>
          </a:prstGeom>
          <a:noFill/>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580" y="2016122"/>
            <a:ext cx="1546540" cy="388148"/>
          </a:xfrm>
          <a:prstGeom prst="rect">
            <a:avLst/>
          </a:prstGeom>
          <a:noFill/>
        </p:spPr>
      </p:pic>
    </p:spTree>
    <p:extLst>
      <p:ext uri="{BB962C8B-B14F-4D97-AF65-F5344CB8AC3E}">
        <p14:creationId xmlns:p14="http://schemas.microsoft.com/office/powerpoint/2010/main" val="3808681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grpSp>
        <p:nvGrpSpPr>
          <p:cNvPr id="19" name="Grup 18"/>
          <p:cNvGrpSpPr/>
          <p:nvPr/>
        </p:nvGrpSpPr>
        <p:grpSpPr>
          <a:xfrm>
            <a:off x="9165055" y="5648325"/>
            <a:ext cx="2990850" cy="1209675"/>
            <a:chOff x="9165055" y="5648325"/>
            <a:chExt cx="2990850" cy="1209675"/>
          </a:xfrm>
        </p:grpSpPr>
        <p:pic>
          <p:nvPicPr>
            <p:cNvPr id="6" name="Resim 5"/>
            <p:cNvPicPr>
              <a:picLocks noChangeAspect="1"/>
            </p:cNvPicPr>
            <p:nvPr/>
          </p:nvPicPr>
          <p:blipFill>
            <a:blip r:embed="rId2"/>
            <a:stretch>
              <a:fillRect/>
            </a:stretch>
          </p:blipFill>
          <p:spPr>
            <a:xfrm>
              <a:off x="9317455" y="5648325"/>
              <a:ext cx="2838450" cy="1209675"/>
            </a:xfrm>
            <a:prstGeom prst="rect">
              <a:avLst/>
            </a:prstGeom>
            <a:noFill/>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055" y="6090907"/>
              <a:ext cx="776682" cy="767093"/>
            </a:xfrm>
            <a:prstGeom prst="rect">
              <a:avLst/>
            </a:prstGeom>
            <a:noFill/>
          </p:spPr>
        </p:pic>
      </p:grpSp>
      <p:sp>
        <p:nvSpPr>
          <p:cNvPr id="8" name="Dikdörtgen 7"/>
          <p:cNvSpPr/>
          <p:nvPr/>
        </p:nvSpPr>
        <p:spPr>
          <a:xfrm>
            <a:off x="1946286" y="0"/>
            <a:ext cx="8265337" cy="6667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SEMBOLLERİN KLAVYE ÜZERİNDE YERLEŞİMİ</a:t>
            </a:r>
          </a:p>
        </p:txBody>
      </p:sp>
      <p:grpSp>
        <p:nvGrpSpPr>
          <p:cNvPr id="9" name="Grup 8"/>
          <p:cNvGrpSpPr/>
          <p:nvPr/>
        </p:nvGrpSpPr>
        <p:grpSpPr>
          <a:xfrm>
            <a:off x="158416" y="0"/>
            <a:ext cx="11875168" cy="5937584"/>
            <a:chOff x="158416" y="0"/>
            <a:chExt cx="11875168" cy="5937584"/>
          </a:xfrm>
        </p:grpSpPr>
        <p:pic>
          <p:nvPicPr>
            <p:cNvPr id="5" name="İçerik Yer Tutucusu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16" y="0"/>
              <a:ext cx="11875168" cy="5937584"/>
            </a:xfrm>
            <a:prstGeom prst="rect">
              <a:avLst/>
            </a:prstGeom>
            <a:noFill/>
          </p:spPr>
        </p:pic>
        <p:sp>
          <p:nvSpPr>
            <p:cNvPr id="4" name="Akış Çizelgesi: Bağlayıcı 3"/>
            <p:cNvSpPr/>
            <p:nvPr/>
          </p:nvSpPr>
          <p:spPr>
            <a:xfrm>
              <a:off x="9165055" y="1531938"/>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t>
              </a:r>
              <a:endParaRPr lang="tr-TR" sz="2800" dirty="0"/>
            </a:p>
          </p:txBody>
        </p:sp>
        <p:sp>
          <p:nvSpPr>
            <p:cNvPr id="10" name="Akış Çizelgesi: Bağlayıcı 9"/>
            <p:cNvSpPr/>
            <p:nvPr/>
          </p:nvSpPr>
          <p:spPr>
            <a:xfrm>
              <a:off x="8475244" y="1531938"/>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t>
              </a:r>
              <a:endParaRPr lang="tr-TR" sz="2800" dirty="0"/>
            </a:p>
          </p:txBody>
        </p:sp>
        <p:sp>
          <p:nvSpPr>
            <p:cNvPr id="11" name="Akış Çizelgesi: Bağlayıcı 10"/>
            <p:cNvSpPr/>
            <p:nvPr/>
          </p:nvSpPr>
          <p:spPr>
            <a:xfrm>
              <a:off x="9430752" y="2244726"/>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t>
              </a:r>
              <a:endParaRPr lang="tr-TR" sz="2400" dirty="0"/>
            </a:p>
          </p:txBody>
        </p:sp>
        <p:sp>
          <p:nvSpPr>
            <p:cNvPr id="12" name="Akış Çizelgesi: Bağlayıcı 11"/>
            <p:cNvSpPr/>
            <p:nvPr/>
          </p:nvSpPr>
          <p:spPr>
            <a:xfrm>
              <a:off x="8627644" y="2244726"/>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t>
              </a:r>
              <a:endParaRPr lang="tr-TR" sz="2800" dirty="0"/>
            </a:p>
          </p:txBody>
        </p:sp>
        <p:sp>
          <p:nvSpPr>
            <p:cNvPr id="13" name="Akış Çizelgesi: Bağlayıcı 12"/>
            <p:cNvSpPr/>
            <p:nvPr/>
          </p:nvSpPr>
          <p:spPr>
            <a:xfrm>
              <a:off x="9809747" y="2991185"/>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t>
              </a:r>
              <a:endParaRPr lang="tr-TR" sz="2400" dirty="0"/>
            </a:p>
          </p:txBody>
        </p:sp>
        <p:sp>
          <p:nvSpPr>
            <p:cNvPr id="14" name="Akış Çizelgesi: Bağlayıcı 13"/>
            <p:cNvSpPr/>
            <p:nvPr/>
          </p:nvSpPr>
          <p:spPr>
            <a:xfrm>
              <a:off x="9006639" y="2991185"/>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t>
              </a:r>
              <a:endParaRPr lang="tr-TR" sz="2400" dirty="0"/>
            </a:p>
          </p:txBody>
        </p:sp>
        <p:sp>
          <p:nvSpPr>
            <p:cNvPr id="15" name="Akış Çizelgesi: Bağlayıcı 14"/>
            <p:cNvSpPr/>
            <p:nvPr/>
          </p:nvSpPr>
          <p:spPr>
            <a:xfrm>
              <a:off x="7888704" y="3712996"/>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t>
              </a:r>
              <a:endParaRPr lang="tr-TR" sz="2400" dirty="0"/>
            </a:p>
          </p:txBody>
        </p:sp>
        <p:sp>
          <p:nvSpPr>
            <p:cNvPr id="16" name="Akış Çizelgesi: Bağlayıcı 15"/>
            <p:cNvSpPr/>
            <p:nvPr/>
          </p:nvSpPr>
          <p:spPr>
            <a:xfrm>
              <a:off x="7085596" y="3712996"/>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&gt;</a:t>
              </a:r>
              <a:endParaRPr lang="tr-TR" sz="2400" dirty="0"/>
            </a:p>
          </p:txBody>
        </p:sp>
        <p:sp>
          <p:nvSpPr>
            <p:cNvPr id="17" name="Akış Çizelgesi: Bağlayıcı 16"/>
            <p:cNvSpPr/>
            <p:nvPr/>
          </p:nvSpPr>
          <p:spPr>
            <a:xfrm>
              <a:off x="4970044" y="2244726"/>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a:t>
              </a:r>
              <a:endParaRPr lang="tr-TR" sz="2800" dirty="0"/>
            </a:p>
          </p:txBody>
        </p:sp>
        <p:sp>
          <p:nvSpPr>
            <p:cNvPr id="18" name="Akış Çizelgesi: Bağlayıcı 17"/>
            <p:cNvSpPr/>
            <p:nvPr/>
          </p:nvSpPr>
          <p:spPr>
            <a:xfrm>
              <a:off x="1946286" y="3785395"/>
              <a:ext cx="531395"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&lt;</a:t>
              </a:r>
            </a:p>
          </p:txBody>
        </p:sp>
      </p:grpSp>
      <p:pic>
        <p:nvPicPr>
          <p:cNvPr id="21" name="Resim 20">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610858"/>
          </a:xfrm>
          <a:prstGeom prst="rect">
            <a:avLst/>
          </a:prstGeom>
        </p:spPr>
      </p:pic>
    </p:spTree>
    <p:extLst>
      <p:ext uri="{BB962C8B-B14F-4D97-AF65-F5344CB8AC3E}">
        <p14:creationId xmlns:p14="http://schemas.microsoft.com/office/powerpoint/2010/main" val="369747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1440" y="132466"/>
            <a:ext cx="3497914" cy="1325563"/>
          </a:xfrm>
        </p:spPr>
        <p:txBody>
          <a:bodyPr/>
          <a:lstStyle/>
          <a:p>
            <a:r>
              <a:rPr lang="tr-TR" dirty="0" smtClean="0"/>
              <a:t>Klavye Ayarları</a:t>
            </a:r>
            <a:endParaRPr lang="tr-TR" dirty="0"/>
          </a:p>
        </p:txBody>
      </p:sp>
      <p:grpSp>
        <p:nvGrpSpPr>
          <p:cNvPr id="9" name="Grup 8"/>
          <p:cNvGrpSpPr/>
          <p:nvPr/>
        </p:nvGrpSpPr>
        <p:grpSpPr>
          <a:xfrm>
            <a:off x="1204130" y="1329531"/>
            <a:ext cx="2657475" cy="4257675"/>
            <a:chOff x="177421" y="1300162"/>
            <a:chExt cx="2657475" cy="4257675"/>
          </a:xfrm>
        </p:grpSpPr>
        <p:pic>
          <p:nvPicPr>
            <p:cNvPr id="5" name="Resim 4"/>
            <p:cNvPicPr>
              <a:picLocks noChangeAspect="1"/>
            </p:cNvPicPr>
            <p:nvPr/>
          </p:nvPicPr>
          <p:blipFill>
            <a:blip r:embed="rId2"/>
            <a:stretch>
              <a:fillRect/>
            </a:stretch>
          </p:blipFill>
          <p:spPr>
            <a:xfrm>
              <a:off x="177421" y="1300162"/>
              <a:ext cx="2657475" cy="4257675"/>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43" y="1336106"/>
              <a:ext cx="747415" cy="738187"/>
            </a:xfrm>
            <a:prstGeom prst="rect">
              <a:avLst/>
            </a:prstGeom>
            <a:noFill/>
          </p:spPr>
        </p:pic>
      </p:grpSp>
      <p:pic>
        <p:nvPicPr>
          <p:cNvPr id="8" name="Resim 7"/>
          <p:cNvPicPr>
            <a:picLocks noChangeAspect="1"/>
          </p:cNvPicPr>
          <p:nvPr/>
        </p:nvPicPr>
        <p:blipFill>
          <a:blip r:embed="rId4"/>
          <a:stretch>
            <a:fillRect/>
          </a:stretch>
        </p:blipFill>
        <p:spPr>
          <a:xfrm>
            <a:off x="5400178" y="1329531"/>
            <a:ext cx="6086475" cy="5343525"/>
          </a:xfrm>
          <a:prstGeom prst="rect">
            <a:avLst/>
          </a:prstGeom>
        </p:spPr>
      </p:pic>
      <p:sp>
        <p:nvSpPr>
          <p:cNvPr id="10" name="Aşağı Ok 9"/>
          <p:cNvSpPr/>
          <p:nvPr/>
        </p:nvSpPr>
        <p:spPr>
          <a:xfrm rot="1450042">
            <a:off x="1499092" y="1858490"/>
            <a:ext cx="351674" cy="892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281380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5957" y="160935"/>
            <a:ext cx="5959240" cy="1325563"/>
          </a:xfrm>
        </p:spPr>
        <p:txBody>
          <a:bodyPr/>
          <a:lstStyle/>
          <a:p>
            <a:r>
              <a:rPr lang="en-US" dirty="0" err="1" smtClean="0"/>
              <a:t>Tak</a:t>
            </a:r>
            <a:r>
              <a:rPr lang="tr-TR" dirty="0" err="1" smtClean="0"/>
              <a:t>ım</a:t>
            </a:r>
            <a:r>
              <a:rPr lang="tr-TR" dirty="0" smtClean="0"/>
              <a:t> Listesi </a:t>
            </a:r>
            <a:r>
              <a:rPr lang="tr-TR" dirty="0" smtClean="0"/>
              <a:t/>
            </a:r>
            <a:br>
              <a:rPr lang="tr-TR" dirty="0" smtClean="0"/>
            </a:br>
            <a:r>
              <a:rPr lang="tr-TR" dirty="0" smtClean="0"/>
              <a:t>Oluşturma</a:t>
            </a:r>
            <a:endParaRPr lang="tr-TR" dirty="0"/>
          </a:p>
        </p:txBody>
      </p:sp>
      <p:sp>
        <p:nvSpPr>
          <p:cNvPr id="10" name="Dikdörtgen 9"/>
          <p:cNvSpPr/>
          <p:nvPr/>
        </p:nvSpPr>
        <p:spPr>
          <a:xfrm>
            <a:off x="352127" y="763096"/>
            <a:ext cx="5511703" cy="529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HOME TUŞU – Her zaman programın </a:t>
            </a:r>
            <a:r>
              <a:rPr lang="tr-TR" dirty="0" err="1" smtClean="0"/>
              <a:t>arayüzüne</a:t>
            </a:r>
            <a:r>
              <a:rPr lang="tr-TR" dirty="0" smtClean="0"/>
              <a:t> döner </a:t>
            </a:r>
            <a:endParaRPr lang="tr-TR" dirty="0"/>
          </a:p>
        </p:txBody>
      </p:sp>
      <p:pic>
        <p:nvPicPr>
          <p:cNvPr id="3" name="Resim 2"/>
          <p:cNvPicPr>
            <a:picLocks noChangeAspect="1"/>
          </p:cNvPicPr>
          <p:nvPr/>
        </p:nvPicPr>
        <p:blipFill>
          <a:blip r:embed="rId2"/>
          <a:stretch>
            <a:fillRect/>
          </a:stretch>
        </p:blipFill>
        <p:spPr>
          <a:xfrm>
            <a:off x="-57150" y="-143498"/>
            <a:ext cx="6153150" cy="5372100"/>
          </a:xfrm>
          <a:prstGeom prst="rect">
            <a:avLst/>
          </a:prstGeom>
        </p:spPr>
      </p:pic>
      <p:pic>
        <p:nvPicPr>
          <p:cNvPr id="4" name="Resim 3"/>
          <p:cNvPicPr>
            <a:picLocks noChangeAspect="1"/>
          </p:cNvPicPr>
          <p:nvPr/>
        </p:nvPicPr>
        <p:blipFill>
          <a:blip r:embed="rId3"/>
          <a:stretch>
            <a:fillRect/>
          </a:stretch>
        </p:blipFill>
        <p:spPr>
          <a:xfrm>
            <a:off x="4054822" y="1552575"/>
            <a:ext cx="8105775" cy="5305425"/>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6" y="227733"/>
            <a:ext cx="1570504" cy="526481"/>
          </a:xfrm>
          <a:prstGeom prst="rect">
            <a:avLst/>
          </a:prstGeom>
          <a:noFill/>
        </p:spPr>
      </p:pic>
      <p:pic>
        <p:nvPicPr>
          <p:cNvPr id="8" name="Resim 7">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744146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4000" y="148499"/>
            <a:ext cx="11147584" cy="1325563"/>
          </a:xfrm>
        </p:spPr>
        <p:txBody>
          <a:bodyPr/>
          <a:lstStyle/>
          <a:p>
            <a:pPr algn="ctr"/>
            <a:r>
              <a:rPr lang="tr-TR" dirty="0" smtClean="0"/>
              <a:t>Maç Nasıl Başlatılır ? </a:t>
            </a:r>
            <a:endParaRPr lang="tr-TR" dirty="0"/>
          </a:p>
        </p:txBody>
      </p:sp>
      <p:pic>
        <p:nvPicPr>
          <p:cNvPr id="4" name="Resim 3"/>
          <p:cNvPicPr>
            <a:picLocks noChangeAspect="1"/>
          </p:cNvPicPr>
          <p:nvPr/>
        </p:nvPicPr>
        <p:blipFill>
          <a:blip r:embed="rId2"/>
          <a:stretch>
            <a:fillRect/>
          </a:stretch>
        </p:blipFill>
        <p:spPr>
          <a:xfrm>
            <a:off x="253195" y="1461166"/>
            <a:ext cx="6076950" cy="4886325"/>
          </a:xfrm>
          <a:prstGeom prst="rect">
            <a:avLst/>
          </a:prstGeom>
        </p:spPr>
      </p:pic>
      <p:pic>
        <p:nvPicPr>
          <p:cNvPr id="6" name="Resim 5"/>
          <p:cNvPicPr>
            <a:picLocks noChangeAspect="1"/>
          </p:cNvPicPr>
          <p:nvPr/>
        </p:nvPicPr>
        <p:blipFill>
          <a:blip r:embed="rId3"/>
          <a:stretch>
            <a:fillRect/>
          </a:stretch>
        </p:blipFill>
        <p:spPr>
          <a:xfrm>
            <a:off x="6490505" y="1461166"/>
            <a:ext cx="5448300" cy="3514725"/>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90" y="2867426"/>
            <a:ext cx="747415" cy="738187"/>
          </a:xfrm>
          <a:prstGeom prst="rect">
            <a:avLst/>
          </a:prstGeom>
          <a:noFill/>
        </p:spPr>
      </p:pic>
      <p:pic>
        <p:nvPicPr>
          <p:cNvPr id="8" name="Resim 7">
            <a:extLst>
              <a:ext uri="{FF2B5EF4-FFF2-40B4-BE49-F238E27FC236}">
                <a16:creationId xmlns:a16="http://schemas.microsoft.com/office/drawing/2014/main" id="{25828D95-E587-42EF-9CA3-2D86B49FAE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927587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fontScale="92500" lnSpcReduction="20000"/>
          </a:bodyPr>
          <a:lstStyle/>
          <a:p>
            <a:endParaRPr lang="tr-TR" sz="2800" dirty="0"/>
          </a:p>
          <a:p>
            <a:endParaRPr lang="tr-TR" sz="2800" dirty="0"/>
          </a:p>
          <a:p>
            <a:pPr eaLnBrk="0" hangingPunct="0">
              <a:buFontTx/>
              <a:buChar char="•"/>
            </a:pPr>
            <a:r>
              <a:rPr lang="tr-TR" sz="2800" dirty="0">
                <a:cs typeface="Times New Roman" pitchFamily="18" charset="0"/>
              </a:rPr>
              <a:t>Oyunun strateji ve sistemlerinin değerlendirilmesi.</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Maç sırasında </a:t>
            </a:r>
            <a:r>
              <a:rPr lang="tr-TR" sz="2800" dirty="0" smtClean="0">
                <a:cs typeface="Times New Roman" pitchFamily="18" charset="0"/>
              </a:rPr>
              <a:t>takıma desteği.</a:t>
            </a:r>
            <a:endParaRPr lang="tr-TR" sz="2800" dirty="0">
              <a:cs typeface="Times New Roman" pitchFamily="18" charset="0"/>
            </a:endParaRP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Çalışmaların planlanması ve ayarlanması.</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Kendi takımımızın gözlenmesi</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Rakip takımın gözlenmesi.</a:t>
            </a:r>
          </a:p>
          <a:p>
            <a:pPr eaLnBrk="0" hangingPunct="0">
              <a:buFontTx/>
              <a:buChar char="•"/>
            </a:pPr>
            <a:endParaRPr lang="tr-TR" sz="2800" dirty="0"/>
          </a:p>
          <a:p>
            <a:pPr eaLnBrk="0" hangingPunct="0">
              <a:buFontTx/>
              <a:buChar char="•"/>
            </a:pPr>
            <a:r>
              <a:rPr lang="tr-TR" sz="2800" dirty="0"/>
              <a:t>Medya için bilgi.  </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Müsabaka Analizinin Hedefleri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484638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0853058" cy="779463"/>
          </a:xfrm>
        </p:spPr>
        <p:txBody>
          <a:bodyPr>
            <a:normAutofit/>
          </a:bodyPr>
          <a:lstStyle/>
          <a:p>
            <a:pPr algn="ctr"/>
            <a:r>
              <a:rPr lang="tr-TR" dirty="0" smtClean="0"/>
              <a:t>Kısaltmalar ve  Anlamları</a:t>
            </a:r>
            <a:endParaRPr lang="tr-TR" dirty="0"/>
          </a:p>
        </p:txBody>
      </p:sp>
      <p:graphicFrame>
        <p:nvGraphicFramePr>
          <p:cNvPr id="6" name="İçerik Yer Tutucusu 5"/>
          <p:cNvGraphicFramePr>
            <a:graphicFrameLocks noGrp="1"/>
          </p:cNvGraphicFramePr>
          <p:nvPr>
            <p:ph idx="1"/>
            <p:extLst/>
          </p:nvPr>
        </p:nvGraphicFramePr>
        <p:xfrm>
          <a:off x="4716145" y="1232468"/>
          <a:ext cx="2759710" cy="1010920"/>
        </p:xfrm>
        <a:graphic>
          <a:graphicData uri="http://schemas.openxmlformats.org/drawingml/2006/table">
            <a:tbl>
              <a:tblPr firstRow="1" bandRow="1">
                <a:tableStyleId>{5C22544A-7EE6-4342-B048-85BDC9FD1C3A}</a:tableStyleId>
              </a:tblPr>
              <a:tblGrid>
                <a:gridCol w="1379855">
                  <a:extLst>
                    <a:ext uri="{9D8B030D-6E8A-4147-A177-3AD203B41FA5}">
                      <a16:colId xmlns:a16="http://schemas.microsoft.com/office/drawing/2014/main" val="2522608151"/>
                    </a:ext>
                  </a:extLst>
                </a:gridCol>
                <a:gridCol w="1379855">
                  <a:extLst>
                    <a:ext uri="{9D8B030D-6E8A-4147-A177-3AD203B41FA5}">
                      <a16:colId xmlns:a16="http://schemas.microsoft.com/office/drawing/2014/main" val="533074299"/>
                    </a:ext>
                  </a:extLst>
                </a:gridCol>
              </a:tblGrid>
              <a:tr h="370840">
                <a:tc>
                  <a:txBody>
                    <a:bodyPr/>
                    <a:lstStyle/>
                    <a:p>
                      <a:pPr algn="ctr"/>
                      <a:r>
                        <a:rPr lang="tr-TR" dirty="0" smtClean="0"/>
                        <a:t>*</a:t>
                      </a:r>
                      <a:endParaRPr lang="tr-TR" dirty="0"/>
                    </a:p>
                  </a:txBody>
                  <a:tcPr/>
                </a:tc>
                <a:tc>
                  <a:txBody>
                    <a:bodyPr/>
                    <a:lstStyle/>
                    <a:p>
                      <a:pPr algn="ctr"/>
                      <a:r>
                        <a:rPr lang="tr-TR" dirty="0" smtClean="0"/>
                        <a:t>a</a:t>
                      </a:r>
                      <a:endParaRPr lang="tr-TR" dirty="0"/>
                    </a:p>
                  </a:txBody>
                  <a:tcPr/>
                </a:tc>
                <a:extLst>
                  <a:ext uri="{0D108BD9-81ED-4DB2-BD59-A6C34878D82A}">
                    <a16:rowId xmlns:a16="http://schemas.microsoft.com/office/drawing/2014/main" val="2083560043"/>
                  </a:ext>
                </a:extLst>
              </a:tr>
              <a:tr h="370840">
                <a:tc>
                  <a:txBody>
                    <a:bodyPr/>
                    <a:lstStyle/>
                    <a:p>
                      <a:r>
                        <a:rPr lang="tr-TR" dirty="0" smtClean="0">
                          <a:solidFill>
                            <a:schemeClr val="tx1">
                              <a:lumMod val="95000"/>
                              <a:lumOff val="5000"/>
                            </a:schemeClr>
                          </a:solidFill>
                        </a:rPr>
                        <a:t>Ev sahibi takım</a:t>
                      </a:r>
                      <a:endParaRPr lang="tr-TR" dirty="0">
                        <a:solidFill>
                          <a:schemeClr val="tx1">
                            <a:lumMod val="95000"/>
                            <a:lumOff val="5000"/>
                          </a:schemeClr>
                        </a:solidFill>
                      </a:endParaRPr>
                    </a:p>
                  </a:txBody>
                  <a:tcPr>
                    <a:solidFill>
                      <a:schemeClr val="bg1"/>
                    </a:solidFill>
                  </a:tcPr>
                </a:tc>
                <a:tc>
                  <a:txBody>
                    <a:bodyPr/>
                    <a:lstStyle/>
                    <a:p>
                      <a:r>
                        <a:rPr lang="tr-TR" dirty="0" smtClean="0"/>
                        <a:t>Rakip takım</a:t>
                      </a:r>
                      <a:endParaRPr lang="tr-TR" dirty="0"/>
                    </a:p>
                  </a:txBody>
                  <a:tcPr>
                    <a:solidFill>
                      <a:schemeClr val="bg1"/>
                    </a:solidFill>
                  </a:tcPr>
                </a:tc>
                <a:extLst>
                  <a:ext uri="{0D108BD9-81ED-4DB2-BD59-A6C34878D82A}">
                    <a16:rowId xmlns:a16="http://schemas.microsoft.com/office/drawing/2014/main" val="2314942050"/>
                  </a:ext>
                </a:extLst>
              </a:tr>
            </a:tbl>
          </a:graphicData>
        </a:graphic>
      </p:graphicFrame>
      <p:graphicFrame>
        <p:nvGraphicFramePr>
          <p:cNvPr id="8" name="İçerik Yer Tutucusu 5"/>
          <p:cNvGraphicFramePr>
            <a:graphicFrameLocks/>
          </p:cNvGraphicFramePr>
          <p:nvPr>
            <p:extLst/>
          </p:nvPr>
        </p:nvGraphicFramePr>
        <p:xfrm>
          <a:off x="2861853" y="3041935"/>
          <a:ext cx="6805749" cy="100584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522608151"/>
                    </a:ext>
                  </a:extLst>
                </a:gridCol>
                <a:gridCol w="1293223">
                  <a:extLst>
                    <a:ext uri="{9D8B030D-6E8A-4147-A177-3AD203B41FA5}">
                      <a16:colId xmlns:a16="http://schemas.microsoft.com/office/drawing/2014/main" val="533074299"/>
                    </a:ext>
                  </a:extLst>
                </a:gridCol>
                <a:gridCol w="769621">
                  <a:extLst>
                    <a:ext uri="{9D8B030D-6E8A-4147-A177-3AD203B41FA5}">
                      <a16:colId xmlns:a16="http://schemas.microsoft.com/office/drawing/2014/main" val="2095241954"/>
                    </a:ext>
                  </a:extLst>
                </a:gridCol>
                <a:gridCol w="784859">
                  <a:extLst>
                    <a:ext uri="{9D8B030D-6E8A-4147-A177-3AD203B41FA5}">
                      <a16:colId xmlns:a16="http://schemas.microsoft.com/office/drawing/2014/main" val="2534815397"/>
                    </a:ext>
                  </a:extLst>
                </a:gridCol>
                <a:gridCol w="1005840">
                  <a:extLst>
                    <a:ext uri="{9D8B030D-6E8A-4147-A177-3AD203B41FA5}">
                      <a16:colId xmlns:a16="http://schemas.microsoft.com/office/drawing/2014/main" val="3196910422"/>
                    </a:ext>
                  </a:extLst>
                </a:gridCol>
                <a:gridCol w="600891">
                  <a:extLst>
                    <a:ext uri="{9D8B030D-6E8A-4147-A177-3AD203B41FA5}">
                      <a16:colId xmlns:a16="http://schemas.microsoft.com/office/drawing/2014/main" val="1452941189"/>
                    </a:ext>
                  </a:extLst>
                </a:gridCol>
                <a:gridCol w="1436915">
                  <a:extLst>
                    <a:ext uri="{9D8B030D-6E8A-4147-A177-3AD203B41FA5}">
                      <a16:colId xmlns:a16="http://schemas.microsoft.com/office/drawing/2014/main" val="3914020669"/>
                    </a:ext>
                  </a:extLst>
                </a:gridCol>
              </a:tblGrid>
              <a:tr h="365760">
                <a:tc>
                  <a:txBody>
                    <a:bodyPr/>
                    <a:lstStyle/>
                    <a:p>
                      <a:pPr algn="ctr"/>
                      <a:r>
                        <a:rPr lang="tr-TR" dirty="0" smtClean="0"/>
                        <a:t>S</a:t>
                      </a:r>
                      <a:endParaRPr lang="tr-TR" dirty="0"/>
                    </a:p>
                  </a:txBody>
                  <a:tcPr/>
                </a:tc>
                <a:tc>
                  <a:txBody>
                    <a:bodyPr/>
                    <a:lstStyle/>
                    <a:p>
                      <a:pPr algn="ctr"/>
                      <a:r>
                        <a:rPr lang="tr-TR" dirty="0" smtClean="0"/>
                        <a:t>R</a:t>
                      </a:r>
                    </a:p>
                  </a:txBody>
                  <a:tcPr/>
                </a:tc>
                <a:tc>
                  <a:txBody>
                    <a:bodyPr/>
                    <a:lstStyle/>
                    <a:p>
                      <a:pPr algn="ctr"/>
                      <a:r>
                        <a:rPr lang="tr-TR" dirty="0" smtClean="0"/>
                        <a:t>A</a:t>
                      </a:r>
                      <a:endParaRPr lang="tr-TR" dirty="0"/>
                    </a:p>
                  </a:txBody>
                  <a:tcPr/>
                </a:tc>
                <a:tc>
                  <a:txBody>
                    <a:bodyPr/>
                    <a:lstStyle/>
                    <a:p>
                      <a:pPr algn="ctr"/>
                      <a:r>
                        <a:rPr lang="tr-TR" dirty="0" smtClean="0"/>
                        <a:t>B</a:t>
                      </a:r>
                      <a:endParaRPr lang="tr-TR" dirty="0"/>
                    </a:p>
                  </a:txBody>
                  <a:tcPr/>
                </a:tc>
                <a:tc>
                  <a:txBody>
                    <a:bodyPr/>
                    <a:lstStyle/>
                    <a:p>
                      <a:pPr algn="ctr"/>
                      <a:r>
                        <a:rPr lang="tr-TR" dirty="0" smtClean="0"/>
                        <a:t>D</a:t>
                      </a:r>
                      <a:endParaRPr lang="tr-TR" dirty="0"/>
                    </a:p>
                  </a:txBody>
                  <a:tcPr/>
                </a:tc>
                <a:tc>
                  <a:txBody>
                    <a:bodyPr/>
                    <a:lstStyle/>
                    <a:p>
                      <a:pPr algn="ctr"/>
                      <a:r>
                        <a:rPr lang="tr-TR" dirty="0" smtClean="0"/>
                        <a:t>E</a:t>
                      </a:r>
                      <a:endParaRPr lang="tr-TR" dirty="0"/>
                    </a:p>
                  </a:txBody>
                  <a:tcPr/>
                </a:tc>
                <a:tc>
                  <a:txBody>
                    <a:bodyPr/>
                    <a:lstStyle/>
                    <a:p>
                      <a:pPr algn="ctr"/>
                      <a:r>
                        <a:rPr lang="tr-TR" dirty="0" smtClean="0"/>
                        <a:t>F</a:t>
                      </a:r>
                      <a:endParaRPr lang="tr-TR" dirty="0"/>
                    </a:p>
                  </a:txBody>
                  <a:tcPr/>
                </a:tc>
                <a:extLst>
                  <a:ext uri="{0D108BD9-81ED-4DB2-BD59-A6C34878D82A}">
                    <a16:rowId xmlns:a16="http://schemas.microsoft.com/office/drawing/2014/main" val="2282078843"/>
                  </a:ext>
                </a:extLst>
              </a:tr>
              <a:tr h="640079">
                <a:tc>
                  <a:txBody>
                    <a:bodyPr/>
                    <a:lstStyle/>
                    <a:p>
                      <a:pPr algn="ctr"/>
                      <a:r>
                        <a:rPr lang="tr-TR" dirty="0" smtClean="0"/>
                        <a:t>SERVİS</a:t>
                      </a:r>
                    </a:p>
                    <a:p>
                      <a:pPr algn="ctr"/>
                      <a:r>
                        <a:rPr lang="tr-TR" dirty="0" err="1" smtClean="0"/>
                        <a:t>Serve</a:t>
                      </a:r>
                      <a:endParaRPr lang="tr-TR" dirty="0"/>
                    </a:p>
                  </a:txBody>
                  <a:tcPr>
                    <a:solidFill>
                      <a:schemeClr val="bg1"/>
                    </a:solidFill>
                  </a:tcPr>
                </a:tc>
                <a:tc>
                  <a:txBody>
                    <a:bodyPr/>
                    <a:lstStyle/>
                    <a:p>
                      <a:pPr algn="ctr"/>
                      <a:r>
                        <a:rPr lang="tr-TR" dirty="0" smtClean="0"/>
                        <a:t>KARŞILAMA</a:t>
                      </a:r>
                    </a:p>
                    <a:p>
                      <a:pPr algn="ctr"/>
                      <a:r>
                        <a:rPr lang="tr-TR" dirty="0" err="1" smtClean="0"/>
                        <a:t>Reception</a:t>
                      </a:r>
                      <a:endParaRPr lang="tr-TR" dirty="0"/>
                    </a:p>
                  </a:txBody>
                  <a:tcPr>
                    <a:solidFill>
                      <a:schemeClr val="bg1"/>
                    </a:solidFill>
                  </a:tcPr>
                </a:tc>
                <a:tc>
                  <a:txBody>
                    <a:bodyPr/>
                    <a:lstStyle/>
                    <a:p>
                      <a:pPr algn="ctr"/>
                      <a:r>
                        <a:rPr lang="tr-TR" dirty="0" smtClean="0"/>
                        <a:t>ATAK</a:t>
                      </a:r>
                    </a:p>
                    <a:p>
                      <a:pPr algn="ctr"/>
                      <a:r>
                        <a:rPr lang="tr-TR" dirty="0" smtClean="0"/>
                        <a:t>Attack</a:t>
                      </a:r>
                      <a:endParaRPr lang="tr-TR" dirty="0"/>
                    </a:p>
                  </a:txBody>
                  <a:tcPr>
                    <a:solidFill>
                      <a:schemeClr val="bg1"/>
                    </a:solidFill>
                  </a:tcPr>
                </a:tc>
                <a:tc>
                  <a:txBody>
                    <a:bodyPr/>
                    <a:lstStyle/>
                    <a:p>
                      <a:pPr algn="ctr"/>
                      <a:r>
                        <a:rPr lang="tr-TR" dirty="0" smtClean="0"/>
                        <a:t>BLOK</a:t>
                      </a:r>
                    </a:p>
                    <a:p>
                      <a:pPr algn="ctr"/>
                      <a:r>
                        <a:rPr lang="tr-TR" dirty="0" err="1" smtClean="0"/>
                        <a:t>Block</a:t>
                      </a:r>
                      <a:endParaRPr lang="tr-TR" dirty="0"/>
                    </a:p>
                  </a:txBody>
                  <a:tcPr>
                    <a:solidFill>
                      <a:schemeClr val="bg1"/>
                    </a:solidFill>
                  </a:tcPr>
                </a:tc>
                <a:tc>
                  <a:txBody>
                    <a:bodyPr/>
                    <a:lstStyle/>
                    <a:p>
                      <a:pPr algn="ctr"/>
                      <a:r>
                        <a:rPr lang="tr-TR" dirty="0" smtClean="0"/>
                        <a:t>DEFANS</a:t>
                      </a:r>
                    </a:p>
                    <a:p>
                      <a:pPr algn="ctr"/>
                      <a:r>
                        <a:rPr lang="tr-TR" dirty="0" err="1" smtClean="0"/>
                        <a:t>Dig</a:t>
                      </a:r>
                      <a:endParaRPr lang="tr-TR" dirty="0"/>
                    </a:p>
                  </a:txBody>
                  <a:tcPr>
                    <a:solidFill>
                      <a:schemeClr val="bg1"/>
                    </a:solidFill>
                  </a:tcPr>
                </a:tc>
                <a:tc>
                  <a:txBody>
                    <a:bodyPr/>
                    <a:lstStyle/>
                    <a:p>
                      <a:pPr algn="ctr"/>
                      <a:r>
                        <a:rPr lang="tr-TR" dirty="0" smtClean="0"/>
                        <a:t>PAS</a:t>
                      </a:r>
                    </a:p>
                    <a:p>
                      <a:pPr algn="ctr"/>
                      <a:r>
                        <a:rPr lang="tr-TR" dirty="0" err="1" smtClean="0"/>
                        <a:t>sEt</a:t>
                      </a:r>
                      <a:endParaRPr lang="tr-TR" dirty="0"/>
                    </a:p>
                  </a:txBody>
                  <a:tcPr>
                    <a:solidFill>
                      <a:schemeClr val="bg1"/>
                    </a:solidFill>
                  </a:tcPr>
                </a:tc>
                <a:tc>
                  <a:txBody>
                    <a:bodyPr/>
                    <a:lstStyle/>
                    <a:p>
                      <a:pPr algn="ctr"/>
                      <a:r>
                        <a:rPr lang="tr-TR" dirty="0" smtClean="0"/>
                        <a:t>AVANTAJ TOP</a:t>
                      </a:r>
                    </a:p>
                    <a:p>
                      <a:pPr algn="ctr"/>
                      <a:r>
                        <a:rPr lang="tr-TR" dirty="0" err="1" smtClean="0"/>
                        <a:t>Free</a:t>
                      </a:r>
                      <a:r>
                        <a:rPr lang="tr-TR" dirty="0" smtClean="0"/>
                        <a:t> </a:t>
                      </a:r>
                      <a:r>
                        <a:rPr lang="tr-TR" dirty="0" err="1" smtClean="0"/>
                        <a:t>ball</a:t>
                      </a:r>
                      <a:endParaRPr lang="tr-TR" dirty="0"/>
                    </a:p>
                  </a:txBody>
                  <a:tcPr>
                    <a:solidFill>
                      <a:schemeClr val="bg1"/>
                    </a:solidFill>
                  </a:tcPr>
                </a:tc>
                <a:extLst>
                  <a:ext uri="{0D108BD9-81ED-4DB2-BD59-A6C34878D82A}">
                    <a16:rowId xmlns:a16="http://schemas.microsoft.com/office/drawing/2014/main" val="2314942050"/>
                  </a:ext>
                </a:extLst>
              </a:tr>
            </a:tbl>
          </a:graphicData>
        </a:graphic>
      </p:graphicFrame>
      <p:cxnSp>
        <p:nvCxnSpPr>
          <p:cNvPr id="10" name="Düz Ok Bağlayıcısı 9"/>
          <p:cNvCxnSpPr/>
          <p:nvPr/>
        </p:nvCxnSpPr>
        <p:spPr>
          <a:xfrm flipH="1">
            <a:off x="4620322" y="3969834"/>
            <a:ext cx="849088" cy="3988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5469407" y="3969834"/>
            <a:ext cx="509452" cy="6226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4700611" y="4633138"/>
            <a:ext cx="873299" cy="1309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(P)</a:t>
            </a:r>
          </a:p>
          <a:p>
            <a:pPr algn="ctr"/>
            <a:r>
              <a:rPr lang="tr-TR" dirty="0" smtClean="0"/>
              <a:t>Avuç içi – </a:t>
            </a:r>
            <a:r>
              <a:rPr lang="tr-TR" dirty="0" err="1" smtClean="0"/>
              <a:t>spin</a:t>
            </a:r>
            <a:r>
              <a:rPr lang="tr-TR" dirty="0" smtClean="0"/>
              <a:t> plase</a:t>
            </a:r>
            <a:endParaRPr lang="tr-TR" dirty="0"/>
          </a:p>
        </p:txBody>
      </p:sp>
      <p:cxnSp>
        <p:nvCxnSpPr>
          <p:cNvPr id="19" name="Düz Ok Bağlayıcısı 18"/>
          <p:cNvCxnSpPr/>
          <p:nvPr/>
        </p:nvCxnSpPr>
        <p:spPr>
          <a:xfrm flipH="1">
            <a:off x="5221213" y="3981173"/>
            <a:ext cx="248195" cy="627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5645755" y="4568044"/>
            <a:ext cx="873299" cy="815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(T)</a:t>
            </a:r>
          </a:p>
          <a:p>
            <a:pPr algn="ctr"/>
            <a:r>
              <a:rPr lang="tr-TR" sz="1600" dirty="0" smtClean="0"/>
              <a:t>Parmak plase</a:t>
            </a:r>
            <a:endParaRPr lang="tr-TR" sz="1600" dirty="0"/>
          </a:p>
        </p:txBody>
      </p:sp>
      <p:sp>
        <p:nvSpPr>
          <p:cNvPr id="23" name="Dikdörtgen 22"/>
          <p:cNvSpPr/>
          <p:nvPr/>
        </p:nvSpPr>
        <p:spPr>
          <a:xfrm>
            <a:off x="3923371" y="4345861"/>
            <a:ext cx="873299" cy="89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(H)</a:t>
            </a:r>
          </a:p>
          <a:p>
            <a:pPr algn="ctr"/>
            <a:r>
              <a:rPr lang="tr-TR" dirty="0" smtClean="0"/>
              <a:t>Hard </a:t>
            </a:r>
            <a:r>
              <a:rPr lang="tr-TR" dirty="0" err="1" smtClean="0"/>
              <a:t>spike</a:t>
            </a:r>
            <a:endParaRPr lang="tr-TR" dirty="0"/>
          </a:p>
        </p:txBody>
      </p:sp>
      <p:grpSp>
        <p:nvGrpSpPr>
          <p:cNvPr id="32" name="Grup 31"/>
          <p:cNvGrpSpPr/>
          <p:nvPr/>
        </p:nvGrpSpPr>
        <p:grpSpPr>
          <a:xfrm rot="4207947">
            <a:off x="1585200" y="3287501"/>
            <a:ext cx="1864415" cy="929075"/>
            <a:chOff x="1621207" y="3541386"/>
            <a:chExt cx="1864415" cy="929075"/>
          </a:xfrm>
        </p:grpSpPr>
        <p:cxnSp>
          <p:nvCxnSpPr>
            <p:cNvPr id="29" name="Düz Ok Bağlayıcısı 28"/>
            <p:cNvCxnSpPr/>
            <p:nvPr/>
          </p:nvCxnSpPr>
          <p:spPr>
            <a:xfrm rot="17392053" flipH="1" flipV="1">
              <a:off x="1583395" y="3579198"/>
              <a:ext cx="929075" cy="853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rot="17392053" flipH="1">
              <a:off x="2822045" y="3563199"/>
              <a:ext cx="358864" cy="968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H="1">
              <a:off x="2358933" y="3725395"/>
              <a:ext cx="248195" cy="627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3" name="Dikdörtgen 32"/>
          <p:cNvSpPr/>
          <p:nvPr/>
        </p:nvSpPr>
        <p:spPr>
          <a:xfrm>
            <a:off x="1339633" y="3286247"/>
            <a:ext cx="873299" cy="89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(M)</a:t>
            </a:r>
          </a:p>
          <a:p>
            <a:pPr algn="ctr"/>
            <a:r>
              <a:rPr lang="tr-TR" dirty="0" err="1" smtClean="0"/>
              <a:t>Jump</a:t>
            </a:r>
            <a:r>
              <a:rPr lang="tr-TR" dirty="0" smtClean="0"/>
              <a:t> </a:t>
            </a:r>
            <a:r>
              <a:rPr lang="tr-TR" dirty="0" err="1" smtClean="0"/>
              <a:t>float</a:t>
            </a:r>
            <a:r>
              <a:rPr lang="tr-TR" dirty="0" smtClean="0"/>
              <a:t> servis</a:t>
            </a:r>
            <a:endParaRPr lang="tr-TR" dirty="0"/>
          </a:p>
        </p:txBody>
      </p:sp>
      <p:sp>
        <p:nvSpPr>
          <p:cNvPr id="34" name="Dikdörtgen 33"/>
          <p:cNvSpPr/>
          <p:nvPr/>
        </p:nvSpPr>
        <p:spPr>
          <a:xfrm>
            <a:off x="1007784" y="2156813"/>
            <a:ext cx="873299" cy="89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(Q)</a:t>
            </a:r>
          </a:p>
          <a:p>
            <a:pPr algn="ctr"/>
            <a:r>
              <a:rPr lang="tr-TR" dirty="0" smtClean="0"/>
              <a:t>Smaç servis</a:t>
            </a:r>
            <a:endParaRPr lang="tr-TR" dirty="0"/>
          </a:p>
        </p:txBody>
      </p:sp>
      <p:sp>
        <p:nvSpPr>
          <p:cNvPr id="37" name="Dikdörtgen 36"/>
          <p:cNvSpPr/>
          <p:nvPr/>
        </p:nvSpPr>
        <p:spPr>
          <a:xfrm>
            <a:off x="1712480" y="4476734"/>
            <a:ext cx="873299" cy="89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(T)</a:t>
            </a:r>
          </a:p>
          <a:p>
            <a:pPr algn="ctr"/>
            <a:r>
              <a:rPr lang="tr-TR" dirty="0" smtClean="0"/>
              <a:t>Tenis </a:t>
            </a:r>
          </a:p>
          <a:p>
            <a:pPr algn="ctr"/>
            <a:r>
              <a:rPr lang="tr-TR" dirty="0" smtClean="0"/>
              <a:t>servis</a:t>
            </a:r>
            <a:endParaRPr lang="tr-TR" dirty="0"/>
          </a:p>
        </p:txBody>
      </p:sp>
      <p:pic>
        <p:nvPicPr>
          <p:cNvPr id="20" name="Resim 19">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411055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01526"/>
          </a:xfrm>
        </p:spPr>
        <p:txBody>
          <a:bodyPr>
            <a:normAutofit fontScale="90000"/>
          </a:bodyPr>
          <a:lstStyle/>
          <a:p>
            <a:r>
              <a:rPr lang="tr-TR" dirty="0" smtClean="0"/>
              <a:t>SERVİS-SERVİS KARŞILAMA</a:t>
            </a:r>
            <a:endParaRPr lang="tr-TR" dirty="0"/>
          </a:p>
        </p:txBody>
      </p:sp>
      <p:sp>
        <p:nvSpPr>
          <p:cNvPr id="6" name="İçerik Yer Tutucusu 5"/>
          <p:cNvSpPr>
            <a:spLocks noGrp="1"/>
          </p:cNvSpPr>
          <p:nvPr>
            <p:ph idx="1"/>
          </p:nvPr>
        </p:nvSpPr>
        <p:spPr>
          <a:xfrm>
            <a:off x="3698690" y="1136468"/>
            <a:ext cx="8493309" cy="5721531"/>
          </a:xfrm>
        </p:spPr>
        <p:txBody>
          <a:bodyPr>
            <a:normAutofit/>
          </a:bodyPr>
          <a:lstStyle/>
          <a:p>
            <a:pPr marL="0" indent="0">
              <a:buNone/>
            </a:pPr>
            <a:r>
              <a:rPr lang="tr-TR" dirty="0"/>
              <a:t> </a:t>
            </a:r>
            <a:r>
              <a:rPr lang="tr-TR" dirty="0" smtClean="0"/>
              <a:t> Servis ve Servis Karşılama Nasıl Yazılır</a:t>
            </a:r>
          </a:p>
          <a:p>
            <a:pPr marL="0" indent="0">
              <a:buNone/>
            </a:pPr>
            <a:r>
              <a:rPr lang="tr-TR" sz="3600" b="1" dirty="0" smtClean="0">
                <a:solidFill>
                  <a:srgbClr val="FFFF00"/>
                </a:solidFill>
              </a:rPr>
              <a:t>a1</a:t>
            </a:r>
            <a:r>
              <a:rPr lang="en-US" sz="3600" b="1" dirty="0" smtClean="0">
                <a:solidFill>
                  <a:srgbClr val="FFFF00"/>
                </a:solidFill>
              </a:rPr>
              <a:t>0SM15.18</a:t>
            </a:r>
            <a:r>
              <a:rPr lang="tr-TR" sz="3600" b="1" dirty="0" smtClean="0">
                <a:solidFill>
                  <a:srgbClr val="FFFF00"/>
                </a:solidFill>
              </a:rPr>
              <a:t>#</a:t>
            </a:r>
          </a:p>
          <a:p>
            <a:pPr marL="0" indent="0">
              <a:buNone/>
            </a:pPr>
            <a:r>
              <a:rPr lang="tr-TR" dirty="0" smtClean="0"/>
              <a:t>   a – Rakip takım (ev sahibi takım için sembol kullanılmaz)</a:t>
            </a:r>
          </a:p>
          <a:p>
            <a:pPr marL="0" indent="0">
              <a:buNone/>
            </a:pPr>
            <a:r>
              <a:rPr lang="tr-TR" dirty="0" smtClean="0"/>
              <a:t>     10 – Servis atan oyuncunun forma numarası</a:t>
            </a:r>
          </a:p>
          <a:p>
            <a:pPr marL="0" indent="0">
              <a:buNone/>
            </a:pPr>
            <a:r>
              <a:rPr lang="tr-TR" dirty="0"/>
              <a:t> </a:t>
            </a:r>
            <a:r>
              <a:rPr lang="tr-TR" dirty="0" smtClean="0"/>
              <a:t>       SM – Servisin kodu  ( SQ , ST , SM )</a:t>
            </a:r>
          </a:p>
          <a:p>
            <a:pPr marL="0" indent="0">
              <a:buNone/>
            </a:pPr>
            <a:r>
              <a:rPr lang="tr-TR" dirty="0"/>
              <a:t> </a:t>
            </a:r>
            <a:r>
              <a:rPr lang="tr-TR" dirty="0" smtClean="0"/>
              <a:t>          15 – Servisin atıldığı ve karşılandığı yönü gösterir</a:t>
            </a:r>
            <a:endParaRPr lang="tr-TR" sz="3200" dirty="0" smtClean="0"/>
          </a:p>
          <a:p>
            <a:pPr marL="0" indent="0">
              <a:buNone/>
            </a:pPr>
            <a:r>
              <a:rPr lang="tr-TR" dirty="0"/>
              <a:t> </a:t>
            </a:r>
            <a:r>
              <a:rPr lang="tr-TR" dirty="0" smtClean="0"/>
              <a:t>            18 – Servisi karşılayan oyuncunun numarası</a:t>
            </a:r>
          </a:p>
          <a:p>
            <a:pPr marL="0" indent="0">
              <a:buNone/>
            </a:pPr>
            <a:r>
              <a:rPr lang="tr-TR" dirty="0"/>
              <a:t> </a:t>
            </a:r>
            <a:r>
              <a:rPr lang="tr-TR" dirty="0" smtClean="0"/>
              <a:t>               .  - Bağlaç ( servis ve karşılamayı bağlar)</a:t>
            </a:r>
          </a:p>
          <a:p>
            <a:pPr marL="0" indent="0">
              <a:buNone/>
            </a:pPr>
            <a:r>
              <a:rPr lang="tr-TR" dirty="0"/>
              <a:t> </a:t>
            </a:r>
            <a:r>
              <a:rPr lang="tr-TR" dirty="0" smtClean="0"/>
              <a:t>                   # - Karşılamanın değeri </a:t>
            </a:r>
          </a:p>
          <a:p>
            <a:pPr marL="0" indent="0">
              <a:buNone/>
            </a:pPr>
            <a:endParaRPr lang="tr-TR" dirty="0" smtClean="0"/>
          </a:p>
          <a:p>
            <a:pPr marL="0" indent="0">
              <a:buNone/>
            </a:pPr>
            <a:endParaRPr lang="tr-TR" dirty="0" smtClean="0"/>
          </a:p>
          <a:p>
            <a:endParaRPr lang="tr-TR" dirty="0"/>
          </a:p>
        </p:txBody>
      </p:sp>
      <p:grpSp>
        <p:nvGrpSpPr>
          <p:cNvPr id="16" name="Grup 15"/>
          <p:cNvGrpSpPr/>
          <p:nvPr/>
        </p:nvGrpSpPr>
        <p:grpSpPr>
          <a:xfrm>
            <a:off x="379774" y="966652"/>
            <a:ext cx="3147197" cy="5029199"/>
            <a:chOff x="352697" y="1084216"/>
            <a:chExt cx="3331029" cy="5773783"/>
          </a:xfrm>
        </p:grpSpPr>
        <p:pic>
          <p:nvPicPr>
            <p:cNvPr id="7" name="Resim 6"/>
            <p:cNvPicPr>
              <a:picLocks noChangeAspect="1"/>
            </p:cNvPicPr>
            <p:nvPr/>
          </p:nvPicPr>
          <p:blipFill>
            <a:blip r:embed="rId2"/>
            <a:stretch>
              <a:fillRect/>
            </a:stretch>
          </p:blipFill>
          <p:spPr>
            <a:xfrm>
              <a:off x="546738" y="1084216"/>
              <a:ext cx="2876411" cy="5773783"/>
            </a:xfrm>
            <a:prstGeom prst="rect">
              <a:avLst/>
            </a:prstGeom>
          </p:spPr>
        </p:pic>
        <p:sp>
          <p:nvSpPr>
            <p:cNvPr id="8" name="Dikdörtgen 7"/>
            <p:cNvSpPr/>
            <p:nvPr/>
          </p:nvSpPr>
          <p:spPr>
            <a:xfrm>
              <a:off x="561703" y="1136469"/>
              <a:ext cx="875211" cy="1672045"/>
            </a:xfrm>
            <a:prstGeom prst="rect">
              <a:avLst/>
            </a:prstGeom>
            <a:solidFill>
              <a:srgbClr val="FFFF0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solidFill>
                    <a:schemeClr val="tx1"/>
                  </a:solidFill>
                </a:rPr>
                <a:t>1</a:t>
              </a:r>
              <a:endParaRPr lang="tr-TR" sz="4800" dirty="0">
                <a:solidFill>
                  <a:schemeClr val="tx1"/>
                </a:solidFill>
              </a:endParaRPr>
            </a:p>
          </p:txBody>
        </p:sp>
        <p:sp>
          <p:nvSpPr>
            <p:cNvPr id="9" name="Dikdörtgen 8"/>
            <p:cNvSpPr/>
            <p:nvPr/>
          </p:nvSpPr>
          <p:spPr>
            <a:xfrm>
              <a:off x="1451879" y="1136469"/>
              <a:ext cx="1032717" cy="1672045"/>
            </a:xfrm>
            <a:prstGeom prst="rect">
              <a:avLst/>
            </a:prstGeom>
            <a:solidFill>
              <a:schemeClr val="accent1">
                <a:lumMod val="7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chemeClr val="bg1"/>
                  </a:solidFill>
                </a:rPr>
                <a:t>6</a:t>
              </a:r>
              <a:endParaRPr lang="tr-TR" sz="4400" dirty="0">
                <a:solidFill>
                  <a:schemeClr val="bg1"/>
                </a:solidFill>
              </a:endParaRPr>
            </a:p>
          </p:txBody>
        </p:sp>
        <p:sp>
          <p:nvSpPr>
            <p:cNvPr id="10" name="Dikdörtgen 9"/>
            <p:cNvSpPr/>
            <p:nvPr/>
          </p:nvSpPr>
          <p:spPr>
            <a:xfrm>
              <a:off x="2484597" y="1136469"/>
              <a:ext cx="875211" cy="1672045"/>
            </a:xfrm>
            <a:prstGeom prst="rect">
              <a:avLst/>
            </a:prstGeom>
            <a:solidFill>
              <a:srgbClr val="00B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chemeClr val="tx1">
                      <a:lumMod val="95000"/>
                      <a:lumOff val="5000"/>
                    </a:schemeClr>
                  </a:solidFill>
                </a:rPr>
                <a:t>5</a:t>
              </a:r>
              <a:endParaRPr lang="tr-TR" sz="4400" dirty="0">
                <a:solidFill>
                  <a:schemeClr val="tx1">
                    <a:lumMod val="95000"/>
                    <a:lumOff val="5000"/>
                  </a:schemeClr>
                </a:solidFill>
              </a:endParaRPr>
            </a:p>
          </p:txBody>
        </p:sp>
        <p:sp>
          <p:nvSpPr>
            <p:cNvPr id="11" name="Dikdörtgen 10"/>
            <p:cNvSpPr/>
            <p:nvPr/>
          </p:nvSpPr>
          <p:spPr>
            <a:xfrm>
              <a:off x="561703" y="2808514"/>
              <a:ext cx="875211" cy="1188719"/>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solidFill>
                    <a:schemeClr val="tx1"/>
                  </a:solidFill>
                </a:rPr>
                <a:t>2</a:t>
              </a:r>
              <a:endParaRPr lang="tr-TR" sz="4800" dirty="0">
                <a:solidFill>
                  <a:schemeClr val="tx1"/>
                </a:solidFill>
              </a:endParaRPr>
            </a:p>
          </p:txBody>
        </p:sp>
        <p:sp>
          <p:nvSpPr>
            <p:cNvPr id="12" name="Dikdörtgen 11"/>
            <p:cNvSpPr/>
            <p:nvPr/>
          </p:nvSpPr>
          <p:spPr>
            <a:xfrm>
              <a:off x="1451879" y="2808514"/>
              <a:ext cx="1032717" cy="1188719"/>
            </a:xfrm>
            <a:prstGeom prst="rect">
              <a:avLst/>
            </a:prstGeom>
            <a:solidFill>
              <a:schemeClr val="accent1">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chemeClr val="bg1"/>
                  </a:solidFill>
                </a:rPr>
                <a:t>3</a:t>
              </a:r>
              <a:endParaRPr lang="tr-TR" sz="4400" dirty="0">
                <a:solidFill>
                  <a:schemeClr val="bg1"/>
                </a:solidFill>
              </a:endParaRPr>
            </a:p>
          </p:txBody>
        </p:sp>
        <p:sp>
          <p:nvSpPr>
            <p:cNvPr id="13" name="Dikdörtgen 12"/>
            <p:cNvSpPr/>
            <p:nvPr/>
          </p:nvSpPr>
          <p:spPr>
            <a:xfrm>
              <a:off x="2484597" y="2808514"/>
              <a:ext cx="875211" cy="1188719"/>
            </a:xfrm>
            <a:prstGeom prst="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chemeClr val="tx1">
                      <a:lumMod val="95000"/>
                      <a:lumOff val="5000"/>
                    </a:schemeClr>
                  </a:solidFill>
                </a:rPr>
                <a:t>4</a:t>
              </a:r>
              <a:endParaRPr lang="tr-TR" sz="4400" dirty="0">
                <a:solidFill>
                  <a:schemeClr val="tx1">
                    <a:lumMod val="95000"/>
                    <a:lumOff val="5000"/>
                  </a:schemeClr>
                </a:solidFill>
              </a:endParaRPr>
            </a:p>
          </p:txBody>
        </p:sp>
        <p:cxnSp>
          <p:nvCxnSpPr>
            <p:cNvPr id="15" name="Düz Bağlayıcı 14"/>
            <p:cNvCxnSpPr/>
            <p:nvPr/>
          </p:nvCxnSpPr>
          <p:spPr>
            <a:xfrm>
              <a:off x="352697" y="3043646"/>
              <a:ext cx="3331029" cy="0"/>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p:grpSp>
      <p:sp>
        <p:nvSpPr>
          <p:cNvPr id="17" name="Dikdörtgen 16"/>
          <p:cNvSpPr/>
          <p:nvPr/>
        </p:nvSpPr>
        <p:spPr>
          <a:xfrm>
            <a:off x="2586446" y="5995851"/>
            <a:ext cx="634483" cy="692332"/>
          </a:xfrm>
          <a:prstGeom prst="rect">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1</a:t>
            </a:r>
            <a:endParaRPr lang="tr-TR" sz="2000" dirty="0"/>
          </a:p>
        </p:txBody>
      </p:sp>
      <p:sp>
        <p:nvSpPr>
          <p:cNvPr id="19" name="Dikdörtgen 18"/>
          <p:cNvSpPr/>
          <p:nvPr/>
        </p:nvSpPr>
        <p:spPr>
          <a:xfrm>
            <a:off x="1404156" y="5995851"/>
            <a:ext cx="989864" cy="692332"/>
          </a:xfrm>
          <a:prstGeom prst="rect">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6</a:t>
            </a:r>
            <a:endParaRPr lang="tr-TR" sz="2000" dirty="0"/>
          </a:p>
        </p:txBody>
      </p:sp>
      <p:sp>
        <p:nvSpPr>
          <p:cNvPr id="20" name="Dikdörtgen 19"/>
          <p:cNvSpPr/>
          <p:nvPr/>
        </p:nvSpPr>
        <p:spPr>
          <a:xfrm>
            <a:off x="577245" y="5995851"/>
            <a:ext cx="634483" cy="692332"/>
          </a:xfrm>
          <a:prstGeom prst="rect">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5</a:t>
            </a:r>
            <a:endParaRPr lang="tr-TR" sz="2000" dirty="0"/>
          </a:p>
        </p:txBody>
      </p:sp>
      <p:sp>
        <p:nvSpPr>
          <p:cNvPr id="46" name="Dikdörtgen 45"/>
          <p:cNvSpPr/>
          <p:nvPr/>
        </p:nvSpPr>
        <p:spPr>
          <a:xfrm>
            <a:off x="1528354" y="3696789"/>
            <a:ext cx="548640" cy="326571"/>
          </a:xfrm>
          <a:prstGeom prst="rect">
            <a:avLst/>
          </a:prstGeom>
          <a:solidFill>
            <a:srgbClr val="E7984C"/>
          </a:solidFill>
          <a:ln>
            <a:solidFill>
              <a:srgbClr val="E79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855897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1"/>
          <p:cNvSpPr>
            <a:spLocks noGrp="1"/>
          </p:cNvSpPr>
          <p:nvPr>
            <p:ph type="title"/>
          </p:nvPr>
        </p:nvSpPr>
        <p:spPr>
          <a:xfrm>
            <a:off x="3891322" y="296112"/>
            <a:ext cx="8300678" cy="848477"/>
          </a:xfrm>
        </p:spPr>
        <p:txBody>
          <a:bodyPr>
            <a:normAutofit/>
          </a:bodyPr>
          <a:lstStyle/>
          <a:p>
            <a:r>
              <a:rPr lang="tr-TR" sz="3200" b="1" dirty="0" smtClean="0">
                <a:latin typeface="+mn-lt"/>
              </a:rPr>
              <a:t>SERVİS KARŞILAMADAKİ DEĞERLER</a:t>
            </a:r>
            <a:endParaRPr lang="tr-TR" sz="3200" b="1" dirty="0">
              <a:latin typeface="+mn-lt"/>
            </a:endParaRPr>
          </a:p>
        </p:txBody>
      </p:sp>
      <p:graphicFrame>
        <p:nvGraphicFramePr>
          <p:cNvPr id="22" name="İçerik Yer Tutucusu 21"/>
          <p:cNvGraphicFramePr>
            <a:graphicFrameLocks noGrp="1"/>
          </p:cNvGraphicFramePr>
          <p:nvPr>
            <p:ph idx="1"/>
            <p:extLst/>
          </p:nvPr>
        </p:nvGraphicFramePr>
        <p:xfrm>
          <a:off x="3891322" y="1440703"/>
          <a:ext cx="8167328" cy="4592314"/>
        </p:xfrm>
        <a:graphic>
          <a:graphicData uri="http://schemas.openxmlformats.org/drawingml/2006/table">
            <a:tbl>
              <a:tblPr/>
              <a:tblGrid>
                <a:gridCol w="692635">
                  <a:extLst>
                    <a:ext uri="{9D8B030D-6E8A-4147-A177-3AD203B41FA5}">
                      <a16:colId xmlns:a16="http://schemas.microsoft.com/office/drawing/2014/main" val="673793771"/>
                    </a:ext>
                  </a:extLst>
                </a:gridCol>
                <a:gridCol w="7474693">
                  <a:extLst>
                    <a:ext uri="{9D8B030D-6E8A-4147-A177-3AD203B41FA5}">
                      <a16:colId xmlns:a16="http://schemas.microsoft.com/office/drawing/2014/main" val="2778213478"/>
                    </a:ext>
                  </a:extLst>
                </a:gridCol>
              </a:tblGrid>
              <a:tr h="265524">
                <a:tc>
                  <a:txBody>
                    <a:bodyPr/>
                    <a:lstStyle/>
                    <a:p>
                      <a:pPr algn="ctr" fontAlgn="b"/>
                      <a:r>
                        <a:rPr lang="tr-TR" sz="1000" b="0" i="0" u="none" strike="noStrike">
                          <a:effectLst/>
                          <a:latin typeface="Arial" panose="020B0604020202020204" pitchFamily="34" charset="0"/>
                        </a:rPr>
                        <a:t>SEMBOL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effectLst/>
                          <a:latin typeface="Arial" panose="020B0604020202020204" pitchFamily="34" charset="0"/>
                        </a:rPr>
                        <a:t>KARŞILAMA DEĞERLERİ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812007"/>
                  </a:ext>
                </a:extLst>
              </a:tr>
              <a:tr h="265524">
                <a:tc>
                  <a:txBody>
                    <a:bodyPr/>
                    <a:lstStyle/>
                    <a:p>
                      <a:pPr algn="ctr" fontAlgn="b"/>
                      <a:r>
                        <a:rPr lang="tr-TR" sz="2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MÜKEMMEL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67396"/>
                  </a:ext>
                </a:extLst>
              </a:tr>
              <a:tr h="265524">
                <a:tc>
                  <a:txBody>
                    <a:bodyPr/>
                    <a:lstStyle/>
                    <a:p>
                      <a:pPr algn="ctr" fontAlgn="b"/>
                      <a:r>
                        <a:rPr lang="tr-TR" sz="2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POZİTİF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617521"/>
                  </a:ext>
                </a:extLst>
              </a:tr>
              <a:tr h="265524">
                <a:tc>
                  <a:txBody>
                    <a:bodyPr/>
                    <a:lstStyle/>
                    <a:p>
                      <a:pPr algn="ctr" fontAlgn="b"/>
                      <a:r>
                        <a:rPr lang="tr-TR" sz="2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NÖTR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71293"/>
                  </a:ext>
                </a:extLst>
              </a:tr>
              <a:tr h="265524">
                <a:tc>
                  <a:txBody>
                    <a:bodyPr/>
                    <a:lstStyle/>
                    <a:p>
                      <a:pPr algn="ctr" fontAlgn="b"/>
                      <a:r>
                        <a:rPr lang="tr-TR" sz="2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NAGATİF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511466"/>
                  </a:ext>
                </a:extLst>
              </a:tr>
              <a:tr h="265524">
                <a:tc>
                  <a:txBody>
                    <a:bodyPr/>
                    <a:lstStyle/>
                    <a:p>
                      <a:pPr algn="ctr" fontAlgn="b"/>
                      <a:r>
                        <a:rPr lang="tr-TR" sz="2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ATAK YAPILAMAYAN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83164"/>
                  </a:ext>
                </a:extLst>
              </a:tr>
              <a:tr h="265524">
                <a:tc>
                  <a:txBody>
                    <a:bodyPr/>
                    <a:lstStyle/>
                    <a:p>
                      <a:pPr algn="ctr" fontAlgn="b"/>
                      <a:r>
                        <a:rPr lang="tr-TR" sz="2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effectLst/>
                          <a:latin typeface="Arial" panose="020B0604020202020204" pitchFamily="34" charset="0"/>
                        </a:rPr>
                        <a:t>SAYI VERİLEN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606563"/>
                  </a:ext>
                </a:extLst>
              </a:tr>
              <a:tr h="265524">
                <a:tc>
                  <a:txBody>
                    <a:bodyPr/>
                    <a:lstStyle/>
                    <a:p>
                      <a:pPr algn="l" fontAlgn="b"/>
                      <a:endParaRPr lang="tr-TR" sz="2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904860"/>
                  </a:ext>
                </a:extLst>
              </a:tr>
              <a:tr h="265524">
                <a:tc>
                  <a:txBody>
                    <a:bodyPr/>
                    <a:lstStyle/>
                    <a:p>
                      <a:pPr algn="ctr" fontAlgn="b"/>
                      <a:r>
                        <a:rPr lang="tr-TR" sz="1000" b="0" i="0" u="none" strike="noStrike">
                          <a:effectLst/>
                          <a:latin typeface="Arial" panose="020B0604020202020204" pitchFamily="34" charset="0"/>
                        </a:rPr>
                        <a:t>SEMBOL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AÇIKLAMALARI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589177"/>
                  </a:ext>
                </a:extLst>
              </a:tr>
              <a:tr h="265524">
                <a:tc>
                  <a:txBody>
                    <a:bodyPr/>
                    <a:lstStyle/>
                    <a:p>
                      <a:pPr algn="ctr" fontAlgn="b"/>
                      <a:r>
                        <a:rPr lang="tr-TR"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PASÖR BÖLGESİNE İSTENİLEN YÜKSEKLİKTE GELEN KARŞILAMA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535201"/>
                  </a:ext>
                </a:extLst>
              </a:tr>
              <a:tr h="265524">
                <a:tc>
                  <a:txBody>
                    <a:bodyPr/>
                    <a:lstStyle/>
                    <a:p>
                      <a:pPr algn="ctr" fontAlgn="b"/>
                      <a:r>
                        <a:rPr lang="tr-TR"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 BÖLGESİNİN DIŞINDA 3 METRENİN İÇERİSİNDEKİ YÜKSEK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148188"/>
                  </a:ext>
                </a:extLst>
              </a:tr>
              <a:tr h="265524">
                <a:tc>
                  <a:txBody>
                    <a:bodyPr/>
                    <a:lstStyle/>
                    <a:p>
                      <a:pPr algn="ctr" fontAlgn="b"/>
                      <a:r>
                        <a:rPr lang="tr-TR"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ÜÇ METREÇİZGİSİNİN ÜZERİNDEKİ YÜKSEK KARŞIMA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922024"/>
                  </a:ext>
                </a:extLst>
              </a:tr>
              <a:tr h="265524">
                <a:tc>
                  <a:txBody>
                    <a:bodyPr/>
                    <a:lstStyle/>
                    <a:p>
                      <a:pPr algn="ctr" fontAlgn="b"/>
                      <a:r>
                        <a:rPr lang="tr-TR"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 ve ! KARŞILAMANIN DIŞINDA VE  PASÖRÜN MANŞETLE PAS ATMASINI GEREKTİRECEK KARŞILAMA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79942"/>
                  </a:ext>
                </a:extLst>
              </a:tr>
              <a:tr h="499810">
                <a:tc>
                  <a:txBody>
                    <a:bodyPr/>
                    <a:lstStyle/>
                    <a:p>
                      <a:pPr algn="ctr" fontAlgn="b"/>
                      <a:r>
                        <a:rPr lang="tr-TR" sz="16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KARŞILANAN TOPUN RAKİP SAHAYA DİREK GEÇMESİ VEYA 3. PAS OLARAK ATILMAK ZORUNDA KALINMASI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2669"/>
                  </a:ext>
                </a:extLst>
              </a:tr>
              <a:tr h="265524">
                <a:tc>
                  <a:txBody>
                    <a:bodyPr/>
                    <a:lstStyle/>
                    <a:p>
                      <a:pPr algn="ctr" fontAlgn="b"/>
                      <a:r>
                        <a:rPr lang="tr-TR"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KARŞILAMADA DİREK SAYI VERİLMESİ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685547"/>
                  </a:ext>
                </a:extLst>
              </a:tr>
            </a:tbl>
          </a:graphicData>
        </a:graphic>
      </p:graphicFrame>
      <p:grpSp>
        <p:nvGrpSpPr>
          <p:cNvPr id="7" name="Grup 6"/>
          <p:cNvGrpSpPr/>
          <p:nvPr/>
        </p:nvGrpSpPr>
        <p:grpSpPr>
          <a:xfrm>
            <a:off x="633412" y="309175"/>
            <a:ext cx="3152775" cy="6328526"/>
            <a:chOff x="633412" y="309175"/>
            <a:chExt cx="3152775" cy="6328526"/>
          </a:xfrm>
        </p:grpSpPr>
        <p:pic>
          <p:nvPicPr>
            <p:cNvPr id="20" name="Resim 19"/>
            <p:cNvPicPr>
              <a:picLocks noChangeAspect="1"/>
            </p:cNvPicPr>
            <p:nvPr/>
          </p:nvPicPr>
          <p:blipFill>
            <a:blip r:embed="rId2"/>
            <a:stretch>
              <a:fillRect/>
            </a:stretch>
          </p:blipFill>
          <p:spPr>
            <a:xfrm>
              <a:off x="633412" y="309175"/>
              <a:ext cx="3152775" cy="6328526"/>
            </a:xfrm>
            <a:prstGeom prst="rect">
              <a:avLst/>
            </a:prstGeom>
          </p:spPr>
        </p:pic>
        <p:grpSp>
          <p:nvGrpSpPr>
            <p:cNvPr id="6" name="Grup 5"/>
            <p:cNvGrpSpPr/>
            <p:nvPr/>
          </p:nvGrpSpPr>
          <p:grpSpPr>
            <a:xfrm>
              <a:off x="859809" y="2661443"/>
              <a:ext cx="2483892" cy="823413"/>
              <a:chOff x="859809" y="2661443"/>
              <a:chExt cx="2483892" cy="823413"/>
            </a:xfrm>
          </p:grpSpPr>
          <p:sp>
            <p:nvSpPr>
              <p:cNvPr id="2" name="Dikdörtgen 1"/>
              <p:cNvSpPr/>
              <p:nvPr/>
            </p:nvSpPr>
            <p:spPr>
              <a:xfrm>
                <a:off x="859809" y="2746612"/>
                <a:ext cx="2483892"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Dikdörtgen 2"/>
              <p:cNvSpPr/>
              <p:nvPr/>
            </p:nvSpPr>
            <p:spPr>
              <a:xfrm>
                <a:off x="1190236" y="3046863"/>
                <a:ext cx="1583139" cy="3821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1866416" y="3023191"/>
                <a:ext cx="317843" cy="461665"/>
              </a:xfrm>
              <a:prstGeom prst="rect">
                <a:avLst/>
              </a:prstGeom>
              <a:noFill/>
            </p:spPr>
            <p:txBody>
              <a:bodyPr wrap="square" rtlCol="0">
                <a:spAutoFit/>
              </a:bodyPr>
              <a:lstStyle/>
              <a:p>
                <a:r>
                  <a:rPr lang="tr-TR" sz="2400" b="1" dirty="0" smtClean="0"/>
                  <a:t>#</a:t>
                </a:r>
                <a:endParaRPr lang="tr-TR" sz="2400" b="1" dirty="0"/>
              </a:p>
            </p:txBody>
          </p:sp>
          <p:sp>
            <p:nvSpPr>
              <p:cNvPr id="5" name="Metin kutusu 4"/>
              <p:cNvSpPr txBox="1"/>
              <p:nvPr/>
            </p:nvSpPr>
            <p:spPr>
              <a:xfrm>
                <a:off x="1866416" y="2661443"/>
                <a:ext cx="338554" cy="461665"/>
              </a:xfrm>
              <a:prstGeom prst="rect">
                <a:avLst/>
              </a:prstGeom>
              <a:noFill/>
            </p:spPr>
            <p:txBody>
              <a:bodyPr wrap="none" rtlCol="0">
                <a:spAutoFit/>
              </a:bodyPr>
              <a:lstStyle/>
              <a:p>
                <a:r>
                  <a:rPr lang="tr-TR" sz="2400" b="1" dirty="0" smtClean="0"/>
                  <a:t>+</a:t>
                </a:r>
                <a:endParaRPr lang="tr-TR" sz="2400" b="1" dirty="0"/>
              </a:p>
            </p:txBody>
          </p:sp>
        </p:grpSp>
      </p:grpSp>
      <p:pic>
        <p:nvPicPr>
          <p:cNvPr id="13" name="Resim 12">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818090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SERVİS KARŞILAMA (RECEPTİON) </a:t>
            </a:r>
          </a:p>
          <a:p>
            <a:r>
              <a:rPr lang="tr-TR" sz="5400" b="1" dirty="0">
                <a:solidFill>
                  <a:srgbClr val="FF0000"/>
                </a:solidFill>
              </a:rPr>
              <a:t>(R)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Picture 4">
            <a:extLst>
              <a:ext uri="{FF2B5EF4-FFF2-40B4-BE49-F238E27FC236}">
                <a16:creationId xmlns:a16="http://schemas.microsoft.com/office/drawing/2014/main" id="{0128F7A0-669C-4571-BCED-52D0DF028BDF}"/>
              </a:ext>
            </a:extLst>
          </p:cNvPr>
          <p:cNvPicPr>
            <a:picLocks noChangeAspect="1" noChangeArrowheads="1"/>
          </p:cNvPicPr>
          <p:nvPr/>
        </p:nvPicPr>
        <p:blipFill>
          <a:blip r:embed="rId3"/>
          <a:srcRect l="21679" t="16875" r="56641" b="61562"/>
          <a:stretch>
            <a:fillRect/>
          </a:stretch>
        </p:blipFill>
        <p:spPr bwMode="auto">
          <a:xfrm>
            <a:off x="3128211" y="1700462"/>
            <a:ext cx="5245768" cy="1810904"/>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D7D3F677-9A99-4B2E-8FA0-9555FE9E995E}"/>
              </a:ext>
            </a:extLst>
          </p:cNvPr>
          <p:cNvPicPr>
            <a:picLocks noChangeAspect="1" noChangeArrowheads="1"/>
          </p:cNvPicPr>
          <p:nvPr/>
        </p:nvPicPr>
        <p:blipFill>
          <a:blip r:embed="rId3"/>
          <a:srcRect l="22852" t="40698" r="60156" b="31395"/>
          <a:stretch>
            <a:fillRect/>
          </a:stretch>
        </p:blipFill>
        <p:spPr bwMode="auto">
          <a:xfrm>
            <a:off x="3343564" y="3714668"/>
            <a:ext cx="5399124" cy="2885739"/>
          </a:xfrm>
          <a:prstGeom prst="rect">
            <a:avLst/>
          </a:prstGeom>
          <a:noFill/>
          <a:ln w="9525">
            <a:noFill/>
            <a:miter lim="800000"/>
            <a:headEnd/>
            <a:tailEnd/>
          </a:ln>
          <a:effectLst/>
        </p:spPr>
      </p:pic>
    </p:spTree>
    <p:extLst>
      <p:ext uri="{BB962C8B-B14F-4D97-AF65-F5344CB8AC3E}">
        <p14:creationId xmlns:p14="http://schemas.microsoft.com/office/powerpoint/2010/main" val="1242424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1126" y="0"/>
            <a:ext cx="2929747" cy="869383"/>
          </a:xfrm>
        </p:spPr>
        <p:txBody>
          <a:bodyPr/>
          <a:lstStyle/>
          <a:p>
            <a:r>
              <a:rPr lang="en-US" dirty="0" smtClean="0"/>
              <a:t>ATAK Y</a:t>
            </a:r>
            <a:r>
              <a:rPr lang="tr-TR" dirty="0" smtClean="0"/>
              <a:t>ÖNÜ</a:t>
            </a:r>
            <a:endParaRPr lang="tr-TR" dirty="0"/>
          </a:p>
        </p:txBody>
      </p:sp>
      <p:sp>
        <p:nvSpPr>
          <p:cNvPr id="3" name="İçerik Yer Tutucusu 2"/>
          <p:cNvSpPr>
            <a:spLocks noGrp="1"/>
          </p:cNvSpPr>
          <p:nvPr>
            <p:ph idx="1"/>
          </p:nvPr>
        </p:nvSpPr>
        <p:spPr/>
        <p:txBody>
          <a:bodyPr/>
          <a:lstStyle/>
          <a:p>
            <a:endParaRPr lang="tr-TR" dirty="0"/>
          </a:p>
        </p:txBody>
      </p:sp>
      <p:pic>
        <p:nvPicPr>
          <p:cNvPr id="9" name="Resim 8"/>
          <p:cNvPicPr>
            <a:picLocks noChangeAspect="1"/>
          </p:cNvPicPr>
          <p:nvPr/>
        </p:nvPicPr>
        <p:blipFill>
          <a:blip r:embed="rId2"/>
          <a:stretch>
            <a:fillRect/>
          </a:stretch>
        </p:blipFill>
        <p:spPr>
          <a:xfrm>
            <a:off x="1" y="739050"/>
            <a:ext cx="12192000" cy="6078325"/>
          </a:xfrm>
          <a:prstGeom prst="rect">
            <a:avLst/>
          </a:prstGeom>
        </p:spPr>
      </p:pic>
      <p:pic>
        <p:nvPicPr>
          <p:cNvPr id="6" name="Resim 5">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7262853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ATAK KODLARI</a:t>
            </a:r>
            <a:endParaRPr lang="tr-TR" dirty="0"/>
          </a:p>
        </p:txBody>
      </p:sp>
      <p:sp>
        <p:nvSpPr>
          <p:cNvPr id="3" name="İçerik Yer Tutucusu 2"/>
          <p:cNvSpPr>
            <a:spLocks noGrp="1"/>
          </p:cNvSpPr>
          <p:nvPr>
            <p:ph idx="1"/>
          </p:nvPr>
        </p:nvSpPr>
        <p:spPr>
          <a:xfrm>
            <a:off x="4556759" y="4412915"/>
            <a:ext cx="2427515" cy="2157703"/>
          </a:xfrm>
        </p:spPr>
        <p:txBody>
          <a:bodyPr/>
          <a:lstStyle/>
          <a:p>
            <a:pPr marL="0" indent="0">
              <a:buNone/>
            </a:pPr>
            <a:r>
              <a:rPr lang="tr-TR" sz="2000" dirty="0" smtClean="0"/>
              <a:t>6 NUMARA ATAKLARI</a:t>
            </a:r>
          </a:p>
          <a:p>
            <a:pPr marL="0" indent="0">
              <a:buNone/>
            </a:pPr>
            <a:r>
              <a:rPr lang="tr-TR" sz="2000" dirty="0" smtClean="0"/>
              <a:t>XP – Hızlı</a:t>
            </a:r>
          </a:p>
          <a:p>
            <a:pPr marL="0" indent="0">
              <a:buNone/>
            </a:pPr>
            <a:r>
              <a:rPr lang="tr-TR" sz="2000" dirty="0" smtClean="0"/>
              <a:t>VP – Yüksek</a:t>
            </a:r>
          </a:p>
          <a:p>
            <a:pPr marL="0" indent="0">
              <a:buNone/>
            </a:pPr>
            <a:r>
              <a:rPr lang="tr-TR" sz="2000" dirty="0" smtClean="0"/>
              <a:t>XB – 6-1 Arası hızlı</a:t>
            </a:r>
          </a:p>
          <a:p>
            <a:pPr marL="0" indent="0">
              <a:buNone/>
            </a:pPr>
            <a:r>
              <a:rPr lang="tr-TR" sz="2000" dirty="0" smtClean="0"/>
              <a:t>XR – 6-5 Arası</a:t>
            </a:r>
          </a:p>
          <a:p>
            <a:pPr marL="0" indent="0">
              <a:buNone/>
            </a:pPr>
            <a:endParaRPr lang="tr-TR" sz="2000" dirty="0" smtClean="0"/>
          </a:p>
          <a:p>
            <a:pPr marL="0" indent="0">
              <a:buNone/>
            </a:pPr>
            <a:endParaRPr lang="tr-TR" sz="2000" dirty="0" smtClean="0"/>
          </a:p>
          <a:p>
            <a:pPr marL="0" indent="0">
              <a:buNone/>
            </a:pPr>
            <a:endParaRPr lang="tr-TR" dirty="0"/>
          </a:p>
        </p:txBody>
      </p:sp>
      <p:sp>
        <p:nvSpPr>
          <p:cNvPr id="8" name="İçerik Yer Tutucusu 2"/>
          <p:cNvSpPr txBox="1">
            <a:spLocks/>
          </p:cNvSpPr>
          <p:nvPr/>
        </p:nvSpPr>
        <p:spPr>
          <a:xfrm>
            <a:off x="8371113" y="1690688"/>
            <a:ext cx="2427515" cy="1582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dirty="0"/>
              <a:t>2</a:t>
            </a:r>
            <a:r>
              <a:rPr lang="tr-TR" sz="2000" dirty="0" smtClean="0"/>
              <a:t> NUMARA ATAKLARI</a:t>
            </a:r>
          </a:p>
          <a:p>
            <a:pPr marL="0" indent="0">
              <a:buFont typeface="Arial" panose="020B0604020202020204" pitchFamily="34" charset="0"/>
              <a:buNone/>
            </a:pPr>
            <a:r>
              <a:rPr lang="tr-TR" sz="2000" dirty="0" smtClean="0"/>
              <a:t>X6 – Hızlı hücum</a:t>
            </a:r>
          </a:p>
          <a:p>
            <a:pPr marL="0" indent="0">
              <a:buFont typeface="Arial" panose="020B0604020202020204" pitchFamily="34" charset="0"/>
              <a:buNone/>
            </a:pPr>
            <a:r>
              <a:rPr lang="tr-TR" sz="2000" dirty="0" smtClean="0"/>
              <a:t>V6 – Yüksek hücum</a:t>
            </a:r>
          </a:p>
          <a:p>
            <a:pPr marL="0" indent="0">
              <a:buFont typeface="Arial" panose="020B0604020202020204" pitchFamily="34" charset="0"/>
              <a:buNone/>
            </a:pPr>
            <a:r>
              <a:rPr lang="en-US" sz="2000" dirty="0" smtClean="0"/>
              <a:t>X4 </a:t>
            </a:r>
            <a:r>
              <a:rPr lang="tr-TR" sz="2000" dirty="0" smtClean="0"/>
              <a:t>– Ense üstü</a:t>
            </a:r>
          </a:p>
          <a:p>
            <a:pPr marL="0" indent="0">
              <a:buFont typeface="Arial" panose="020B0604020202020204" pitchFamily="34" charset="0"/>
              <a:buNone/>
            </a:pPr>
            <a:endParaRPr lang="tr-TR" dirty="0"/>
          </a:p>
        </p:txBody>
      </p:sp>
      <p:sp>
        <p:nvSpPr>
          <p:cNvPr id="9" name="İçerik Yer Tutucusu 2"/>
          <p:cNvSpPr txBox="1">
            <a:spLocks/>
          </p:cNvSpPr>
          <p:nvPr/>
        </p:nvSpPr>
        <p:spPr>
          <a:xfrm>
            <a:off x="4556759" y="1377180"/>
            <a:ext cx="2427515" cy="280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dirty="0" smtClean="0"/>
              <a:t>3 NUMARA ATAKLARI</a:t>
            </a:r>
          </a:p>
          <a:p>
            <a:pPr marL="0" indent="0">
              <a:buFont typeface="Arial" panose="020B0604020202020204" pitchFamily="34" charset="0"/>
              <a:buNone/>
            </a:pPr>
            <a:r>
              <a:rPr lang="tr-TR" sz="2000" dirty="0" smtClean="0"/>
              <a:t>X1 – Kısa </a:t>
            </a:r>
          </a:p>
          <a:p>
            <a:pPr marL="0" indent="0">
              <a:buFont typeface="Arial" panose="020B0604020202020204" pitchFamily="34" charset="0"/>
              <a:buNone/>
            </a:pPr>
            <a:r>
              <a:rPr lang="tr-TR" sz="2000" dirty="0"/>
              <a:t>X</a:t>
            </a:r>
            <a:r>
              <a:rPr lang="tr-TR" sz="2000" dirty="0" smtClean="0"/>
              <a:t>2 – Ense</a:t>
            </a:r>
          </a:p>
          <a:p>
            <a:pPr marL="0" indent="0">
              <a:buFont typeface="Arial" panose="020B0604020202020204" pitchFamily="34" charset="0"/>
              <a:buNone/>
            </a:pPr>
            <a:r>
              <a:rPr lang="tr-TR" sz="2000" dirty="0" smtClean="0"/>
              <a:t>XC – Yüksek</a:t>
            </a:r>
          </a:p>
          <a:p>
            <a:pPr marL="0" indent="0">
              <a:buFont typeface="Arial" panose="020B0604020202020204" pitchFamily="34" charset="0"/>
              <a:buNone/>
            </a:pPr>
            <a:r>
              <a:rPr lang="tr-TR" sz="2000" dirty="0" smtClean="0"/>
              <a:t>X7 – Kurşun</a:t>
            </a:r>
          </a:p>
          <a:p>
            <a:pPr marL="0" indent="0">
              <a:buFont typeface="Arial" panose="020B0604020202020204" pitchFamily="34" charset="0"/>
              <a:buNone/>
            </a:pPr>
            <a:r>
              <a:rPr lang="tr-TR" sz="2000" dirty="0" smtClean="0"/>
              <a:t>XF – Tek ayak</a:t>
            </a:r>
          </a:p>
          <a:p>
            <a:pPr marL="0" indent="0">
              <a:buFont typeface="Arial" panose="020B0604020202020204" pitchFamily="34" charset="0"/>
              <a:buNone/>
            </a:pPr>
            <a:endParaRPr lang="tr-TR" sz="2000" dirty="0" smtClean="0"/>
          </a:p>
          <a:p>
            <a:pPr marL="0" indent="0">
              <a:buFont typeface="Arial" panose="020B0604020202020204" pitchFamily="34" charset="0"/>
              <a:buNone/>
            </a:pPr>
            <a:endParaRPr lang="tr-TR" dirty="0"/>
          </a:p>
        </p:txBody>
      </p:sp>
      <p:sp>
        <p:nvSpPr>
          <p:cNvPr id="10" name="İçerik Yer Tutucusu 2"/>
          <p:cNvSpPr txBox="1">
            <a:spLocks/>
          </p:cNvSpPr>
          <p:nvPr/>
        </p:nvSpPr>
        <p:spPr>
          <a:xfrm>
            <a:off x="742405" y="1874365"/>
            <a:ext cx="2427515" cy="1582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smtClean="0"/>
              <a:t>4 NUMARA ATAKLARI</a:t>
            </a:r>
          </a:p>
          <a:p>
            <a:pPr marL="0" indent="0">
              <a:buFont typeface="Arial" panose="020B0604020202020204" pitchFamily="34" charset="0"/>
              <a:buNone/>
            </a:pPr>
            <a:r>
              <a:rPr lang="tr-TR" sz="2000" smtClean="0"/>
              <a:t>X5 – Hızlı </a:t>
            </a:r>
          </a:p>
          <a:p>
            <a:pPr marL="0" indent="0">
              <a:buFont typeface="Arial" panose="020B0604020202020204" pitchFamily="34" charset="0"/>
              <a:buNone/>
            </a:pPr>
            <a:r>
              <a:rPr lang="tr-TR" sz="2000" smtClean="0"/>
              <a:t>V5 – Yüksek</a:t>
            </a:r>
          </a:p>
          <a:p>
            <a:pPr marL="0" indent="0">
              <a:buFont typeface="Arial" panose="020B0604020202020204" pitchFamily="34" charset="0"/>
              <a:buNone/>
            </a:pPr>
            <a:r>
              <a:rPr lang="tr-TR" sz="2000" smtClean="0"/>
              <a:t>X9 – Kısa üstü</a:t>
            </a:r>
          </a:p>
          <a:p>
            <a:pPr marL="0" indent="0">
              <a:buFont typeface="Arial" panose="020B0604020202020204" pitchFamily="34" charset="0"/>
              <a:buNone/>
            </a:pPr>
            <a:endParaRPr lang="tr-TR" sz="2000" smtClean="0"/>
          </a:p>
          <a:p>
            <a:pPr marL="0" indent="0">
              <a:buFont typeface="Arial" panose="020B0604020202020204" pitchFamily="34" charset="0"/>
              <a:buNone/>
            </a:pPr>
            <a:endParaRPr lang="tr-TR" dirty="0"/>
          </a:p>
        </p:txBody>
      </p:sp>
      <p:sp>
        <p:nvSpPr>
          <p:cNvPr id="11" name="İçerik Yer Tutucusu 2"/>
          <p:cNvSpPr txBox="1">
            <a:spLocks/>
          </p:cNvSpPr>
          <p:nvPr/>
        </p:nvSpPr>
        <p:spPr>
          <a:xfrm>
            <a:off x="8371113" y="4180115"/>
            <a:ext cx="2427515" cy="2157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dirty="0"/>
              <a:t>1</a:t>
            </a:r>
            <a:r>
              <a:rPr lang="tr-TR" sz="2000" dirty="0" smtClean="0"/>
              <a:t> NUMARA ATAKLARI</a:t>
            </a:r>
          </a:p>
          <a:p>
            <a:pPr marL="0" indent="0">
              <a:buFont typeface="Arial" panose="020B0604020202020204" pitchFamily="34" charset="0"/>
              <a:buNone/>
            </a:pPr>
            <a:r>
              <a:rPr lang="tr-TR" sz="2000" dirty="0" smtClean="0"/>
              <a:t>X8 – Hızlı</a:t>
            </a:r>
          </a:p>
          <a:p>
            <a:pPr marL="0" indent="0">
              <a:buFont typeface="Arial" panose="020B0604020202020204" pitchFamily="34" charset="0"/>
              <a:buNone/>
            </a:pPr>
            <a:r>
              <a:rPr lang="tr-TR" sz="2000" dirty="0" smtClean="0"/>
              <a:t>V8 – Yüksek</a:t>
            </a:r>
          </a:p>
          <a:p>
            <a:pPr marL="0" indent="0">
              <a:buFont typeface="Arial" panose="020B0604020202020204" pitchFamily="34" charset="0"/>
              <a:buNone/>
            </a:pPr>
            <a:endParaRPr lang="tr-TR" sz="2000" dirty="0" smtClean="0"/>
          </a:p>
          <a:p>
            <a:pPr marL="0" indent="0">
              <a:buFont typeface="Arial" panose="020B0604020202020204" pitchFamily="34" charset="0"/>
              <a:buNone/>
            </a:pPr>
            <a:endParaRPr lang="tr-TR" sz="2000" dirty="0" smtClean="0"/>
          </a:p>
          <a:p>
            <a:pPr marL="0" indent="0">
              <a:buFont typeface="Arial" panose="020B0604020202020204" pitchFamily="34" charset="0"/>
              <a:buNone/>
            </a:pPr>
            <a:endParaRPr lang="tr-TR" dirty="0"/>
          </a:p>
        </p:txBody>
      </p:sp>
      <p:sp>
        <p:nvSpPr>
          <p:cNvPr id="12" name="İçerik Yer Tutucusu 2"/>
          <p:cNvSpPr txBox="1">
            <a:spLocks/>
          </p:cNvSpPr>
          <p:nvPr/>
        </p:nvSpPr>
        <p:spPr>
          <a:xfrm>
            <a:off x="742405" y="4078800"/>
            <a:ext cx="2427515" cy="2157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dirty="0" smtClean="0"/>
              <a:t>PASÖR &amp; PENALTI</a:t>
            </a:r>
          </a:p>
          <a:p>
            <a:pPr marL="0" indent="0">
              <a:buFont typeface="Arial" panose="020B0604020202020204" pitchFamily="34" charset="0"/>
              <a:buNone/>
            </a:pPr>
            <a:r>
              <a:rPr lang="tr-TR" sz="2000" dirty="0" smtClean="0"/>
              <a:t>PP – Pasör plasesi</a:t>
            </a:r>
          </a:p>
          <a:p>
            <a:pPr marL="0" indent="0">
              <a:buFont typeface="Arial" panose="020B0604020202020204" pitchFamily="34" charset="0"/>
              <a:buNone/>
            </a:pPr>
            <a:r>
              <a:rPr lang="tr-TR" sz="2000" dirty="0" smtClean="0"/>
              <a:t>PR – Penaltı </a:t>
            </a:r>
          </a:p>
          <a:p>
            <a:pPr marL="0" indent="0">
              <a:buFont typeface="Arial" panose="020B0604020202020204" pitchFamily="34" charset="0"/>
              <a:buNone/>
            </a:pPr>
            <a:r>
              <a:rPr lang="tr-TR" sz="2000" dirty="0" smtClean="0"/>
              <a:t>P2 – Defansa vurulan penaltı</a:t>
            </a:r>
          </a:p>
          <a:p>
            <a:pPr marL="0" indent="0">
              <a:buFont typeface="Arial" panose="020B0604020202020204" pitchFamily="34" charset="0"/>
              <a:buNone/>
            </a:pPr>
            <a:endParaRPr lang="tr-TR" sz="2000" dirty="0" smtClean="0"/>
          </a:p>
          <a:p>
            <a:pPr marL="0" indent="0">
              <a:buFont typeface="Arial" panose="020B0604020202020204" pitchFamily="34" charset="0"/>
              <a:buNone/>
            </a:pPr>
            <a:endParaRPr lang="tr-TR" sz="2000" dirty="0" smtClean="0"/>
          </a:p>
          <a:p>
            <a:pPr marL="0" indent="0">
              <a:buFont typeface="Arial" panose="020B0604020202020204" pitchFamily="34" charset="0"/>
              <a:buNone/>
            </a:pPr>
            <a:endParaRPr lang="tr-TR" dirty="0"/>
          </a:p>
        </p:txBody>
      </p:sp>
      <p:pic>
        <p:nvPicPr>
          <p:cNvPr id="13" name="Resim 12">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233141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9516" y="148994"/>
            <a:ext cx="3401291" cy="507711"/>
          </a:xfrm>
        </p:spPr>
        <p:txBody>
          <a:bodyPr>
            <a:normAutofit fontScale="90000"/>
          </a:bodyPr>
          <a:lstStyle/>
          <a:p>
            <a:pPr algn="ctr"/>
            <a:r>
              <a:rPr lang="tr-TR" dirty="0" smtClean="0"/>
              <a:t>  ATAK</a:t>
            </a:r>
            <a:endParaRPr lang="tr-TR" dirty="0"/>
          </a:p>
        </p:txBody>
      </p:sp>
      <p:sp>
        <p:nvSpPr>
          <p:cNvPr id="3" name="İçerik Yer Tutucusu 2"/>
          <p:cNvSpPr>
            <a:spLocks noGrp="1"/>
          </p:cNvSpPr>
          <p:nvPr>
            <p:ph idx="1"/>
          </p:nvPr>
        </p:nvSpPr>
        <p:spPr>
          <a:xfrm>
            <a:off x="219891" y="683618"/>
            <a:ext cx="5656218" cy="6174382"/>
          </a:xfrm>
        </p:spPr>
        <p:txBody>
          <a:bodyPr>
            <a:normAutofit/>
          </a:bodyPr>
          <a:lstStyle/>
          <a:p>
            <a:r>
              <a:rPr lang="tr-TR" dirty="0" smtClean="0"/>
              <a:t>Atak Nasıl Tutulur</a:t>
            </a:r>
          </a:p>
          <a:p>
            <a:r>
              <a:rPr lang="tr-TR" dirty="0" smtClean="0"/>
              <a:t> </a:t>
            </a:r>
            <a:r>
              <a:rPr lang="tr-TR" sz="3200" b="1" dirty="0" smtClean="0">
                <a:solidFill>
                  <a:srgbClr val="FFFF00"/>
                </a:solidFill>
              </a:rPr>
              <a:t>a10X51</a:t>
            </a:r>
          </a:p>
          <a:p>
            <a:r>
              <a:rPr lang="tr-TR" dirty="0" smtClean="0"/>
              <a:t> a – </a:t>
            </a:r>
            <a:r>
              <a:rPr lang="tr-TR" dirty="0"/>
              <a:t>Rakip takım (ev sahibi </a:t>
            </a:r>
            <a:r>
              <a:rPr lang="tr-TR" dirty="0" smtClean="0"/>
              <a:t>    takım </a:t>
            </a:r>
            <a:r>
              <a:rPr lang="tr-TR" dirty="0"/>
              <a:t>için sembol kullanılmaz</a:t>
            </a:r>
            <a:r>
              <a:rPr lang="tr-TR" dirty="0" smtClean="0"/>
              <a:t>)</a:t>
            </a:r>
          </a:p>
          <a:p>
            <a:r>
              <a:rPr lang="tr-TR" dirty="0" smtClean="0"/>
              <a:t>10 – Atak yapan oyuncunun forma numarası</a:t>
            </a:r>
          </a:p>
          <a:p>
            <a:r>
              <a:rPr lang="tr-TR" dirty="0" smtClean="0"/>
              <a:t>X5 – Atak kodu</a:t>
            </a:r>
          </a:p>
          <a:p>
            <a:r>
              <a:rPr lang="tr-TR" dirty="0" smtClean="0"/>
              <a:t>1 – Atağın yapıldığı bölge </a:t>
            </a:r>
          </a:p>
          <a:p>
            <a:r>
              <a:rPr lang="tr-TR" dirty="0" smtClean="0"/>
              <a:t>Atak için kullanılan semboller </a:t>
            </a:r>
          </a:p>
          <a:p>
            <a:r>
              <a:rPr lang="tr-TR" dirty="0"/>
              <a:t> </a:t>
            </a:r>
            <a:r>
              <a:rPr lang="tr-TR" dirty="0" smtClean="0"/>
              <a:t># </a:t>
            </a:r>
            <a:r>
              <a:rPr lang="en-US" dirty="0" err="1" smtClean="0"/>
              <a:t>Ataktan</a:t>
            </a:r>
            <a:r>
              <a:rPr lang="en-US" dirty="0" smtClean="0"/>
              <a:t> al</a:t>
            </a:r>
            <a:r>
              <a:rPr lang="tr-TR" dirty="0" err="1" smtClean="0"/>
              <a:t>ınan</a:t>
            </a:r>
            <a:r>
              <a:rPr lang="tr-TR" dirty="0" smtClean="0"/>
              <a:t> sayı</a:t>
            </a:r>
          </a:p>
          <a:p>
            <a:r>
              <a:rPr lang="tr-TR" dirty="0" smtClean="0"/>
              <a:t> = Atak hatası          </a:t>
            </a:r>
            <a:endParaRPr lang="tr-TR" dirty="0"/>
          </a:p>
        </p:txBody>
      </p:sp>
      <p:sp>
        <p:nvSpPr>
          <p:cNvPr id="5" name="İçerik Yer Tutucusu 2"/>
          <p:cNvSpPr txBox="1">
            <a:spLocks/>
          </p:cNvSpPr>
          <p:nvPr/>
        </p:nvSpPr>
        <p:spPr>
          <a:xfrm>
            <a:off x="6004559" y="785993"/>
            <a:ext cx="5830389" cy="5988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Blok Nasıl Tutulur</a:t>
            </a:r>
          </a:p>
          <a:p>
            <a:r>
              <a:rPr lang="tr-TR" dirty="0" smtClean="0"/>
              <a:t> a10X51</a:t>
            </a:r>
            <a:r>
              <a:rPr lang="tr-TR" sz="3200" b="1" dirty="0" smtClean="0">
                <a:solidFill>
                  <a:srgbClr val="FFFF00"/>
                </a:solidFill>
              </a:rPr>
              <a:t>.18!</a:t>
            </a:r>
          </a:p>
          <a:p>
            <a:r>
              <a:rPr lang="tr-TR" dirty="0" smtClean="0"/>
              <a:t>  . Bağlaç (atak blok ve defansı nokta ile bağlanır)</a:t>
            </a:r>
          </a:p>
          <a:p>
            <a:r>
              <a:rPr lang="tr-TR" dirty="0" smtClean="0"/>
              <a:t>18 – </a:t>
            </a:r>
            <a:r>
              <a:rPr lang="tr-TR" dirty="0" err="1" smtClean="0"/>
              <a:t>Blokdaki</a:t>
            </a:r>
            <a:r>
              <a:rPr lang="tr-TR" dirty="0" smtClean="0"/>
              <a:t> oyuncunun forma numarası</a:t>
            </a:r>
          </a:p>
          <a:p>
            <a:r>
              <a:rPr lang="tr-TR" dirty="0"/>
              <a:t>B</a:t>
            </a:r>
            <a:r>
              <a:rPr lang="tr-TR" dirty="0" smtClean="0"/>
              <a:t>lok için kullanılan semboller</a:t>
            </a:r>
          </a:p>
          <a:p>
            <a:r>
              <a:rPr lang="tr-TR" dirty="0" smtClean="0"/>
              <a:t># Blok sayısı</a:t>
            </a:r>
          </a:p>
          <a:p>
            <a:r>
              <a:rPr lang="tr-TR" dirty="0" smtClean="0"/>
              <a:t>+ Pozitif blok (</a:t>
            </a:r>
            <a:r>
              <a:rPr lang="tr-TR" sz="2400" dirty="0" smtClean="0"/>
              <a:t>sembol olarak yazılmaz</a:t>
            </a:r>
            <a:r>
              <a:rPr lang="tr-TR" dirty="0" smtClean="0"/>
              <a:t>)</a:t>
            </a:r>
          </a:p>
          <a:p>
            <a:r>
              <a:rPr lang="tr-TR" dirty="0" smtClean="0"/>
              <a:t>! Dublajdan çıkarılan blok </a:t>
            </a:r>
          </a:p>
          <a:p>
            <a:r>
              <a:rPr lang="tr-TR" dirty="0" smtClean="0"/>
              <a:t>/ Blokta file hatası</a:t>
            </a:r>
          </a:p>
          <a:p>
            <a:r>
              <a:rPr lang="tr-TR" dirty="0" smtClean="0"/>
              <a:t>= </a:t>
            </a:r>
            <a:r>
              <a:rPr lang="tr-TR" dirty="0" err="1" smtClean="0"/>
              <a:t>Blokout</a:t>
            </a:r>
            <a:r>
              <a:rPr lang="tr-TR" dirty="0" smtClean="0"/>
              <a:t> için kullanılır</a:t>
            </a:r>
            <a:endParaRPr lang="tr-TR" dirty="0"/>
          </a:p>
        </p:txBody>
      </p:sp>
      <p:sp>
        <p:nvSpPr>
          <p:cNvPr id="6" name="Unvan 1"/>
          <p:cNvSpPr txBox="1">
            <a:spLocks/>
          </p:cNvSpPr>
          <p:nvPr/>
        </p:nvSpPr>
        <p:spPr>
          <a:xfrm>
            <a:off x="7520445" y="102376"/>
            <a:ext cx="2798618" cy="58124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dirty="0" smtClean="0"/>
              <a:t>BLOK</a:t>
            </a:r>
            <a:endParaRPr lang="tr-TR" dirty="0"/>
          </a:p>
        </p:txBody>
      </p:sp>
      <p:pic>
        <p:nvPicPr>
          <p:cNvPr id="7" name="Resim 6">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1436674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AVANTAJ TOP (FREE BALL) (F)</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Becerilerin Sınıflandırılması ve Değerlendirilmesi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Picture 2">
            <a:extLst>
              <a:ext uri="{FF2B5EF4-FFF2-40B4-BE49-F238E27FC236}">
                <a16:creationId xmlns:a16="http://schemas.microsoft.com/office/drawing/2014/main" id="{2466D0B9-8E58-44DD-B2D0-91D9A7A0221A}"/>
              </a:ext>
            </a:extLst>
          </p:cNvPr>
          <p:cNvPicPr>
            <a:picLocks noChangeAspect="1" noChangeArrowheads="1"/>
          </p:cNvPicPr>
          <p:nvPr/>
        </p:nvPicPr>
        <p:blipFill>
          <a:blip r:embed="rId3"/>
          <a:srcRect l="59766" t="23438" r="23242" b="42812"/>
          <a:stretch>
            <a:fillRect/>
          </a:stretch>
        </p:blipFill>
        <p:spPr bwMode="auto">
          <a:xfrm>
            <a:off x="4340631" y="2416862"/>
            <a:ext cx="3143272" cy="3901993"/>
          </a:xfrm>
          <a:prstGeom prst="rect">
            <a:avLst/>
          </a:prstGeom>
          <a:noFill/>
          <a:ln w="9525">
            <a:noFill/>
            <a:miter lim="800000"/>
            <a:headEnd/>
            <a:tailEnd/>
          </a:ln>
          <a:effectLst/>
        </p:spPr>
      </p:pic>
    </p:spTree>
    <p:extLst>
      <p:ext uri="{BB962C8B-B14F-4D97-AF65-F5344CB8AC3E}">
        <p14:creationId xmlns:p14="http://schemas.microsoft.com/office/powerpoint/2010/main" val="1714131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fontScale="47500" lnSpcReduction="20000"/>
          </a:bodyPr>
          <a:lstStyle/>
          <a:p>
            <a:pPr algn="just" eaLnBrk="0" hangingPunct="0">
              <a:tabLst>
                <a:tab pos="900113" algn="l"/>
              </a:tabLst>
            </a:pPr>
            <a:r>
              <a:rPr lang="tr-TR" sz="4400" b="1" dirty="0"/>
              <a:t>Mükemmel (#): </a:t>
            </a:r>
            <a:r>
              <a:rPr lang="tr-TR" sz="4400" dirty="0"/>
              <a:t>Yeterli yükseklikte tam olarak pasör bölgesine alınan avantaj top.</a:t>
            </a:r>
          </a:p>
          <a:p>
            <a:pPr algn="just" eaLnBrk="0" hangingPunct="0">
              <a:tabLst>
                <a:tab pos="900113" algn="l"/>
              </a:tabLst>
            </a:pPr>
            <a:endParaRPr lang="tr-TR" sz="4400" b="1" dirty="0"/>
          </a:p>
          <a:p>
            <a:pPr algn="just" eaLnBrk="0" hangingPunct="0">
              <a:tabLst>
                <a:tab pos="900113" algn="l"/>
              </a:tabLst>
            </a:pPr>
            <a:r>
              <a:rPr lang="tr-TR" sz="4400" b="1" dirty="0"/>
              <a:t>Pozitif (+): </a:t>
            </a:r>
            <a:r>
              <a:rPr lang="tr-TR" sz="4400" dirty="0"/>
              <a:t>3 m. içerisine alınan birden fazla pas türünün kullanılabildiği fakat her kombinasyonun gerçekleştirilemediği avantaj top.</a:t>
            </a:r>
          </a:p>
          <a:p>
            <a:pPr algn="just" eaLnBrk="0" hangingPunct="0">
              <a:tabLst>
                <a:tab pos="900113" algn="l"/>
              </a:tabLst>
            </a:pPr>
            <a:endParaRPr lang="tr-TR" sz="4400" b="1" dirty="0"/>
          </a:p>
          <a:p>
            <a:pPr algn="just" eaLnBrk="0" hangingPunct="0">
              <a:tabLst>
                <a:tab pos="900113" algn="l"/>
              </a:tabLst>
            </a:pPr>
            <a:r>
              <a:rPr lang="tr-TR" sz="4400" b="1" dirty="0"/>
              <a:t>Ünlem (!): </a:t>
            </a:r>
            <a:r>
              <a:rPr lang="tr-TR" sz="4400" dirty="0"/>
              <a:t>3 m. Üzerine alınan pasörün </a:t>
            </a:r>
            <a:r>
              <a:rPr lang="tr-TR" sz="4400" dirty="0" err="1"/>
              <a:t>pasörün</a:t>
            </a:r>
            <a:r>
              <a:rPr lang="tr-TR" sz="4400" dirty="0"/>
              <a:t> parmak pas ile pas dağılımı yapabileceği manşet karşılamaları</a:t>
            </a:r>
          </a:p>
          <a:p>
            <a:pPr algn="just" eaLnBrk="0" hangingPunct="0">
              <a:tabLst>
                <a:tab pos="900113" algn="l"/>
              </a:tabLst>
            </a:pPr>
            <a:endParaRPr lang="tr-TR" sz="4400" b="1" dirty="0"/>
          </a:p>
          <a:p>
            <a:pPr algn="just" eaLnBrk="0" hangingPunct="0">
              <a:tabLst>
                <a:tab pos="900113" algn="l"/>
              </a:tabLst>
            </a:pPr>
            <a:r>
              <a:rPr lang="tr-TR" sz="4400" b="1" dirty="0"/>
              <a:t>Negatif (-): </a:t>
            </a:r>
            <a:r>
              <a:rPr lang="tr-TR" sz="4400" dirty="0"/>
              <a:t>Sadece zorunlu olarak tek bir bölgeden tek bir çeşit pasın oynanabildiği avantaj top.</a:t>
            </a:r>
          </a:p>
          <a:p>
            <a:pPr algn="just" eaLnBrk="0" hangingPunct="0">
              <a:tabLst>
                <a:tab pos="900113" algn="l"/>
              </a:tabLst>
            </a:pPr>
            <a:endParaRPr lang="tr-TR" sz="4400" b="1" dirty="0"/>
          </a:p>
          <a:p>
            <a:pPr algn="just" eaLnBrk="0" hangingPunct="0">
              <a:tabLst>
                <a:tab pos="900113" algn="l"/>
              </a:tabLst>
            </a:pPr>
            <a:endParaRPr lang="tr-TR" sz="4400" b="1" dirty="0"/>
          </a:p>
          <a:p>
            <a:pPr algn="just" eaLnBrk="0" hangingPunct="0">
              <a:tabLst>
                <a:tab pos="900113" algn="l"/>
              </a:tabLst>
            </a:pPr>
            <a:r>
              <a:rPr lang="tr-TR" sz="4400" b="1" dirty="0"/>
              <a:t>Penaltı (/): </a:t>
            </a:r>
            <a:r>
              <a:rPr lang="tr-TR" sz="4400" dirty="0"/>
              <a:t>Topa temas eden ilk oyuncudan sonra topun direkt karşı sahaya gitmesi.</a:t>
            </a:r>
          </a:p>
          <a:p>
            <a:pPr algn="just" eaLnBrk="0" hangingPunct="0">
              <a:tabLst>
                <a:tab pos="900113" algn="l"/>
              </a:tabLst>
            </a:pPr>
            <a:endParaRPr lang="tr-TR" sz="4400" b="1" dirty="0"/>
          </a:p>
          <a:p>
            <a:pPr algn="just" eaLnBrk="0" hangingPunct="0">
              <a:tabLst>
                <a:tab pos="900113" algn="l"/>
              </a:tabLst>
            </a:pPr>
            <a:r>
              <a:rPr lang="tr-TR" sz="4400" b="1" dirty="0"/>
              <a:t>Hata (=): </a:t>
            </a:r>
            <a:r>
              <a:rPr lang="tr-TR" sz="4400" dirty="0"/>
              <a:t>Topa temas eden ilk oyuncudan sonra  topun oyunda  tutulamaması.</a:t>
            </a:r>
          </a:p>
          <a:p>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AVANTAJ TOP (FREE BALL) (F) </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929774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Pas Dağılımı(</a:t>
            </a:r>
            <a:r>
              <a:rPr lang="tr-TR" sz="5400" b="1" dirty="0" err="1">
                <a:solidFill>
                  <a:srgbClr val="FF0000"/>
                </a:solidFill>
              </a:rPr>
              <a:t>Zone</a:t>
            </a:r>
            <a:r>
              <a:rPr lang="tr-TR" sz="5400" b="1" dirty="0">
                <a:solidFill>
                  <a:srgbClr val="FF0000"/>
                </a:solidFill>
              </a:rPr>
              <a:t> Chart)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E62E2D81-E646-4EFC-BAFB-CB0133CB3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704" y="1294358"/>
            <a:ext cx="4848844" cy="6935241"/>
          </a:xfrm>
          <a:prstGeom prst="rect">
            <a:avLst/>
          </a:prstGeom>
        </p:spPr>
      </p:pic>
    </p:spTree>
    <p:extLst>
      <p:ext uri="{BB962C8B-B14F-4D97-AF65-F5344CB8AC3E}">
        <p14:creationId xmlns:p14="http://schemas.microsoft.com/office/powerpoint/2010/main" val="27016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endParaRPr lang="tr-TR" sz="2800" dirty="0"/>
          </a:p>
          <a:p>
            <a:pPr eaLnBrk="0" hangingPunct="0">
              <a:buFontTx/>
              <a:buChar char="•"/>
            </a:pPr>
            <a:r>
              <a:rPr lang="tr-TR" sz="2800" dirty="0">
                <a:cs typeface="Times New Roman" pitchFamily="18" charset="0"/>
              </a:rPr>
              <a:t>Serbest Gözlem ve değerlendirme</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Grafik Yöntemi</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Video Fotoğraf veya Film Kayıtları</a:t>
            </a:r>
          </a:p>
          <a:p>
            <a:pPr eaLnBrk="0" hangingPunct="0">
              <a:buFontTx/>
              <a:buChar char="•"/>
            </a:pPr>
            <a:endParaRPr lang="tr-TR" sz="2800" dirty="0">
              <a:cs typeface="Times New Roman" pitchFamily="18" charset="0"/>
            </a:endParaRPr>
          </a:p>
          <a:p>
            <a:pPr eaLnBrk="0" hangingPunct="0">
              <a:buFontTx/>
              <a:buChar char="•"/>
            </a:pPr>
            <a:r>
              <a:rPr lang="tr-TR" sz="2800" dirty="0">
                <a:cs typeface="Times New Roman" pitchFamily="18" charset="0"/>
              </a:rPr>
              <a:t>Birleştirilmiş Yöntemler</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Müsabaka Analiz Yöntemleri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524187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Pasör Çağrımları (</a:t>
            </a:r>
            <a:r>
              <a:rPr lang="tr-TR" sz="5400" b="1" dirty="0" err="1">
                <a:solidFill>
                  <a:srgbClr val="FF0000"/>
                </a:solidFill>
              </a:rPr>
              <a:t>Setter</a:t>
            </a:r>
            <a:r>
              <a:rPr lang="tr-TR" sz="5400" b="1" dirty="0">
                <a:solidFill>
                  <a:srgbClr val="FF0000"/>
                </a:solidFill>
              </a:rPr>
              <a:t> Call)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80860B11-81CA-4745-9559-8FBA6B10C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063" y="1700461"/>
            <a:ext cx="7234990" cy="9464843"/>
          </a:xfrm>
          <a:prstGeom prst="rect">
            <a:avLst/>
          </a:prstGeom>
        </p:spPr>
      </p:pic>
    </p:spTree>
    <p:extLst>
      <p:ext uri="{BB962C8B-B14F-4D97-AF65-F5344CB8AC3E}">
        <p14:creationId xmlns:p14="http://schemas.microsoft.com/office/powerpoint/2010/main" val="794368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Pasör Çağrımları (</a:t>
            </a:r>
            <a:r>
              <a:rPr lang="tr-TR" sz="5400" b="1" dirty="0" err="1">
                <a:solidFill>
                  <a:srgbClr val="FF0000"/>
                </a:solidFill>
              </a:rPr>
              <a:t>Setter</a:t>
            </a:r>
            <a:r>
              <a:rPr lang="tr-TR" sz="5400" b="1" dirty="0">
                <a:solidFill>
                  <a:srgbClr val="FF0000"/>
                </a:solidFill>
              </a:rPr>
              <a:t> Call)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a:extLst>
              <a:ext uri="{FF2B5EF4-FFF2-40B4-BE49-F238E27FC236}">
                <a16:creationId xmlns:a16="http://schemas.microsoft.com/office/drawing/2014/main" id="{CE44956D-F3B7-4E5B-B980-5D7542D0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73" y="1491916"/>
            <a:ext cx="7507705" cy="5366084"/>
          </a:xfrm>
          <a:prstGeom prst="rect">
            <a:avLst/>
          </a:prstGeom>
        </p:spPr>
      </p:pic>
    </p:spTree>
    <p:extLst>
      <p:ext uri="{BB962C8B-B14F-4D97-AF65-F5344CB8AC3E}">
        <p14:creationId xmlns:p14="http://schemas.microsoft.com/office/powerpoint/2010/main" val="1732193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Atak Yönleri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CC50F4FC-3CF2-41AF-A371-0A474E103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642" y="984062"/>
            <a:ext cx="8135802" cy="5873938"/>
          </a:xfrm>
          <a:prstGeom prst="rect">
            <a:avLst/>
          </a:prstGeom>
        </p:spPr>
      </p:pic>
    </p:spTree>
    <p:extLst>
      <p:ext uri="{BB962C8B-B14F-4D97-AF65-F5344CB8AC3E}">
        <p14:creationId xmlns:p14="http://schemas.microsoft.com/office/powerpoint/2010/main" val="2172699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Servis Yönleri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7FA1EC96-7BBE-4F36-BDE3-E5E0B0864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095" y="984062"/>
            <a:ext cx="7828547" cy="5873938"/>
          </a:xfrm>
          <a:prstGeom prst="rect">
            <a:avLst/>
          </a:prstGeom>
        </p:spPr>
      </p:pic>
    </p:spTree>
    <p:extLst>
      <p:ext uri="{BB962C8B-B14F-4D97-AF65-F5344CB8AC3E}">
        <p14:creationId xmlns:p14="http://schemas.microsoft.com/office/powerpoint/2010/main" val="177119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127518" y="1695339"/>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Blok Değerlendirmesi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D1760300-E67E-4D1A-8FE4-30A457D16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74" y="4562589"/>
            <a:ext cx="11034638" cy="2169308"/>
          </a:xfrm>
          <a:prstGeom prst="rect">
            <a:avLst/>
          </a:prstGeom>
        </p:spPr>
      </p:pic>
      <p:pic>
        <p:nvPicPr>
          <p:cNvPr id="7" name="Resim 6">
            <a:extLst>
              <a:ext uri="{FF2B5EF4-FFF2-40B4-BE49-F238E27FC236}">
                <a16:creationId xmlns:a16="http://schemas.microsoft.com/office/drawing/2014/main" id="{9ED08967-4FEE-468B-8AB0-E88A09E1C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95" y="1219587"/>
            <a:ext cx="10132072" cy="3302260"/>
          </a:xfrm>
          <a:prstGeom prst="rect">
            <a:avLst/>
          </a:prstGeom>
        </p:spPr>
      </p:pic>
    </p:spTree>
    <p:extLst>
      <p:ext uri="{BB962C8B-B14F-4D97-AF65-F5344CB8AC3E}">
        <p14:creationId xmlns:p14="http://schemas.microsoft.com/office/powerpoint/2010/main" val="3383999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Maç Planlaması</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5" name="Resim 4">
            <a:extLst>
              <a:ext uri="{FF2B5EF4-FFF2-40B4-BE49-F238E27FC236}">
                <a16:creationId xmlns:a16="http://schemas.microsoft.com/office/drawing/2014/main" id="{1771CF16-1E9B-4F59-A176-FF133A062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203600"/>
            <a:ext cx="11271379" cy="5654399"/>
          </a:xfrm>
          <a:prstGeom prst="rect">
            <a:avLst/>
          </a:prstGeom>
        </p:spPr>
      </p:pic>
    </p:spTree>
    <p:extLst>
      <p:ext uri="{BB962C8B-B14F-4D97-AF65-F5344CB8AC3E}">
        <p14:creationId xmlns:p14="http://schemas.microsoft.com/office/powerpoint/2010/main" val="1774341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
            </a:r>
            <a:br>
              <a:rPr lang="tr-TR" sz="4400" b="1" dirty="0"/>
            </a:br>
            <a:r>
              <a:rPr lang="tr-TR" sz="4400" b="1" dirty="0"/>
              <a:t/>
            </a:r>
            <a:br>
              <a:rPr lang="tr-TR" sz="4400" b="1" dirty="0"/>
            </a:br>
            <a:endParaRPr lang="tr-TR" sz="4400" b="1"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Maç Planlaması</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pic>
        <p:nvPicPr>
          <p:cNvPr id="6" name="Resim 5">
            <a:extLst>
              <a:ext uri="{FF2B5EF4-FFF2-40B4-BE49-F238E27FC236}">
                <a16:creationId xmlns:a16="http://schemas.microsoft.com/office/drawing/2014/main" id="{B8B86364-B89A-4AFE-8DA3-FE04F88B9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09" y="1020490"/>
            <a:ext cx="11015923" cy="5814042"/>
          </a:xfrm>
          <a:prstGeom prst="rect">
            <a:avLst/>
          </a:prstGeom>
        </p:spPr>
      </p:pic>
    </p:spTree>
    <p:extLst>
      <p:ext uri="{BB962C8B-B14F-4D97-AF65-F5344CB8AC3E}">
        <p14:creationId xmlns:p14="http://schemas.microsoft.com/office/powerpoint/2010/main" val="2416746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a:t>
            </a:r>
            <a:r>
              <a:rPr lang="tr-TR" sz="4400" b="1" dirty="0" smtClean="0"/>
              <a:t>SERVİS</a:t>
            </a:r>
            <a:endParaRPr lang="tr-TR" sz="4400" b="1" dirty="0"/>
          </a:p>
          <a:p>
            <a:r>
              <a:rPr lang="tr-TR" sz="4400" b="1" dirty="0"/>
              <a:t>-SERVİS </a:t>
            </a:r>
            <a:r>
              <a:rPr lang="tr-TR" sz="4400" b="1" dirty="0" smtClean="0"/>
              <a:t>KARŞILAMA</a:t>
            </a:r>
            <a:endParaRPr lang="tr-TR" sz="4400" b="1" dirty="0"/>
          </a:p>
          <a:p>
            <a:r>
              <a:rPr lang="tr-TR" sz="4400" b="1" dirty="0"/>
              <a:t>-</a:t>
            </a:r>
            <a:r>
              <a:rPr lang="tr-TR" sz="4400" b="1" dirty="0" smtClean="0"/>
              <a:t>ATAK </a:t>
            </a:r>
            <a:endParaRPr lang="tr-TR" sz="4400" b="1" dirty="0"/>
          </a:p>
          <a:p>
            <a:r>
              <a:rPr lang="tr-TR" sz="4400" b="1" dirty="0"/>
              <a:t>-PAS </a:t>
            </a:r>
            <a:r>
              <a:rPr lang="tr-TR" sz="4400" b="1" dirty="0" smtClean="0"/>
              <a:t>DAĞILIMI</a:t>
            </a:r>
          </a:p>
          <a:p>
            <a:r>
              <a:rPr lang="tr-TR" sz="4400" b="1" dirty="0" smtClean="0"/>
              <a:t>-BLOK</a:t>
            </a:r>
            <a:endParaRPr lang="tr-TR" sz="4400" b="1" dirty="0"/>
          </a:p>
          <a:p>
            <a:r>
              <a:rPr lang="tr-TR" sz="4400" b="1" dirty="0"/>
              <a:t> </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Taktik Uygulamalar</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587743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700462"/>
            <a:ext cx="11936964" cy="5036558"/>
          </a:xfrm>
        </p:spPr>
        <p:txBody>
          <a:bodyPr>
            <a:normAutofit/>
          </a:bodyPr>
          <a:lstStyle/>
          <a:p>
            <a:r>
              <a:rPr lang="tr-TR" sz="4400" b="1" dirty="0"/>
              <a:t>-Takımların oyuncularının </a:t>
            </a:r>
            <a:r>
              <a:rPr lang="tr-TR" sz="4400" b="1" dirty="0" err="1"/>
              <a:t>performanlarını</a:t>
            </a:r>
            <a:r>
              <a:rPr lang="tr-TR" sz="4400" b="1" dirty="0"/>
              <a:t> takip etmeleri ve geri bildirim sağlamaları için kullanılmaktadır.</a:t>
            </a:r>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19"/>
            <a:ext cx="11271379" cy="13599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5400" b="1" dirty="0">
                <a:solidFill>
                  <a:srgbClr val="FF0000"/>
                </a:solidFill>
              </a:rPr>
              <a:t>Antrenman Analizi</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2206521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2500" y="2511425"/>
            <a:ext cx="10515600" cy="1325563"/>
          </a:xfrm>
        </p:spPr>
        <p:txBody>
          <a:bodyPr>
            <a:normAutofit/>
          </a:bodyPr>
          <a:lstStyle/>
          <a:p>
            <a:pPr algn="ctr"/>
            <a:r>
              <a:rPr lang="tr-TR" sz="6600" dirty="0" smtClean="0"/>
              <a:t>TEŞEKKÜRLER</a:t>
            </a:r>
            <a:endParaRPr lang="tr-TR" sz="6600" dirty="0"/>
          </a:p>
        </p:txBody>
      </p:sp>
    </p:spTree>
    <p:extLst>
      <p:ext uri="{BB962C8B-B14F-4D97-AF65-F5344CB8AC3E}">
        <p14:creationId xmlns:p14="http://schemas.microsoft.com/office/powerpoint/2010/main" val="420401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a:p>
            <a:r>
              <a:rPr lang="tr-TR" sz="2800" dirty="0"/>
              <a:t>Bir veya birkaç gözlemci maçı seyreder ve takım(</a:t>
            </a:r>
            <a:r>
              <a:rPr lang="tr-TR" sz="2800" dirty="0" err="1"/>
              <a:t>lar</a:t>
            </a:r>
            <a:r>
              <a:rPr lang="tr-TR" sz="2800" dirty="0"/>
              <a:t>)ın ve oyuncuların performansını değerlendirir. Belirli konular hakkında notlar alırlar ve gözlemlerini hazır forma kaydederler.</a:t>
            </a:r>
          </a:p>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Serbest Gözlem ve değerlendirme</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spTree>
    <p:extLst>
      <p:ext uri="{BB962C8B-B14F-4D97-AF65-F5344CB8AC3E}">
        <p14:creationId xmlns:p14="http://schemas.microsoft.com/office/powerpoint/2010/main" val="364547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AFAB5FD-C9AC-46D7-A9D4-6118156F0013}"/>
              </a:ext>
            </a:extLst>
          </p:cNvPr>
          <p:cNvSpPr>
            <a:spLocks noGrp="1"/>
          </p:cNvSpPr>
          <p:nvPr>
            <p:ph type="subTitle" idx="1"/>
          </p:nvPr>
        </p:nvSpPr>
        <p:spPr>
          <a:xfrm>
            <a:off x="74644" y="1295865"/>
            <a:ext cx="11936964" cy="5441155"/>
          </a:xfrm>
        </p:spPr>
        <p:txBody>
          <a:bodyPr>
            <a:normAutofit/>
          </a:bodyPr>
          <a:lstStyle/>
          <a:p>
            <a:endParaRPr lang="tr-TR" sz="2800" dirty="0"/>
          </a:p>
        </p:txBody>
      </p:sp>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Serbest Gözlem ve değerlendirme</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graphicFrame>
        <p:nvGraphicFramePr>
          <p:cNvPr id="5" name="Object 3">
            <a:extLst>
              <a:ext uri="{FF2B5EF4-FFF2-40B4-BE49-F238E27FC236}">
                <a16:creationId xmlns:a16="http://schemas.microsoft.com/office/drawing/2014/main" id="{AA366843-C212-4246-965E-1B08996E7258}"/>
              </a:ext>
            </a:extLst>
          </p:cNvPr>
          <p:cNvGraphicFramePr>
            <a:graphicFrameLocks noChangeAspect="1"/>
          </p:cNvGraphicFramePr>
          <p:nvPr>
            <p:extLst>
              <p:ext uri="{D42A27DB-BD31-4B8C-83A1-F6EECF244321}">
                <p14:modId xmlns:p14="http://schemas.microsoft.com/office/powerpoint/2010/main" val="1228994639"/>
              </p:ext>
            </p:extLst>
          </p:nvPr>
        </p:nvGraphicFramePr>
        <p:xfrm>
          <a:off x="1438289" y="856786"/>
          <a:ext cx="9209673" cy="5660694"/>
        </p:xfrm>
        <a:graphic>
          <a:graphicData uri="http://schemas.openxmlformats.org/presentationml/2006/ole">
            <mc:AlternateContent xmlns:mc="http://schemas.openxmlformats.org/markup-compatibility/2006">
              <mc:Choice xmlns:v="urn:schemas-microsoft-com:vml" Requires="v">
                <p:oleObj spid="_x0000_s1037" name="Belge" r:id="rId4" imgW="6782279" imgH="9058288" progId="Word.Document.12">
                  <p:embed/>
                </p:oleObj>
              </mc:Choice>
              <mc:Fallback>
                <p:oleObj name="Belge" r:id="rId4" imgW="6782279" imgH="9058288" progId="Word.Document.12">
                  <p:embed/>
                  <p:pic>
                    <p:nvPicPr>
                      <p:cNvPr id="5" name="Object 3">
                        <a:extLst>
                          <a:ext uri="{FF2B5EF4-FFF2-40B4-BE49-F238E27FC236}">
                            <a16:creationId xmlns:a16="http://schemas.microsoft.com/office/drawing/2014/main" id="{AA366843-C212-4246-965E-1B08996E7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89" y="856786"/>
                        <a:ext cx="9209673" cy="56606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603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386CD3FA-741A-4A67-AD0B-B54836CD0F8B}"/>
              </a:ext>
            </a:extLst>
          </p:cNvPr>
          <p:cNvSpPr txBox="1">
            <a:spLocks/>
          </p:cNvSpPr>
          <p:nvPr/>
        </p:nvSpPr>
        <p:spPr>
          <a:xfrm>
            <a:off x="74644" y="340520"/>
            <a:ext cx="11271379" cy="7358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5400" b="1" dirty="0">
                <a:solidFill>
                  <a:srgbClr val="FF0000"/>
                </a:solidFill>
              </a:rPr>
              <a:t>Serbest Gözlem ve değerlendirme</a:t>
            </a:r>
          </a:p>
        </p:txBody>
      </p:sp>
      <p:pic>
        <p:nvPicPr>
          <p:cNvPr id="9" name="Resim 8">
            <a:extLst>
              <a:ext uri="{FF2B5EF4-FFF2-40B4-BE49-F238E27FC236}">
                <a16:creationId xmlns:a16="http://schemas.microsoft.com/office/drawing/2014/main" id="{25828D95-E587-42EF-9CA3-2D86B49FA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5444" y="120980"/>
            <a:ext cx="1726164" cy="863082"/>
          </a:xfrm>
          <a:prstGeom prst="rect">
            <a:avLst/>
          </a:prstGeom>
        </p:spPr>
      </p:pic>
      <p:graphicFrame>
        <p:nvGraphicFramePr>
          <p:cNvPr id="5" name="Object 2">
            <a:extLst>
              <a:ext uri="{FF2B5EF4-FFF2-40B4-BE49-F238E27FC236}">
                <a16:creationId xmlns:a16="http://schemas.microsoft.com/office/drawing/2014/main" id="{B422EA70-9894-468C-9305-4CF0A1AC06C1}"/>
              </a:ext>
            </a:extLst>
          </p:cNvPr>
          <p:cNvGraphicFramePr>
            <a:graphicFrameLocks noChangeAspect="1"/>
          </p:cNvGraphicFramePr>
          <p:nvPr>
            <p:extLst>
              <p:ext uri="{D42A27DB-BD31-4B8C-83A1-F6EECF244321}">
                <p14:modId xmlns:p14="http://schemas.microsoft.com/office/powerpoint/2010/main" val="2417074651"/>
              </p:ext>
            </p:extLst>
          </p:nvPr>
        </p:nvGraphicFramePr>
        <p:xfrm>
          <a:off x="1" y="1076326"/>
          <a:ext cx="10780294" cy="5660693"/>
        </p:xfrm>
        <a:graphic>
          <a:graphicData uri="http://schemas.openxmlformats.org/presentationml/2006/ole">
            <mc:AlternateContent xmlns:mc="http://schemas.openxmlformats.org/markup-compatibility/2006">
              <mc:Choice xmlns:v="urn:schemas-microsoft-com:vml" Requires="v">
                <p:oleObj spid="_x0000_s2061" name="Belge" r:id="rId4" imgW="9663688" imgH="6196192" progId="Word.Document.12">
                  <p:embed/>
                </p:oleObj>
              </mc:Choice>
              <mc:Fallback>
                <p:oleObj name="Belge" r:id="rId4" imgW="9663688" imgH="6196192" progId="Word.Document.12">
                  <p:embed/>
                  <p:pic>
                    <p:nvPicPr>
                      <p:cNvPr id="5" name="Object 2">
                        <a:extLst>
                          <a:ext uri="{FF2B5EF4-FFF2-40B4-BE49-F238E27FC236}">
                            <a16:creationId xmlns:a16="http://schemas.microsoft.com/office/drawing/2014/main" id="{B422EA70-9894-468C-9305-4CF0A1AC06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76326"/>
                        <a:ext cx="10780294" cy="56606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96364103"/>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TotalTime>
  <Words>1639</Words>
  <Application>Microsoft Office PowerPoint</Application>
  <PresentationFormat>Geniş ekran</PresentationFormat>
  <Paragraphs>396</Paragraphs>
  <Slides>69</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3</vt:i4>
      </vt:variant>
      <vt:variant>
        <vt:lpstr>Slayt Başlıkları</vt:lpstr>
      </vt:variant>
      <vt:variant>
        <vt:i4>69</vt:i4>
      </vt:variant>
    </vt:vector>
  </HeadingPairs>
  <TitlesOfParts>
    <vt:vector size="77" baseType="lpstr">
      <vt:lpstr>Arial</vt:lpstr>
      <vt:lpstr>Calibri</vt:lpstr>
      <vt:lpstr>Calibri Light</vt:lpstr>
      <vt:lpstr>Times New Roman</vt:lpstr>
      <vt:lpstr>Office Theme</vt:lpstr>
      <vt:lpstr>Belge</vt:lpstr>
      <vt:lpstr>Worksheet</vt:lpstr>
      <vt:lpstr>Microsoft Excel 97-2003 Çalışma Sayfası</vt:lpstr>
      <vt:lpstr>MÜSABAKA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Klavye Ayarları</vt:lpstr>
      <vt:lpstr>Takım Listesi  Oluşturma</vt:lpstr>
      <vt:lpstr>Maç Nasıl Başlatılır ? </vt:lpstr>
      <vt:lpstr>Kısaltmalar ve  Anlamları</vt:lpstr>
      <vt:lpstr>SERVİS-SERVİS KARŞILAMA</vt:lpstr>
      <vt:lpstr>SERVİS KARŞILAMADAKİ DEĞERLER</vt:lpstr>
      <vt:lpstr>PowerPoint Sunusu</vt:lpstr>
      <vt:lpstr>ATAK YÖNÜ</vt:lpstr>
      <vt:lpstr>ATAK KODLARI</vt:lpstr>
      <vt:lpstr>  ATAK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Windows Kullanıcısı</cp:lastModifiedBy>
  <cp:revision>46</cp:revision>
  <dcterms:created xsi:type="dcterms:W3CDTF">2021-02-11T17:05:52Z</dcterms:created>
  <dcterms:modified xsi:type="dcterms:W3CDTF">2021-06-02T21:09:20Z</dcterms:modified>
</cp:coreProperties>
</file>