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9" r:id="rId10"/>
    <p:sldId id="270" r:id="rId11"/>
    <p:sldId id="271" r:id="rId12"/>
    <p:sldId id="272" r:id="rId13"/>
    <p:sldId id="274" r:id="rId14"/>
    <p:sldId id="278" r:id="rId15"/>
    <p:sldId id="279" r:id="rId16"/>
    <p:sldId id="280" r:id="rId17"/>
    <p:sldId id="281" r:id="rId18"/>
    <p:sldId id="282" r:id="rId19"/>
    <p:sldId id="289" r:id="rId20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 u="sng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69722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3498" y="0"/>
                </a:lnTo>
                <a:lnTo>
                  <a:pt x="8732228" y="3576"/>
                </a:lnTo>
                <a:lnTo>
                  <a:pt x="8778740" y="13967"/>
                </a:lnTo>
                <a:lnTo>
                  <a:pt x="8822525" y="30662"/>
                </a:lnTo>
                <a:lnTo>
                  <a:pt x="8863071" y="53151"/>
                </a:lnTo>
                <a:lnTo>
                  <a:pt x="8899868" y="80923"/>
                </a:lnTo>
                <a:lnTo>
                  <a:pt x="8932405" y="113468"/>
                </a:lnTo>
                <a:lnTo>
                  <a:pt x="8960172" y="150277"/>
                </a:lnTo>
                <a:lnTo>
                  <a:pt x="8982656" y="190840"/>
                </a:lnTo>
                <a:lnTo>
                  <a:pt x="8999349" y="234645"/>
                </a:lnTo>
                <a:lnTo>
                  <a:pt x="9009740" y="281184"/>
                </a:lnTo>
                <a:lnTo>
                  <a:pt x="9013317" y="329946"/>
                </a:lnTo>
                <a:lnTo>
                  <a:pt x="9013317" y="6363525"/>
                </a:lnTo>
                <a:lnTo>
                  <a:pt x="9009740" y="6412277"/>
                </a:lnTo>
                <a:lnTo>
                  <a:pt x="8999349" y="6458809"/>
                </a:lnTo>
                <a:lnTo>
                  <a:pt x="8982656" y="6502608"/>
                </a:lnTo>
                <a:lnTo>
                  <a:pt x="8960172" y="6543167"/>
                </a:lnTo>
                <a:lnTo>
                  <a:pt x="8932405" y="6579973"/>
                </a:lnTo>
                <a:lnTo>
                  <a:pt x="8899868" y="6612516"/>
                </a:lnTo>
                <a:lnTo>
                  <a:pt x="8863071" y="6640287"/>
                </a:lnTo>
                <a:lnTo>
                  <a:pt x="8822525" y="6662775"/>
                </a:lnTo>
                <a:lnTo>
                  <a:pt x="8778740" y="6679470"/>
                </a:lnTo>
                <a:lnTo>
                  <a:pt x="8732228" y="6689861"/>
                </a:lnTo>
                <a:lnTo>
                  <a:pt x="8683498" y="6693438"/>
                </a:lnTo>
                <a:lnTo>
                  <a:pt x="329920" y="6693439"/>
                </a:lnTo>
                <a:lnTo>
                  <a:pt x="281168" y="6689861"/>
                </a:lnTo>
                <a:lnTo>
                  <a:pt x="234636" y="6679470"/>
                </a:lnTo>
                <a:lnTo>
                  <a:pt x="190835" y="6662775"/>
                </a:lnTo>
                <a:lnTo>
                  <a:pt x="150276" y="6640287"/>
                </a:lnTo>
                <a:lnTo>
                  <a:pt x="113469" y="6612516"/>
                </a:lnTo>
                <a:lnTo>
                  <a:pt x="80925" y="6579973"/>
                </a:lnTo>
                <a:lnTo>
                  <a:pt x="53153" y="6543167"/>
                </a:lnTo>
                <a:lnTo>
                  <a:pt x="30664" y="6502608"/>
                </a:lnTo>
                <a:lnTo>
                  <a:pt x="13968" y="6458809"/>
                </a:lnTo>
                <a:lnTo>
                  <a:pt x="3577" y="6412277"/>
                </a:lnTo>
                <a:lnTo>
                  <a:pt x="0" y="6363525"/>
                </a:lnTo>
                <a:lnTo>
                  <a:pt x="0" y="329946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3339" y="1468881"/>
            <a:ext cx="23266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3339" y="1899306"/>
            <a:ext cx="8157845" cy="4446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 u="sng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10007" y="6306122"/>
            <a:ext cx="342265" cy="281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0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sinergin7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1912" y="66675"/>
            <a:ext cx="9022080" cy="6697980"/>
            <a:chOff x="61912" y="66675"/>
            <a:chExt cx="9022080" cy="6697980"/>
          </a:xfrm>
        </p:grpSpPr>
        <p:sp>
          <p:nvSpPr>
            <p:cNvPr id="3" name="object 3"/>
            <p:cNvSpPr/>
            <p:nvPr/>
          </p:nvSpPr>
          <p:spPr>
            <a:xfrm>
              <a:off x="65087" y="69850"/>
              <a:ext cx="9014460" cy="6691630"/>
            </a:xfrm>
            <a:custGeom>
              <a:avLst/>
              <a:gdLst/>
              <a:ahLst/>
              <a:cxnLst/>
              <a:rect l="l" t="t" r="r" b="b"/>
              <a:pathLst>
                <a:path w="9014460" h="6691630">
                  <a:moveTo>
                    <a:pt x="0" y="329819"/>
                  </a:moveTo>
                  <a:lnTo>
                    <a:pt x="3575" y="281050"/>
                  </a:lnTo>
                  <a:lnTo>
                    <a:pt x="13963" y="234569"/>
                  </a:lnTo>
                  <a:lnTo>
                    <a:pt x="30652" y="190753"/>
                  </a:lnTo>
                  <a:lnTo>
                    <a:pt x="53134" y="150241"/>
                  </a:lnTo>
                  <a:lnTo>
                    <a:pt x="80898" y="113410"/>
                  </a:lnTo>
                  <a:lnTo>
                    <a:pt x="113436" y="80899"/>
                  </a:lnTo>
                  <a:lnTo>
                    <a:pt x="150228" y="53085"/>
                  </a:lnTo>
                  <a:lnTo>
                    <a:pt x="190779" y="30606"/>
                  </a:lnTo>
                  <a:lnTo>
                    <a:pt x="234556" y="13970"/>
                  </a:lnTo>
                  <a:lnTo>
                    <a:pt x="281076" y="3555"/>
                  </a:lnTo>
                  <a:lnTo>
                    <a:pt x="329819" y="0"/>
                  </a:lnTo>
                  <a:lnTo>
                    <a:pt x="8684069" y="0"/>
                  </a:lnTo>
                  <a:lnTo>
                    <a:pt x="8732837" y="3555"/>
                  </a:lnTo>
                  <a:lnTo>
                    <a:pt x="8779319" y="13970"/>
                  </a:lnTo>
                  <a:lnTo>
                    <a:pt x="8823134" y="30606"/>
                  </a:lnTo>
                  <a:lnTo>
                    <a:pt x="8863647" y="53085"/>
                  </a:lnTo>
                  <a:lnTo>
                    <a:pt x="8900477" y="80899"/>
                  </a:lnTo>
                  <a:lnTo>
                    <a:pt x="8932989" y="113410"/>
                  </a:lnTo>
                  <a:lnTo>
                    <a:pt x="8960802" y="150241"/>
                  </a:lnTo>
                  <a:lnTo>
                    <a:pt x="8983281" y="190753"/>
                  </a:lnTo>
                  <a:lnTo>
                    <a:pt x="8999918" y="234569"/>
                  </a:lnTo>
                  <a:lnTo>
                    <a:pt x="9010332" y="281050"/>
                  </a:lnTo>
                  <a:lnTo>
                    <a:pt x="9013888" y="329819"/>
                  </a:lnTo>
                  <a:lnTo>
                    <a:pt x="9013888" y="6361493"/>
                  </a:lnTo>
                  <a:lnTo>
                    <a:pt x="9010332" y="6410236"/>
                  </a:lnTo>
                  <a:lnTo>
                    <a:pt x="8999918" y="6456743"/>
                  </a:lnTo>
                  <a:lnTo>
                    <a:pt x="8983281" y="6500533"/>
                  </a:lnTo>
                  <a:lnTo>
                    <a:pt x="8960802" y="6541084"/>
                  </a:lnTo>
                  <a:lnTo>
                    <a:pt x="8932989" y="6577876"/>
                  </a:lnTo>
                  <a:lnTo>
                    <a:pt x="8900477" y="6610413"/>
                  </a:lnTo>
                  <a:lnTo>
                    <a:pt x="8863647" y="6638175"/>
                  </a:lnTo>
                  <a:lnTo>
                    <a:pt x="8823134" y="6660654"/>
                  </a:lnTo>
                  <a:lnTo>
                    <a:pt x="8779319" y="6677347"/>
                  </a:lnTo>
                  <a:lnTo>
                    <a:pt x="8732837" y="6687734"/>
                  </a:lnTo>
                  <a:lnTo>
                    <a:pt x="8684069" y="6691311"/>
                  </a:lnTo>
                  <a:lnTo>
                    <a:pt x="329819" y="6691311"/>
                  </a:lnTo>
                  <a:lnTo>
                    <a:pt x="281076" y="6687734"/>
                  </a:lnTo>
                  <a:lnTo>
                    <a:pt x="234556" y="6677347"/>
                  </a:lnTo>
                  <a:lnTo>
                    <a:pt x="190779" y="6660654"/>
                  </a:lnTo>
                  <a:lnTo>
                    <a:pt x="150228" y="6638175"/>
                  </a:lnTo>
                  <a:lnTo>
                    <a:pt x="113436" y="6610413"/>
                  </a:lnTo>
                  <a:lnTo>
                    <a:pt x="80898" y="6577876"/>
                  </a:lnTo>
                  <a:lnTo>
                    <a:pt x="53134" y="6541084"/>
                  </a:lnTo>
                  <a:lnTo>
                    <a:pt x="30652" y="6500533"/>
                  </a:lnTo>
                  <a:lnTo>
                    <a:pt x="13963" y="6456743"/>
                  </a:lnTo>
                  <a:lnTo>
                    <a:pt x="3575" y="6410236"/>
                  </a:lnTo>
                  <a:lnTo>
                    <a:pt x="0" y="6361493"/>
                  </a:lnTo>
                  <a:lnTo>
                    <a:pt x="0" y="329819"/>
                  </a:lnTo>
                  <a:close/>
                </a:path>
              </a:pathLst>
            </a:custGeom>
            <a:ln w="63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500" y="1397000"/>
              <a:ext cx="9020175" cy="120650"/>
            </a:xfrm>
            <a:custGeom>
              <a:avLst/>
              <a:gdLst/>
              <a:ahLst/>
              <a:cxnLst/>
              <a:rect l="l" t="t" r="r" b="b"/>
              <a:pathLst>
                <a:path w="9020175" h="120650">
                  <a:moveTo>
                    <a:pt x="9020175" y="0"/>
                  </a:moveTo>
                  <a:lnTo>
                    <a:pt x="0" y="0"/>
                  </a:lnTo>
                  <a:lnTo>
                    <a:pt x="0" y="120650"/>
                  </a:lnTo>
                  <a:lnTo>
                    <a:pt x="9020175" y="120650"/>
                  </a:lnTo>
                  <a:lnTo>
                    <a:pt x="9020175" y="0"/>
                  </a:lnTo>
                  <a:close/>
                </a:path>
              </a:pathLst>
            </a:custGeom>
            <a:solidFill>
              <a:srgbClr val="FFA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55875" y="115951"/>
              <a:ext cx="3333750" cy="122555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215133" y="4226433"/>
            <a:ext cx="4491355" cy="1825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7720">
              <a:lnSpc>
                <a:spcPct val="100000"/>
              </a:lnSpc>
              <a:spcBef>
                <a:spcPts val="100"/>
              </a:spcBef>
            </a:pPr>
            <a:r>
              <a:rPr sz="2000" b="1" spc="5" dirty="0">
                <a:latin typeface="Times New Roman"/>
                <a:cs typeface="Times New Roman"/>
              </a:rPr>
              <a:t>D</a:t>
            </a:r>
            <a:r>
              <a:rPr sz="2000" b="1" spc="-185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.Öğ</a:t>
            </a:r>
            <a:r>
              <a:rPr sz="2000" b="1" spc="-200" dirty="0">
                <a:latin typeface="Times New Roman"/>
                <a:cs typeface="Times New Roman"/>
              </a:rPr>
              <a:t>r</a:t>
            </a:r>
            <a:r>
              <a:rPr sz="2000" b="1" spc="-10" dirty="0">
                <a:latin typeface="Times New Roman"/>
                <a:cs typeface="Times New Roman"/>
              </a:rPr>
              <a:t>.Ü</a:t>
            </a:r>
            <a:r>
              <a:rPr sz="2000" b="1" dirty="0">
                <a:latin typeface="Times New Roman"/>
                <a:cs typeface="Times New Roman"/>
              </a:rPr>
              <a:t>y</a:t>
            </a:r>
            <a:r>
              <a:rPr sz="2000" b="1" spc="-10" dirty="0">
                <a:latin typeface="Times New Roman"/>
                <a:cs typeface="Times New Roman"/>
              </a:rPr>
              <a:t>e</a:t>
            </a:r>
            <a:r>
              <a:rPr sz="2000" b="1" spc="-15" dirty="0">
                <a:latin typeface="Times New Roman"/>
                <a:cs typeface="Times New Roman"/>
              </a:rPr>
              <a:t>s</a:t>
            </a:r>
            <a:r>
              <a:rPr sz="2000" b="1" dirty="0">
                <a:latin typeface="Times New Roman"/>
                <a:cs typeface="Times New Roman"/>
              </a:rPr>
              <a:t>i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ESİN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ERGİN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Times New Roman"/>
              <a:cs typeface="Times New Roman"/>
            </a:endParaRPr>
          </a:p>
          <a:p>
            <a:pPr marL="721360" marR="5080" indent="-708660">
              <a:lnSpc>
                <a:spcPct val="109400"/>
              </a:lnSpc>
            </a:pPr>
            <a:r>
              <a:rPr sz="1800" spc="-18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Y</a:t>
            </a:r>
            <a:r>
              <a:rPr sz="1800" spc="-15" dirty="0">
                <a:latin typeface="Times New Roman"/>
                <a:cs typeface="Times New Roman"/>
              </a:rPr>
              <a:t>D</a:t>
            </a:r>
            <a:r>
              <a:rPr sz="1800" spc="-5" dirty="0">
                <a:latin typeface="Times New Roman"/>
                <a:cs typeface="Times New Roman"/>
              </a:rPr>
              <a:t>IN</a:t>
            </a:r>
            <a:r>
              <a:rPr sz="1800" spc="-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ADNA</a:t>
            </a: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MEN</a:t>
            </a:r>
            <a:r>
              <a:rPr sz="1800" spc="-15" dirty="0">
                <a:latin typeface="Times New Roman"/>
                <a:cs typeface="Times New Roman"/>
              </a:rPr>
              <a:t>D</a:t>
            </a:r>
            <a:r>
              <a:rPr sz="1800" dirty="0">
                <a:latin typeface="Times New Roman"/>
                <a:cs typeface="Times New Roman"/>
              </a:rPr>
              <a:t>ER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S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Ü</a:t>
            </a:r>
            <a:r>
              <a:rPr sz="1800" spc="-10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İVERSİTESİ  </a:t>
            </a:r>
            <a:r>
              <a:rPr sz="1800" spc="-5" dirty="0">
                <a:latin typeface="Times New Roman"/>
                <a:cs typeface="Times New Roman"/>
              </a:rPr>
              <a:t>SPOR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BİLİMLERİ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FAKÜLTESİ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Times New Roman"/>
              <a:cs typeface="Times New Roman"/>
            </a:endParaRPr>
          </a:p>
          <a:p>
            <a:pPr marL="73660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TVF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EĞİTİM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KURULU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ÜYESİ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5085" y="6192723"/>
            <a:ext cx="1911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u="sng" spc="-10" dirty="0">
                <a:solidFill>
                  <a:srgbClr val="CC99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  <a:hlinkClick r:id="rId3"/>
              </a:rPr>
              <a:t>esinergin7@gmail.com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9473" y="6301841"/>
            <a:ext cx="1193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087" y="1517650"/>
            <a:ext cx="9014460" cy="1686560"/>
          </a:xfrm>
          <a:prstGeom prst="rect">
            <a:avLst/>
          </a:prstGeom>
          <a:solidFill>
            <a:srgbClr val="FF3300"/>
          </a:solidFill>
        </p:spPr>
        <p:txBody>
          <a:bodyPr vert="horz" wrap="square" lIns="0" tIns="3613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45"/>
              </a:spcBef>
            </a:pPr>
            <a:r>
              <a:rPr sz="4000" spc="-10" dirty="0">
                <a:latin typeface="Arial"/>
                <a:cs typeface="Arial"/>
              </a:rPr>
              <a:t>ANTRENMAN</a:t>
            </a:r>
            <a:r>
              <a:rPr sz="4000" spc="-15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BİLGİSİ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4000" spc="-10" dirty="0">
                <a:latin typeface="Arial"/>
                <a:cs typeface="Arial"/>
              </a:rPr>
              <a:t>YETENEK SEÇİMİ </a:t>
            </a:r>
            <a:r>
              <a:rPr sz="4000" spc="-5" dirty="0">
                <a:latin typeface="Arial"/>
                <a:cs typeface="Arial"/>
              </a:rPr>
              <a:t>VE</a:t>
            </a:r>
            <a:r>
              <a:rPr sz="4000" spc="-10" dirty="0">
                <a:latin typeface="Arial"/>
                <a:cs typeface="Arial"/>
              </a:rPr>
              <a:t> İLKELERİ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39" y="663651"/>
            <a:ext cx="745235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sz="36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aşamada</a:t>
            </a:r>
            <a:r>
              <a:rPr sz="3600" b="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gerçekleşen</a:t>
            </a:r>
            <a:r>
              <a:rPr sz="3600" b="0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0" dirty="0">
                <a:solidFill>
                  <a:srgbClr val="FF0000"/>
                </a:solidFill>
                <a:latin typeface="Times New Roman"/>
                <a:cs typeface="Times New Roman"/>
              </a:rPr>
              <a:t>uzun </a:t>
            </a:r>
            <a:r>
              <a:rPr sz="36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bir</a:t>
            </a:r>
            <a:r>
              <a:rPr sz="3600" b="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süreçtir: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339" y="1388411"/>
            <a:ext cx="8364220" cy="43910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600" b="1" dirty="0">
                <a:latin typeface="Arial"/>
                <a:cs typeface="Arial"/>
              </a:rPr>
              <a:t>1</a:t>
            </a:r>
            <a:r>
              <a:rPr sz="2600" b="1" dirty="0">
                <a:latin typeface="Times New Roman"/>
                <a:cs typeface="Times New Roman"/>
              </a:rPr>
              <a:t>.</a:t>
            </a:r>
            <a:r>
              <a:rPr sz="2600" b="1" spc="-40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Birinci</a:t>
            </a:r>
            <a:r>
              <a:rPr sz="2600" b="1" spc="-16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Aşama:</a:t>
            </a:r>
            <a:endParaRPr sz="2600">
              <a:latin typeface="Times New Roman"/>
              <a:cs typeface="Times New Roman"/>
            </a:endParaRPr>
          </a:p>
          <a:p>
            <a:pPr marL="287020" marR="6985" indent="-274955" algn="just">
              <a:lnSpc>
                <a:spcPts val="2590"/>
              </a:lnSpc>
              <a:spcBef>
                <a:spcPts val="64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5" dirty="0">
                <a:latin typeface="Times New Roman"/>
                <a:cs typeface="Times New Roman"/>
              </a:rPr>
              <a:t>Bu aşama bir hekimin, </a:t>
            </a:r>
            <a:r>
              <a:rPr sz="2400" dirty="0">
                <a:latin typeface="Times New Roman"/>
                <a:cs typeface="Times New Roman"/>
              </a:rPr>
              <a:t>adayın </a:t>
            </a:r>
            <a:r>
              <a:rPr sz="2400" spc="-5" dirty="0">
                <a:latin typeface="Times New Roman"/>
                <a:cs typeface="Times New Roman"/>
              </a:rPr>
              <a:t>sağlık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genel fiziksel </a:t>
            </a:r>
            <a:r>
              <a:rPr sz="2400" spc="-10" dirty="0">
                <a:latin typeface="Times New Roman"/>
                <a:cs typeface="Times New Roman"/>
              </a:rPr>
              <a:t>gelişimi </a:t>
            </a:r>
            <a:r>
              <a:rPr sz="2400" spc="-5" dirty="0">
                <a:latin typeface="Times New Roman"/>
                <a:cs typeface="Times New Roman"/>
              </a:rPr>
              <a:t> incelediği</a:t>
            </a:r>
            <a:r>
              <a:rPr sz="2400" dirty="0">
                <a:latin typeface="Times New Roman"/>
                <a:cs typeface="Times New Roman"/>
              </a:rPr>
              <a:t> 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eğer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varsa</a:t>
            </a:r>
            <a:r>
              <a:rPr sz="2400" dirty="0">
                <a:latin typeface="Times New Roman"/>
                <a:cs typeface="Times New Roman"/>
              </a:rPr>
              <a:t> vücut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özürlerinin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hastalıklarının </a:t>
            </a:r>
            <a:r>
              <a:rPr sz="2400" dirty="0">
                <a:latin typeface="Times New Roman"/>
                <a:cs typeface="Times New Roman"/>
              </a:rPr>
              <a:t> ortaya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çıktığı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aşamadır.</a:t>
            </a:r>
            <a:endParaRPr sz="2400">
              <a:latin typeface="Times New Roman"/>
              <a:cs typeface="Times New Roman"/>
            </a:endParaRPr>
          </a:p>
          <a:p>
            <a:pPr marL="287020" marR="5715" indent="-274955" algn="just">
              <a:lnSpc>
                <a:spcPts val="2590"/>
              </a:lnSpc>
              <a:spcBef>
                <a:spcPts val="605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dirty="0">
                <a:latin typeface="Times New Roman"/>
                <a:cs typeface="Times New Roman"/>
              </a:rPr>
              <a:t>Birinci aşamanın </a:t>
            </a:r>
            <a:r>
              <a:rPr sz="2400" spc="-5" dirty="0">
                <a:latin typeface="Times New Roman"/>
                <a:cs typeface="Times New Roman"/>
              </a:rPr>
              <a:t>tamamlandığı erken </a:t>
            </a:r>
            <a:r>
              <a:rPr sz="2400" dirty="0">
                <a:latin typeface="Times New Roman"/>
                <a:cs typeface="Times New Roman"/>
              </a:rPr>
              <a:t>yaş düşünüldüğünde </a:t>
            </a:r>
            <a:r>
              <a:rPr sz="2400" spc="-5" dirty="0">
                <a:latin typeface="Times New Roman"/>
                <a:cs typeface="Times New Roman"/>
              </a:rPr>
              <a:t>adayın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gelecekteki gelişme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büyüme dinamiği </a:t>
            </a:r>
            <a:r>
              <a:rPr sz="2400" dirty="0">
                <a:latin typeface="Times New Roman"/>
                <a:cs typeface="Times New Roman"/>
              </a:rPr>
              <a:t>bir </a:t>
            </a:r>
            <a:r>
              <a:rPr sz="2400" spc="-5" dirty="0">
                <a:latin typeface="Times New Roman"/>
                <a:cs typeface="Times New Roman"/>
              </a:rPr>
              <a:t>anlamda </a:t>
            </a:r>
            <a:r>
              <a:rPr sz="2400" dirty="0">
                <a:latin typeface="Times New Roman"/>
                <a:cs typeface="Times New Roman"/>
              </a:rPr>
              <a:t>hala </a:t>
            </a:r>
            <a:r>
              <a:rPr sz="2400" spc="-5" dirty="0">
                <a:latin typeface="Times New Roman"/>
                <a:cs typeface="Times New Roman"/>
              </a:rPr>
              <a:t>tahmin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edilemez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olduğundan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kesin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kararlar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alınamaz.</a:t>
            </a:r>
            <a:endParaRPr sz="2400">
              <a:latin typeface="Times New Roman"/>
              <a:cs typeface="Times New Roman"/>
            </a:endParaRPr>
          </a:p>
          <a:p>
            <a:pPr marL="287020" marR="5080" indent="-274955" algn="just">
              <a:lnSpc>
                <a:spcPct val="90100"/>
              </a:lnSpc>
              <a:spcBef>
                <a:spcPts val="565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5" dirty="0">
                <a:latin typeface="Times New Roman"/>
                <a:cs typeface="Times New Roman"/>
              </a:rPr>
              <a:t>Ne </a:t>
            </a:r>
            <a:r>
              <a:rPr sz="2400" dirty="0">
                <a:latin typeface="Times New Roman"/>
                <a:cs typeface="Times New Roman"/>
              </a:rPr>
              <a:t>var </a:t>
            </a:r>
            <a:r>
              <a:rPr sz="2400" spc="-5" dirty="0">
                <a:latin typeface="Times New Roman"/>
                <a:cs typeface="Times New Roman"/>
              </a:rPr>
              <a:t>ki yüzme, jimnastik ve artistik patinaj gibi ayrıntılı fiziksel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çalışma </a:t>
            </a:r>
            <a:r>
              <a:rPr sz="2400" dirty="0">
                <a:latin typeface="Times New Roman"/>
                <a:cs typeface="Times New Roman"/>
              </a:rPr>
              <a:t>gerektiren </a:t>
            </a:r>
            <a:r>
              <a:rPr sz="2400" spc="-5" dirty="0">
                <a:latin typeface="Times New Roman"/>
                <a:cs typeface="Times New Roman"/>
              </a:rPr>
              <a:t>spor dallarında eğitim </a:t>
            </a:r>
            <a:r>
              <a:rPr sz="2400" dirty="0">
                <a:latin typeface="Times New Roman"/>
                <a:cs typeface="Times New Roman"/>
              </a:rPr>
              <a:t>erken </a:t>
            </a:r>
            <a:r>
              <a:rPr sz="2400" spc="-5" dirty="0">
                <a:latin typeface="Times New Roman"/>
                <a:cs typeface="Times New Roman"/>
              </a:rPr>
              <a:t>bir yaşta başladığı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birinci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aşama 5-8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yaşlarında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gerçekleştirilebilir.</a:t>
            </a:r>
            <a:endParaRPr sz="2400">
              <a:latin typeface="Times New Roman"/>
              <a:cs typeface="Times New Roman"/>
            </a:endParaRPr>
          </a:p>
          <a:p>
            <a:pPr marL="287020" marR="6985" indent="-274955" algn="just">
              <a:lnSpc>
                <a:spcPts val="2590"/>
              </a:lnSpc>
              <a:spcBef>
                <a:spcPts val="64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5" dirty="0">
                <a:latin typeface="Times New Roman"/>
                <a:cs typeface="Times New Roman"/>
              </a:rPr>
              <a:t>Adayın gelecekteki büyüme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gelişim düzeyleri </a:t>
            </a:r>
            <a:r>
              <a:rPr sz="2400" dirty="0">
                <a:latin typeface="Times New Roman"/>
                <a:cs typeface="Times New Roman"/>
              </a:rPr>
              <a:t>ile </a:t>
            </a:r>
            <a:r>
              <a:rPr sz="2400" spc="-5" dirty="0">
                <a:latin typeface="Times New Roman"/>
                <a:cs typeface="Times New Roman"/>
              </a:rPr>
              <a:t>ilgili </a:t>
            </a:r>
            <a:r>
              <a:rPr sz="2400" dirty="0">
                <a:latin typeface="Times New Roman"/>
                <a:cs typeface="Times New Roman"/>
              </a:rPr>
              <a:t>kesin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yargılara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varılamayacağından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kesin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kararlar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verilmemelidir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2.</a:t>
            </a:r>
            <a:r>
              <a:rPr spc="-50" dirty="0"/>
              <a:t> </a:t>
            </a:r>
            <a:r>
              <a:rPr spc="-5" dirty="0"/>
              <a:t>İkinci</a:t>
            </a:r>
            <a:r>
              <a:rPr spc="-20" dirty="0"/>
              <a:t> </a:t>
            </a:r>
            <a:r>
              <a:rPr spc="-5" dirty="0"/>
              <a:t>aşama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955" algn="just">
              <a:lnSpc>
                <a:spcPct val="100000"/>
              </a:lnSpc>
              <a:spcBef>
                <a:spcPts val="700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spc="-5" dirty="0"/>
              <a:t>Seçmenin</a:t>
            </a:r>
            <a:r>
              <a:rPr spc="-45" dirty="0"/>
              <a:t> </a:t>
            </a:r>
            <a:r>
              <a:rPr dirty="0"/>
              <a:t>en</a:t>
            </a:r>
            <a:r>
              <a:rPr spc="-15" dirty="0"/>
              <a:t> </a:t>
            </a:r>
            <a:r>
              <a:rPr dirty="0"/>
              <a:t>önemli</a:t>
            </a:r>
            <a:r>
              <a:rPr spc="-40" dirty="0"/>
              <a:t> </a:t>
            </a:r>
            <a:r>
              <a:rPr spc="-15" dirty="0"/>
              <a:t>aşamasıdır.</a:t>
            </a:r>
          </a:p>
          <a:p>
            <a:pPr marL="287020" marR="5080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u="none" spc="-5" dirty="0"/>
              <a:t>Bu</a:t>
            </a:r>
            <a:r>
              <a:rPr u="none" dirty="0"/>
              <a:t> </a:t>
            </a:r>
            <a:r>
              <a:rPr u="none" spc="-5" dirty="0"/>
              <a:t>aşama</a:t>
            </a:r>
            <a:r>
              <a:rPr u="none" dirty="0"/>
              <a:t> </a:t>
            </a:r>
            <a:r>
              <a:rPr u="none" spc="-5" dirty="0"/>
              <a:t>şimdiden</a:t>
            </a:r>
            <a:r>
              <a:rPr u="none" dirty="0"/>
              <a:t> </a:t>
            </a:r>
            <a:r>
              <a:rPr u="none" spc="-10" dirty="0"/>
              <a:t>organize</a:t>
            </a:r>
            <a:r>
              <a:rPr u="none" spc="-5" dirty="0"/>
              <a:t> spor</a:t>
            </a:r>
            <a:r>
              <a:rPr u="none" dirty="0"/>
              <a:t> </a:t>
            </a:r>
            <a:r>
              <a:rPr u="none" spc="-5" dirty="0"/>
              <a:t>çalışmalarına</a:t>
            </a:r>
            <a:r>
              <a:rPr u="none" dirty="0"/>
              <a:t> </a:t>
            </a:r>
            <a:r>
              <a:rPr u="none" spc="-10" dirty="0"/>
              <a:t>katılmış</a:t>
            </a:r>
            <a:r>
              <a:rPr u="none" spc="-5" dirty="0"/>
              <a:t> </a:t>
            </a:r>
            <a:r>
              <a:rPr u="none" dirty="0"/>
              <a:t>genç</a:t>
            </a:r>
            <a:r>
              <a:rPr u="none" spc="5" dirty="0"/>
              <a:t> </a:t>
            </a:r>
            <a:r>
              <a:rPr u="none" spc="-5" dirty="0"/>
              <a:t>çocuklara </a:t>
            </a:r>
            <a:r>
              <a:rPr u="none" dirty="0"/>
              <a:t> </a:t>
            </a:r>
            <a:r>
              <a:rPr u="none" spc="-10" dirty="0"/>
              <a:t>uygulanır.</a:t>
            </a:r>
          </a:p>
          <a:p>
            <a:pPr marL="287020" marR="5080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u="none" dirty="0"/>
              <a:t>Vücut, </a:t>
            </a:r>
            <a:r>
              <a:rPr u="none" spc="-5" dirty="0"/>
              <a:t>söz </a:t>
            </a:r>
            <a:r>
              <a:rPr u="none" dirty="0"/>
              <a:t>konusu </a:t>
            </a:r>
            <a:r>
              <a:rPr u="none" spc="-5" dirty="0"/>
              <a:t>sporun gereklerine göre belli bir </a:t>
            </a:r>
            <a:r>
              <a:rPr u="none" dirty="0"/>
              <a:t>uyum düzeyine </a:t>
            </a:r>
            <a:r>
              <a:rPr u="none" spc="-5" dirty="0"/>
              <a:t>ulaştığı </a:t>
            </a:r>
            <a:r>
              <a:rPr u="none" dirty="0"/>
              <a:t> için,</a:t>
            </a:r>
            <a:r>
              <a:rPr u="none" spc="5" dirty="0"/>
              <a:t> </a:t>
            </a:r>
            <a:r>
              <a:rPr u="none" spc="-5" dirty="0"/>
              <a:t>ikinci</a:t>
            </a:r>
            <a:r>
              <a:rPr u="none" dirty="0"/>
              <a:t> </a:t>
            </a:r>
            <a:r>
              <a:rPr u="none" spc="-5" dirty="0"/>
              <a:t>aşamada;</a:t>
            </a:r>
            <a:r>
              <a:rPr u="none" dirty="0"/>
              <a:t> spor</a:t>
            </a:r>
            <a:r>
              <a:rPr u="none" spc="5" dirty="0"/>
              <a:t> </a:t>
            </a:r>
            <a:r>
              <a:rPr u="none" dirty="0"/>
              <a:t>türünün</a:t>
            </a:r>
            <a:r>
              <a:rPr u="none" spc="5" dirty="0"/>
              <a:t> </a:t>
            </a:r>
            <a:r>
              <a:rPr u="none" spc="-5" dirty="0"/>
              <a:t>teknikleri,</a:t>
            </a:r>
            <a:r>
              <a:rPr u="none" dirty="0"/>
              <a:t> </a:t>
            </a:r>
            <a:r>
              <a:rPr u="none" spc="-5" dirty="0"/>
              <a:t>biometrik</a:t>
            </a:r>
            <a:r>
              <a:rPr u="none" dirty="0"/>
              <a:t> </a:t>
            </a:r>
            <a:r>
              <a:rPr u="none" spc="-5" dirty="0"/>
              <a:t>özellikler</a:t>
            </a:r>
            <a:r>
              <a:rPr u="none" dirty="0"/>
              <a:t> </a:t>
            </a:r>
            <a:r>
              <a:rPr u="none" spc="5" dirty="0"/>
              <a:t>ve </a:t>
            </a:r>
            <a:r>
              <a:rPr u="none" spc="10" dirty="0"/>
              <a:t> </a:t>
            </a:r>
            <a:r>
              <a:rPr u="none" dirty="0"/>
              <a:t>fonksiyonel</a:t>
            </a:r>
            <a:r>
              <a:rPr u="none" spc="-75" dirty="0"/>
              <a:t> </a:t>
            </a:r>
            <a:r>
              <a:rPr u="none" dirty="0"/>
              <a:t>parametreler</a:t>
            </a:r>
            <a:r>
              <a:rPr u="none" spc="-45" dirty="0"/>
              <a:t> </a:t>
            </a:r>
            <a:r>
              <a:rPr u="none" spc="-10" dirty="0"/>
              <a:t>ölçülmelidir.</a:t>
            </a:r>
          </a:p>
          <a:p>
            <a:pPr marL="287020" marR="5715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u="none" dirty="0"/>
              <a:t>Sonuç </a:t>
            </a:r>
            <a:r>
              <a:rPr u="none" spc="-5" dirty="0"/>
              <a:t>olarak sağlık incelemesi çok ayrıntılı olmalı </a:t>
            </a:r>
            <a:r>
              <a:rPr u="none" dirty="0"/>
              <a:t>ve </a:t>
            </a:r>
            <a:r>
              <a:rPr u="none" spc="-5" dirty="0"/>
              <a:t>performans gelişimini </a:t>
            </a:r>
            <a:r>
              <a:rPr u="none" dirty="0"/>
              <a:t> </a:t>
            </a:r>
            <a:r>
              <a:rPr u="none" spc="-5" dirty="0"/>
              <a:t>etkileyen engelleri bulmayı hedeflemelidir (romatizma, sarılık, akut </a:t>
            </a:r>
            <a:r>
              <a:rPr u="none" dirty="0"/>
              <a:t>böbrek </a:t>
            </a:r>
            <a:r>
              <a:rPr u="none" spc="5" dirty="0"/>
              <a:t> </a:t>
            </a:r>
            <a:r>
              <a:rPr u="none" dirty="0"/>
              <a:t>hastalıkları</a:t>
            </a:r>
            <a:r>
              <a:rPr u="none" spc="-75" dirty="0"/>
              <a:t> </a:t>
            </a:r>
            <a:r>
              <a:rPr u="none" dirty="0"/>
              <a:t>gibi).</a:t>
            </a:r>
          </a:p>
          <a:p>
            <a:pPr marL="287020" marR="5080" indent="-274955" algn="just">
              <a:lnSpc>
                <a:spcPct val="100000"/>
              </a:lnSpc>
              <a:spcBef>
                <a:spcPts val="605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u="none" spc="-30" dirty="0"/>
              <a:t>Yetenek</a:t>
            </a:r>
            <a:r>
              <a:rPr u="none" spc="-25" dirty="0"/>
              <a:t> </a:t>
            </a:r>
            <a:r>
              <a:rPr u="none" spc="-5" dirty="0"/>
              <a:t>tanımlamasının ikinci aşamasında spor psikologlarının sporcunun </a:t>
            </a:r>
            <a:r>
              <a:rPr u="none" dirty="0"/>
              <a:t> </a:t>
            </a:r>
            <a:r>
              <a:rPr u="none" spc="-5" dirty="0"/>
              <a:t>seçtiği</a:t>
            </a:r>
            <a:r>
              <a:rPr u="none" dirty="0"/>
              <a:t> </a:t>
            </a:r>
            <a:r>
              <a:rPr u="none" spc="-5" dirty="0"/>
              <a:t>spor</a:t>
            </a:r>
            <a:r>
              <a:rPr u="none" dirty="0"/>
              <a:t> </a:t>
            </a:r>
            <a:r>
              <a:rPr u="none" spc="-5" dirty="0"/>
              <a:t>için</a:t>
            </a:r>
            <a:r>
              <a:rPr u="none" dirty="0"/>
              <a:t> gerekli</a:t>
            </a:r>
            <a:r>
              <a:rPr u="none" spc="5" dirty="0"/>
              <a:t> </a:t>
            </a:r>
            <a:r>
              <a:rPr u="none" spc="-5" dirty="0"/>
              <a:t>psikolojik</a:t>
            </a:r>
            <a:r>
              <a:rPr u="none" dirty="0"/>
              <a:t> </a:t>
            </a:r>
            <a:r>
              <a:rPr u="none" spc="-5" dirty="0"/>
              <a:t>davranışlara</a:t>
            </a:r>
            <a:r>
              <a:rPr u="none" dirty="0"/>
              <a:t> uygun</a:t>
            </a:r>
            <a:r>
              <a:rPr u="none" spc="5" dirty="0"/>
              <a:t> </a:t>
            </a:r>
            <a:r>
              <a:rPr u="none" dirty="0"/>
              <a:t>düşen</a:t>
            </a:r>
            <a:r>
              <a:rPr u="none" spc="500" dirty="0"/>
              <a:t> </a:t>
            </a:r>
            <a:r>
              <a:rPr u="none" spc="-5" dirty="0"/>
              <a:t>psikolojik </a:t>
            </a:r>
            <a:r>
              <a:rPr u="none" dirty="0"/>
              <a:t> profile</a:t>
            </a:r>
            <a:r>
              <a:rPr u="none" spc="-65" dirty="0"/>
              <a:t> </a:t>
            </a:r>
            <a:r>
              <a:rPr u="none" dirty="0"/>
              <a:t>sahip</a:t>
            </a:r>
            <a:r>
              <a:rPr u="none" spc="-20" dirty="0"/>
              <a:t> </a:t>
            </a:r>
            <a:r>
              <a:rPr u="none" dirty="0"/>
              <a:t>olup</a:t>
            </a:r>
            <a:r>
              <a:rPr u="none" spc="-15" dirty="0"/>
              <a:t> </a:t>
            </a:r>
            <a:r>
              <a:rPr u="none" spc="-5" dirty="0"/>
              <a:t>olmadığını</a:t>
            </a:r>
            <a:r>
              <a:rPr u="none" spc="-45" dirty="0"/>
              <a:t> </a:t>
            </a:r>
            <a:r>
              <a:rPr u="none" dirty="0"/>
              <a:t>kontrol</a:t>
            </a:r>
            <a:r>
              <a:rPr u="none" spc="-50" dirty="0"/>
              <a:t> </a:t>
            </a:r>
            <a:r>
              <a:rPr u="none" spc="-5" dirty="0"/>
              <a:t>etmesinde</a:t>
            </a:r>
            <a:r>
              <a:rPr u="none" spc="-15" dirty="0"/>
              <a:t> </a:t>
            </a:r>
            <a:r>
              <a:rPr u="none" dirty="0"/>
              <a:t>yarar</a:t>
            </a:r>
            <a:r>
              <a:rPr u="none" spc="-20" dirty="0"/>
              <a:t> </a:t>
            </a:r>
            <a:r>
              <a:rPr u="none" spc="-15" dirty="0"/>
              <a:t>vardır.</a:t>
            </a:r>
          </a:p>
          <a:p>
            <a:pPr marL="287020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000"/>
              <a:buFont typeface="Wingdings 2"/>
              <a:buChar char=""/>
              <a:tabLst>
                <a:tab pos="287655" algn="l"/>
              </a:tabLst>
            </a:pPr>
            <a:r>
              <a:rPr u="none" dirty="0"/>
              <a:t>Kızlarda</a:t>
            </a:r>
            <a:r>
              <a:rPr u="none" spc="-35" dirty="0"/>
              <a:t> </a:t>
            </a:r>
            <a:r>
              <a:rPr u="none" dirty="0"/>
              <a:t>10-15,</a:t>
            </a:r>
            <a:r>
              <a:rPr u="none" spc="-50" dirty="0"/>
              <a:t> </a:t>
            </a:r>
            <a:r>
              <a:rPr u="none" dirty="0"/>
              <a:t>erkeklerde</a:t>
            </a:r>
            <a:r>
              <a:rPr u="none" spc="-45" dirty="0"/>
              <a:t> </a:t>
            </a:r>
            <a:r>
              <a:rPr u="none" dirty="0"/>
              <a:t>10-17</a:t>
            </a:r>
            <a:r>
              <a:rPr u="none" spc="-35" dirty="0"/>
              <a:t> </a:t>
            </a:r>
            <a:r>
              <a:rPr u="none" dirty="0"/>
              <a:t>yaş</a:t>
            </a:r>
            <a:r>
              <a:rPr u="none" spc="5" dirty="0"/>
              <a:t> </a:t>
            </a:r>
            <a:r>
              <a:rPr u="none" dirty="0"/>
              <a:t>arasında</a:t>
            </a:r>
            <a:r>
              <a:rPr u="none" spc="-40" dirty="0"/>
              <a:t> </a:t>
            </a:r>
            <a:r>
              <a:rPr u="none" dirty="0"/>
              <a:t>uygulanır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339" y="1468881"/>
            <a:ext cx="2781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3</a:t>
            </a:r>
            <a:r>
              <a:rPr spc="-5" dirty="0"/>
              <a:t>.</a:t>
            </a:r>
            <a:r>
              <a:rPr spc="-20" dirty="0"/>
              <a:t> </a:t>
            </a:r>
            <a:r>
              <a:rPr spc="-10" dirty="0"/>
              <a:t>Üçü</a:t>
            </a:r>
            <a:r>
              <a:rPr dirty="0"/>
              <a:t>n</a:t>
            </a:r>
            <a:r>
              <a:rPr spc="-5" dirty="0"/>
              <a:t>cü</a:t>
            </a:r>
            <a:r>
              <a:rPr spc="-145" dirty="0"/>
              <a:t> </a:t>
            </a:r>
            <a:r>
              <a:rPr spc="-10" dirty="0"/>
              <a:t>Aş</a:t>
            </a:r>
            <a:r>
              <a:rPr spc="5" dirty="0"/>
              <a:t>a</a:t>
            </a:r>
            <a:r>
              <a:rPr spc="-5" dirty="0"/>
              <a:t>ma: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339" y="1973402"/>
            <a:ext cx="8156575" cy="3912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5" dirty="0">
                <a:latin typeface="Times New Roman"/>
                <a:cs typeface="Times New Roman"/>
              </a:rPr>
              <a:t>Bu </a:t>
            </a:r>
            <a:r>
              <a:rPr sz="2400" dirty="0">
                <a:latin typeface="Times New Roman"/>
                <a:cs typeface="Times New Roman"/>
              </a:rPr>
              <a:t>bölüm </a:t>
            </a:r>
            <a:r>
              <a:rPr sz="2400" spc="-5" dirty="0">
                <a:latin typeface="Times New Roman"/>
                <a:cs typeface="Times New Roman"/>
              </a:rPr>
              <a:t>yıldız </a:t>
            </a:r>
            <a:r>
              <a:rPr sz="2400" dirty="0">
                <a:latin typeface="Times New Roman"/>
                <a:cs typeface="Times New Roman"/>
              </a:rPr>
              <a:t>ve genç </a:t>
            </a:r>
            <a:r>
              <a:rPr sz="2400" spc="-5" dirty="0">
                <a:latin typeface="Times New Roman"/>
                <a:cs typeface="Times New Roman"/>
              </a:rPr>
              <a:t>milli takım </a:t>
            </a:r>
            <a:r>
              <a:rPr sz="2400" dirty="0">
                <a:latin typeface="Times New Roman"/>
                <a:cs typeface="Times New Roman"/>
              </a:rPr>
              <a:t>adayları için </a:t>
            </a:r>
            <a:r>
              <a:rPr sz="2400" spc="-15" dirty="0">
                <a:latin typeface="Times New Roman"/>
                <a:cs typeface="Times New Roman"/>
              </a:rPr>
              <a:t>geçerlidir.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Özen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gösterilmesi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gereken</a:t>
            </a:r>
            <a:r>
              <a:rPr sz="2400" dirty="0">
                <a:latin typeface="Times New Roman"/>
                <a:cs typeface="Times New Roman"/>
              </a:rPr>
              <a:t> bir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bölümdür</a:t>
            </a:r>
            <a:r>
              <a:rPr sz="2400" dirty="0">
                <a:latin typeface="Times New Roman"/>
                <a:cs typeface="Times New Roman"/>
              </a:rPr>
              <a:t> 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spor</a:t>
            </a:r>
            <a:r>
              <a:rPr sz="2400" dirty="0">
                <a:latin typeface="Times New Roman"/>
                <a:cs typeface="Times New Roman"/>
              </a:rPr>
              <a:t> türü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için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gerekli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özelliklerin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araştırması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yapılmalıdır.</a:t>
            </a:r>
            <a:endParaRPr sz="2400">
              <a:latin typeface="Times New Roman"/>
              <a:cs typeface="Times New Roman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dirty="0">
                <a:latin typeface="Times New Roman"/>
                <a:cs typeface="Times New Roman"/>
              </a:rPr>
              <a:t>Sporcunun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sağlığı,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eğitime</a:t>
            </a:r>
            <a:r>
              <a:rPr sz="2400" dirty="0">
                <a:latin typeface="Times New Roman"/>
                <a:cs typeface="Times New Roman"/>
              </a:rPr>
              <a:t> psikolojik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adaptasyonu,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rekabetçi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kişiliği,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stres</a:t>
            </a:r>
            <a:r>
              <a:rPr sz="2400" dirty="0">
                <a:latin typeface="Times New Roman"/>
                <a:cs typeface="Times New Roman"/>
              </a:rPr>
              <a:t> ile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mücadele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yeteneği</a:t>
            </a:r>
            <a:r>
              <a:rPr sz="2400" dirty="0">
                <a:latin typeface="Times New Roman"/>
                <a:cs typeface="Times New Roman"/>
              </a:rPr>
              <a:t> 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önemlisi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ileriki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performansını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geliştirmedeki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potansiyeli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edilmelidir.</a:t>
            </a:r>
            <a:endParaRPr sz="2400">
              <a:latin typeface="Times New Roman"/>
              <a:cs typeface="Times New Roman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605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30" dirty="0">
                <a:latin typeface="Times New Roman"/>
                <a:cs typeface="Times New Roman"/>
              </a:rPr>
              <a:t>Yukarıdaki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değerlerin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objektif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olarak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saptanması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periyodik </a:t>
            </a:r>
            <a:r>
              <a:rPr sz="2400" dirty="0">
                <a:latin typeface="Times New Roman"/>
                <a:cs typeface="Times New Roman"/>
              </a:rPr>
              <a:t> olarak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yapılmalıdır.</a:t>
            </a:r>
            <a:endParaRPr sz="2400">
              <a:latin typeface="Times New Roman"/>
              <a:cs typeface="Times New Roman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655" algn="l"/>
              </a:tabLst>
            </a:pPr>
            <a:r>
              <a:rPr sz="2400" spc="-5" dirty="0">
                <a:latin typeface="Times New Roman"/>
                <a:cs typeface="Times New Roman"/>
              </a:rPr>
              <a:t>Ölçüm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analiz sonuçları düzenli kaydedilmeli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sporcunun </a:t>
            </a:r>
            <a:r>
              <a:rPr sz="2400" dirty="0">
                <a:latin typeface="Times New Roman"/>
                <a:cs typeface="Times New Roman"/>
              </a:rPr>
              <a:t> gelişim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hızı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buradan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kontrol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edilmelidir.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974" y="454533"/>
            <a:ext cx="63995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b="0" spc="-10" dirty="0">
                <a:solidFill>
                  <a:srgbClr val="FF0000"/>
                </a:solidFill>
                <a:latin typeface="Times New Roman"/>
                <a:cs typeface="Times New Roman"/>
              </a:rPr>
              <a:t>Kısaca</a:t>
            </a:r>
            <a:r>
              <a:rPr sz="3100" b="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1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yetenek</a:t>
            </a:r>
            <a:r>
              <a:rPr sz="31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1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seçiminin 3</a:t>
            </a:r>
            <a:r>
              <a:rPr sz="3100" b="0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100" b="0" dirty="0">
                <a:solidFill>
                  <a:srgbClr val="FF0000"/>
                </a:solidFill>
                <a:latin typeface="Times New Roman"/>
                <a:cs typeface="Times New Roman"/>
              </a:rPr>
              <a:t>aşamasında</a:t>
            </a:r>
            <a:r>
              <a:rPr sz="4000" b="0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7182" y="1229360"/>
          <a:ext cx="8641079" cy="5098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aşama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2.aşama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3.aşama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8395">
                <a:tc>
                  <a:txBody>
                    <a:bodyPr/>
                    <a:lstStyle/>
                    <a:p>
                      <a:pPr marL="91440" marR="81915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Çocuğun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genel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özelliklerinin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sorgulanması,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gözlenmesi 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ya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da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değerlendirilmesi.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Örneğin: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Genel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sağlık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durumu,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Okul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başarısı,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sosyal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koşulları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ve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ilgileri,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Vücut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yapısının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spor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türüne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uygunluğu,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Genel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spor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verimliliği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(okuldaki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spor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dersindeki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başarı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düzeyi)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1915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Bir seferlik sportif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kontrol: 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Spor türüne vücut tipinin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uygunluğunun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kesin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kontrolü,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marR="8382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Spor türüne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yönelik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motor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özelliklerinin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çok</a:t>
                      </a:r>
                      <a:r>
                        <a:rPr sz="1600" spc="4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yönlü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test edilmesi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820" algn="just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Kısa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sürede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bir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çok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kez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alıştırma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yapmak.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Deneme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müsabakaları.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marR="8509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Kısa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süreli</a:t>
                      </a:r>
                      <a:r>
                        <a:rPr sz="1600" spc="43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bir</a:t>
                      </a:r>
                      <a:r>
                        <a:rPr sz="1600" spc="43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alıştırmada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verim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düzeyi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ve</a:t>
                      </a:r>
                      <a:r>
                        <a:rPr sz="1600" spc="4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davranış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biçimi.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Genel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ve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özel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Sportif</a:t>
                      </a:r>
                      <a:r>
                        <a:rPr sz="16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verimliliği.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815">
                <a:tc>
                  <a:txBody>
                    <a:bodyPr/>
                    <a:lstStyle/>
                    <a:p>
                      <a:pPr marL="91440" marR="83820" algn="just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Uzun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ve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iri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yapılı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çocuklar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(voleybol,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Basketbol,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Hentbol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için,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buna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karşılık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futbolda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her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hangi</a:t>
                      </a:r>
                      <a:r>
                        <a:rPr sz="16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bir</a:t>
                      </a:r>
                      <a:r>
                        <a:rPr sz="16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sınırlama</a:t>
                      </a:r>
                      <a:r>
                        <a:rPr sz="16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düşünülmez)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71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30" dirty="0">
                          <a:latin typeface="Arial"/>
                          <a:cs typeface="Arial"/>
                        </a:rPr>
                        <a:t>Yeterli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bir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boy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aranmalı,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Koşu</a:t>
                      </a:r>
                      <a:r>
                        <a:rPr sz="16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hızı</a:t>
                      </a:r>
                      <a:r>
                        <a:rPr sz="16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(30-60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m),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tabLst>
                          <a:tab pos="885825" algn="l"/>
                          <a:tab pos="1680210" algn="l"/>
                        </a:tabLst>
                      </a:pPr>
                      <a:r>
                        <a:rPr sz="1600" spc="-10" dirty="0">
                          <a:latin typeface="Arial"/>
                          <a:cs typeface="Arial"/>
                        </a:rPr>
                        <a:t>Çabuk	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kuvvet	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(fırlatma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topuyla</a:t>
                      </a:r>
                      <a:r>
                        <a:rPr sz="16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ölçüm)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marR="8572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Sıçrama</a:t>
                      </a:r>
                      <a:r>
                        <a:rPr sz="16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kuvveti</a:t>
                      </a:r>
                      <a:r>
                        <a:rPr sz="16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(üç</a:t>
                      </a:r>
                      <a:r>
                        <a:rPr sz="16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adım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atlama</a:t>
                      </a:r>
                      <a:r>
                        <a:rPr sz="16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gibi)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Hareket</a:t>
                      </a:r>
                      <a:r>
                        <a:rPr sz="16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koordinasyonu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3185" algn="just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2491105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Bir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çok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oyunda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 ve </a:t>
                      </a:r>
                      <a:r>
                        <a:rPr sz="1600" spc="-4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mü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aba</a:t>
                      </a:r>
                      <a:r>
                        <a:rPr sz="1600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ard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a	</a:t>
                      </a:r>
                      <a:r>
                        <a:rPr sz="1600" spc="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6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600" dirty="0">
                          <a:latin typeface="Arial"/>
                          <a:cs typeface="Arial"/>
                        </a:rPr>
                        <a:t>un  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yeteneğinin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değerlendirilmesi.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986914" algn="l"/>
                        </a:tabLst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Problemlere	</a:t>
                      </a:r>
                      <a:r>
                        <a:rPr sz="1600" spc="-10" dirty="0">
                          <a:latin typeface="Arial"/>
                          <a:cs typeface="Arial"/>
                        </a:rPr>
                        <a:t>bulunduğu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"/>
                          <a:cs typeface="Arial"/>
                        </a:rPr>
                        <a:t>çözümler</a:t>
                      </a:r>
                      <a:r>
                        <a:rPr sz="16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spc="-5" dirty="0">
                          <a:latin typeface="Arial"/>
                          <a:cs typeface="Arial"/>
                        </a:rPr>
                        <a:t>gözlenmeli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210007" y="6306122"/>
            <a:ext cx="34226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0990"/>
            <a:ext cx="7277734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BİRİNCİ </a:t>
            </a:r>
            <a:r>
              <a:rPr sz="3600" b="0" spc="-5" dirty="0">
                <a:solidFill>
                  <a:srgbClr val="FF3300"/>
                </a:solidFill>
                <a:latin typeface="Times New Roman"/>
                <a:cs typeface="Times New Roman"/>
              </a:rPr>
              <a:t>AŞAMADA </a:t>
            </a: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FF3300"/>
                </a:solidFill>
                <a:latin typeface="Times New Roman"/>
                <a:cs typeface="Times New Roman"/>
              </a:rPr>
              <a:t>UY</a:t>
            </a:r>
            <a:r>
              <a:rPr sz="3600" b="0" spc="10" dirty="0">
                <a:solidFill>
                  <a:srgbClr val="FF3300"/>
                </a:solidFill>
                <a:latin typeface="Times New Roman"/>
                <a:cs typeface="Times New Roman"/>
              </a:rPr>
              <a:t>G</a:t>
            </a:r>
            <a:r>
              <a:rPr sz="3600" b="0" spc="-5" dirty="0">
                <a:solidFill>
                  <a:srgbClr val="FF3300"/>
                </a:solidFill>
                <a:latin typeface="Times New Roman"/>
                <a:cs typeface="Times New Roman"/>
              </a:rPr>
              <a:t>ULA</a:t>
            </a:r>
            <a:r>
              <a:rPr sz="3600" b="0" spc="5" dirty="0">
                <a:solidFill>
                  <a:srgbClr val="FF3300"/>
                </a:solidFill>
                <a:latin typeface="Times New Roman"/>
                <a:cs typeface="Times New Roman"/>
              </a:rPr>
              <a:t>N</a:t>
            </a:r>
            <a:r>
              <a:rPr sz="3600" b="0" spc="-5" dirty="0">
                <a:solidFill>
                  <a:srgbClr val="FF3300"/>
                </a:solidFill>
                <a:latin typeface="Times New Roman"/>
                <a:cs typeface="Times New Roman"/>
              </a:rPr>
              <a:t>ACA</a:t>
            </a: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K</a:t>
            </a:r>
            <a:r>
              <a:rPr sz="3600" b="0" spc="-235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FF3300"/>
                </a:solidFill>
                <a:latin typeface="Times New Roman"/>
                <a:cs typeface="Times New Roman"/>
              </a:rPr>
              <a:t>ALA</a:t>
            </a: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N</a:t>
            </a:r>
            <a:r>
              <a:rPr sz="3600" b="0" spc="-70" dirty="0">
                <a:solidFill>
                  <a:srgbClr val="FF3300"/>
                </a:solidFill>
                <a:latin typeface="Times New Roman"/>
                <a:cs typeface="Times New Roman"/>
              </a:rPr>
              <a:t> </a:t>
            </a: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TEST</a:t>
            </a:r>
            <a:r>
              <a:rPr sz="3600" b="0" spc="-15" dirty="0">
                <a:solidFill>
                  <a:srgbClr val="FF3300"/>
                </a:solidFill>
                <a:latin typeface="Times New Roman"/>
                <a:cs typeface="Times New Roman"/>
              </a:rPr>
              <a:t>L</a:t>
            </a:r>
            <a:r>
              <a:rPr sz="3600" b="0" dirty="0">
                <a:solidFill>
                  <a:srgbClr val="FF3300"/>
                </a:solidFill>
                <a:latin typeface="Times New Roman"/>
                <a:cs typeface="Times New Roman"/>
              </a:rPr>
              <a:t>ERİ: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946274"/>
            <a:ext cx="3422650" cy="37134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10" dirty="0">
                <a:latin typeface="Times New Roman"/>
                <a:cs typeface="Times New Roman"/>
              </a:rPr>
              <a:t>Dikey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Sıçrama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Testi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 2"/>
              <a:buChar char=""/>
            </a:pPr>
            <a:endParaRPr sz="225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30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Sürat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Testi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Wingdings 2"/>
              <a:buChar char=""/>
            </a:pPr>
            <a:endParaRPr sz="23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10" dirty="0">
                <a:latin typeface="Times New Roman"/>
                <a:cs typeface="Times New Roman"/>
              </a:rPr>
              <a:t>Oturarak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Sağlık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Topu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Atma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 2"/>
              <a:buChar char=""/>
            </a:pPr>
            <a:endParaRPr sz="225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Ayakta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Sağlık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Topu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Atma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Font typeface="Wingdings 2"/>
              <a:buChar char=""/>
            </a:pPr>
            <a:endParaRPr sz="230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Cooper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Testi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 2"/>
              <a:buChar char=""/>
            </a:pPr>
            <a:endParaRPr sz="225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5"/>
              </a:spcBef>
              <a:buClr>
                <a:srgbClr val="FF0000"/>
              </a:buClr>
              <a:buSzPct val="7500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Mekik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Koşusu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210007" y="6306122"/>
            <a:ext cx="34226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69263" y="2558542"/>
          <a:ext cx="6096000" cy="1279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SPORA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BAŞ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AMA</a:t>
                      </a:r>
                      <a:r>
                        <a:rPr sz="1800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AŞI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765175" marR="220979" indent="-5232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BRA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Ş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AŞMA  </a:t>
                      </a:r>
                      <a:r>
                        <a:rPr sz="1800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YAŞI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406400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VOLEYBOL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7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1800" spc="-35" dirty="0">
                          <a:latin typeface="Arial"/>
                          <a:cs typeface="Arial"/>
                        </a:rPr>
                        <a:t>11-12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7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14-15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210007" y="6306122"/>
            <a:ext cx="34226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090"/>
              </a:lnSpc>
            </a:pPr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1249425"/>
            <a:ext cx="70770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0" dirty="0">
                <a:solidFill>
                  <a:srgbClr val="FF0000"/>
                </a:solidFill>
                <a:latin typeface="Times New Roman"/>
                <a:cs typeface="Times New Roman"/>
              </a:rPr>
              <a:t>Takvim</a:t>
            </a:r>
            <a:r>
              <a:rPr sz="4000" b="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dirty="0">
                <a:solidFill>
                  <a:srgbClr val="FF0000"/>
                </a:solidFill>
                <a:latin typeface="Times New Roman"/>
                <a:cs typeface="Times New Roman"/>
              </a:rPr>
              <a:t>yaşı-</a:t>
            </a:r>
            <a:r>
              <a:rPr sz="40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dirty="0">
                <a:solidFill>
                  <a:srgbClr val="FF0000"/>
                </a:solidFill>
                <a:latin typeface="Times New Roman"/>
                <a:cs typeface="Times New Roman"/>
              </a:rPr>
              <a:t>biyolojik</a:t>
            </a:r>
            <a:r>
              <a:rPr sz="4000" b="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yaş</a:t>
            </a:r>
            <a:r>
              <a:rPr sz="4000" b="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dirty="0">
                <a:solidFill>
                  <a:srgbClr val="FF0000"/>
                </a:solidFill>
                <a:latin typeface="Times New Roman"/>
                <a:cs typeface="Times New Roman"/>
              </a:rPr>
              <a:t>ilişkisi;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7600" y="2042541"/>
            <a:ext cx="7616825" cy="335216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7020" marR="8255" indent="-274955" algn="just">
              <a:lnSpc>
                <a:spcPts val="2810"/>
              </a:lnSpc>
              <a:spcBef>
                <a:spcPts val="455"/>
              </a:spcBef>
              <a:buClr>
                <a:srgbClr val="FF0000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spc="-30" dirty="0">
                <a:latin typeface="Times New Roman"/>
                <a:cs typeface="Times New Roman"/>
              </a:rPr>
              <a:t>Takvim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yaşı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ile</a:t>
            </a:r>
            <a:r>
              <a:rPr sz="2600" dirty="0">
                <a:latin typeface="Times New Roman"/>
                <a:cs typeface="Times New Roman"/>
              </a:rPr>
              <a:t> Biyolojik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95" dirty="0">
                <a:latin typeface="Times New Roman"/>
                <a:cs typeface="Times New Roman"/>
              </a:rPr>
              <a:t>Yaş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arasındaki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ilişki,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yetişkinlik </a:t>
            </a:r>
            <a:r>
              <a:rPr sz="2600" dirty="0">
                <a:latin typeface="Times New Roman"/>
                <a:cs typeface="Times New Roman"/>
              </a:rPr>
              <a:t>yaşına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kadar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sürüp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gitmektedir.</a:t>
            </a:r>
            <a:endParaRPr sz="2600">
              <a:latin typeface="Times New Roman"/>
              <a:cs typeface="Times New Roman"/>
            </a:endParaRPr>
          </a:p>
          <a:p>
            <a:pPr marL="287020" marR="5080" indent="-274955" algn="just">
              <a:lnSpc>
                <a:spcPct val="90000"/>
              </a:lnSpc>
              <a:spcBef>
                <a:spcPts val="560"/>
              </a:spcBef>
              <a:buClr>
                <a:srgbClr val="FF0000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spc="-5" dirty="0">
                <a:latin typeface="Times New Roman"/>
                <a:cs typeface="Times New Roman"/>
              </a:rPr>
              <a:t>Bedensel,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bilişsel</a:t>
            </a:r>
            <a:r>
              <a:rPr sz="2600" dirty="0">
                <a:latin typeface="Times New Roman"/>
                <a:cs typeface="Times New Roman"/>
              </a:rPr>
              <a:t> (kognitiv)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psişik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yönden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daha </a:t>
            </a:r>
            <a:r>
              <a:rPr sz="2600" dirty="0">
                <a:latin typeface="Times New Roman"/>
                <a:cs typeface="Times New Roman"/>
              </a:rPr>
              <a:t> önce </a:t>
            </a:r>
            <a:r>
              <a:rPr sz="2600" spc="-5" dirty="0">
                <a:latin typeface="Times New Roman"/>
                <a:cs typeface="Times New Roman"/>
              </a:rPr>
              <a:t>gelişmiş, </a:t>
            </a:r>
            <a:r>
              <a:rPr sz="2600" dirty="0">
                <a:latin typeface="Times New Roman"/>
                <a:cs typeface="Times New Roman"/>
              </a:rPr>
              <a:t>daha </a:t>
            </a:r>
            <a:r>
              <a:rPr sz="2600" spc="-5" dirty="0">
                <a:latin typeface="Times New Roman"/>
                <a:cs typeface="Times New Roman"/>
              </a:rPr>
              <a:t>ileri </a:t>
            </a:r>
            <a:r>
              <a:rPr sz="2600" dirty="0">
                <a:latin typeface="Times New Roman"/>
                <a:cs typeface="Times New Roman"/>
              </a:rPr>
              <a:t>biyolojik </a:t>
            </a:r>
            <a:r>
              <a:rPr sz="2600" spc="-5" dirty="0">
                <a:latin typeface="Times New Roman"/>
                <a:cs typeface="Times New Roman"/>
              </a:rPr>
              <a:t>yaştaki çocukların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seçimleri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kazanması</a:t>
            </a:r>
            <a:r>
              <a:rPr sz="2600" dirty="0">
                <a:latin typeface="Times New Roman"/>
                <a:cs typeface="Times New Roman"/>
              </a:rPr>
              <a:t> ve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buna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bağlı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olarak</a:t>
            </a:r>
            <a:r>
              <a:rPr sz="2600" dirty="0">
                <a:latin typeface="Times New Roman"/>
                <a:cs typeface="Times New Roman"/>
              </a:rPr>
              <a:t> da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daha </a:t>
            </a:r>
            <a:r>
              <a:rPr sz="2600" dirty="0">
                <a:latin typeface="Times New Roman"/>
                <a:cs typeface="Times New Roman"/>
              </a:rPr>
              <a:t> yüksek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değerdeki</a:t>
            </a:r>
            <a:r>
              <a:rPr sz="2600" dirty="0">
                <a:latin typeface="Times New Roman"/>
                <a:cs typeface="Times New Roman"/>
              </a:rPr>
              <a:t> bir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antrenman</a:t>
            </a:r>
            <a:r>
              <a:rPr sz="2600" spc="65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kapsamına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girmelerine şans verilmesi, </a:t>
            </a:r>
            <a:r>
              <a:rPr sz="2600" dirty="0">
                <a:latin typeface="Times New Roman"/>
                <a:cs typeface="Times New Roman"/>
              </a:rPr>
              <a:t>grup </a:t>
            </a:r>
            <a:r>
              <a:rPr sz="2600" spc="-5" dirty="0">
                <a:latin typeface="Times New Roman"/>
                <a:cs typeface="Times New Roman"/>
              </a:rPr>
              <a:t>içerisinde (adaletsiz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seçim </a:t>
            </a:r>
            <a:r>
              <a:rPr sz="2600" dirty="0">
                <a:latin typeface="Times New Roman"/>
                <a:cs typeface="Times New Roman"/>
              </a:rPr>
              <a:t>yapılıyor duygusunun </a:t>
            </a:r>
            <a:r>
              <a:rPr sz="2600" spc="-5" dirty="0">
                <a:latin typeface="Times New Roman"/>
                <a:cs typeface="Times New Roman"/>
              </a:rPr>
              <a:t>gelişmesi </a:t>
            </a:r>
            <a:r>
              <a:rPr sz="2600" dirty="0">
                <a:latin typeface="Times New Roman"/>
                <a:cs typeface="Times New Roman"/>
              </a:rPr>
              <a:t>gibi) problem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oluşturur.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3903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Erken</a:t>
            </a:r>
            <a:r>
              <a:rPr sz="4000" b="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uzmanlaşma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397253"/>
            <a:ext cx="7616825" cy="450088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6385" marR="5080" indent="-274320" algn="just">
              <a:lnSpc>
                <a:spcPct val="80100"/>
              </a:lnSpc>
              <a:spcBef>
                <a:spcPts val="67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spc="-5" dirty="0">
                <a:latin typeface="Times New Roman"/>
                <a:cs typeface="Times New Roman"/>
              </a:rPr>
              <a:t>Performans antrenmanına başlamanın giderek erken yaşlara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alınması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eğilimi,</a:t>
            </a:r>
            <a:r>
              <a:rPr sz="2400" dirty="0">
                <a:latin typeface="Times New Roman"/>
                <a:cs typeface="Times New Roman"/>
              </a:rPr>
              <a:t> erken </a:t>
            </a:r>
            <a:r>
              <a:rPr sz="2400" spc="-5" dirty="0">
                <a:latin typeface="Times New Roman"/>
                <a:cs typeface="Times New Roman"/>
              </a:rPr>
              <a:t>uzmanlaşma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eğitimini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</a:t>
            </a:r>
            <a:r>
              <a:rPr sz="2400" spc="-5" dirty="0">
                <a:latin typeface="Times New Roman"/>
                <a:cs typeface="Times New Roman"/>
              </a:rPr>
              <a:t> birlikte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getirir.</a:t>
            </a:r>
            <a:endParaRPr sz="24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Spor </a:t>
            </a:r>
            <a:r>
              <a:rPr sz="2400" spc="-5" dirty="0">
                <a:latin typeface="Times New Roman"/>
                <a:cs typeface="Times New Roman"/>
              </a:rPr>
              <a:t>biyolojisi </a:t>
            </a:r>
            <a:r>
              <a:rPr sz="2400" spc="-1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antrenman yönetimi yaklaşımıyla erken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uzmanlaşmanın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getirdiği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riskler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aşağıdaki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şekilde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sıralanabilir: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ts val="2300"/>
              </a:lnSpc>
              <a:spcBef>
                <a:spcPts val="59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spc="-60" dirty="0">
                <a:latin typeface="Times New Roman"/>
                <a:cs typeface="Times New Roman"/>
              </a:rPr>
              <a:t>Tek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yönlü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yüklenmeler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antrenman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içeriği,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</a:t>
            </a:r>
            <a:r>
              <a:rPr sz="2400" dirty="0">
                <a:latin typeface="Times New Roman"/>
                <a:cs typeface="Times New Roman"/>
              </a:rPr>
              <a:t> çağ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antrenmanının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temel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özelliği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olan</a:t>
            </a:r>
            <a:r>
              <a:rPr sz="2400" dirty="0">
                <a:latin typeface="Times New Roman"/>
                <a:cs typeface="Times New Roman"/>
              </a:rPr>
              <a:t> çok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yönlülük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ilkesini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ihmal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ettirir.</a:t>
            </a:r>
            <a:endParaRPr sz="240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80000"/>
              </a:lnSpc>
              <a:spcBef>
                <a:spcPts val="625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spc="-60" dirty="0">
                <a:latin typeface="Times New Roman"/>
                <a:cs typeface="Times New Roman"/>
              </a:rPr>
              <a:t>Tek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yönlü</a:t>
            </a:r>
            <a:r>
              <a:rPr sz="2400" dirty="0">
                <a:latin typeface="Times New Roman"/>
                <a:cs typeface="Times New Roman"/>
              </a:rPr>
              <a:t> 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aşırı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fiziki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yüklenmeler,</a:t>
            </a:r>
            <a:r>
              <a:rPr sz="2400" spc="-10" dirty="0">
                <a:latin typeface="Times New Roman"/>
                <a:cs typeface="Times New Roman"/>
              </a:rPr>
              <a:t> kas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iskelet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sisteminde geçici ve kalıcı sakatlık riskiyle birlikte, kasların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gelişiminde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dengesizlik</a:t>
            </a:r>
            <a:r>
              <a:rPr sz="2400" dirty="0">
                <a:latin typeface="Times New Roman"/>
                <a:cs typeface="Times New Roman"/>
              </a:rPr>
              <a:t> ortaya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çıkarabilir.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</a:t>
            </a:r>
            <a:r>
              <a:rPr sz="2400" dirty="0">
                <a:latin typeface="Times New Roman"/>
                <a:cs typeface="Times New Roman"/>
              </a:rPr>
              <a:t> durum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yeni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sakatlıklara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sebep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olur.</a:t>
            </a:r>
            <a:endParaRPr sz="2400">
              <a:latin typeface="Times New Roman"/>
              <a:cs typeface="Times New Roman"/>
            </a:endParaRPr>
          </a:p>
          <a:p>
            <a:pPr marL="286385" indent="-274320" algn="just">
              <a:lnSpc>
                <a:spcPct val="100000"/>
              </a:lnSpc>
              <a:spcBef>
                <a:spcPts val="25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Hareket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genişliğini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sınırlayan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etken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oluşturur.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576" y="1866138"/>
            <a:ext cx="494474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  <a:tab pos="962025" algn="l"/>
                <a:tab pos="2277110" algn="l"/>
                <a:tab pos="3592829" algn="l"/>
              </a:tabLst>
            </a:pPr>
            <a:r>
              <a:rPr sz="2600" dirty="0">
                <a:latin typeface="Times New Roman"/>
                <a:cs typeface="Times New Roman"/>
              </a:rPr>
              <a:t>Bu	</a:t>
            </a:r>
            <a:r>
              <a:rPr sz="2600" spc="-5" dirty="0">
                <a:latin typeface="Times New Roman"/>
                <a:cs typeface="Times New Roman"/>
              </a:rPr>
              <a:t>nedenle	yetenek	seçiminde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15050" y="1866138"/>
            <a:ext cx="9988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dikkate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75397" y="1866138"/>
            <a:ext cx="11430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l</a:t>
            </a:r>
            <a:r>
              <a:rPr sz="2600" dirty="0">
                <a:latin typeface="Times New Roman"/>
                <a:cs typeface="Times New Roman"/>
              </a:rPr>
              <a:t>ın</a:t>
            </a:r>
            <a:r>
              <a:rPr sz="2600" spc="-10" dirty="0">
                <a:latin typeface="Times New Roman"/>
                <a:cs typeface="Times New Roman"/>
              </a:rPr>
              <a:t>m</a:t>
            </a:r>
            <a:r>
              <a:rPr sz="2600" dirty="0">
                <a:latin typeface="Times New Roman"/>
                <a:cs typeface="Times New Roman"/>
              </a:rPr>
              <a:t>a</a:t>
            </a:r>
            <a:r>
              <a:rPr sz="2600" spc="-10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ı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0896" y="2262377"/>
            <a:ext cx="54927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5240" algn="l"/>
                <a:tab pos="1826260" algn="l"/>
                <a:tab pos="2974340" algn="l"/>
                <a:tab pos="4469130" algn="l"/>
              </a:tabLst>
            </a:pPr>
            <a:r>
              <a:rPr sz="2600" dirty="0">
                <a:latin typeface="Times New Roman"/>
                <a:cs typeface="Times New Roman"/>
              </a:rPr>
              <a:t>ger</a:t>
            </a:r>
            <a:r>
              <a:rPr sz="2600" spc="-20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k</a:t>
            </a:r>
            <a:r>
              <a:rPr sz="2600" spc="-1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n	</a:t>
            </a:r>
            <a:r>
              <a:rPr sz="2600" spc="-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n	öne</a:t>
            </a:r>
            <a:r>
              <a:rPr sz="2600" spc="-15" dirty="0">
                <a:latin typeface="Times New Roman"/>
                <a:cs typeface="Times New Roman"/>
              </a:rPr>
              <a:t>m</a:t>
            </a:r>
            <a:r>
              <a:rPr sz="2600" dirty="0">
                <a:latin typeface="Times New Roman"/>
                <a:cs typeface="Times New Roman"/>
              </a:rPr>
              <a:t>li	konul</a:t>
            </a:r>
            <a:r>
              <a:rPr sz="2600" spc="-10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rın	başında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75526" y="2262377"/>
            <a:ext cx="164782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4090" algn="l"/>
              </a:tabLst>
            </a:pP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erk</a:t>
            </a:r>
            <a:r>
              <a:rPr sz="2600" spc="-2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n	de</a:t>
            </a:r>
            <a:r>
              <a:rPr sz="2600" spc="5" dirty="0">
                <a:solidFill>
                  <a:srgbClr val="FF0000"/>
                </a:solidFill>
                <a:latin typeface="Times New Roman"/>
                <a:cs typeface="Times New Roman"/>
              </a:rPr>
              <a:t>ğ</a:t>
            </a:r>
            <a:r>
              <a:rPr sz="2600" spc="-2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l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80896" y="2658872"/>
            <a:ext cx="454215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zamanında</a:t>
            </a:r>
            <a:r>
              <a:rPr sz="260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uzmanlaşma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olmalıdır.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138" y="66547"/>
            <a:ext cx="9022715" cy="6698615"/>
            <a:chOff x="62138" y="66547"/>
            <a:chExt cx="9022715" cy="66986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313" y="69722"/>
              <a:ext cx="9013408" cy="669223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313" y="69722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946"/>
                  </a:moveTo>
                  <a:lnTo>
                    <a:pt x="3576" y="281184"/>
                  </a:lnTo>
                  <a:lnTo>
                    <a:pt x="13965" y="234645"/>
                  </a:lnTo>
                  <a:lnTo>
                    <a:pt x="30657" y="190840"/>
                  </a:lnTo>
                  <a:lnTo>
                    <a:pt x="53141" y="150277"/>
                  </a:lnTo>
                  <a:lnTo>
                    <a:pt x="80907" y="113468"/>
                  </a:lnTo>
                  <a:lnTo>
                    <a:pt x="113445" y="80923"/>
                  </a:lnTo>
                  <a:lnTo>
                    <a:pt x="150245" y="53151"/>
                  </a:lnTo>
                  <a:lnTo>
                    <a:pt x="190796" y="30662"/>
                  </a:lnTo>
                  <a:lnTo>
                    <a:pt x="234589" y="13967"/>
                  </a:lnTo>
                  <a:lnTo>
                    <a:pt x="281114" y="3576"/>
                  </a:lnTo>
                  <a:lnTo>
                    <a:pt x="329859" y="0"/>
                  </a:lnTo>
                  <a:lnTo>
                    <a:pt x="8683462" y="0"/>
                  </a:lnTo>
                  <a:lnTo>
                    <a:pt x="8732224" y="3576"/>
                  </a:lnTo>
                  <a:lnTo>
                    <a:pt x="8778762" y="13967"/>
                  </a:lnTo>
                  <a:lnTo>
                    <a:pt x="8822568" y="30662"/>
                  </a:lnTo>
                  <a:lnTo>
                    <a:pt x="8863130" y="53151"/>
                  </a:lnTo>
                  <a:lnTo>
                    <a:pt x="8899939" y="80923"/>
                  </a:lnTo>
                  <a:lnTo>
                    <a:pt x="8932485" y="113468"/>
                  </a:lnTo>
                  <a:lnTo>
                    <a:pt x="8960257" y="150277"/>
                  </a:lnTo>
                  <a:lnTo>
                    <a:pt x="8982745" y="190840"/>
                  </a:lnTo>
                  <a:lnTo>
                    <a:pt x="8999440" y="234645"/>
                  </a:lnTo>
                  <a:lnTo>
                    <a:pt x="9009831" y="281184"/>
                  </a:lnTo>
                  <a:lnTo>
                    <a:pt x="9013408" y="329946"/>
                  </a:lnTo>
                  <a:lnTo>
                    <a:pt x="9013408" y="6362369"/>
                  </a:lnTo>
                  <a:lnTo>
                    <a:pt x="9009831" y="6411115"/>
                  </a:lnTo>
                  <a:lnTo>
                    <a:pt x="8999440" y="6457639"/>
                  </a:lnTo>
                  <a:lnTo>
                    <a:pt x="8982745" y="6501432"/>
                  </a:lnTo>
                  <a:lnTo>
                    <a:pt x="8960257" y="6541984"/>
                  </a:lnTo>
                  <a:lnTo>
                    <a:pt x="8932485" y="6578785"/>
                  </a:lnTo>
                  <a:lnTo>
                    <a:pt x="8899939" y="6611323"/>
                  </a:lnTo>
                  <a:lnTo>
                    <a:pt x="8863130" y="6639090"/>
                  </a:lnTo>
                  <a:lnTo>
                    <a:pt x="8822568" y="6661574"/>
                  </a:lnTo>
                  <a:lnTo>
                    <a:pt x="8778762" y="6678266"/>
                  </a:lnTo>
                  <a:lnTo>
                    <a:pt x="8732224" y="6688655"/>
                  </a:lnTo>
                  <a:lnTo>
                    <a:pt x="8683462" y="6692231"/>
                  </a:lnTo>
                  <a:lnTo>
                    <a:pt x="329859" y="6692231"/>
                  </a:lnTo>
                  <a:lnTo>
                    <a:pt x="281114" y="6688655"/>
                  </a:lnTo>
                  <a:lnTo>
                    <a:pt x="234589" y="6678266"/>
                  </a:lnTo>
                  <a:lnTo>
                    <a:pt x="190796" y="6661574"/>
                  </a:lnTo>
                  <a:lnTo>
                    <a:pt x="150245" y="6639090"/>
                  </a:lnTo>
                  <a:lnTo>
                    <a:pt x="113445" y="6611323"/>
                  </a:lnTo>
                  <a:lnTo>
                    <a:pt x="80907" y="6578785"/>
                  </a:lnTo>
                  <a:lnTo>
                    <a:pt x="53141" y="6541984"/>
                  </a:lnTo>
                  <a:lnTo>
                    <a:pt x="30657" y="6501432"/>
                  </a:lnTo>
                  <a:lnTo>
                    <a:pt x="13965" y="6457639"/>
                  </a:lnTo>
                  <a:lnTo>
                    <a:pt x="3576" y="6411115"/>
                  </a:lnTo>
                  <a:lnTo>
                    <a:pt x="0" y="6362369"/>
                  </a:lnTo>
                  <a:lnTo>
                    <a:pt x="0" y="329946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31" y="1396688"/>
              <a:ext cx="9022080" cy="120650"/>
            </a:xfrm>
            <a:custGeom>
              <a:avLst/>
              <a:gdLst/>
              <a:ahLst/>
              <a:cxnLst/>
              <a:rect l="l" t="t" r="r" b="b"/>
              <a:pathLst>
                <a:path w="9022080" h="120650">
                  <a:moveTo>
                    <a:pt x="9021572" y="0"/>
                  </a:moveTo>
                  <a:lnTo>
                    <a:pt x="0" y="0"/>
                  </a:lnTo>
                  <a:lnTo>
                    <a:pt x="0" y="120580"/>
                  </a:lnTo>
                  <a:lnTo>
                    <a:pt x="9021572" y="120580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931" y="2976711"/>
              <a:ext cx="9022080" cy="111125"/>
            </a:xfrm>
            <a:custGeom>
              <a:avLst/>
              <a:gdLst/>
              <a:ahLst/>
              <a:cxnLst/>
              <a:rect l="l" t="t" r="r" b="b"/>
              <a:pathLst>
                <a:path w="9022080" h="111125">
                  <a:moveTo>
                    <a:pt x="9021572" y="0"/>
                  </a:moveTo>
                  <a:lnTo>
                    <a:pt x="0" y="0"/>
                  </a:lnTo>
                  <a:lnTo>
                    <a:pt x="0" y="110531"/>
                  </a:lnTo>
                  <a:lnTo>
                    <a:pt x="9021572" y="110531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D24717"/>
          </a:solidFill>
        </p:spPr>
        <p:txBody>
          <a:bodyPr vert="horz" wrap="square" lIns="0" tIns="37909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85"/>
              </a:spcBef>
            </a:pPr>
            <a:r>
              <a:rPr sz="4000" b="0" spc="-10" dirty="0">
                <a:solidFill>
                  <a:srgbClr val="FFFFFF"/>
                </a:solidFill>
                <a:latin typeface="Times New Roman"/>
                <a:cs typeface="Times New Roman"/>
              </a:rPr>
              <a:t>TEŞEKKÜRLER…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1718" y="1433830"/>
            <a:ext cx="8081009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715" indent="-274955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b="1" spc="-40" dirty="0">
                <a:latin typeface="Times New Roman"/>
                <a:cs typeface="Times New Roman"/>
              </a:rPr>
              <a:t>Yetenek: </a:t>
            </a:r>
            <a:r>
              <a:rPr sz="2600" dirty="0">
                <a:latin typeface="Times New Roman"/>
                <a:cs typeface="Times New Roman"/>
              </a:rPr>
              <a:t>Belli bir alanda </a:t>
            </a:r>
            <a:r>
              <a:rPr sz="2600" spc="-5" dirty="0">
                <a:latin typeface="Times New Roman"/>
                <a:cs typeface="Times New Roman"/>
              </a:rPr>
              <a:t>normalin üzerinde, ancak </a:t>
            </a:r>
            <a:r>
              <a:rPr sz="2600" dirty="0">
                <a:latin typeface="Times New Roman"/>
                <a:cs typeface="Times New Roman"/>
              </a:rPr>
              <a:t>henüz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tam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olarak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gelişmemiş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özellikler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bütünüdür.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Font typeface="Wingdings 2"/>
              <a:buChar char=""/>
            </a:pPr>
            <a:endParaRPr sz="3750">
              <a:latin typeface="Times New Roman"/>
              <a:cs typeface="Times New Roman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spc="-5" dirty="0">
                <a:latin typeface="Times New Roman"/>
                <a:cs typeface="Times New Roman"/>
              </a:rPr>
              <a:t>Üst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düzeyde,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yüksek</a:t>
            </a:r>
            <a:r>
              <a:rPr sz="2600" dirty="0">
                <a:latin typeface="Times New Roman"/>
                <a:cs typeface="Times New Roman"/>
              </a:rPr>
              <a:t> sportif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güce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ve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başarıya</a:t>
            </a:r>
            <a:r>
              <a:rPr sz="2600" spc="6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ulaşmak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için, </a:t>
            </a:r>
            <a:r>
              <a:rPr sz="2600" spc="-5" dirty="0">
                <a:latin typeface="Times New Roman"/>
                <a:cs typeface="Times New Roman"/>
              </a:rPr>
              <a:t>yetenekli sporcuların zamanında ve </a:t>
            </a:r>
            <a:r>
              <a:rPr sz="2600" dirty="0">
                <a:latin typeface="Times New Roman"/>
                <a:cs typeface="Times New Roman"/>
              </a:rPr>
              <a:t>doğru biçimde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seçilerek uzun süreli </a:t>
            </a:r>
            <a:r>
              <a:rPr sz="2600" dirty="0">
                <a:latin typeface="Times New Roman"/>
                <a:cs typeface="Times New Roman"/>
              </a:rPr>
              <a:t>ve </a:t>
            </a:r>
            <a:r>
              <a:rPr sz="2600" spc="-5" dirty="0">
                <a:latin typeface="Times New Roman"/>
                <a:cs typeface="Times New Roman"/>
              </a:rPr>
              <a:t>sistematik </a:t>
            </a:r>
            <a:r>
              <a:rPr sz="2600" dirty="0">
                <a:latin typeface="Times New Roman"/>
                <a:cs typeface="Times New Roman"/>
              </a:rPr>
              <a:t>bir </a:t>
            </a:r>
            <a:r>
              <a:rPr sz="2600" spc="-5" dirty="0">
                <a:latin typeface="Times New Roman"/>
                <a:cs typeface="Times New Roman"/>
              </a:rPr>
              <a:t>çalışmaya girmeleri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zorunludur.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339" y="601167"/>
            <a:ext cx="357377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45" dirty="0">
                <a:solidFill>
                  <a:srgbClr val="FF0000"/>
                </a:solidFill>
                <a:latin typeface="Times New Roman"/>
                <a:cs typeface="Times New Roman"/>
              </a:rPr>
              <a:t>Yetenekli</a:t>
            </a:r>
            <a:r>
              <a:rPr sz="4000" b="0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dirty="0">
                <a:solidFill>
                  <a:srgbClr val="FF0000"/>
                </a:solidFill>
                <a:latin typeface="Times New Roman"/>
                <a:cs typeface="Times New Roman"/>
              </a:rPr>
              <a:t>sporcu;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339" y="1397253"/>
            <a:ext cx="8021320" cy="40805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dirty="0">
                <a:latin typeface="Times New Roman"/>
                <a:cs typeface="Times New Roman"/>
              </a:rPr>
              <a:t>Antrenmanda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daha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başarılıdır.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spc="-40" dirty="0">
                <a:latin typeface="Times New Roman"/>
                <a:cs typeface="Times New Roman"/>
              </a:rPr>
              <a:t>Aynı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kapsam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büyüklükteki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antrenman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uyaranlarında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daha</a:t>
            </a:r>
            <a:r>
              <a:rPr sz="1800" spc="5" dirty="0">
                <a:latin typeface="Times New Roman"/>
                <a:cs typeface="Times New Roman"/>
              </a:rPr>
              <a:t> büyük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başarı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elde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eder.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dirty="0">
                <a:latin typeface="Times New Roman"/>
                <a:cs typeface="Times New Roman"/>
              </a:rPr>
              <a:t>Antrenmanda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verilen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yeni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uyaranlara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daha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çabuk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uyum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sağlar.</a:t>
            </a:r>
            <a:endParaRPr sz="1800">
              <a:latin typeface="Times New Roman"/>
              <a:cs typeface="Times New Roman"/>
            </a:endParaRPr>
          </a:p>
          <a:p>
            <a:pPr marL="287020" marR="129539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spc="-5" dirty="0">
                <a:latin typeface="Times New Roman"/>
                <a:cs typeface="Times New Roman"/>
              </a:rPr>
              <a:t>Daha </a:t>
            </a:r>
            <a:r>
              <a:rPr sz="1800" dirty="0">
                <a:latin typeface="Times New Roman"/>
                <a:cs typeface="Times New Roman"/>
              </a:rPr>
              <a:t>önceden edindiği tecrübeleri yaratıcı bir şekilde </a:t>
            </a:r>
            <a:r>
              <a:rPr sz="1800" spc="-5" dirty="0">
                <a:latin typeface="Times New Roman"/>
                <a:cs typeface="Times New Roman"/>
              </a:rPr>
              <a:t>geliştirir </a:t>
            </a:r>
            <a:r>
              <a:rPr sz="1800" dirty="0">
                <a:latin typeface="Times New Roman"/>
                <a:cs typeface="Times New Roman"/>
              </a:rPr>
              <a:t>ve </a:t>
            </a:r>
            <a:r>
              <a:rPr sz="1800" spc="-5" dirty="0">
                <a:latin typeface="Times New Roman"/>
                <a:cs typeface="Times New Roman"/>
              </a:rPr>
              <a:t>sorunları </a:t>
            </a:r>
            <a:r>
              <a:rPr sz="1800" dirty="0">
                <a:latin typeface="Times New Roman"/>
                <a:cs typeface="Times New Roman"/>
              </a:rPr>
              <a:t>orijinal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bir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biçimde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çözer.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spc="-5" dirty="0">
                <a:latin typeface="Times New Roman"/>
                <a:cs typeface="Times New Roman"/>
              </a:rPr>
              <a:t>Performansının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gittikçe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yükselir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spc="-20" dirty="0">
                <a:latin typeface="Times New Roman"/>
                <a:cs typeface="Times New Roman"/>
              </a:rPr>
              <a:t>Yetenekli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sporcu</a:t>
            </a:r>
            <a:r>
              <a:rPr sz="1800" dirty="0">
                <a:latin typeface="Times New Roman"/>
                <a:cs typeface="Times New Roman"/>
              </a:rPr>
              <a:t> çalışkan ve </a:t>
            </a:r>
            <a:r>
              <a:rPr sz="1800" spc="-15" dirty="0">
                <a:latin typeface="Times New Roman"/>
                <a:cs typeface="Times New Roman"/>
              </a:rPr>
              <a:t>hırslıdır.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Sistematik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bir şekilde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çalışır.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dirty="0">
                <a:latin typeface="Times New Roman"/>
                <a:cs typeface="Times New Roman"/>
              </a:rPr>
              <a:t>Stres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altındayken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bile doğru değerlendirme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yapabilir.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dirty="0">
                <a:latin typeface="Times New Roman"/>
                <a:cs typeface="Times New Roman"/>
              </a:rPr>
              <a:t>Riski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göze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alabilir.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dirty="0">
                <a:latin typeface="Times New Roman"/>
                <a:cs typeface="Times New Roman"/>
              </a:rPr>
              <a:t>Kendine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verilen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görevleri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başarıyla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yerine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getirir, </a:t>
            </a:r>
            <a:r>
              <a:rPr sz="1800" spc="-5" dirty="0">
                <a:latin typeface="Times New Roman"/>
                <a:cs typeface="Times New Roman"/>
              </a:rPr>
              <a:t>sorunları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kendi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yöntemleriyle</a:t>
            </a:r>
            <a:endParaRPr sz="18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1800" spc="-15" dirty="0">
                <a:latin typeface="Times New Roman"/>
                <a:cs typeface="Times New Roman"/>
              </a:rPr>
              <a:t>çözer.</a:t>
            </a:r>
            <a:endParaRPr sz="1800">
              <a:latin typeface="Times New Roman"/>
              <a:cs typeface="Times New Roman"/>
            </a:endParaRPr>
          </a:p>
          <a:p>
            <a:pPr marL="28702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Wingdings 2"/>
              <a:buChar char=""/>
              <a:tabLst>
                <a:tab pos="287020" algn="l"/>
                <a:tab pos="287655" algn="l"/>
              </a:tabLst>
            </a:pPr>
            <a:r>
              <a:rPr sz="1800" spc="-5" dirty="0">
                <a:latin typeface="Times New Roman"/>
                <a:cs typeface="Times New Roman"/>
              </a:rPr>
              <a:t>Başarısızlıklar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karşısında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gücünü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kaybetmez.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Bunu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bir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motivasyon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gerekçesi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yapar.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339" y="361949"/>
            <a:ext cx="60909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YÜKSEK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PERFORMANS</a:t>
            </a:r>
            <a:r>
              <a:rPr spc="30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DÜZEYİNE </a:t>
            </a:r>
            <a:r>
              <a:rPr spc="-68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ULAŞMAK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İÇİN;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80514" y="4233685"/>
            <a:ext cx="7204075" cy="2336800"/>
            <a:chOff x="1080514" y="4233685"/>
            <a:chExt cx="7204075" cy="2336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9841" y="4233685"/>
              <a:ext cx="5475735" cy="98905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3200" y="4320539"/>
              <a:ext cx="3723132" cy="73456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35658" y="4242815"/>
              <a:ext cx="5400675" cy="9144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35658" y="4242815"/>
              <a:ext cx="5400675" cy="914400"/>
            </a:xfrm>
            <a:custGeom>
              <a:avLst/>
              <a:gdLst/>
              <a:ahLst/>
              <a:cxnLst/>
              <a:rect l="l" t="t" r="r" b="b"/>
              <a:pathLst>
                <a:path w="5400675" h="914400">
                  <a:moveTo>
                    <a:pt x="0" y="152399"/>
                  </a:moveTo>
                  <a:lnTo>
                    <a:pt x="7778" y="104217"/>
                  </a:lnTo>
                  <a:lnTo>
                    <a:pt x="29431" y="62380"/>
                  </a:lnTo>
                  <a:lnTo>
                    <a:pt x="62435" y="29394"/>
                  </a:lnTo>
                  <a:lnTo>
                    <a:pt x="104265" y="7766"/>
                  </a:lnTo>
                  <a:lnTo>
                    <a:pt x="152400" y="0"/>
                  </a:lnTo>
                  <a:lnTo>
                    <a:pt x="5248275" y="0"/>
                  </a:lnTo>
                  <a:lnTo>
                    <a:pt x="5296409" y="7766"/>
                  </a:lnTo>
                  <a:lnTo>
                    <a:pt x="5338239" y="29394"/>
                  </a:lnTo>
                  <a:lnTo>
                    <a:pt x="5371243" y="62380"/>
                  </a:lnTo>
                  <a:lnTo>
                    <a:pt x="5392896" y="104217"/>
                  </a:lnTo>
                  <a:lnTo>
                    <a:pt x="5400675" y="152399"/>
                  </a:lnTo>
                  <a:lnTo>
                    <a:pt x="5400675" y="761999"/>
                  </a:lnTo>
                  <a:lnTo>
                    <a:pt x="5392896" y="810182"/>
                  </a:lnTo>
                  <a:lnTo>
                    <a:pt x="5371243" y="852019"/>
                  </a:lnTo>
                  <a:lnTo>
                    <a:pt x="5338239" y="885005"/>
                  </a:lnTo>
                  <a:lnTo>
                    <a:pt x="5296409" y="906633"/>
                  </a:lnTo>
                  <a:lnTo>
                    <a:pt x="5248275" y="914399"/>
                  </a:lnTo>
                  <a:lnTo>
                    <a:pt x="152400" y="914399"/>
                  </a:lnTo>
                  <a:lnTo>
                    <a:pt x="104265" y="906633"/>
                  </a:lnTo>
                  <a:lnTo>
                    <a:pt x="62435" y="885005"/>
                  </a:lnTo>
                  <a:lnTo>
                    <a:pt x="29431" y="852019"/>
                  </a:lnTo>
                  <a:lnTo>
                    <a:pt x="7778" y="810182"/>
                  </a:lnTo>
                  <a:lnTo>
                    <a:pt x="0" y="761999"/>
                  </a:lnTo>
                  <a:lnTo>
                    <a:pt x="0" y="152399"/>
                  </a:lnTo>
                  <a:close/>
                </a:path>
              </a:pathLst>
            </a:custGeom>
            <a:ln w="9525">
              <a:solidFill>
                <a:srgbClr val="AE3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80514" y="5580901"/>
              <a:ext cx="7203950" cy="98905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35352" y="5623559"/>
              <a:ext cx="4741163" cy="76352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15618" y="5590311"/>
              <a:ext cx="7128840" cy="9144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115618" y="5590311"/>
              <a:ext cx="7129145" cy="914400"/>
            </a:xfrm>
            <a:custGeom>
              <a:avLst/>
              <a:gdLst/>
              <a:ahLst/>
              <a:cxnLst/>
              <a:rect l="l" t="t" r="r" b="b"/>
              <a:pathLst>
                <a:path w="7129145" h="914400">
                  <a:moveTo>
                    <a:pt x="0" y="152399"/>
                  </a:moveTo>
                  <a:lnTo>
                    <a:pt x="7768" y="104231"/>
                  </a:lnTo>
                  <a:lnTo>
                    <a:pt x="29402" y="62396"/>
                  </a:lnTo>
                  <a:lnTo>
                    <a:pt x="62391" y="29405"/>
                  </a:lnTo>
                  <a:lnTo>
                    <a:pt x="104226" y="7769"/>
                  </a:lnTo>
                  <a:lnTo>
                    <a:pt x="152400" y="0"/>
                  </a:lnTo>
                  <a:lnTo>
                    <a:pt x="6976440" y="0"/>
                  </a:lnTo>
                  <a:lnTo>
                    <a:pt x="7024574" y="7769"/>
                  </a:lnTo>
                  <a:lnTo>
                    <a:pt x="7066404" y="29405"/>
                  </a:lnTo>
                  <a:lnTo>
                    <a:pt x="7099408" y="62396"/>
                  </a:lnTo>
                  <a:lnTo>
                    <a:pt x="7121061" y="104231"/>
                  </a:lnTo>
                  <a:lnTo>
                    <a:pt x="7128840" y="152399"/>
                  </a:lnTo>
                  <a:lnTo>
                    <a:pt x="7128840" y="761999"/>
                  </a:lnTo>
                  <a:lnTo>
                    <a:pt x="7121061" y="810168"/>
                  </a:lnTo>
                  <a:lnTo>
                    <a:pt x="7099408" y="852003"/>
                  </a:lnTo>
                  <a:lnTo>
                    <a:pt x="7066404" y="884994"/>
                  </a:lnTo>
                  <a:lnTo>
                    <a:pt x="7024574" y="906630"/>
                  </a:lnTo>
                  <a:lnTo>
                    <a:pt x="6976440" y="914399"/>
                  </a:lnTo>
                  <a:lnTo>
                    <a:pt x="152400" y="914399"/>
                  </a:lnTo>
                  <a:lnTo>
                    <a:pt x="104226" y="906630"/>
                  </a:lnTo>
                  <a:lnTo>
                    <a:pt x="62391" y="884994"/>
                  </a:lnTo>
                  <a:lnTo>
                    <a:pt x="29402" y="852003"/>
                  </a:lnTo>
                  <a:lnTo>
                    <a:pt x="7768" y="810168"/>
                  </a:lnTo>
                  <a:lnTo>
                    <a:pt x="0" y="761999"/>
                  </a:lnTo>
                  <a:lnTo>
                    <a:pt x="0" y="152399"/>
                  </a:lnTo>
                  <a:close/>
                </a:path>
              </a:pathLst>
            </a:custGeom>
            <a:ln w="9525">
              <a:solidFill>
                <a:srgbClr val="AE3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737485" y="5749544"/>
            <a:ext cx="38855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YETENEK</a:t>
            </a:r>
            <a:r>
              <a:rPr sz="3600" b="1" spc="-11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SEÇİMİ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520695" y="2936761"/>
            <a:ext cx="3959860" cy="989330"/>
            <a:chOff x="2520695" y="2936761"/>
            <a:chExt cx="3959860" cy="989330"/>
          </a:xfrm>
        </p:grpSpPr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20695" y="2936761"/>
              <a:ext cx="3959352" cy="98905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691383" y="3008375"/>
              <a:ext cx="3677412" cy="76504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555747" y="2946653"/>
              <a:ext cx="3888486" cy="91440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555747" y="2946653"/>
              <a:ext cx="3888740" cy="914400"/>
            </a:xfrm>
            <a:custGeom>
              <a:avLst/>
              <a:gdLst/>
              <a:ahLst/>
              <a:cxnLst/>
              <a:rect l="l" t="t" r="r" b="b"/>
              <a:pathLst>
                <a:path w="3888740" h="9144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3736086" y="0"/>
                  </a:lnTo>
                  <a:lnTo>
                    <a:pt x="3784268" y="7766"/>
                  </a:lnTo>
                  <a:lnTo>
                    <a:pt x="3826105" y="29394"/>
                  </a:lnTo>
                  <a:lnTo>
                    <a:pt x="3859091" y="62380"/>
                  </a:lnTo>
                  <a:lnTo>
                    <a:pt x="3880719" y="104217"/>
                  </a:lnTo>
                  <a:lnTo>
                    <a:pt x="3888486" y="152400"/>
                  </a:lnTo>
                  <a:lnTo>
                    <a:pt x="3888486" y="762000"/>
                  </a:lnTo>
                  <a:lnTo>
                    <a:pt x="3880719" y="810182"/>
                  </a:lnTo>
                  <a:lnTo>
                    <a:pt x="3859091" y="852019"/>
                  </a:lnTo>
                  <a:lnTo>
                    <a:pt x="3826105" y="885005"/>
                  </a:lnTo>
                  <a:lnTo>
                    <a:pt x="3784268" y="906633"/>
                  </a:lnTo>
                  <a:lnTo>
                    <a:pt x="3736086" y="914400"/>
                  </a:lnTo>
                  <a:lnTo>
                    <a:pt x="152400" y="914400"/>
                  </a:lnTo>
                  <a:lnTo>
                    <a:pt x="104217" y="906633"/>
                  </a:lnTo>
                  <a:lnTo>
                    <a:pt x="62380" y="885005"/>
                  </a:lnTo>
                  <a:lnTo>
                    <a:pt x="29394" y="852019"/>
                  </a:lnTo>
                  <a:lnTo>
                    <a:pt x="7766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E3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870707" y="3079495"/>
            <a:ext cx="3286125" cy="1642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8355" marR="27940" indent="-79629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Arial"/>
                <a:cs typeface="Arial"/>
              </a:rPr>
              <a:t>BİLİMSEL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VE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YÖNTEMSEL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ANTRENMAN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>
              <a:latin typeface="Arial"/>
              <a:cs typeface="Arial"/>
            </a:endParaRPr>
          </a:p>
          <a:p>
            <a:pPr marL="64769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UZUN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SÜRELİ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PLANLAMA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003804" y="1527047"/>
            <a:ext cx="2976880" cy="1054735"/>
            <a:chOff x="3003804" y="1527047"/>
            <a:chExt cx="2976880" cy="1054735"/>
          </a:xfrm>
        </p:grpSpPr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20570" y="1592593"/>
              <a:ext cx="2959603" cy="98905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003804" y="1527047"/>
              <a:ext cx="2331720" cy="103936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59811" y="1602485"/>
              <a:ext cx="2880360" cy="914400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3059811" y="1602485"/>
              <a:ext cx="2880360" cy="914400"/>
            </a:xfrm>
            <a:custGeom>
              <a:avLst/>
              <a:gdLst/>
              <a:ahLst/>
              <a:cxnLst/>
              <a:rect l="l" t="t" r="r" b="b"/>
              <a:pathLst>
                <a:path w="2880360" h="9144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2727960" y="0"/>
                  </a:lnTo>
                  <a:lnTo>
                    <a:pt x="2776142" y="7766"/>
                  </a:lnTo>
                  <a:lnTo>
                    <a:pt x="2817979" y="29394"/>
                  </a:lnTo>
                  <a:lnTo>
                    <a:pt x="2850965" y="62380"/>
                  </a:lnTo>
                  <a:lnTo>
                    <a:pt x="2872593" y="104217"/>
                  </a:lnTo>
                  <a:lnTo>
                    <a:pt x="2880360" y="152400"/>
                  </a:lnTo>
                  <a:lnTo>
                    <a:pt x="2880360" y="762000"/>
                  </a:lnTo>
                  <a:lnTo>
                    <a:pt x="2872593" y="810182"/>
                  </a:lnTo>
                  <a:lnTo>
                    <a:pt x="2850965" y="852019"/>
                  </a:lnTo>
                  <a:lnTo>
                    <a:pt x="2817979" y="885005"/>
                  </a:lnTo>
                  <a:lnTo>
                    <a:pt x="2776142" y="906633"/>
                  </a:lnTo>
                  <a:lnTo>
                    <a:pt x="2727960" y="914400"/>
                  </a:lnTo>
                  <a:lnTo>
                    <a:pt x="152400" y="914400"/>
                  </a:lnTo>
                  <a:lnTo>
                    <a:pt x="104217" y="906633"/>
                  </a:lnTo>
                  <a:lnTo>
                    <a:pt x="62380" y="885005"/>
                  </a:lnTo>
                  <a:lnTo>
                    <a:pt x="29394" y="852019"/>
                  </a:lnTo>
                  <a:lnTo>
                    <a:pt x="7766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E3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183763" y="1597913"/>
            <a:ext cx="183578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YÜKSEK 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</a:t>
            </a:r>
            <a:r>
              <a:rPr sz="2000" b="1" spc="-10" dirty="0">
                <a:latin typeface="Arial"/>
                <a:cs typeface="Arial"/>
              </a:rPr>
              <a:t>E</a:t>
            </a:r>
            <a:r>
              <a:rPr sz="2000" b="1" dirty="0">
                <a:latin typeface="Arial"/>
                <a:cs typeface="Arial"/>
              </a:rPr>
              <a:t>RFO</a:t>
            </a:r>
            <a:r>
              <a:rPr sz="2000" b="1" spc="5" dirty="0">
                <a:latin typeface="Arial"/>
                <a:cs typeface="Arial"/>
              </a:rPr>
              <a:t>R</a:t>
            </a:r>
            <a:r>
              <a:rPr sz="2000" b="1" dirty="0">
                <a:latin typeface="Arial"/>
                <a:cs typeface="Arial"/>
              </a:rPr>
              <a:t>MA</a:t>
            </a:r>
            <a:r>
              <a:rPr sz="2000" b="1" spc="5" dirty="0">
                <a:latin typeface="Arial"/>
                <a:cs typeface="Arial"/>
              </a:rPr>
              <a:t>N</a:t>
            </a:r>
            <a:r>
              <a:rPr sz="2000" b="1" dirty="0"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87627" y="2492883"/>
            <a:ext cx="6985000" cy="2858770"/>
          </a:xfrm>
          <a:custGeom>
            <a:avLst/>
            <a:gdLst/>
            <a:ahLst/>
            <a:cxnLst/>
            <a:rect l="l" t="t" r="r" b="b"/>
            <a:pathLst>
              <a:path w="6985000" h="2858770">
                <a:moveTo>
                  <a:pt x="6508318" y="0"/>
                </a:moveTo>
                <a:lnTo>
                  <a:pt x="476453" y="0"/>
                </a:lnTo>
                <a:lnTo>
                  <a:pt x="427737" y="2460"/>
                </a:lnTo>
                <a:lnTo>
                  <a:pt x="380429" y="9681"/>
                </a:lnTo>
                <a:lnTo>
                  <a:pt x="334768" y="21424"/>
                </a:lnTo>
                <a:lnTo>
                  <a:pt x="290993" y="37449"/>
                </a:lnTo>
                <a:lnTo>
                  <a:pt x="249344" y="57515"/>
                </a:lnTo>
                <a:lnTo>
                  <a:pt x="210060" y="81385"/>
                </a:lnTo>
                <a:lnTo>
                  <a:pt x="173382" y="108817"/>
                </a:lnTo>
                <a:lnTo>
                  <a:pt x="139547" y="139573"/>
                </a:lnTo>
                <a:lnTo>
                  <a:pt x="108796" y="173412"/>
                </a:lnTo>
                <a:lnTo>
                  <a:pt x="81369" y="210095"/>
                </a:lnTo>
                <a:lnTo>
                  <a:pt x="57504" y="249383"/>
                </a:lnTo>
                <a:lnTo>
                  <a:pt x="37441" y="291036"/>
                </a:lnTo>
                <a:lnTo>
                  <a:pt x="21419" y="334814"/>
                </a:lnTo>
                <a:lnTo>
                  <a:pt x="9679" y="380478"/>
                </a:lnTo>
                <a:lnTo>
                  <a:pt x="2459" y="427787"/>
                </a:lnTo>
                <a:lnTo>
                  <a:pt x="0" y="476503"/>
                </a:lnTo>
                <a:lnTo>
                  <a:pt x="0" y="2382139"/>
                </a:lnTo>
                <a:lnTo>
                  <a:pt x="2459" y="2430855"/>
                </a:lnTo>
                <a:lnTo>
                  <a:pt x="9679" y="2478164"/>
                </a:lnTo>
                <a:lnTo>
                  <a:pt x="21419" y="2523828"/>
                </a:lnTo>
                <a:lnTo>
                  <a:pt x="37441" y="2567606"/>
                </a:lnTo>
                <a:lnTo>
                  <a:pt x="57504" y="2609259"/>
                </a:lnTo>
                <a:lnTo>
                  <a:pt x="81369" y="2648547"/>
                </a:lnTo>
                <a:lnTo>
                  <a:pt x="108796" y="2685230"/>
                </a:lnTo>
                <a:lnTo>
                  <a:pt x="139547" y="2719070"/>
                </a:lnTo>
                <a:lnTo>
                  <a:pt x="173382" y="2749825"/>
                </a:lnTo>
                <a:lnTo>
                  <a:pt x="210060" y="2777257"/>
                </a:lnTo>
                <a:lnTo>
                  <a:pt x="249344" y="2801127"/>
                </a:lnTo>
                <a:lnTo>
                  <a:pt x="290993" y="2821193"/>
                </a:lnTo>
                <a:lnTo>
                  <a:pt x="334768" y="2837218"/>
                </a:lnTo>
                <a:lnTo>
                  <a:pt x="380429" y="2848961"/>
                </a:lnTo>
                <a:lnTo>
                  <a:pt x="427737" y="2856182"/>
                </a:lnTo>
                <a:lnTo>
                  <a:pt x="476453" y="2858642"/>
                </a:lnTo>
                <a:lnTo>
                  <a:pt x="6508318" y="2858642"/>
                </a:lnTo>
                <a:lnTo>
                  <a:pt x="6557034" y="2856182"/>
                </a:lnTo>
                <a:lnTo>
                  <a:pt x="6604344" y="2848961"/>
                </a:lnTo>
                <a:lnTo>
                  <a:pt x="6650007" y="2837218"/>
                </a:lnTo>
                <a:lnTo>
                  <a:pt x="6693785" y="2821193"/>
                </a:lnTo>
                <a:lnTo>
                  <a:pt x="6735438" y="2801127"/>
                </a:lnTo>
                <a:lnTo>
                  <a:pt x="6774726" y="2777257"/>
                </a:lnTo>
                <a:lnTo>
                  <a:pt x="6811409" y="2749825"/>
                </a:lnTo>
                <a:lnTo>
                  <a:pt x="6845249" y="2719070"/>
                </a:lnTo>
                <a:lnTo>
                  <a:pt x="6876004" y="2685230"/>
                </a:lnTo>
                <a:lnTo>
                  <a:pt x="6903437" y="2648547"/>
                </a:lnTo>
                <a:lnTo>
                  <a:pt x="6927306" y="2609259"/>
                </a:lnTo>
                <a:lnTo>
                  <a:pt x="6947373" y="2567606"/>
                </a:lnTo>
                <a:lnTo>
                  <a:pt x="6963397" y="2523828"/>
                </a:lnTo>
                <a:lnTo>
                  <a:pt x="6975140" y="2478164"/>
                </a:lnTo>
                <a:lnTo>
                  <a:pt x="6982361" y="2430855"/>
                </a:lnTo>
                <a:lnTo>
                  <a:pt x="6984822" y="2382139"/>
                </a:lnTo>
                <a:lnTo>
                  <a:pt x="6984822" y="476503"/>
                </a:lnTo>
                <a:lnTo>
                  <a:pt x="6982361" y="427787"/>
                </a:lnTo>
                <a:lnTo>
                  <a:pt x="6975140" y="380478"/>
                </a:lnTo>
                <a:lnTo>
                  <a:pt x="6963397" y="334814"/>
                </a:lnTo>
                <a:lnTo>
                  <a:pt x="6947373" y="291036"/>
                </a:lnTo>
                <a:lnTo>
                  <a:pt x="6927306" y="249383"/>
                </a:lnTo>
                <a:lnTo>
                  <a:pt x="6903437" y="210095"/>
                </a:lnTo>
                <a:lnTo>
                  <a:pt x="6876004" y="173412"/>
                </a:lnTo>
                <a:lnTo>
                  <a:pt x="6845249" y="139573"/>
                </a:lnTo>
                <a:lnTo>
                  <a:pt x="6811409" y="108817"/>
                </a:lnTo>
                <a:lnTo>
                  <a:pt x="6774726" y="81385"/>
                </a:lnTo>
                <a:lnTo>
                  <a:pt x="6735438" y="57515"/>
                </a:lnTo>
                <a:lnTo>
                  <a:pt x="6693785" y="37449"/>
                </a:lnTo>
                <a:lnTo>
                  <a:pt x="6650007" y="21424"/>
                </a:lnTo>
                <a:lnTo>
                  <a:pt x="6604344" y="9681"/>
                </a:lnTo>
                <a:lnTo>
                  <a:pt x="6557034" y="2460"/>
                </a:lnTo>
                <a:lnTo>
                  <a:pt x="650831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0681" y="1295400"/>
            <a:ext cx="6858000" cy="34426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tabLst>
                <a:tab pos="287020" algn="l"/>
              </a:tabLst>
            </a:pPr>
            <a:endParaRPr sz="2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>
              <a:latin typeface="Arial"/>
              <a:cs typeface="Arial"/>
            </a:endParaRPr>
          </a:p>
          <a:p>
            <a:pPr marL="523240" marR="5080" indent="-635" algn="ctr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Sadece </a:t>
            </a:r>
            <a:r>
              <a:rPr sz="2800" spc="-5" dirty="0">
                <a:latin typeface="Times New Roman"/>
                <a:cs typeface="Times New Roman"/>
              </a:rPr>
              <a:t>olimpiyatlarda ve şampiyonalarda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madalyalar kazanmayı hedeflemek </a:t>
            </a:r>
            <a:r>
              <a:rPr sz="2800" dirty="0">
                <a:latin typeface="Times New Roman"/>
                <a:cs typeface="Times New Roman"/>
              </a:rPr>
              <a:t>değil,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özellikle çocuk </a:t>
            </a:r>
            <a:r>
              <a:rPr sz="2800" dirty="0">
                <a:latin typeface="Times New Roman"/>
                <a:cs typeface="Times New Roman"/>
              </a:rPr>
              <a:t>ve </a:t>
            </a:r>
            <a:r>
              <a:rPr sz="2800" spc="-5" dirty="0">
                <a:latin typeface="Times New Roman"/>
                <a:cs typeface="Times New Roman"/>
              </a:rPr>
              <a:t>gençlerin yeteneklerine </a:t>
            </a:r>
            <a:r>
              <a:rPr sz="2800" dirty="0">
                <a:latin typeface="Times New Roman"/>
                <a:cs typeface="Times New Roman"/>
              </a:rPr>
              <a:t> uygun </a:t>
            </a:r>
            <a:r>
              <a:rPr sz="2800" spc="-5" dirty="0">
                <a:latin typeface="Times New Roman"/>
                <a:cs typeface="Times New Roman"/>
              </a:rPr>
              <a:t>fiziksel aktivite ve </a:t>
            </a:r>
            <a:r>
              <a:rPr sz="2800" dirty="0">
                <a:latin typeface="Times New Roman"/>
                <a:cs typeface="Times New Roman"/>
              </a:rPr>
              <a:t>sportif </a:t>
            </a:r>
            <a:r>
              <a:rPr sz="2800" spc="-5" dirty="0">
                <a:latin typeface="Times New Roman"/>
                <a:cs typeface="Times New Roman"/>
              </a:rPr>
              <a:t>etkinliklere </a:t>
            </a:r>
            <a:r>
              <a:rPr sz="2800" spc="-6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katılım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düzeyini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artırmaktır.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2244" y="874903"/>
            <a:ext cx="43484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0" dirty="0">
                <a:solidFill>
                  <a:srgbClr val="FF0000"/>
                </a:solidFill>
              </a:rPr>
              <a:t>Yetenek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0" dirty="0">
                <a:solidFill>
                  <a:srgbClr val="FF0000"/>
                </a:solidFill>
              </a:rPr>
              <a:t>seçiminin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yararları;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2244" y="1471929"/>
            <a:ext cx="7926705" cy="4430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dirty="0">
                <a:latin typeface="Times New Roman"/>
                <a:cs typeface="Times New Roman"/>
              </a:rPr>
              <a:t>1.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Kişilerin</a:t>
            </a:r>
            <a:r>
              <a:rPr sz="2200" spc="2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kısa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zamanda</a:t>
            </a:r>
            <a:r>
              <a:rPr sz="2200" spc="2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istenilen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yüksek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performansa</a:t>
            </a:r>
            <a:r>
              <a:rPr sz="2200" spc="2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ulaşmasını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200" spc="-20" dirty="0">
                <a:latin typeface="Times New Roman"/>
                <a:cs typeface="Times New Roman"/>
              </a:rPr>
              <a:t>sağlar.</a:t>
            </a:r>
            <a:endParaRPr sz="22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dirty="0">
                <a:latin typeface="Times New Roman"/>
                <a:cs typeface="Times New Roman"/>
              </a:rPr>
              <a:t>2.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Üstün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yetenekli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sporcularla</a:t>
            </a:r>
            <a:r>
              <a:rPr sz="2200" spc="2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çalışan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antrenörün</a:t>
            </a:r>
            <a:r>
              <a:rPr sz="2200" spc="254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çalışma</a:t>
            </a:r>
            <a:r>
              <a:rPr sz="2200" spc="2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şevki</a:t>
            </a:r>
            <a:r>
              <a:rPr sz="2200" spc="2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ve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isteği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artar.</a:t>
            </a:r>
            <a:endParaRPr sz="22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dirty="0">
                <a:latin typeface="Times New Roman"/>
                <a:cs typeface="Times New Roman"/>
              </a:rPr>
              <a:t>3.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Sporcunun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kendine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güveni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artar.</a:t>
            </a:r>
            <a:endParaRPr sz="22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  <a:tab pos="682625" algn="l"/>
                <a:tab pos="1955800" algn="l"/>
                <a:tab pos="2901950" algn="l"/>
                <a:tab pos="3894454" algn="l"/>
                <a:tab pos="4841240" algn="l"/>
                <a:tab pos="6037580" algn="l"/>
                <a:tab pos="6642734" algn="l"/>
              </a:tabLst>
            </a:pPr>
            <a:r>
              <a:rPr sz="2200" spc="-5" dirty="0">
                <a:latin typeface="Times New Roman"/>
                <a:cs typeface="Times New Roman"/>
              </a:rPr>
              <a:t>4.	Sporcular	sürekli	kontrol	</a:t>
            </a:r>
            <a:r>
              <a:rPr sz="2200" dirty="0">
                <a:latin typeface="Times New Roman"/>
                <a:cs typeface="Times New Roman"/>
              </a:rPr>
              <a:t>altında	oldukları	</a:t>
            </a:r>
            <a:r>
              <a:rPr sz="2200" spc="-5" dirty="0">
                <a:latin typeface="Times New Roman"/>
                <a:cs typeface="Times New Roman"/>
              </a:rPr>
              <a:t>için	istenmeyen</a:t>
            </a:r>
            <a:endParaRPr sz="22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yöndeki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gelişmelere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karşı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hemen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önlem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alınabilir.</a:t>
            </a:r>
            <a:endParaRPr sz="2200">
              <a:latin typeface="Times New Roman"/>
              <a:cs typeface="Times New Roman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7020" algn="l"/>
              </a:tabLst>
            </a:pPr>
            <a:r>
              <a:rPr sz="2200" dirty="0">
                <a:latin typeface="Times New Roman"/>
                <a:cs typeface="Times New Roman"/>
              </a:rPr>
              <a:t>5.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Çocuklar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kendilerinin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fiziksel</a:t>
            </a:r>
            <a:r>
              <a:rPr sz="2200" dirty="0">
                <a:latin typeface="Times New Roman"/>
                <a:cs typeface="Times New Roman"/>
              </a:rPr>
              <a:t> ve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psikolojik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özelliklerine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en 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uygun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branşa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seçildiklerinden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daha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fazla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hoşnut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olurlar.</a:t>
            </a:r>
            <a:endParaRPr sz="2200">
              <a:latin typeface="Times New Roman"/>
              <a:cs typeface="Times New Roman"/>
            </a:endParaRPr>
          </a:p>
          <a:p>
            <a:pPr marL="286385" marR="635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7020" algn="l"/>
              </a:tabLst>
            </a:pPr>
            <a:r>
              <a:rPr sz="2200" spc="-5" dirty="0">
                <a:latin typeface="Times New Roman"/>
                <a:cs typeface="Times New Roman"/>
              </a:rPr>
              <a:t>6.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Yetenekli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sporcuların</a:t>
            </a:r>
            <a:r>
              <a:rPr sz="2200" dirty="0">
                <a:latin typeface="Times New Roman"/>
                <a:cs typeface="Times New Roman"/>
              </a:rPr>
              <a:t> yarışma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kariyerleri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sona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erdikten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sonra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mesleki eğitimden geçirilerek o alandaki kaliteli antrenör sayısının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artması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sağlanır.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9025" y="1507058"/>
            <a:ext cx="194373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610" marR="5080" indent="-169545">
              <a:lnSpc>
                <a:spcPct val="100000"/>
              </a:lnSpc>
              <a:spcBef>
                <a:spcPts val="95"/>
              </a:spcBef>
            </a:pPr>
            <a:r>
              <a:rPr sz="4000" spc="-225" dirty="0">
                <a:latin typeface="Arial"/>
                <a:cs typeface="Arial"/>
              </a:rPr>
              <a:t>Y</a:t>
            </a:r>
            <a:r>
              <a:rPr sz="4000" spc="-5" dirty="0">
                <a:latin typeface="Arial"/>
                <a:cs typeface="Arial"/>
              </a:rPr>
              <a:t>ete</a:t>
            </a:r>
            <a:r>
              <a:rPr sz="4000" spc="-20" dirty="0">
                <a:latin typeface="Arial"/>
                <a:cs typeface="Arial"/>
              </a:rPr>
              <a:t>n</a:t>
            </a:r>
            <a:r>
              <a:rPr sz="4000" spc="-5" dirty="0">
                <a:latin typeface="Arial"/>
                <a:cs typeface="Arial"/>
              </a:rPr>
              <a:t>ek  </a:t>
            </a:r>
            <a:r>
              <a:rPr sz="4000" spc="-10" dirty="0">
                <a:latin typeface="Arial"/>
                <a:cs typeface="Arial"/>
              </a:rPr>
              <a:t>seçimi</a:t>
            </a:r>
            <a:endParaRPr sz="4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20724" y="3212973"/>
            <a:ext cx="2271395" cy="2232660"/>
          </a:xfrm>
          <a:custGeom>
            <a:avLst/>
            <a:gdLst/>
            <a:ahLst/>
            <a:cxnLst/>
            <a:rect l="l" t="t" r="r" b="b"/>
            <a:pathLst>
              <a:path w="2271395" h="2232660">
                <a:moveTo>
                  <a:pt x="1135633" y="0"/>
                </a:moveTo>
                <a:lnTo>
                  <a:pt x="1087624" y="979"/>
                </a:lnTo>
                <a:lnTo>
                  <a:pt x="1040123" y="3891"/>
                </a:lnTo>
                <a:lnTo>
                  <a:pt x="993170" y="8696"/>
                </a:lnTo>
                <a:lnTo>
                  <a:pt x="946804" y="15357"/>
                </a:lnTo>
                <a:lnTo>
                  <a:pt x="901065" y="23834"/>
                </a:lnTo>
                <a:lnTo>
                  <a:pt x="855991" y="34089"/>
                </a:lnTo>
                <a:lnTo>
                  <a:pt x="811623" y="46083"/>
                </a:lnTo>
                <a:lnTo>
                  <a:pt x="767999" y="59777"/>
                </a:lnTo>
                <a:lnTo>
                  <a:pt x="725160" y="75132"/>
                </a:lnTo>
                <a:lnTo>
                  <a:pt x="683144" y="92109"/>
                </a:lnTo>
                <a:lnTo>
                  <a:pt x="641991" y="110671"/>
                </a:lnTo>
                <a:lnTo>
                  <a:pt x="601740" y="130777"/>
                </a:lnTo>
                <a:lnTo>
                  <a:pt x="562431" y="152390"/>
                </a:lnTo>
                <a:lnTo>
                  <a:pt x="524103" y="175470"/>
                </a:lnTo>
                <a:lnTo>
                  <a:pt x="486795" y="199980"/>
                </a:lnTo>
                <a:lnTo>
                  <a:pt x="450548" y="225879"/>
                </a:lnTo>
                <a:lnTo>
                  <a:pt x="415399" y="253129"/>
                </a:lnTo>
                <a:lnTo>
                  <a:pt x="381390" y="281693"/>
                </a:lnTo>
                <a:lnTo>
                  <a:pt x="348558" y="311529"/>
                </a:lnTo>
                <a:lnTo>
                  <a:pt x="316944" y="342601"/>
                </a:lnTo>
                <a:lnTo>
                  <a:pt x="286587" y="374869"/>
                </a:lnTo>
                <a:lnTo>
                  <a:pt x="257526" y="408295"/>
                </a:lnTo>
                <a:lnTo>
                  <a:pt x="229801" y="442839"/>
                </a:lnTo>
                <a:lnTo>
                  <a:pt x="203451" y="478464"/>
                </a:lnTo>
                <a:lnTo>
                  <a:pt x="178515" y="515129"/>
                </a:lnTo>
                <a:lnTo>
                  <a:pt x="155034" y="552798"/>
                </a:lnTo>
                <a:lnTo>
                  <a:pt x="133045" y="591429"/>
                </a:lnTo>
                <a:lnTo>
                  <a:pt x="112589" y="630986"/>
                </a:lnTo>
                <a:lnTo>
                  <a:pt x="93706" y="671429"/>
                </a:lnTo>
                <a:lnTo>
                  <a:pt x="76433" y="712720"/>
                </a:lnTo>
                <a:lnTo>
                  <a:pt x="60812" y="754819"/>
                </a:lnTo>
                <a:lnTo>
                  <a:pt x="46881" y="797688"/>
                </a:lnTo>
                <a:lnTo>
                  <a:pt x="34679" y="841289"/>
                </a:lnTo>
                <a:lnTo>
                  <a:pt x="24247" y="885581"/>
                </a:lnTo>
                <a:lnTo>
                  <a:pt x="15623" y="930528"/>
                </a:lnTo>
                <a:lnTo>
                  <a:pt x="8847" y="976089"/>
                </a:lnTo>
                <a:lnTo>
                  <a:pt x="3958" y="1022227"/>
                </a:lnTo>
                <a:lnTo>
                  <a:pt x="996" y="1068902"/>
                </a:lnTo>
                <a:lnTo>
                  <a:pt x="0" y="1116076"/>
                </a:lnTo>
                <a:lnTo>
                  <a:pt x="996" y="1163259"/>
                </a:lnTo>
                <a:lnTo>
                  <a:pt x="3958" y="1209943"/>
                </a:lnTo>
                <a:lnTo>
                  <a:pt x="8847" y="1256089"/>
                </a:lnTo>
                <a:lnTo>
                  <a:pt x="15623" y="1301658"/>
                </a:lnTo>
                <a:lnTo>
                  <a:pt x="24247" y="1346613"/>
                </a:lnTo>
                <a:lnTo>
                  <a:pt x="34679" y="1390913"/>
                </a:lnTo>
                <a:lnTo>
                  <a:pt x="46881" y="1434520"/>
                </a:lnTo>
                <a:lnTo>
                  <a:pt x="60812" y="1477395"/>
                </a:lnTo>
                <a:lnTo>
                  <a:pt x="76433" y="1519500"/>
                </a:lnTo>
                <a:lnTo>
                  <a:pt x="93706" y="1560796"/>
                </a:lnTo>
                <a:lnTo>
                  <a:pt x="112589" y="1601245"/>
                </a:lnTo>
                <a:lnTo>
                  <a:pt x="133045" y="1640806"/>
                </a:lnTo>
                <a:lnTo>
                  <a:pt x="155034" y="1679443"/>
                </a:lnTo>
                <a:lnTo>
                  <a:pt x="178515" y="1717115"/>
                </a:lnTo>
                <a:lnTo>
                  <a:pt x="203451" y="1753785"/>
                </a:lnTo>
                <a:lnTo>
                  <a:pt x="229801" y="1789413"/>
                </a:lnTo>
                <a:lnTo>
                  <a:pt x="257526" y="1823960"/>
                </a:lnTo>
                <a:lnTo>
                  <a:pt x="286587" y="1857389"/>
                </a:lnTo>
                <a:lnTo>
                  <a:pt x="316944" y="1889660"/>
                </a:lnTo>
                <a:lnTo>
                  <a:pt x="348558" y="1920734"/>
                </a:lnTo>
                <a:lnTo>
                  <a:pt x="381390" y="1950573"/>
                </a:lnTo>
                <a:lnTo>
                  <a:pt x="415399" y="1979138"/>
                </a:lnTo>
                <a:lnTo>
                  <a:pt x="450548" y="2006390"/>
                </a:lnTo>
                <a:lnTo>
                  <a:pt x="486795" y="2032291"/>
                </a:lnTo>
                <a:lnTo>
                  <a:pt x="524103" y="2056802"/>
                </a:lnTo>
                <a:lnTo>
                  <a:pt x="562431" y="2079883"/>
                </a:lnTo>
                <a:lnTo>
                  <a:pt x="601740" y="2101497"/>
                </a:lnTo>
                <a:lnTo>
                  <a:pt x="641991" y="2121604"/>
                </a:lnTo>
                <a:lnTo>
                  <a:pt x="683144" y="2140167"/>
                </a:lnTo>
                <a:lnTo>
                  <a:pt x="725160" y="2157145"/>
                </a:lnTo>
                <a:lnTo>
                  <a:pt x="767999" y="2172500"/>
                </a:lnTo>
                <a:lnTo>
                  <a:pt x="811623" y="2186194"/>
                </a:lnTo>
                <a:lnTo>
                  <a:pt x="855991" y="2198188"/>
                </a:lnTo>
                <a:lnTo>
                  <a:pt x="901065" y="2208443"/>
                </a:lnTo>
                <a:lnTo>
                  <a:pt x="946804" y="2216921"/>
                </a:lnTo>
                <a:lnTo>
                  <a:pt x="993170" y="2223582"/>
                </a:lnTo>
                <a:lnTo>
                  <a:pt x="1040123" y="2228387"/>
                </a:lnTo>
                <a:lnTo>
                  <a:pt x="1087624" y="2231299"/>
                </a:lnTo>
                <a:lnTo>
                  <a:pt x="1135633" y="2232279"/>
                </a:lnTo>
                <a:lnTo>
                  <a:pt x="1183633" y="2231299"/>
                </a:lnTo>
                <a:lnTo>
                  <a:pt x="1231125" y="2228387"/>
                </a:lnTo>
                <a:lnTo>
                  <a:pt x="1278070" y="2223582"/>
                </a:lnTo>
                <a:lnTo>
                  <a:pt x="1324428" y="2216921"/>
                </a:lnTo>
                <a:lnTo>
                  <a:pt x="1370159" y="2208443"/>
                </a:lnTo>
                <a:lnTo>
                  <a:pt x="1415226" y="2198188"/>
                </a:lnTo>
                <a:lnTo>
                  <a:pt x="1459587" y="2186194"/>
                </a:lnTo>
                <a:lnTo>
                  <a:pt x="1503205" y="2172500"/>
                </a:lnTo>
                <a:lnTo>
                  <a:pt x="1546038" y="2157145"/>
                </a:lnTo>
                <a:lnTo>
                  <a:pt x="1588049" y="2140167"/>
                </a:lnTo>
                <a:lnTo>
                  <a:pt x="1629196" y="2121604"/>
                </a:lnTo>
                <a:lnTo>
                  <a:pt x="1669442" y="2101497"/>
                </a:lnTo>
                <a:lnTo>
                  <a:pt x="1708747" y="2079883"/>
                </a:lnTo>
                <a:lnTo>
                  <a:pt x="1747071" y="2056802"/>
                </a:lnTo>
                <a:lnTo>
                  <a:pt x="1784374" y="2032291"/>
                </a:lnTo>
                <a:lnTo>
                  <a:pt x="1820618" y="2006390"/>
                </a:lnTo>
                <a:lnTo>
                  <a:pt x="1855763" y="1979138"/>
                </a:lnTo>
                <a:lnTo>
                  <a:pt x="1889770" y="1950573"/>
                </a:lnTo>
                <a:lnTo>
                  <a:pt x="1922599" y="1920734"/>
                </a:lnTo>
                <a:lnTo>
                  <a:pt x="1954210" y="1889660"/>
                </a:lnTo>
                <a:lnTo>
                  <a:pt x="1984565" y="1857389"/>
                </a:lnTo>
                <a:lnTo>
                  <a:pt x="2013624" y="1823960"/>
                </a:lnTo>
                <a:lnTo>
                  <a:pt x="2041348" y="1789413"/>
                </a:lnTo>
                <a:lnTo>
                  <a:pt x="2067696" y="1753785"/>
                </a:lnTo>
                <a:lnTo>
                  <a:pt x="2092631" y="1717115"/>
                </a:lnTo>
                <a:lnTo>
                  <a:pt x="2116111" y="1679443"/>
                </a:lnTo>
                <a:lnTo>
                  <a:pt x="2138099" y="1640806"/>
                </a:lnTo>
                <a:lnTo>
                  <a:pt x="2158554" y="1601245"/>
                </a:lnTo>
                <a:lnTo>
                  <a:pt x="2177437" y="1560796"/>
                </a:lnTo>
                <a:lnTo>
                  <a:pt x="2194708" y="1519500"/>
                </a:lnTo>
                <a:lnTo>
                  <a:pt x="2210329" y="1477395"/>
                </a:lnTo>
                <a:lnTo>
                  <a:pt x="2224260" y="1434520"/>
                </a:lnTo>
                <a:lnTo>
                  <a:pt x="2236461" y="1390913"/>
                </a:lnTo>
                <a:lnTo>
                  <a:pt x="2246893" y="1346613"/>
                </a:lnTo>
                <a:lnTo>
                  <a:pt x="2255517" y="1301658"/>
                </a:lnTo>
                <a:lnTo>
                  <a:pt x="2262293" y="1256089"/>
                </a:lnTo>
                <a:lnTo>
                  <a:pt x="2267182" y="1209943"/>
                </a:lnTo>
                <a:lnTo>
                  <a:pt x="2270144" y="1163259"/>
                </a:lnTo>
                <a:lnTo>
                  <a:pt x="2271141" y="1116076"/>
                </a:lnTo>
                <a:lnTo>
                  <a:pt x="2270144" y="1068902"/>
                </a:lnTo>
                <a:lnTo>
                  <a:pt x="2267182" y="1022227"/>
                </a:lnTo>
                <a:lnTo>
                  <a:pt x="2262293" y="976089"/>
                </a:lnTo>
                <a:lnTo>
                  <a:pt x="2255517" y="930528"/>
                </a:lnTo>
                <a:lnTo>
                  <a:pt x="2246893" y="885581"/>
                </a:lnTo>
                <a:lnTo>
                  <a:pt x="2236461" y="841289"/>
                </a:lnTo>
                <a:lnTo>
                  <a:pt x="2224260" y="797688"/>
                </a:lnTo>
                <a:lnTo>
                  <a:pt x="2210329" y="754819"/>
                </a:lnTo>
                <a:lnTo>
                  <a:pt x="2194708" y="712720"/>
                </a:lnTo>
                <a:lnTo>
                  <a:pt x="2177437" y="671429"/>
                </a:lnTo>
                <a:lnTo>
                  <a:pt x="2158554" y="630986"/>
                </a:lnTo>
                <a:lnTo>
                  <a:pt x="2138099" y="591429"/>
                </a:lnTo>
                <a:lnTo>
                  <a:pt x="2116111" y="552798"/>
                </a:lnTo>
                <a:lnTo>
                  <a:pt x="2092631" y="515129"/>
                </a:lnTo>
                <a:lnTo>
                  <a:pt x="2067696" y="478464"/>
                </a:lnTo>
                <a:lnTo>
                  <a:pt x="2041348" y="442839"/>
                </a:lnTo>
                <a:lnTo>
                  <a:pt x="2013624" y="408295"/>
                </a:lnTo>
                <a:lnTo>
                  <a:pt x="1984565" y="374869"/>
                </a:lnTo>
                <a:lnTo>
                  <a:pt x="1954210" y="342601"/>
                </a:lnTo>
                <a:lnTo>
                  <a:pt x="1922599" y="311529"/>
                </a:lnTo>
                <a:lnTo>
                  <a:pt x="1889770" y="281693"/>
                </a:lnTo>
                <a:lnTo>
                  <a:pt x="1855763" y="253129"/>
                </a:lnTo>
                <a:lnTo>
                  <a:pt x="1820618" y="225879"/>
                </a:lnTo>
                <a:lnTo>
                  <a:pt x="1784374" y="199980"/>
                </a:lnTo>
                <a:lnTo>
                  <a:pt x="1747071" y="175470"/>
                </a:lnTo>
                <a:lnTo>
                  <a:pt x="1708747" y="152390"/>
                </a:lnTo>
                <a:lnTo>
                  <a:pt x="1669442" y="130777"/>
                </a:lnTo>
                <a:lnTo>
                  <a:pt x="1629196" y="110671"/>
                </a:lnTo>
                <a:lnTo>
                  <a:pt x="1588049" y="92109"/>
                </a:lnTo>
                <a:lnTo>
                  <a:pt x="1546038" y="75132"/>
                </a:lnTo>
                <a:lnTo>
                  <a:pt x="1503205" y="59777"/>
                </a:lnTo>
                <a:lnTo>
                  <a:pt x="1459587" y="46083"/>
                </a:lnTo>
                <a:lnTo>
                  <a:pt x="1415226" y="34089"/>
                </a:lnTo>
                <a:lnTo>
                  <a:pt x="1370159" y="23834"/>
                </a:lnTo>
                <a:lnTo>
                  <a:pt x="1324428" y="15357"/>
                </a:lnTo>
                <a:lnTo>
                  <a:pt x="1278070" y="8696"/>
                </a:lnTo>
                <a:lnTo>
                  <a:pt x="1231125" y="3891"/>
                </a:lnTo>
                <a:lnTo>
                  <a:pt x="1183633" y="979"/>
                </a:lnTo>
                <a:lnTo>
                  <a:pt x="1135633" y="0"/>
                </a:lnTo>
                <a:close/>
              </a:path>
            </a:pathLst>
          </a:custGeom>
          <a:solidFill>
            <a:srgbClr val="E9E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48052" y="3898138"/>
            <a:ext cx="82359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 marR="5080" indent="-4572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D</a:t>
            </a:r>
            <a:r>
              <a:rPr sz="1800" spc="-10" dirty="0">
                <a:latin typeface="Times New Roman"/>
                <a:cs typeface="Times New Roman"/>
              </a:rPr>
              <a:t>O</a:t>
            </a:r>
            <a:r>
              <a:rPr sz="1800" spc="-5" dirty="0">
                <a:latin typeface="Times New Roman"/>
                <a:cs typeface="Times New Roman"/>
              </a:rPr>
              <a:t>Ğ</a:t>
            </a:r>
            <a:r>
              <a:rPr sz="1800" spc="-10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L  </a:t>
            </a:r>
            <a:r>
              <a:rPr sz="1800" spc="-5" dirty="0">
                <a:latin typeface="Times New Roman"/>
                <a:cs typeface="Times New Roman"/>
              </a:rPr>
              <a:t>SEÇİM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757290" y="3212973"/>
            <a:ext cx="2271395" cy="2232660"/>
          </a:xfrm>
          <a:custGeom>
            <a:avLst/>
            <a:gdLst/>
            <a:ahLst/>
            <a:cxnLst/>
            <a:rect l="l" t="t" r="r" b="b"/>
            <a:pathLst>
              <a:path w="2271395" h="2232660">
                <a:moveTo>
                  <a:pt x="1135507" y="0"/>
                </a:moveTo>
                <a:lnTo>
                  <a:pt x="1087507" y="979"/>
                </a:lnTo>
                <a:lnTo>
                  <a:pt x="1040015" y="3891"/>
                </a:lnTo>
                <a:lnTo>
                  <a:pt x="993070" y="8696"/>
                </a:lnTo>
                <a:lnTo>
                  <a:pt x="946712" y="15357"/>
                </a:lnTo>
                <a:lnTo>
                  <a:pt x="900981" y="23834"/>
                </a:lnTo>
                <a:lnTo>
                  <a:pt x="855914" y="34089"/>
                </a:lnTo>
                <a:lnTo>
                  <a:pt x="811553" y="46083"/>
                </a:lnTo>
                <a:lnTo>
                  <a:pt x="767935" y="59777"/>
                </a:lnTo>
                <a:lnTo>
                  <a:pt x="725102" y="75132"/>
                </a:lnTo>
                <a:lnTo>
                  <a:pt x="683091" y="92109"/>
                </a:lnTo>
                <a:lnTo>
                  <a:pt x="641944" y="110671"/>
                </a:lnTo>
                <a:lnTo>
                  <a:pt x="601698" y="130777"/>
                </a:lnTo>
                <a:lnTo>
                  <a:pt x="562393" y="152390"/>
                </a:lnTo>
                <a:lnTo>
                  <a:pt x="524069" y="175470"/>
                </a:lnTo>
                <a:lnTo>
                  <a:pt x="486766" y="199980"/>
                </a:lnTo>
                <a:lnTo>
                  <a:pt x="450522" y="225879"/>
                </a:lnTo>
                <a:lnTo>
                  <a:pt x="415377" y="253129"/>
                </a:lnTo>
                <a:lnTo>
                  <a:pt x="381370" y="281693"/>
                </a:lnTo>
                <a:lnTo>
                  <a:pt x="348541" y="311529"/>
                </a:lnTo>
                <a:lnTo>
                  <a:pt x="316930" y="342601"/>
                </a:lnTo>
                <a:lnTo>
                  <a:pt x="286575" y="374869"/>
                </a:lnTo>
                <a:lnTo>
                  <a:pt x="257516" y="408295"/>
                </a:lnTo>
                <a:lnTo>
                  <a:pt x="229792" y="442839"/>
                </a:lnTo>
                <a:lnTo>
                  <a:pt x="203444" y="478464"/>
                </a:lnTo>
                <a:lnTo>
                  <a:pt x="178509" y="515129"/>
                </a:lnTo>
                <a:lnTo>
                  <a:pt x="155029" y="552798"/>
                </a:lnTo>
                <a:lnTo>
                  <a:pt x="133041" y="591429"/>
                </a:lnTo>
                <a:lnTo>
                  <a:pt x="112586" y="630986"/>
                </a:lnTo>
                <a:lnTo>
                  <a:pt x="93703" y="671429"/>
                </a:lnTo>
                <a:lnTo>
                  <a:pt x="76432" y="712720"/>
                </a:lnTo>
                <a:lnTo>
                  <a:pt x="60811" y="754819"/>
                </a:lnTo>
                <a:lnTo>
                  <a:pt x="46880" y="797688"/>
                </a:lnTo>
                <a:lnTo>
                  <a:pt x="34679" y="841289"/>
                </a:lnTo>
                <a:lnTo>
                  <a:pt x="24247" y="885581"/>
                </a:lnTo>
                <a:lnTo>
                  <a:pt x="15623" y="930528"/>
                </a:lnTo>
                <a:lnTo>
                  <a:pt x="8847" y="976089"/>
                </a:lnTo>
                <a:lnTo>
                  <a:pt x="3958" y="1022227"/>
                </a:lnTo>
                <a:lnTo>
                  <a:pt x="996" y="1068902"/>
                </a:lnTo>
                <a:lnTo>
                  <a:pt x="0" y="1116076"/>
                </a:lnTo>
                <a:lnTo>
                  <a:pt x="996" y="1163259"/>
                </a:lnTo>
                <a:lnTo>
                  <a:pt x="3958" y="1209943"/>
                </a:lnTo>
                <a:lnTo>
                  <a:pt x="8847" y="1256089"/>
                </a:lnTo>
                <a:lnTo>
                  <a:pt x="15623" y="1301658"/>
                </a:lnTo>
                <a:lnTo>
                  <a:pt x="24247" y="1346613"/>
                </a:lnTo>
                <a:lnTo>
                  <a:pt x="34679" y="1390913"/>
                </a:lnTo>
                <a:lnTo>
                  <a:pt x="46880" y="1434520"/>
                </a:lnTo>
                <a:lnTo>
                  <a:pt x="60811" y="1477395"/>
                </a:lnTo>
                <a:lnTo>
                  <a:pt x="76432" y="1519500"/>
                </a:lnTo>
                <a:lnTo>
                  <a:pt x="93703" y="1560796"/>
                </a:lnTo>
                <a:lnTo>
                  <a:pt x="112586" y="1601245"/>
                </a:lnTo>
                <a:lnTo>
                  <a:pt x="133041" y="1640806"/>
                </a:lnTo>
                <a:lnTo>
                  <a:pt x="155029" y="1679443"/>
                </a:lnTo>
                <a:lnTo>
                  <a:pt x="178509" y="1717115"/>
                </a:lnTo>
                <a:lnTo>
                  <a:pt x="203444" y="1753785"/>
                </a:lnTo>
                <a:lnTo>
                  <a:pt x="229792" y="1789413"/>
                </a:lnTo>
                <a:lnTo>
                  <a:pt x="257516" y="1823960"/>
                </a:lnTo>
                <a:lnTo>
                  <a:pt x="286575" y="1857389"/>
                </a:lnTo>
                <a:lnTo>
                  <a:pt x="316930" y="1889660"/>
                </a:lnTo>
                <a:lnTo>
                  <a:pt x="348541" y="1920734"/>
                </a:lnTo>
                <a:lnTo>
                  <a:pt x="381370" y="1950573"/>
                </a:lnTo>
                <a:lnTo>
                  <a:pt x="415377" y="1979138"/>
                </a:lnTo>
                <a:lnTo>
                  <a:pt x="450522" y="2006390"/>
                </a:lnTo>
                <a:lnTo>
                  <a:pt x="486766" y="2032291"/>
                </a:lnTo>
                <a:lnTo>
                  <a:pt x="524069" y="2056802"/>
                </a:lnTo>
                <a:lnTo>
                  <a:pt x="562393" y="2079883"/>
                </a:lnTo>
                <a:lnTo>
                  <a:pt x="601698" y="2101497"/>
                </a:lnTo>
                <a:lnTo>
                  <a:pt x="641944" y="2121604"/>
                </a:lnTo>
                <a:lnTo>
                  <a:pt x="683091" y="2140167"/>
                </a:lnTo>
                <a:lnTo>
                  <a:pt x="725102" y="2157145"/>
                </a:lnTo>
                <a:lnTo>
                  <a:pt x="767935" y="2172500"/>
                </a:lnTo>
                <a:lnTo>
                  <a:pt x="811553" y="2186194"/>
                </a:lnTo>
                <a:lnTo>
                  <a:pt x="855914" y="2198188"/>
                </a:lnTo>
                <a:lnTo>
                  <a:pt x="900981" y="2208443"/>
                </a:lnTo>
                <a:lnTo>
                  <a:pt x="946712" y="2216921"/>
                </a:lnTo>
                <a:lnTo>
                  <a:pt x="993070" y="2223582"/>
                </a:lnTo>
                <a:lnTo>
                  <a:pt x="1040015" y="2228387"/>
                </a:lnTo>
                <a:lnTo>
                  <a:pt x="1087507" y="2231299"/>
                </a:lnTo>
                <a:lnTo>
                  <a:pt x="1135507" y="2232279"/>
                </a:lnTo>
                <a:lnTo>
                  <a:pt x="1183506" y="2231299"/>
                </a:lnTo>
                <a:lnTo>
                  <a:pt x="1230999" y="2228387"/>
                </a:lnTo>
                <a:lnTo>
                  <a:pt x="1277945" y="2223582"/>
                </a:lnTo>
                <a:lnTo>
                  <a:pt x="1324304" y="2216921"/>
                </a:lnTo>
                <a:lnTo>
                  <a:pt x="1370038" y="2208443"/>
                </a:lnTo>
                <a:lnTo>
                  <a:pt x="1415107" y="2198188"/>
                </a:lnTo>
                <a:lnTo>
                  <a:pt x="1459471" y="2186194"/>
                </a:lnTo>
                <a:lnTo>
                  <a:pt x="1503091" y="2172500"/>
                </a:lnTo>
                <a:lnTo>
                  <a:pt x="1545928" y="2157145"/>
                </a:lnTo>
                <a:lnTo>
                  <a:pt x="1587942" y="2140167"/>
                </a:lnTo>
                <a:lnTo>
                  <a:pt x="1629094" y="2121604"/>
                </a:lnTo>
                <a:lnTo>
                  <a:pt x="1669344" y="2101497"/>
                </a:lnTo>
                <a:lnTo>
                  <a:pt x="1708653" y="2079883"/>
                </a:lnTo>
                <a:lnTo>
                  <a:pt x="1746981" y="2056802"/>
                </a:lnTo>
                <a:lnTo>
                  <a:pt x="1784289" y="2032291"/>
                </a:lnTo>
                <a:lnTo>
                  <a:pt x="1820538" y="2006390"/>
                </a:lnTo>
                <a:lnTo>
                  <a:pt x="1855688" y="1979138"/>
                </a:lnTo>
                <a:lnTo>
                  <a:pt x="1889699" y="1950573"/>
                </a:lnTo>
                <a:lnTo>
                  <a:pt x="1922533" y="1920734"/>
                </a:lnTo>
                <a:lnTo>
                  <a:pt x="1954149" y="1889660"/>
                </a:lnTo>
                <a:lnTo>
                  <a:pt x="1984509" y="1857389"/>
                </a:lnTo>
                <a:lnTo>
                  <a:pt x="2013573" y="1823960"/>
                </a:lnTo>
                <a:lnTo>
                  <a:pt x="2041301" y="1789413"/>
                </a:lnTo>
                <a:lnTo>
                  <a:pt x="2067654" y="1753785"/>
                </a:lnTo>
                <a:lnTo>
                  <a:pt x="2092593" y="1717115"/>
                </a:lnTo>
                <a:lnTo>
                  <a:pt x="2116078" y="1679443"/>
                </a:lnTo>
                <a:lnTo>
                  <a:pt x="2138070" y="1640806"/>
                </a:lnTo>
                <a:lnTo>
                  <a:pt x="2158529" y="1601245"/>
                </a:lnTo>
                <a:lnTo>
                  <a:pt x="2177416" y="1560796"/>
                </a:lnTo>
                <a:lnTo>
                  <a:pt x="2194691" y="1519500"/>
                </a:lnTo>
                <a:lnTo>
                  <a:pt x="2210315" y="1477395"/>
                </a:lnTo>
                <a:lnTo>
                  <a:pt x="2224249" y="1434520"/>
                </a:lnTo>
                <a:lnTo>
                  <a:pt x="2236453" y="1390913"/>
                </a:lnTo>
                <a:lnTo>
                  <a:pt x="2246888" y="1346613"/>
                </a:lnTo>
                <a:lnTo>
                  <a:pt x="2255514" y="1301658"/>
                </a:lnTo>
                <a:lnTo>
                  <a:pt x="2262291" y="1256089"/>
                </a:lnTo>
                <a:lnTo>
                  <a:pt x="2267181" y="1209943"/>
                </a:lnTo>
                <a:lnTo>
                  <a:pt x="2270144" y="1163259"/>
                </a:lnTo>
                <a:lnTo>
                  <a:pt x="2271141" y="1116076"/>
                </a:lnTo>
                <a:lnTo>
                  <a:pt x="2270144" y="1068902"/>
                </a:lnTo>
                <a:lnTo>
                  <a:pt x="2267181" y="1022227"/>
                </a:lnTo>
                <a:lnTo>
                  <a:pt x="2262291" y="976089"/>
                </a:lnTo>
                <a:lnTo>
                  <a:pt x="2255514" y="930528"/>
                </a:lnTo>
                <a:lnTo>
                  <a:pt x="2246888" y="885581"/>
                </a:lnTo>
                <a:lnTo>
                  <a:pt x="2236453" y="841289"/>
                </a:lnTo>
                <a:lnTo>
                  <a:pt x="2224249" y="797688"/>
                </a:lnTo>
                <a:lnTo>
                  <a:pt x="2210315" y="754819"/>
                </a:lnTo>
                <a:lnTo>
                  <a:pt x="2194691" y="712720"/>
                </a:lnTo>
                <a:lnTo>
                  <a:pt x="2177416" y="671429"/>
                </a:lnTo>
                <a:lnTo>
                  <a:pt x="2158529" y="630986"/>
                </a:lnTo>
                <a:lnTo>
                  <a:pt x="2138070" y="591429"/>
                </a:lnTo>
                <a:lnTo>
                  <a:pt x="2116078" y="552798"/>
                </a:lnTo>
                <a:lnTo>
                  <a:pt x="2092593" y="515129"/>
                </a:lnTo>
                <a:lnTo>
                  <a:pt x="2067654" y="478464"/>
                </a:lnTo>
                <a:lnTo>
                  <a:pt x="2041301" y="442839"/>
                </a:lnTo>
                <a:lnTo>
                  <a:pt x="2013573" y="408295"/>
                </a:lnTo>
                <a:lnTo>
                  <a:pt x="1984509" y="374869"/>
                </a:lnTo>
                <a:lnTo>
                  <a:pt x="1954149" y="342601"/>
                </a:lnTo>
                <a:lnTo>
                  <a:pt x="1922533" y="311529"/>
                </a:lnTo>
                <a:lnTo>
                  <a:pt x="1889699" y="281693"/>
                </a:lnTo>
                <a:lnTo>
                  <a:pt x="1855688" y="253129"/>
                </a:lnTo>
                <a:lnTo>
                  <a:pt x="1820538" y="225879"/>
                </a:lnTo>
                <a:lnTo>
                  <a:pt x="1784289" y="199980"/>
                </a:lnTo>
                <a:lnTo>
                  <a:pt x="1746981" y="175470"/>
                </a:lnTo>
                <a:lnTo>
                  <a:pt x="1708653" y="152390"/>
                </a:lnTo>
                <a:lnTo>
                  <a:pt x="1669344" y="130777"/>
                </a:lnTo>
                <a:lnTo>
                  <a:pt x="1629094" y="110671"/>
                </a:lnTo>
                <a:lnTo>
                  <a:pt x="1587942" y="92109"/>
                </a:lnTo>
                <a:lnTo>
                  <a:pt x="1545928" y="75132"/>
                </a:lnTo>
                <a:lnTo>
                  <a:pt x="1503091" y="59777"/>
                </a:lnTo>
                <a:lnTo>
                  <a:pt x="1459471" y="46083"/>
                </a:lnTo>
                <a:lnTo>
                  <a:pt x="1415107" y="34089"/>
                </a:lnTo>
                <a:lnTo>
                  <a:pt x="1370038" y="23834"/>
                </a:lnTo>
                <a:lnTo>
                  <a:pt x="1324304" y="15357"/>
                </a:lnTo>
                <a:lnTo>
                  <a:pt x="1277945" y="8696"/>
                </a:lnTo>
                <a:lnTo>
                  <a:pt x="1230999" y="3891"/>
                </a:lnTo>
                <a:lnTo>
                  <a:pt x="1183506" y="979"/>
                </a:lnTo>
                <a:lnTo>
                  <a:pt x="1135507" y="0"/>
                </a:lnTo>
                <a:close/>
              </a:path>
            </a:pathLst>
          </a:custGeom>
          <a:solidFill>
            <a:srgbClr val="E9E6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57365" y="3898138"/>
            <a:ext cx="1079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marR="5080" indent="-17399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BİLİMSEL  </a:t>
            </a:r>
            <a:r>
              <a:rPr sz="1800" spc="-5" dirty="0">
                <a:latin typeface="Times New Roman"/>
                <a:cs typeface="Times New Roman"/>
              </a:rPr>
              <a:t>SEÇİM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87450"/>
            <a:ext cx="2576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FF0000"/>
                </a:solidFill>
                <a:latin typeface="Times New Roman"/>
                <a:cs typeface="Times New Roman"/>
              </a:rPr>
              <a:t>Doğal</a:t>
            </a:r>
            <a:r>
              <a:rPr sz="4000" b="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seçim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68882"/>
            <a:ext cx="7616190" cy="3501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Bu </a:t>
            </a:r>
            <a:r>
              <a:rPr sz="2600" spc="-5" dirty="0">
                <a:latin typeface="Times New Roman"/>
                <a:cs typeface="Times New Roman"/>
              </a:rPr>
              <a:t>seçimde </a:t>
            </a:r>
            <a:r>
              <a:rPr sz="2600" dirty="0">
                <a:latin typeface="Times New Roman"/>
                <a:cs typeface="Times New Roman"/>
              </a:rPr>
              <a:t>kişi ya </a:t>
            </a:r>
            <a:r>
              <a:rPr sz="2600" spc="-5" dirty="0">
                <a:latin typeface="Times New Roman"/>
                <a:cs typeface="Times New Roman"/>
              </a:rPr>
              <a:t>tesadüfen </a:t>
            </a:r>
            <a:r>
              <a:rPr sz="2600" spc="-10" dirty="0">
                <a:latin typeface="Times New Roman"/>
                <a:cs typeface="Times New Roman"/>
              </a:rPr>
              <a:t>seçtiği </a:t>
            </a:r>
            <a:r>
              <a:rPr sz="2600" dirty="0">
                <a:latin typeface="Times New Roman"/>
                <a:cs typeface="Times New Roman"/>
              </a:rPr>
              <a:t>spor </a:t>
            </a:r>
            <a:r>
              <a:rPr sz="2600" spc="-5" dirty="0">
                <a:latin typeface="Times New Roman"/>
                <a:cs typeface="Times New Roman"/>
              </a:rPr>
              <a:t>dalına katılır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yada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başka</a:t>
            </a:r>
            <a:r>
              <a:rPr sz="2600" dirty="0">
                <a:latin typeface="Times New Roman"/>
                <a:cs typeface="Times New Roman"/>
              </a:rPr>
              <a:t> bir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spor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dalında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başarılı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olamayacağını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anlayarak</a:t>
            </a:r>
            <a:r>
              <a:rPr sz="2600" dirty="0">
                <a:latin typeface="Times New Roman"/>
                <a:cs typeface="Times New Roman"/>
              </a:rPr>
              <a:t> dal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değiştirmesi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şeklinde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antrenörün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yada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öğretmenin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karşısına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gelir.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buClr>
                <a:srgbClr val="FF0000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Erken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katılım</a:t>
            </a:r>
            <a:endParaRPr sz="2600" dirty="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spc="-5" dirty="0">
                <a:latin typeface="Times New Roman"/>
                <a:cs typeface="Times New Roman"/>
              </a:rPr>
              <a:t>Geç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Katılım</a:t>
            </a:r>
            <a:endParaRPr sz="2600" dirty="0">
              <a:latin typeface="Times New Roman"/>
              <a:cs typeface="Times New Roman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FF0000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Times New Roman"/>
                <a:cs typeface="Times New Roman"/>
              </a:rPr>
              <a:t>Çapraz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Katılım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406" y="1321384"/>
            <a:ext cx="3058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Bilimsel</a:t>
            </a:r>
            <a:r>
              <a:rPr sz="4000" b="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b="0" spc="-10" dirty="0">
                <a:solidFill>
                  <a:srgbClr val="FF0000"/>
                </a:solidFill>
                <a:latin typeface="Times New Roman"/>
                <a:cs typeface="Times New Roman"/>
              </a:rPr>
              <a:t>seçim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2371725"/>
            <a:ext cx="76168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SzPct val="85416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Times New Roman"/>
                <a:cs typeface="Times New Roman"/>
              </a:rPr>
              <a:t>Spor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bilim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adamlarının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yardımıyla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yapılan</a:t>
            </a:r>
            <a:r>
              <a:rPr sz="2400" dirty="0">
                <a:latin typeface="Times New Roman"/>
                <a:cs typeface="Times New Roman"/>
              </a:rPr>
              <a:t> 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bilimsel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testlerle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desteklenen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bu</a:t>
            </a:r>
            <a:r>
              <a:rPr sz="2400" spc="-5" dirty="0">
                <a:latin typeface="Times New Roman"/>
                <a:cs typeface="Times New Roman"/>
              </a:rPr>
              <a:t> yöntemde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yetenekli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gençlerin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kendilerine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uygun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dalına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yönlendirilmesi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sağlanır.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C99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1034</Words>
  <Application>Microsoft Office PowerPoint</Application>
  <PresentationFormat>Ekran Gösterisi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2</vt:lpstr>
      <vt:lpstr>Office Theme</vt:lpstr>
      <vt:lpstr>PowerPoint Sunusu</vt:lpstr>
      <vt:lpstr>PowerPoint Sunusu</vt:lpstr>
      <vt:lpstr>Yetenekli sporcu;</vt:lpstr>
      <vt:lpstr>YÜKSEK PERFORMANS DÜZEYİNE  ULAŞMAK İÇİN;</vt:lpstr>
      <vt:lpstr>PowerPoint Sunusu</vt:lpstr>
      <vt:lpstr>Yetenek seçiminin yararları;</vt:lpstr>
      <vt:lpstr>Yetenek  seçimi</vt:lpstr>
      <vt:lpstr>Doğal seçim</vt:lpstr>
      <vt:lpstr>Bilimsel seçim</vt:lpstr>
      <vt:lpstr>3 aşamada gerçekleşen uzun bir süreçtir:</vt:lpstr>
      <vt:lpstr>2. İkinci aşama</vt:lpstr>
      <vt:lpstr>3. Üçüncü Aşama:</vt:lpstr>
      <vt:lpstr>Kısaca yetenek seçiminin 3 aşamasında;</vt:lpstr>
      <vt:lpstr>BİRİNCİ AŞAMADA  UYGULANACAK ALAN TESTLERİ:</vt:lpstr>
      <vt:lpstr>PowerPoint Sunusu</vt:lpstr>
      <vt:lpstr>Takvim yaşı- biyolojik yaş ilişkisi;</vt:lpstr>
      <vt:lpstr>Erken uzmanlaşma</vt:lpstr>
      <vt:lpstr>PowerPoint Sunusu</vt:lpstr>
      <vt:lpstr>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ANTRENMAN BİLGİSİ YETENEK SEÇİMİ VE İLKELERİ</dc:title>
  <dc:creator>esin</dc:creator>
  <cp:lastModifiedBy>suphi doğancı</cp:lastModifiedBy>
  <cp:revision>2</cp:revision>
  <dcterms:created xsi:type="dcterms:W3CDTF">2021-06-16T14:53:39Z</dcterms:created>
  <dcterms:modified xsi:type="dcterms:W3CDTF">2021-06-16T17:32:48Z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2021-06-16T00:00:00Z</vt:filetime>
  </property>
</Properties>
</file>