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pPr algn="r"/>
            <a:fld id="{53BEF823-48A5-43FC-BE03-E79964288B41}" type="datetimeFigureOut">
              <a:rPr lang="en-US" smtClean="0"/>
              <a:pPr algn="r"/>
              <a:t>6/16/2021</a:t>
            </a:fld>
            <a:endParaRPr lang="en-US" dirty="0"/>
          </a:p>
        </p:txBody>
      </p:sp>
      <p:sp>
        <p:nvSpPr>
          <p:cNvPr id="5" name="Footer Placeholder 4"/>
          <p:cNvSpPr>
            <a:spLocks noGrp="1"/>
          </p:cNvSpPr>
          <p:nvPr>
            <p:ph type="ftr" sz="quarter" idx="11"/>
          </p:nvPr>
        </p:nvSpPr>
        <p:spPr/>
        <p:txBody>
          <a:bodyPr/>
          <a:lstStyle/>
          <a:p>
            <a:pPr algn="l"/>
            <a:endParaRPr lang="en-US" dirty="0"/>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3985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lgn="r"/>
            <a:fld id="{53BEF823-48A5-43FC-BE03-E79964288B41}" type="datetimeFigureOut">
              <a:rPr lang="en-US" smtClean="0"/>
              <a:pPr algn="r"/>
              <a:t>6/16/2021</a:t>
            </a:fld>
            <a:endParaRPr lang="en-US" dirty="0"/>
          </a:p>
        </p:txBody>
      </p:sp>
      <p:sp>
        <p:nvSpPr>
          <p:cNvPr id="5" name="Footer Placeholder 4"/>
          <p:cNvSpPr>
            <a:spLocks noGrp="1"/>
          </p:cNvSpPr>
          <p:nvPr>
            <p:ph type="ftr" sz="quarter" idx="11"/>
          </p:nvPr>
        </p:nvSpPr>
        <p:spPr/>
        <p:txBody>
          <a:bodyPr/>
          <a:lstStyle/>
          <a:p>
            <a:pPr algn="l"/>
            <a:endParaRPr lang="en-US" dirty="0"/>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783206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lgn="r"/>
            <a:fld id="{53BEF823-48A5-43FC-BE03-E79964288B41}" type="datetimeFigureOut">
              <a:rPr lang="en-US" smtClean="0"/>
              <a:pPr algn="r"/>
              <a:t>6/16/2021</a:t>
            </a:fld>
            <a:endParaRPr lang="en-US" dirty="0"/>
          </a:p>
        </p:txBody>
      </p:sp>
      <p:sp>
        <p:nvSpPr>
          <p:cNvPr id="5" name="Footer Placeholder 4"/>
          <p:cNvSpPr>
            <a:spLocks noGrp="1"/>
          </p:cNvSpPr>
          <p:nvPr>
            <p:ph type="ftr" sz="quarter" idx="11"/>
          </p:nvPr>
        </p:nvSpPr>
        <p:spPr/>
        <p:txBody>
          <a:bodyPr/>
          <a:lstStyle/>
          <a:p>
            <a:pPr algn="l"/>
            <a:endParaRPr lang="en-US" dirty="0"/>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251957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lgn="r"/>
            <a:fld id="{53BEF823-48A5-43FC-BE03-E79964288B41}" type="datetimeFigureOut">
              <a:rPr lang="en-US" smtClean="0"/>
              <a:pPr algn="r"/>
              <a:t>6/16/2021</a:t>
            </a:fld>
            <a:endParaRPr lang="en-US" dirty="0"/>
          </a:p>
        </p:txBody>
      </p:sp>
      <p:sp>
        <p:nvSpPr>
          <p:cNvPr id="5" name="Footer Placeholder 4"/>
          <p:cNvSpPr>
            <a:spLocks noGrp="1"/>
          </p:cNvSpPr>
          <p:nvPr>
            <p:ph type="ftr" sz="quarter" idx="11"/>
          </p:nvPr>
        </p:nvSpPr>
        <p:spPr/>
        <p:txBody>
          <a:bodyPr/>
          <a:lstStyle/>
          <a:p>
            <a:pPr algn="l"/>
            <a:endParaRPr lang="en-US" dirty="0"/>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243474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algn="r"/>
            <a:fld id="{53BEF823-48A5-43FC-BE03-E79964288B41}" type="datetimeFigureOut">
              <a:rPr lang="en-US" smtClean="0"/>
              <a:pPr algn="r"/>
              <a:t>6/16/2021</a:t>
            </a:fld>
            <a:endParaRPr lang="en-US" dirty="0"/>
          </a:p>
        </p:txBody>
      </p:sp>
      <p:sp>
        <p:nvSpPr>
          <p:cNvPr id="5" name="Footer Placeholder 4"/>
          <p:cNvSpPr>
            <a:spLocks noGrp="1"/>
          </p:cNvSpPr>
          <p:nvPr>
            <p:ph type="ftr" sz="quarter" idx="11"/>
          </p:nvPr>
        </p:nvSpPr>
        <p:spPr/>
        <p:txBody>
          <a:bodyPr/>
          <a:lstStyle/>
          <a:p>
            <a:pPr algn="l"/>
            <a:endParaRPr lang="en-US" dirty="0"/>
          </a:p>
        </p:txBody>
      </p:sp>
      <p:sp>
        <p:nvSpPr>
          <p:cNvPr id="6" name="Slide Number Placeholder 5"/>
          <p:cNvSpPr>
            <a:spLocks noGrp="1"/>
          </p:cNvSpPr>
          <p:nvPr>
            <p:ph type="sldNum" sz="quarter" idx="12"/>
          </p:nvPr>
        </p:nvSpPr>
        <p:spPr/>
        <p:txBody>
          <a:bodyPr/>
          <a:lstStyle/>
          <a:p>
            <a:pPr algn="ctr"/>
            <a:fld id="{D79E6812-DF0E-4B88-AFAA-EAC7168F54C0}" type="slidenum">
              <a:rPr lang="en-US" smtClean="0"/>
              <a:pPr algn="ct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000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pPr algn="r"/>
            <a:fld id="{53BEF823-48A5-43FC-BE03-E79964288B41}" type="datetimeFigureOut">
              <a:rPr lang="en-US" smtClean="0"/>
              <a:pPr algn="r"/>
              <a:t>6/16/2021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77580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algn="r"/>
            <a:fld id="{53BEF823-48A5-43FC-BE03-E79964288B41}" type="datetimeFigureOut">
              <a:rPr lang="en-US" smtClean="0"/>
              <a:pPr algn="r"/>
              <a:t>6/16/2021</a:t>
            </a:fld>
            <a:endParaRPr lang="en-US" dirty="0"/>
          </a:p>
        </p:txBody>
      </p:sp>
      <p:sp>
        <p:nvSpPr>
          <p:cNvPr id="8" name="Footer Placeholder 7"/>
          <p:cNvSpPr>
            <a:spLocks noGrp="1"/>
          </p:cNvSpPr>
          <p:nvPr>
            <p:ph type="ftr" sz="quarter" idx="11"/>
          </p:nvPr>
        </p:nvSpPr>
        <p:spPr/>
        <p:txBody>
          <a:bodyPr/>
          <a:lstStyle/>
          <a:p>
            <a:pPr algn="l"/>
            <a:endParaRPr lang="en-US" dirty="0"/>
          </a:p>
        </p:txBody>
      </p:sp>
      <p:sp>
        <p:nvSpPr>
          <p:cNvPr id="9" name="Slide Number Placeholder 8"/>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45836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pPr algn="r"/>
            <a:fld id="{53BEF823-48A5-43FC-BE03-E79964288B41}" type="datetimeFigureOut">
              <a:rPr lang="en-US" smtClean="0"/>
              <a:pPr algn="r"/>
              <a:t>6/16/2021</a:t>
            </a:fld>
            <a:endParaRPr lang="en-US" dirty="0"/>
          </a:p>
        </p:txBody>
      </p:sp>
      <p:sp>
        <p:nvSpPr>
          <p:cNvPr id="4" name="Footer Placeholder 3"/>
          <p:cNvSpPr>
            <a:spLocks noGrp="1"/>
          </p:cNvSpPr>
          <p:nvPr>
            <p:ph type="ftr" sz="quarter" idx="11"/>
          </p:nvPr>
        </p:nvSpPr>
        <p:spPr/>
        <p:txBody>
          <a:bodyPr/>
          <a:lstStyle/>
          <a:p>
            <a:pPr algn="l"/>
            <a:endParaRPr lang="en-US" dirty="0"/>
          </a:p>
        </p:txBody>
      </p:sp>
      <p:sp>
        <p:nvSpPr>
          <p:cNvPr id="5" name="Slide Number Placeholder 4"/>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778836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lgn="r"/>
            <a:fld id="{53BEF823-48A5-43FC-BE03-E79964288B41}" type="datetimeFigureOut">
              <a:rPr lang="en-US" smtClean="0"/>
              <a:pPr algn="r"/>
              <a:t>6/16/2021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pPr algn="l"/>
            <a:endParaRPr lang="en-US" dirty="0"/>
          </a:p>
        </p:txBody>
      </p:sp>
      <p:sp>
        <p:nvSpPr>
          <p:cNvPr id="9" name="Slide Number Placeholder 8"/>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722638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pPr algn="r"/>
            <a:fld id="{53BEF823-48A5-43FC-BE03-E79964288B41}" type="datetimeFigureOut">
              <a:rPr lang="en-US" smtClean="0"/>
              <a:pPr algn="r"/>
              <a:t>6/16/2021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algn="l"/>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411699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pPr algn="r"/>
            <a:fld id="{53BEF823-48A5-43FC-BE03-E79964288B41}" type="datetimeFigureOut">
              <a:rPr lang="en-US" smtClean="0"/>
              <a:pPr algn="r"/>
              <a:t>6/16/2021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441672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algn="r"/>
            <a:fld id="{53BEF823-48A5-43FC-BE03-E79964288B41}" type="datetimeFigureOut">
              <a:rPr lang="en-US" smtClean="0"/>
              <a:pPr algn="r"/>
              <a:t>6/16/2021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algn="l"/>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algn="ctr"/>
            <a:fld id="{D79E6812-DF0E-4B88-AFAA-EAC7168F54C0}" type="slidenum">
              <a:rPr lang="en-US" smtClean="0"/>
              <a:pPr algn="ct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96946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9971ECC5-51D9-4E70-89C1-3DCF3A372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F58ECDDD-6F08-48D4-B9A6-A1CD7A2610C9}"/>
              </a:ext>
            </a:extLst>
          </p:cNvPr>
          <p:cNvSpPr>
            <a:spLocks noGrp="1"/>
          </p:cNvSpPr>
          <p:nvPr>
            <p:ph type="ctrTitle"/>
          </p:nvPr>
        </p:nvSpPr>
        <p:spPr>
          <a:xfrm>
            <a:off x="638423" y="3766457"/>
            <a:ext cx="10909073" cy="1654629"/>
          </a:xfrm>
        </p:spPr>
        <p:txBody>
          <a:bodyPr>
            <a:normAutofit/>
          </a:bodyPr>
          <a:lstStyle/>
          <a:p>
            <a:pPr algn="ctr"/>
            <a:r>
              <a:rPr lang="tr-TR" sz="6000" b="1"/>
              <a:t>MÜSABAKA YÖNETİMİ VE İLKELERİ</a:t>
            </a:r>
          </a:p>
        </p:txBody>
      </p:sp>
      <p:sp>
        <p:nvSpPr>
          <p:cNvPr id="3" name="Alt Başlık 2">
            <a:extLst>
              <a:ext uri="{FF2B5EF4-FFF2-40B4-BE49-F238E27FC236}">
                <a16:creationId xmlns:a16="http://schemas.microsoft.com/office/drawing/2014/main" id="{939E85D1-DF99-446F-AC15-C20D3ACA4DAC}"/>
              </a:ext>
            </a:extLst>
          </p:cNvPr>
          <p:cNvSpPr>
            <a:spLocks noGrp="1"/>
          </p:cNvSpPr>
          <p:nvPr>
            <p:ph type="subTitle" idx="1"/>
          </p:nvPr>
        </p:nvSpPr>
        <p:spPr>
          <a:xfrm>
            <a:off x="1281474" y="5496089"/>
            <a:ext cx="9622971" cy="771743"/>
          </a:xfrm>
        </p:spPr>
        <p:txBody>
          <a:bodyPr>
            <a:normAutofit/>
          </a:bodyPr>
          <a:lstStyle/>
          <a:p>
            <a:pPr algn="ctr"/>
            <a:r>
              <a:rPr lang="tr-TR" sz="2000">
                <a:solidFill>
                  <a:schemeClr val="tx1">
                    <a:lumMod val="85000"/>
                    <a:lumOff val="15000"/>
                  </a:schemeClr>
                </a:solidFill>
              </a:rPr>
              <a:t>HAZIRLAYAN: MUSTAFA SUPHİ DOĞANCI</a:t>
            </a:r>
          </a:p>
        </p:txBody>
      </p:sp>
      <p:pic>
        <p:nvPicPr>
          <p:cNvPr id="4" name="Picture 2">
            <a:extLst>
              <a:ext uri="{FF2B5EF4-FFF2-40B4-BE49-F238E27FC236}">
                <a16:creationId xmlns:a16="http://schemas.microsoft.com/office/drawing/2014/main" id="{C852960D-D09D-4022-B629-F24CBEED1825}"/>
              </a:ext>
            </a:extLst>
          </p:cNvPr>
          <p:cNvPicPr>
            <a:picLocks noChangeAspect="1" noChangeArrowheads="1"/>
          </p:cNvPicPr>
          <p:nvPr/>
        </p:nvPicPr>
        <p:blipFill>
          <a:blip r:embed="rId2" cstate="print"/>
          <a:stretch>
            <a:fillRect/>
          </a:stretch>
        </p:blipFill>
        <p:spPr bwMode="auto">
          <a:xfrm>
            <a:off x="3112630" y="922489"/>
            <a:ext cx="10230654" cy="2506511"/>
          </a:xfrm>
          <a:prstGeom prst="rect">
            <a:avLst/>
          </a:prstGeom>
          <a:noFill/>
        </p:spPr>
      </p:pic>
      <p:cxnSp>
        <p:nvCxnSpPr>
          <p:cNvPr id="7" name="Straight Connector 10">
            <a:extLst>
              <a:ext uri="{FF2B5EF4-FFF2-40B4-BE49-F238E27FC236}">
                <a16:creationId xmlns:a16="http://schemas.microsoft.com/office/drawing/2014/main" id="{432529AB-8F99-47FB-91B5-93565E543B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7E11F890-74C3-40C9-9A8B-A80E387043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27874070-078A-470B-9C8C-BD1BCB55A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99457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D56C47-BD73-4B2C-B197-BD221A2EF697}"/>
              </a:ext>
            </a:extLst>
          </p:cNvPr>
          <p:cNvSpPr>
            <a:spLocks noGrp="1"/>
          </p:cNvSpPr>
          <p:nvPr>
            <p:ph type="title"/>
          </p:nvPr>
        </p:nvSpPr>
        <p:spPr>
          <a:xfrm>
            <a:off x="1097280" y="0"/>
            <a:ext cx="10058400" cy="1450757"/>
          </a:xfrm>
        </p:spPr>
        <p:txBody>
          <a:bodyPr>
            <a:normAutofit/>
          </a:bodyPr>
          <a:lstStyle/>
          <a:p>
            <a:pPr algn="ctr"/>
            <a:r>
              <a:rPr lang="tr-TR" sz="6000" b="1" dirty="0"/>
              <a:t>KONU BAŞLIKLARI</a:t>
            </a:r>
          </a:p>
        </p:txBody>
      </p:sp>
      <p:sp>
        <p:nvSpPr>
          <p:cNvPr id="3" name="İçerik Yer Tutucusu 2">
            <a:extLst>
              <a:ext uri="{FF2B5EF4-FFF2-40B4-BE49-F238E27FC236}">
                <a16:creationId xmlns:a16="http://schemas.microsoft.com/office/drawing/2014/main" id="{9071900F-2484-494E-A31F-6E10D6A36B56}"/>
              </a:ext>
            </a:extLst>
          </p:cNvPr>
          <p:cNvSpPr>
            <a:spLocks noGrp="1"/>
          </p:cNvSpPr>
          <p:nvPr>
            <p:ph idx="1"/>
          </p:nvPr>
        </p:nvSpPr>
        <p:spPr>
          <a:xfrm>
            <a:off x="1243054" y="2137281"/>
            <a:ext cx="10058400" cy="4023360"/>
          </a:xfrm>
          <a:solidFill>
            <a:schemeClr val="bg1"/>
          </a:solidFill>
        </p:spPr>
        <p:txBody>
          <a:bodyPr>
            <a:normAutofit/>
          </a:bodyPr>
          <a:lstStyle/>
          <a:p>
            <a:pPr>
              <a:buClr>
                <a:schemeClr val="tx1"/>
              </a:buClr>
              <a:buFont typeface="Wingdings" panose="05000000000000000000" pitchFamily="2" charset="2"/>
              <a:buChar char="Ø"/>
            </a:pPr>
            <a:r>
              <a:rPr lang="tr-TR" sz="2400" b="1" dirty="0"/>
              <a:t>MÜSABAKA ÖNCESİ HAZIRLIK SÜRECİ VE TAKIM İÇİNDE GÖREV PAYLAŞIMLARI</a:t>
            </a:r>
          </a:p>
          <a:p>
            <a:pPr>
              <a:buClr>
                <a:schemeClr val="tx1"/>
              </a:buClr>
              <a:buFont typeface="Wingdings" panose="05000000000000000000" pitchFamily="2" charset="2"/>
              <a:buChar char="Ø"/>
            </a:pPr>
            <a:endParaRPr lang="tr-TR" sz="2400" b="1" dirty="0"/>
          </a:p>
          <a:p>
            <a:pPr>
              <a:buClr>
                <a:schemeClr val="tx1"/>
              </a:buClr>
              <a:buFont typeface="Wingdings" panose="05000000000000000000" pitchFamily="2" charset="2"/>
              <a:buChar char="Ø"/>
            </a:pPr>
            <a:r>
              <a:rPr lang="tr-TR" sz="2400" b="1" dirty="0"/>
              <a:t>MÜSABAKA YÖNETİMİ VE TAKIM İÇİ GÖREV PAYLAŞIMLARI</a:t>
            </a:r>
          </a:p>
          <a:p>
            <a:pPr>
              <a:buClr>
                <a:schemeClr val="tx1"/>
              </a:buClr>
              <a:buFont typeface="Wingdings" panose="05000000000000000000" pitchFamily="2" charset="2"/>
              <a:buChar char="Ø"/>
            </a:pPr>
            <a:endParaRPr lang="tr-TR" sz="2400" b="1" dirty="0"/>
          </a:p>
          <a:p>
            <a:pPr>
              <a:buClr>
                <a:schemeClr val="tx1"/>
              </a:buClr>
              <a:buFont typeface="Wingdings" panose="05000000000000000000" pitchFamily="2" charset="2"/>
              <a:buChar char="Ø"/>
            </a:pPr>
            <a:r>
              <a:rPr lang="tr-TR" sz="2400" b="1" dirty="0"/>
              <a:t>MÜSABAKA ESNASINDA KARŞILAŞABİLECEĞİMİZ SORUNLAR VE BU SORUNLARIN ÇÖZÜMLERİYLE İLGİLİ  ALTERNATİF ÖNERİLER</a:t>
            </a:r>
          </a:p>
          <a:p>
            <a:pPr>
              <a:buClr>
                <a:schemeClr val="tx1"/>
              </a:buClr>
              <a:buFont typeface="Wingdings" panose="05000000000000000000" pitchFamily="2" charset="2"/>
              <a:buChar char="Ø"/>
            </a:pPr>
            <a:endParaRPr lang="tr-TR" sz="2400" b="1" dirty="0"/>
          </a:p>
          <a:p>
            <a:pPr>
              <a:buClr>
                <a:schemeClr val="tx1"/>
              </a:buClr>
              <a:buFont typeface="Wingdings" panose="05000000000000000000" pitchFamily="2" charset="2"/>
              <a:buChar char="Ø"/>
            </a:pPr>
            <a:r>
              <a:rPr lang="tr-TR" sz="2400" b="1" dirty="0"/>
              <a:t>MÜSABAKA SONRASI TUTUM VE DEĞERLENDİRMELER</a:t>
            </a:r>
          </a:p>
          <a:p>
            <a:pPr>
              <a:buClr>
                <a:schemeClr val="tx1"/>
              </a:buClr>
              <a:buFont typeface="Wingdings" panose="05000000000000000000" pitchFamily="2" charset="2"/>
              <a:buChar char="Ø"/>
            </a:pPr>
            <a:endParaRPr lang="tr-TR" dirty="0"/>
          </a:p>
          <a:p>
            <a:pPr>
              <a:buClr>
                <a:schemeClr val="tx1"/>
              </a:buClr>
              <a:buFont typeface="Wingdings" panose="05000000000000000000" pitchFamily="2" charset="2"/>
              <a:buChar char="Ø"/>
            </a:pPr>
            <a:endParaRPr lang="tr-TR" dirty="0"/>
          </a:p>
          <a:p>
            <a:pPr>
              <a:buClr>
                <a:schemeClr val="tx1"/>
              </a:buClr>
              <a:buFont typeface="Wingdings" panose="05000000000000000000" pitchFamily="2" charset="2"/>
              <a:buChar char="Ø"/>
            </a:pPr>
            <a:endParaRPr lang="tr-TR" dirty="0"/>
          </a:p>
        </p:txBody>
      </p:sp>
    </p:spTree>
    <p:extLst>
      <p:ext uri="{BB962C8B-B14F-4D97-AF65-F5344CB8AC3E}">
        <p14:creationId xmlns:p14="http://schemas.microsoft.com/office/powerpoint/2010/main" val="3900877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DA09BB-EF0C-4412-A6B9-45A72F056536}"/>
              </a:ext>
            </a:extLst>
          </p:cNvPr>
          <p:cNvSpPr>
            <a:spLocks noGrp="1"/>
          </p:cNvSpPr>
          <p:nvPr>
            <p:ph type="title"/>
          </p:nvPr>
        </p:nvSpPr>
        <p:spPr>
          <a:xfrm>
            <a:off x="1097280" y="286604"/>
            <a:ext cx="10058400" cy="972354"/>
          </a:xfrm>
        </p:spPr>
        <p:txBody>
          <a:bodyPr/>
          <a:lstStyle/>
          <a:p>
            <a:pPr algn="ctr"/>
            <a:r>
              <a:rPr lang="tr-TR" b="1" dirty="0"/>
              <a:t>HAZIRLIK DÖNEMİ VE GÖREV DAĞILIMI</a:t>
            </a:r>
          </a:p>
        </p:txBody>
      </p:sp>
      <p:sp>
        <p:nvSpPr>
          <p:cNvPr id="3" name="İçerik Yer Tutucusu 2">
            <a:extLst>
              <a:ext uri="{FF2B5EF4-FFF2-40B4-BE49-F238E27FC236}">
                <a16:creationId xmlns:a16="http://schemas.microsoft.com/office/drawing/2014/main" id="{554830C9-D65C-40AF-807C-B0F14918BE9A}"/>
              </a:ext>
            </a:extLst>
          </p:cNvPr>
          <p:cNvSpPr>
            <a:spLocks noGrp="1"/>
          </p:cNvSpPr>
          <p:nvPr>
            <p:ph idx="1"/>
          </p:nvPr>
        </p:nvSpPr>
        <p:spPr>
          <a:xfrm>
            <a:off x="1203298" y="2203543"/>
            <a:ext cx="10058400" cy="4023360"/>
          </a:xfrm>
        </p:spPr>
        <p:txBody>
          <a:bodyPr/>
          <a:lstStyle/>
          <a:p>
            <a:pPr>
              <a:buClr>
                <a:schemeClr val="tx1"/>
              </a:buClr>
              <a:buFont typeface="Wingdings" panose="05000000000000000000" pitchFamily="2" charset="2"/>
              <a:buChar char="Ø"/>
            </a:pPr>
            <a:r>
              <a:rPr lang="tr-TR" b="1" dirty="0"/>
              <a:t>MÜSABAKADAN 1 GÜN ÖNCE FORMALAR, FORMA NUMARALARI VE ESAME LİSTESİ KONTROL EDİLİR. (ALTYAPI)</a:t>
            </a:r>
          </a:p>
          <a:p>
            <a:pPr>
              <a:buClr>
                <a:schemeClr val="tx1"/>
              </a:buClr>
              <a:buFont typeface="Wingdings" panose="05000000000000000000" pitchFamily="2" charset="2"/>
              <a:buChar char="Ø"/>
            </a:pPr>
            <a:r>
              <a:rPr lang="tr-TR" b="1" dirty="0"/>
              <a:t>MÜSABAKA GÜNÜ MAÇ SAATİNDEN EN AZ 1.5 SAAT ÖNCE SALONDA HAZIR OLUNUR SON KONTROLLER YAPILIR.</a:t>
            </a:r>
          </a:p>
          <a:p>
            <a:pPr>
              <a:buClr>
                <a:schemeClr val="tx1"/>
              </a:buClr>
              <a:buFont typeface="Wingdings" panose="05000000000000000000" pitchFamily="2" charset="2"/>
              <a:buChar char="Ø"/>
            </a:pPr>
            <a:r>
              <a:rPr lang="tr-TR" b="1" dirty="0"/>
              <a:t>MÜSABAKA VEYA ISINMA SIRASINDA KULLANILACAK TÜM MATERYALLERLERİN (TOPLAR, SAĞLIK ÇANTASI, FİZİKSEL ANTRENMAN APARATLARI, ELEKTRONİK EKİPMAN ÇANTASI, LİSANS VE RESMİ EVRAKLAR VS…) SORUMLULARI BELİRLENİR. ALTYAPILARDA OYUNCULAR, A TAKIMLARDA DA SORUMLU STAFF ÜYELERİ EKİPMANLARI TAŞIMAKLA YÜKÜMLÜDÜR.</a:t>
            </a:r>
          </a:p>
          <a:p>
            <a:pPr>
              <a:buClr>
                <a:schemeClr val="tx1"/>
              </a:buClr>
              <a:buFont typeface="Wingdings" panose="05000000000000000000" pitchFamily="2" charset="2"/>
              <a:buChar char="Ø"/>
            </a:pPr>
            <a:r>
              <a:rPr lang="tr-TR" b="1" dirty="0"/>
              <a:t>ISINMA PROTOKOLÜ BAŞLAR.</a:t>
            </a:r>
          </a:p>
          <a:p>
            <a:pPr>
              <a:buClr>
                <a:schemeClr val="tx1"/>
              </a:buClr>
              <a:buFont typeface="Wingdings" panose="05000000000000000000" pitchFamily="2" charset="2"/>
              <a:buChar char="Ø"/>
            </a:pPr>
            <a:endParaRPr lang="tr-TR" dirty="0"/>
          </a:p>
        </p:txBody>
      </p:sp>
    </p:spTree>
    <p:extLst>
      <p:ext uri="{BB962C8B-B14F-4D97-AF65-F5344CB8AC3E}">
        <p14:creationId xmlns:p14="http://schemas.microsoft.com/office/powerpoint/2010/main" val="4187208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01CEBC-2099-4DD3-9722-0369DC095BE0}"/>
              </a:ext>
            </a:extLst>
          </p:cNvPr>
          <p:cNvSpPr>
            <a:spLocks noGrp="1"/>
          </p:cNvSpPr>
          <p:nvPr>
            <p:ph type="title"/>
          </p:nvPr>
        </p:nvSpPr>
        <p:spPr>
          <a:xfrm>
            <a:off x="1097280" y="286603"/>
            <a:ext cx="10058400" cy="1118127"/>
          </a:xfrm>
        </p:spPr>
        <p:txBody>
          <a:bodyPr/>
          <a:lstStyle/>
          <a:p>
            <a:pPr algn="ctr"/>
            <a:r>
              <a:rPr lang="tr-TR" b="1" dirty="0"/>
              <a:t>MÜSABAKA ISINMA PROTOKOLÜ</a:t>
            </a:r>
          </a:p>
        </p:txBody>
      </p:sp>
      <p:sp>
        <p:nvSpPr>
          <p:cNvPr id="3" name="İçerik Yer Tutucusu 2">
            <a:extLst>
              <a:ext uri="{FF2B5EF4-FFF2-40B4-BE49-F238E27FC236}">
                <a16:creationId xmlns:a16="http://schemas.microsoft.com/office/drawing/2014/main" id="{0F175E3D-2B02-40AF-8FE5-D208CB103202}"/>
              </a:ext>
            </a:extLst>
          </p:cNvPr>
          <p:cNvSpPr>
            <a:spLocks noGrp="1"/>
          </p:cNvSpPr>
          <p:nvPr>
            <p:ph idx="1"/>
          </p:nvPr>
        </p:nvSpPr>
        <p:spPr>
          <a:xfrm>
            <a:off x="1097280" y="1881809"/>
            <a:ext cx="10058400" cy="4452730"/>
          </a:xfrm>
        </p:spPr>
        <p:txBody>
          <a:bodyPr>
            <a:normAutofit fontScale="92500" lnSpcReduction="10000"/>
          </a:bodyPr>
          <a:lstStyle/>
          <a:p>
            <a:pPr>
              <a:buClr>
                <a:schemeClr val="tx1"/>
              </a:buClr>
              <a:buFont typeface="Wingdings" panose="05000000000000000000" pitchFamily="2" charset="2"/>
              <a:buChar char="Ø"/>
            </a:pPr>
            <a:r>
              <a:rPr lang="tr-TR" b="1" dirty="0"/>
              <a:t>VOLEYBOL MÜSABAKALARINDA RESMİ ISINMA SÜRESİ 10’ DIR.</a:t>
            </a:r>
          </a:p>
          <a:p>
            <a:pPr>
              <a:buClr>
                <a:schemeClr val="tx1"/>
              </a:buClr>
              <a:buFont typeface="Wingdings" panose="05000000000000000000" pitchFamily="2" charset="2"/>
              <a:buChar char="Ø"/>
            </a:pPr>
            <a:r>
              <a:rPr lang="tr-TR" b="1" dirty="0"/>
              <a:t>MÜSABAKANIN HAKEMLERİ 17’ ÖNCE SAHAYA GELİRLER FİLEYİ KONTROL EDİP KURA ÇEKİMİNİ YAPARLAR VE RESMİ ISINMA SÜRESİ BAŞLAR. </a:t>
            </a:r>
          </a:p>
          <a:p>
            <a:pPr>
              <a:buClr>
                <a:schemeClr val="tx1"/>
              </a:buClr>
              <a:buFont typeface="Wingdings" panose="05000000000000000000" pitchFamily="2" charset="2"/>
              <a:buChar char="Ø"/>
            </a:pPr>
            <a:r>
              <a:rPr lang="tr-TR" b="1" dirty="0"/>
              <a:t>MÜSABAKANIN BAŞLAMASINA 5’ KALA ISINMAYI BİTİRİRLER VE KALAN SÜREDE TAKIMLAR MAÇA DAVET EDİLİR. TÜM BU RESMİ PROTOKOL TOPLAM 17’ SÜRER.</a:t>
            </a:r>
          </a:p>
          <a:p>
            <a:pPr>
              <a:buClr>
                <a:schemeClr val="tx1"/>
              </a:buClr>
              <a:buFont typeface="Wingdings" panose="05000000000000000000" pitchFamily="2" charset="2"/>
              <a:buChar char="Ø"/>
            </a:pPr>
            <a:r>
              <a:rPr lang="tr-TR" b="1" dirty="0"/>
              <a:t>TAKIMIMIZIN ISINMA İÇİN SAHAYA NE ZAMAN ÇIKACAĞINI VEYA ISINMAYA AKTİF OLARAK NE ZAMAN BAŞLAYACAĞIMIZI BU 17’ YI KULLANARAK HESAPLARIZ.</a:t>
            </a:r>
          </a:p>
          <a:p>
            <a:pPr>
              <a:buClr>
                <a:schemeClr val="tx1"/>
              </a:buClr>
              <a:buFont typeface="Wingdings" panose="05000000000000000000" pitchFamily="2" charset="2"/>
              <a:buChar char="Ø"/>
            </a:pPr>
            <a:r>
              <a:rPr lang="tr-TR" b="1" dirty="0"/>
              <a:t>TOPLA ISINMA BÖLÜMÜNDE FİLEYİ KULLANARAK YAPTIĞIMIZ ÇALIŞMALAR (FİLEDE ATAK VE SERVİS) RESMİ ISINMA PROTOKOLÜ İÇİNDE DEĞERLENDİRİLİR.</a:t>
            </a:r>
          </a:p>
          <a:p>
            <a:pPr>
              <a:buClr>
                <a:schemeClr val="tx1"/>
              </a:buClr>
              <a:buFont typeface="Wingdings" panose="05000000000000000000" pitchFamily="2" charset="2"/>
              <a:buChar char="Ø"/>
            </a:pPr>
            <a:r>
              <a:rPr lang="tr-TR" b="1" dirty="0"/>
              <a:t>STANDART BİR A TAKIM MÜSABAKASINDA TAKIMLAR GENELLİKLE 15’ FİZİKSEL ISINMA 10’-12’ DAKİKA TOPLA ISINMA PLANLAYARAK MÜSABAKADAN YAKLAŞIK 45’ ÖNCE SAHADAKİ AKTİF ISINMALARINA BAŞLARLAR.</a:t>
            </a:r>
          </a:p>
          <a:p>
            <a:pPr>
              <a:buClr>
                <a:schemeClr val="tx1"/>
              </a:buClr>
              <a:buFont typeface="Wingdings" panose="05000000000000000000" pitchFamily="2" charset="2"/>
              <a:buChar char="Ø"/>
            </a:pPr>
            <a:r>
              <a:rPr lang="tr-TR" b="1" dirty="0"/>
              <a:t>OYUNCULAR GENELLİKLE BU SÜREDEN ÖNCE SAHAYA ÇIKAR VE KİŞİSEL EGZERSİZLERİNİ YAPARAK ÖN HAZIRLIK YAPARLAR.</a:t>
            </a:r>
          </a:p>
          <a:p>
            <a:pPr>
              <a:buClr>
                <a:schemeClr val="tx1"/>
              </a:buClr>
              <a:buFont typeface="Wingdings" panose="05000000000000000000" pitchFamily="2" charset="2"/>
              <a:buChar char="Ø"/>
            </a:pPr>
            <a:endParaRPr lang="tr-TR" dirty="0"/>
          </a:p>
        </p:txBody>
      </p:sp>
    </p:spTree>
    <p:extLst>
      <p:ext uri="{BB962C8B-B14F-4D97-AF65-F5344CB8AC3E}">
        <p14:creationId xmlns:p14="http://schemas.microsoft.com/office/powerpoint/2010/main" val="251420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2C7873-E8BE-418E-BBF5-D61B638220BB}"/>
              </a:ext>
            </a:extLst>
          </p:cNvPr>
          <p:cNvSpPr>
            <a:spLocks noGrp="1"/>
          </p:cNvSpPr>
          <p:nvPr>
            <p:ph type="title"/>
          </p:nvPr>
        </p:nvSpPr>
        <p:spPr>
          <a:xfrm>
            <a:off x="1097280" y="286604"/>
            <a:ext cx="10058400" cy="1038614"/>
          </a:xfrm>
        </p:spPr>
        <p:txBody>
          <a:bodyPr/>
          <a:lstStyle/>
          <a:p>
            <a:pPr algn="ctr"/>
            <a:r>
              <a:rPr lang="tr-TR" b="1" dirty="0"/>
              <a:t>ISINMA SÜRESİNCE GÖREV DAĞILIMI</a:t>
            </a:r>
          </a:p>
        </p:txBody>
      </p:sp>
      <p:sp>
        <p:nvSpPr>
          <p:cNvPr id="3" name="İçerik Yer Tutucusu 2">
            <a:extLst>
              <a:ext uri="{FF2B5EF4-FFF2-40B4-BE49-F238E27FC236}">
                <a16:creationId xmlns:a16="http://schemas.microsoft.com/office/drawing/2014/main" id="{064702E9-2715-4D49-9ED5-970309E586D8}"/>
              </a:ext>
            </a:extLst>
          </p:cNvPr>
          <p:cNvSpPr>
            <a:spLocks noGrp="1"/>
          </p:cNvSpPr>
          <p:nvPr>
            <p:ph idx="1"/>
          </p:nvPr>
        </p:nvSpPr>
        <p:spPr>
          <a:xfrm>
            <a:off x="1097280" y="1961322"/>
            <a:ext cx="10058400" cy="4187686"/>
          </a:xfrm>
        </p:spPr>
        <p:txBody>
          <a:bodyPr/>
          <a:lstStyle/>
          <a:p>
            <a:pPr>
              <a:buClr>
                <a:schemeClr val="tx1"/>
              </a:buClr>
              <a:buFont typeface="Wingdings" panose="05000000000000000000" pitchFamily="2" charset="2"/>
              <a:buChar char="Ø"/>
            </a:pPr>
            <a:r>
              <a:rPr lang="tr-TR" b="1" dirty="0"/>
              <a:t>1. YARDIMCI ANTRENÖR</a:t>
            </a:r>
            <a:r>
              <a:rPr lang="tr-TR" dirty="0"/>
              <a:t>; ISINMA PROTOKOLÜNÜ PLANLAR SAHA ANTRENÖRLERİNİN GÖREV DAĞILIMINI YAPAR VE ISINMAYI YÖNETİR.</a:t>
            </a:r>
          </a:p>
          <a:p>
            <a:pPr>
              <a:buClr>
                <a:schemeClr val="tx1"/>
              </a:buClr>
              <a:buFont typeface="Wingdings" panose="05000000000000000000" pitchFamily="2" charset="2"/>
              <a:buChar char="Ø"/>
            </a:pPr>
            <a:r>
              <a:rPr lang="tr-TR" b="1" dirty="0"/>
              <a:t>2. YARDIMCI ANTRENÖR</a:t>
            </a:r>
            <a:r>
              <a:rPr lang="tr-TR" dirty="0"/>
              <a:t>; ISINMA SIRASINDA PASÖRLERLE ÇALIŞIR VE ONLARIN ÖZEL OLARAK HAZIRLANMASINI SAĞLAR.</a:t>
            </a:r>
          </a:p>
          <a:p>
            <a:pPr>
              <a:buClr>
                <a:schemeClr val="tx1"/>
              </a:buClr>
              <a:buFont typeface="Wingdings" panose="05000000000000000000" pitchFamily="2" charset="2"/>
              <a:buChar char="Ø"/>
            </a:pPr>
            <a:r>
              <a:rPr lang="tr-TR" b="1" dirty="0"/>
              <a:t>KONDİSYONER;</a:t>
            </a:r>
            <a:r>
              <a:rPr lang="tr-TR" dirty="0"/>
              <a:t> FİZİKSEL ISINMA BÖLÜMÜNÜ UYGULAR VE ISINMA PROTOKOLÜ BOYUNCA YARDIMCI ANTRENÖRE HER KONUDA DESTEK VERİR.</a:t>
            </a:r>
          </a:p>
          <a:p>
            <a:pPr>
              <a:buClr>
                <a:schemeClr val="tx1"/>
              </a:buClr>
              <a:buFont typeface="Wingdings" panose="05000000000000000000" pitchFamily="2" charset="2"/>
              <a:buChar char="Ø"/>
            </a:pPr>
            <a:r>
              <a:rPr lang="tr-TR" b="1" dirty="0"/>
              <a:t>SAHA ANTRENÖRLERİ</a:t>
            </a:r>
            <a:r>
              <a:rPr lang="tr-TR" dirty="0"/>
              <a:t>; ISINMA BOYUNCA SPORCULARIN HAZIRLANMASI YARDIMCI ANTRENÖR YÖNETİMİNDE DESTEK OLURLAR.</a:t>
            </a:r>
          </a:p>
          <a:p>
            <a:pPr>
              <a:buClr>
                <a:schemeClr val="tx1"/>
              </a:buClr>
              <a:buFont typeface="Wingdings" panose="05000000000000000000" pitchFamily="2" charset="2"/>
              <a:buChar char="Ø"/>
            </a:pPr>
            <a:r>
              <a:rPr lang="tr-TR" b="1" dirty="0"/>
              <a:t>FİZTOTERAPİST;</a:t>
            </a:r>
            <a:r>
              <a:rPr lang="tr-TR" dirty="0"/>
              <a:t> ISINMAYI GÖZLEMLER VE OLASI BİR PROBLEME MÜDAHELE ETMEK İÇİN HER AN HAZIR OLUR.</a:t>
            </a:r>
          </a:p>
          <a:p>
            <a:pPr>
              <a:buClr>
                <a:schemeClr val="tx1"/>
              </a:buClr>
              <a:buFont typeface="Wingdings" panose="05000000000000000000" pitchFamily="2" charset="2"/>
              <a:buChar char="Ø"/>
            </a:pPr>
            <a:r>
              <a:rPr lang="tr-TR" b="1" dirty="0"/>
              <a:t>BAŞ ANTRENÖR; </a:t>
            </a:r>
            <a:r>
              <a:rPr lang="tr-TR" dirty="0"/>
              <a:t>TÜM PROTOKOLÜ GÖZLEMLER VE MENTAL OLARAK MAÇA HAZIRLANIR.</a:t>
            </a:r>
          </a:p>
        </p:txBody>
      </p:sp>
    </p:spTree>
    <p:extLst>
      <p:ext uri="{BB962C8B-B14F-4D97-AF65-F5344CB8AC3E}">
        <p14:creationId xmlns:p14="http://schemas.microsoft.com/office/powerpoint/2010/main" val="3445978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A51F9B-DF69-41BE-9171-4B66174569BF}"/>
              </a:ext>
            </a:extLst>
          </p:cNvPr>
          <p:cNvSpPr>
            <a:spLocks noGrp="1"/>
          </p:cNvSpPr>
          <p:nvPr>
            <p:ph type="title"/>
          </p:nvPr>
        </p:nvSpPr>
        <p:spPr>
          <a:xfrm>
            <a:off x="1097280" y="286604"/>
            <a:ext cx="10058400" cy="1038614"/>
          </a:xfrm>
        </p:spPr>
        <p:txBody>
          <a:bodyPr/>
          <a:lstStyle/>
          <a:p>
            <a:pPr algn="ctr"/>
            <a:r>
              <a:rPr lang="tr-TR" b="1" dirty="0"/>
              <a:t>MÜSABAKA YÖNETİMİ</a:t>
            </a:r>
          </a:p>
        </p:txBody>
      </p:sp>
      <p:sp>
        <p:nvSpPr>
          <p:cNvPr id="3" name="İçerik Yer Tutucusu 2">
            <a:extLst>
              <a:ext uri="{FF2B5EF4-FFF2-40B4-BE49-F238E27FC236}">
                <a16:creationId xmlns:a16="http://schemas.microsoft.com/office/drawing/2014/main" id="{421C00AD-D511-4062-8724-0D6BD66FFA84}"/>
              </a:ext>
            </a:extLst>
          </p:cNvPr>
          <p:cNvSpPr>
            <a:spLocks noGrp="1"/>
          </p:cNvSpPr>
          <p:nvPr>
            <p:ph idx="1"/>
          </p:nvPr>
        </p:nvSpPr>
        <p:spPr>
          <a:xfrm>
            <a:off x="1097280" y="2120348"/>
            <a:ext cx="10058400" cy="3829878"/>
          </a:xfrm>
        </p:spPr>
        <p:txBody>
          <a:bodyPr/>
          <a:lstStyle/>
          <a:p>
            <a:pPr>
              <a:buClr>
                <a:schemeClr val="tx1"/>
              </a:buClr>
              <a:buFont typeface="Wingdings" panose="05000000000000000000" pitchFamily="2" charset="2"/>
              <a:buChar char="Ø"/>
            </a:pPr>
            <a:r>
              <a:rPr lang="tr-TR" b="1" dirty="0"/>
              <a:t>MÜSABAKA YÖNETİMİ TANIMINDAN ÇIKARABİLECEĞİMİZ EN BASİT ANLAM, MAÇ ESNASINDA ELİNİZDEKİ ENSTRUMANLARI KULLANARAK TAKIMINIZIN PERFORMANSINI YÜKSELTEBİLMEK VE RAKİP TAKIMIN PERFORMANSINI DÜŞÜRMEYE ÇALIŞMAK DİYEBİLİRİZ.</a:t>
            </a:r>
          </a:p>
          <a:p>
            <a:pPr>
              <a:buClr>
                <a:schemeClr val="tx1"/>
              </a:buClr>
              <a:buFont typeface="Wingdings" panose="05000000000000000000" pitchFamily="2" charset="2"/>
              <a:buChar char="Ø"/>
            </a:pPr>
            <a:r>
              <a:rPr lang="tr-TR" b="1" dirty="0"/>
              <a:t>BUNU BAŞARABİLMEK İÇİN ÖNCELİKLE KENDİ TAKIMINIZI VE OYUNCULARINIZI ÇOK İYİ TANIMALI VE RAKİP TAKIMI DA TAKTİK OLARAK ÇOK İYİ ANALİZ ETMİŞ OLMALISINIZ.</a:t>
            </a:r>
          </a:p>
          <a:p>
            <a:pPr>
              <a:buClr>
                <a:schemeClr val="tx1"/>
              </a:buClr>
              <a:buFont typeface="Wingdings" panose="05000000000000000000" pitchFamily="2" charset="2"/>
              <a:buChar char="Ø"/>
            </a:pPr>
            <a:r>
              <a:rPr lang="tr-TR" b="1" dirty="0"/>
              <a:t>MAÇ ESNASINDA KULLANABİLECEĞİNİZ ENSTRUMANLAR; OYUNCU DEĞİŞİKLİĞİ, MOLA, SET ARALARI ROTASYON DEĞİŞLİKLİĞİ VE OYUNCULARLA YAPACAĞINIZ TAKTİK KONUŞMALARDIR. (ÜST DÜZEY MÜSABAKALARDA GDS DE KULLANILABİLİR)</a:t>
            </a:r>
          </a:p>
          <a:p>
            <a:pPr>
              <a:buClr>
                <a:schemeClr val="tx1"/>
              </a:buClr>
              <a:buFont typeface="Wingdings" panose="05000000000000000000" pitchFamily="2" charset="2"/>
              <a:buChar char="Ø"/>
            </a:pPr>
            <a:r>
              <a:rPr lang="tr-TR" b="1" dirty="0"/>
              <a:t>MÜSABAKALARIN SEVİYESİ YÜKSELDİKÇE TÜM BU İŞLERİ YAPABİLMEK İÇİN YARDIMCI OLMASI GEREKEN STAFF SAYISI ARTMAKTADIR. MÜSABAKA YÖNETİMİ AYNI ZAMANDA ELİNİZDEKİ VAROLAN STAFF IDA VERİMLİ KULLANABİLME VE ONLARI YÖNETME BECERİSİ İSTER.</a:t>
            </a:r>
          </a:p>
          <a:p>
            <a:pPr>
              <a:buClr>
                <a:schemeClr val="tx1"/>
              </a:buClr>
              <a:buFont typeface="Wingdings" panose="05000000000000000000" pitchFamily="2" charset="2"/>
              <a:buChar char="Ø"/>
            </a:pPr>
            <a:endParaRPr lang="tr-TR" dirty="0"/>
          </a:p>
        </p:txBody>
      </p:sp>
    </p:spTree>
    <p:extLst>
      <p:ext uri="{BB962C8B-B14F-4D97-AF65-F5344CB8AC3E}">
        <p14:creationId xmlns:p14="http://schemas.microsoft.com/office/powerpoint/2010/main" val="506284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10ADE8-C749-4E3C-A813-7E2B9C6D4A41}"/>
              </a:ext>
            </a:extLst>
          </p:cNvPr>
          <p:cNvSpPr>
            <a:spLocks noGrp="1"/>
          </p:cNvSpPr>
          <p:nvPr>
            <p:ph type="title"/>
          </p:nvPr>
        </p:nvSpPr>
        <p:spPr/>
        <p:txBody>
          <a:bodyPr/>
          <a:lstStyle/>
          <a:p>
            <a:pPr algn="ctr"/>
            <a:r>
              <a:rPr lang="tr-TR" b="1" dirty="0"/>
              <a:t>MÜSABAKA ESNASINDA STAFFIN  GÖREV PAYLAŞIMI VE SORUMLULUKLAR</a:t>
            </a:r>
          </a:p>
        </p:txBody>
      </p:sp>
      <p:sp>
        <p:nvSpPr>
          <p:cNvPr id="3" name="İçerik Yer Tutucusu 2">
            <a:extLst>
              <a:ext uri="{FF2B5EF4-FFF2-40B4-BE49-F238E27FC236}">
                <a16:creationId xmlns:a16="http://schemas.microsoft.com/office/drawing/2014/main" id="{5D8DD6A6-122B-484E-90FA-FB19C0B4EB3C}"/>
              </a:ext>
            </a:extLst>
          </p:cNvPr>
          <p:cNvSpPr>
            <a:spLocks noGrp="1"/>
          </p:cNvSpPr>
          <p:nvPr>
            <p:ph idx="1"/>
          </p:nvPr>
        </p:nvSpPr>
        <p:spPr>
          <a:xfrm>
            <a:off x="1097280" y="1845734"/>
            <a:ext cx="10058400" cy="4382788"/>
          </a:xfrm>
        </p:spPr>
        <p:txBody>
          <a:bodyPr>
            <a:normAutofit fontScale="85000" lnSpcReduction="10000"/>
          </a:bodyPr>
          <a:lstStyle/>
          <a:p>
            <a:pPr>
              <a:buClr>
                <a:schemeClr val="tx1"/>
              </a:buClr>
              <a:buFont typeface="Wingdings" panose="05000000000000000000" pitchFamily="2" charset="2"/>
              <a:buChar char="Ø"/>
            </a:pPr>
            <a:r>
              <a:rPr lang="tr-TR" b="1" dirty="0"/>
              <a:t>1. YARDIMCI ANTRENÖR</a:t>
            </a:r>
            <a:r>
              <a:rPr lang="tr-TR" dirty="0"/>
              <a:t>; DATA VOLLEY PROGRAMINI KULLANARAK RAKİBİ YANINDA BULUNAN BİLGİSAYARDAN VERİ VE GÖRSEL OLARAK TAKİP EDER VE TAKTİK GERİ BİLDİRİMLERDE BULUNUR.TELSİZLE İSTATİSTİK ANTRENÖRÜ İLE GÖRÜŞÜR VE İHTİYAÇ DUYULAN BELGELERİ VE YORUMLARI İSTER.</a:t>
            </a:r>
          </a:p>
          <a:p>
            <a:pPr>
              <a:buClr>
                <a:schemeClr val="tx1"/>
              </a:buClr>
              <a:buFont typeface="Wingdings" panose="05000000000000000000" pitchFamily="2" charset="2"/>
              <a:buChar char="Ø"/>
            </a:pPr>
            <a:r>
              <a:rPr lang="tr-TR" b="1" dirty="0"/>
              <a:t>2. YARDIMCI ANTRENÖR</a:t>
            </a:r>
            <a:r>
              <a:rPr lang="tr-TR" dirty="0"/>
              <a:t>; BİZİM VE RAKİBİN ROTASYONLARINI KARŞILAŞTIRIR VE GÜNCEL OLARAK HER ROTASYONLA İLGİLİ VERİ İLETİR. AYNI ZAMANDA YAPILAN OYUNCU DEĞİŞİKLİĞİ VE MOLA SAYISINI KONTROL EDER.OYUNCU DEĞİŞİKLİĞİ YAPILACAĞI ZAMAN YEDEK OYUNCULARI BİLGİLENDİRİR VE DEĞİŞİKLİĞE HAZIRLAR.</a:t>
            </a:r>
          </a:p>
          <a:p>
            <a:pPr>
              <a:buClr>
                <a:schemeClr val="tx1"/>
              </a:buClr>
              <a:buFont typeface="Wingdings" panose="05000000000000000000" pitchFamily="2" charset="2"/>
              <a:buChar char="Ø"/>
            </a:pPr>
            <a:r>
              <a:rPr lang="tr-TR" b="1" dirty="0"/>
              <a:t>KONDİSYONER;</a:t>
            </a:r>
            <a:r>
              <a:rPr lang="tr-TR" dirty="0"/>
              <a:t> SAHA DIŞINDA OYUNCULARIN FİZİKSEL DURUMUNU KONTROL EDER VE OYUNCULARIN PERFORMANSLARINI ÖLÇEN DİJİTAL PLATFORMLARI KULLANIR. İHTİYAÇ DUYULURSA İSTATİSTİK ANTRENÖRÜNE YARDIMCI OLUR.</a:t>
            </a:r>
          </a:p>
          <a:p>
            <a:pPr>
              <a:buClr>
                <a:schemeClr val="tx1"/>
              </a:buClr>
              <a:buFont typeface="Wingdings" panose="05000000000000000000" pitchFamily="2" charset="2"/>
              <a:buChar char="Ø"/>
            </a:pPr>
            <a:r>
              <a:rPr lang="tr-TR" b="1" dirty="0"/>
              <a:t>İSTATİSTİK ANTRENÖRÜ</a:t>
            </a:r>
            <a:r>
              <a:rPr lang="tr-TR" dirty="0"/>
              <a:t>; DATA VOLLEY PROGRAMINI KULLANARAK MAÇI DİJİTAL VERİ HALİNE ÇEVİRİR VE İHTİYAÇ DUYULAN TÜM BİLGİLERİ SAHAYA İLETİR.</a:t>
            </a:r>
          </a:p>
          <a:p>
            <a:pPr>
              <a:buClr>
                <a:schemeClr val="tx1"/>
              </a:buClr>
              <a:buFont typeface="Wingdings" panose="05000000000000000000" pitchFamily="2" charset="2"/>
              <a:buChar char="Ø"/>
            </a:pPr>
            <a:r>
              <a:rPr lang="tr-TR" b="1" dirty="0"/>
              <a:t>FİZYOTERAPİST</a:t>
            </a:r>
            <a:r>
              <a:rPr lang="tr-TR" dirty="0"/>
              <a:t>; OLASI BİR SAKATLIK DURUMUNA MÜDAHALE EDEBİLMEK İÇİN HAZIR BEKLER, AYNI ZAMANDA KONDİSYONERDEN GELEN VERİLER VE KENDİ GÖZLEMLERİYLE OYUNCULARI SAHADA FİZİKSEL OLARAK İYİ DURUMDA TUTMAYA ÇALIŞIR.</a:t>
            </a:r>
          </a:p>
          <a:p>
            <a:pPr>
              <a:buClr>
                <a:schemeClr val="tx1"/>
              </a:buClr>
              <a:buFont typeface="Wingdings" panose="05000000000000000000" pitchFamily="2" charset="2"/>
              <a:buChar char="Ø"/>
            </a:pPr>
            <a:r>
              <a:rPr lang="tr-TR" b="1" dirty="0"/>
              <a:t>SAHA ANTRENÖRLERİ</a:t>
            </a:r>
            <a:r>
              <a:rPr lang="tr-TR" dirty="0"/>
              <a:t>; SEYİRCİLERİN ARASINDA SAHA ÇİZGİLERİNE PARALEL OTURARAK OLASI GDS KARARLARIYLA İLGİLİ YARDIMCI OLMAYA ÇALIŞIRLAR.</a:t>
            </a:r>
          </a:p>
          <a:p>
            <a:pPr marL="0" indent="0">
              <a:buClr>
                <a:schemeClr val="tx1"/>
              </a:buClr>
              <a:buNone/>
            </a:pPr>
            <a:endParaRPr lang="tr-TR" dirty="0"/>
          </a:p>
          <a:p>
            <a:pPr>
              <a:buClr>
                <a:schemeClr val="tx1"/>
              </a:buClr>
              <a:buFont typeface="Wingdings" panose="05000000000000000000" pitchFamily="2" charset="2"/>
              <a:buChar char="Ø"/>
            </a:pPr>
            <a:endParaRPr lang="tr-TR" dirty="0"/>
          </a:p>
          <a:p>
            <a:pPr>
              <a:buClr>
                <a:schemeClr val="tx1"/>
              </a:buClr>
              <a:buFont typeface="Wingdings" panose="05000000000000000000" pitchFamily="2" charset="2"/>
              <a:buChar char="Ø"/>
            </a:pPr>
            <a:endParaRPr lang="tr-TR" dirty="0"/>
          </a:p>
          <a:p>
            <a:pPr>
              <a:buClr>
                <a:schemeClr val="tx1"/>
              </a:buClr>
              <a:buFont typeface="Wingdings" panose="05000000000000000000" pitchFamily="2" charset="2"/>
              <a:buChar char="Ø"/>
            </a:pPr>
            <a:endParaRPr lang="tr-TR" dirty="0"/>
          </a:p>
        </p:txBody>
      </p:sp>
    </p:spTree>
    <p:extLst>
      <p:ext uri="{BB962C8B-B14F-4D97-AF65-F5344CB8AC3E}">
        <p14:creationId xmlns:p14="http://schemas.microsoft.com/office/powerpoint/2010/main" val="3468140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63A156-2BAA-4D00-8DA7-70AC29713BC4}"/>
              </a:ext>
            </a:extLst>
          </p:cNvPr>
          <p:cNvSpPr>
            <a:spLocks noGrp="1"/>
          </p:cNvSpPr>
          <p:nvPr>
            <p:ph type="title"/>
          </p:nvPr>
        </p:nvSpPr>
        <p:spPr>
          <a:xfrm>
            <a:off x="1097280" y="286603"/>
            <a:ext cx="10058400" cy="1237397"/>
          </a:xfrm>
        </p:spPr>
        <p:txBody>
          <a:bodyPr>
            <a:normAutofit fontScale="90000"/>
          </a:bodyPr>
          <a:lstStyle/>
          <a:p>
            <a:pPr algn="ctr"/>
            <a:r>
              <a:rPr lang="tr-TR" b="1" dirty="0"/>
              <a:t>MÜSABAKA ESNASINDA KARŞILAŞILABİLECEK OLUMSUZ DURUMLAR VE ÇÖZÜM ÖNERİLERİ</a:t>
            </a:r>
          </a:p>
        </p:txBody>
      </p:sp>
      <p:sp>
        <p:nvSpPr>
          <p:cNvPr id="3" name="İçerik Yer Tutucusu 2">
            <a:extLst>
              <a:ext uri="{FF2B5EF4-FFF2-40B4-BE49-F238E27FC236}">
                <a16:creationId xmlns:a16="http://schemas.microsoft.com/office/drawing/2014/main" id="{E30A4F3C-4B4F-4466-ACFE-DFF0C39ED6C8}"/>
              </a:ext>
            </a:extLst>
          </p:cNvPr>
          <p:cNvSpPr>
            <a:spLocks noGrp="1"/>
          </p:cNvSpPr>
          <p:nvPr>
            <p:ph idx="1"/>
          </p:nvPr>
        </p:nvSpPr>
        <p:spPr/>
        <p:txBody>
          <a:bodyPr/>
          <a:lstStyle/>
          <a:p>
            <a:pPr>
              <a:buClr>
                <a:schemeClr val="tx1"/>
              </a:buClr>
              <a:buFont typeface="Wingdings" panose="05000000000000000000" pitchFamily="2" charset="2"/>
              <a:buChar char="Ø"/>
            </a:pPr>
            <a:r>
              <a:rPr lang="tr-TR" b="1" dirty="0"/>
              <a:t>HAZIRLANAN TAKTİĞİN BAŞARISIZ OLMASI VEYA RAKİBİN KARŞI TAKTİK GELİŞTİRMESİ.</a:t>
            </a:r>
          </a:p>
          <a:p>
            <a:pPr>
              <a:buClr>
                <a:schemeClr val="tx1"/>
              </a:buClr>
              <a:buFont typeface="Wingdings" panose="05000000000000000000" pitchFamily="2" charset="2"/>
              <a:buChar char="Ø"/>
            </a:pPr>
            <a:r>
              <a:rPr lang="tr-TR" b="1" dirty="0"/>
              <a:t>OYUNCU SAKATLIĞI (HER İKİ TAKIM İÇİN)</a:t>
            </a:r>
          </a:p>
          <a:p>
            <a:pPr>
              <a:buClr>
                <a:schemeClr val="tx1"/>
              </a:buClr>
              <a:buFont typeface="Wingdings" panose="05000000000000000000" pitchFamily="2" charset="2"/>
              <a:buChar char="Ø"/>
            </a:pPr>
            <a:r>
              <a:rPr lang="tr-TR" b="1" dirty="0"/>
              <a:t>OYUNCU DEĞİŞİKLİĞİ SAYISINI UNUTMA SAHADA OYUNCUNUN ZORUNLU KALIŞI</a:t>
            </a:r>
          </a:p>
          <a:p>
            <a:pPr>
              <a:buClr>
                <a:schemeClr val="tx1"/>
              </a:buClr>
              <a:buFont typeface="Wingdings" panose="05000000000000000000" pitchFamily="2" charset="2"/>
              <a:buChar char="Ø"/>
            </a:pPr>
            <a:r>
              <a:rPr lang="tr-TR" b="1" dirty="0"/>
              <a:t>MOLA SAYISININ BİTMESİ</a:t>
            </a:r>
          </a:p>
          <a:p>
            <a:pPr>
              <a:buClr>
                <a:schemeClr val="tx1"/>
              </a:buClr>
              <a:buFont typeface="Wingdings" panose="05000000000000000000" pitchFamily="2" charset="2"/>
              <a:buChar char="Ø"/>
            </a:pPr>
            <a:r>
              <a:rPr lang="tr-TR" b="1" dirty="0"/>
              <a:t>POZİSYON HATASI YAPMAK VE BU DURUMUN FARKLI KOŞULLARI</a:t>
            </a:r>
          </a:p>
          <a:p>
            <a:pPr>
              <a:buClr>
                <a:schemeClr val="tx1"/>
              </a:buClr>
              <a:buFont typeface="Wingdings" panose="05000000000000000000" pitchFamily="2" charset="2"/>
              <a:buChar char="Ø"/>
            </a:pPr>
            <a:r>
              <a:rPr lang="tr-TR" b="1" dirty="0"/>
              <a:t>TAKIMIN ÇOK YÜKSEK KAYGI SEVİYESİYLE KARŞI KARŞIYA KALMASI</a:t>
            </a:r>
          </a:p>
          <a:p>
            <a:pPr>
              <a:buClr>
                <a:schemeClr val="tx1"/>
              </a:buClr>
              <a:buFont typeface="Wingdings" panose="05000000000000000000" pitchFamily="2" charset="2"/>
              <a:buChar char="Ø"/>
            </a:pPr>
            <a:r>
              <a:rPr lang="tr-TR" b="1" dirty="0"/>
              <a:t>OLUMSUZ SALON KOŞULLARI</a:t>
            </a:r>
          </a:p>
          <a:p>
            <a:pPr>
              <a:buClr>
                <a:schemeClr val="tx1"/>
              </a:buClr>
              <a:buFont typeface="Wingdings" panose="05000000000000000000" pitchFamily="2" charset="2"/>
              <a:buChar char="Ø"/>
            </a:pPr>
            <a:r>
              <a:rPr lang="tr-TR" b="1" dirty="0"/>
              <a:t>YOĞUN TRİBÜN BASKISI</a:t>
            </a:r>
          </a:p>
          <a:p>
            <a:pPr>
              <a:buClr>
                <a:schemeClr val="tx1"/>
              </a:buClr>
              <a:buFont typeface="Wingdings" panose="05000000000000000000" pitchFamily="2" charset="2"/>
              <a:buChar char="Ø"/>
            </a:pPr>
            <a:endParaRPr lang="tr-TR" b="1" dirty="0"/>
          </a:p>
          <a:p>
            <a:pPr>
              <a:buClr>
                <a:schemeClr val="tx1"/>
              </a:buClr>
              <a:buFont typeface="Wingdings" panose="05000000000000000000" pitchFamily="2" charset="2"/>
              <a:buChar char="Ø"/>
            </a:pPr>
            <a:endParaRPr lang="tr-TR" dirty="0"/>
          </a:p>
        </p:txBody>
      </p:sp>
    </p:spTree>
    <p:extLst>
      <p:ext uri="{BB962C8B-B14F-4D97-AF65-F5344CB8AC3E}">
        <p14:creationId xmlns:p14="http://schemas.microsoft.com/office/powerpoint/2010/main" val="2804627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9FF792-D4CB-4BDD-A649-499E48D12931}"/>
              </a:ext>
            </a:extLst>
          </p:cNvPr>
          <p:cNvSpPr>
            <a:spLocks noGrp="1"/>
          </p:cNvSpPr>
          <p:nvPr>
            <p:ph type="title"/>
          </p:nvPr>
        </p:nvSpPr>
        <p:spPr>
          <a:xfrm>
            <a:off x="1097280" y="286603"/>
            <a:ext cx="10058400" cy="1065119"/>
          </a:xfrm>
        </p:spPr>
        <p:txBody>
          <a:bodyPr/>
          <a:lstStyle/>
          <a:p>
            <a:pPr algn="ctr"/>
            <a:r>
              <a:rPr lang="tr-TR" b="1" dirty="0"/>
              <a:t>MÜSABAKA SONRASI TUTUM</a:t>
            </a:r>
          </a:p>
        </p:txBody>
      </p:sp>
      <p:sp>
        <p:nvSpPr>
          <p:cNvPr id="3" name="İçerik Yer Tutucusu 2">
            <a:extLst>
              <a:ext uri="{FF2B5EF4-FFF2-40B4-BE49-F238E27FC236}">
                <a16:creationId xmlns:a16="http://schemas.microsoft.com/office/drawing/2014/main" id="{78E5FA5B-168D-4496-9043-02E8CCAC791A}"/>
              </a:ext>
            </a:extLst>
          </p:cNvPr>
          <p:cNvSpPr>
            <a:spLocks noGrp="1"/>
          </p:cNvSpPr>
          <p:nvPr>
            <p:ph idx="1"/>
          </p:nvPr>
        </p:nvSpPr>
        <p:spPr>
          <a:xfrm>
            <a:off x="1097280" y="1934816"/>
            <a:ext cx="10058400" cy="3934277"/>
          </a:xfrm>
        </p:spPr>
        <p:txBody>
          <a:bodyPr/>
          <a:lstStyle/>
          <a:p>
            <a:pPr>
              <a:buFont typeface="Wingdings" panose="05000000000000000000" pitchFamily="2" charset="2"/>
              <a:buChar char="Ø"/>
            </a:pPr>
            <a:r>
              <a:rPr lang="tr-TR" b="1" dirty="0"/>
              <a:t>SONUÇ NE OLURSA OLSUN, EĞER SEZONUN VEYA TURNUVANIN SON MAÇI DEĞİLSE, MAÇIN BİTİMİNDEN HEMEN SONRA TAKIMINIZLA OYUNU DEĞERLENDİRME KONUŞMASI YAPMAYIN, KONUŞMANIZ KISA VE NET MESAJLAR İLETSİN HATTA ŞANSINIZ VARSA MAÇTAN SONRA KONUŞMA YAPMAYIN.</a:t>
            </a:r>
          </a:p>
          <a:p>
            <a:pPr>
              <a:buFont typeface="Wingdings" panose="05000000000000000000" pitchFamily="2" charset="2"/>
              <a:buChar char="Ø"/>
            </a:pPr>
            <a:r>
              <a:rPr lang="tr-TR" b="1" dirty="0"/>
              <a:t>EĞER YETERLİ DONANIM VARSA MAÇTAN HEMEN SONRA MAÇI VE ANALİZİNİ İZLEYİN VE MUTLAKA KENDİNİZE NOT ALIN.</a:t>
            </a:r>
          </a:p>
          <a:p>
            <a:pPr>
              <a:buFont typeface="Wingdings" panose="05000000000000000000" pitchFamily="2" charset="2"/>
              <a:buChar char="Ø"/>
            </a:pPr>
            <a:r>
              <a:rPr lang="tr-TR" b="1" dirty="0"/>
              <a:t>MAÇTAN SONRA DUYGUSAL OLARAK YÜKSEK OLDUĞUNUZ DÖNEMLERDE CİDDİ KARARLAR ALMAYIN.</a:t>
            </a:r>
          </a:p>
          <a:p>
            <a:pPr>
              <a:buFont typeface="Wingdings" panose="05000000000000000000" pitchFamily="2" charset="2"/>
              <a:buChar char="Ø"/>
            </a:pPr>
            <a:r>
              <a:rPr lang="tr-TR" b="1" dirty="0"/>
              <a:t>SONUÇ NE OLURSA OLSUN ERTESİ GÜN VEYA ANTRENMAN TAKIMINIZLA DEĞERLENDİRME YAPTIKTAN SONRA YENİ MAÇINIZA ODAKLANIN. EĞER SEZONUN SON MAÇI İSE TATİLE ÇIKIN </a:t>
            </a:r>
            <a:r>
              <a:rPr lang="tr-TR" b="1" dirty="0">
                <a:sym typeface="Wingdings" panose="05000000000000000000" pitchFamily="2" charset="2"/>
              </a:rPr>
              <a:t></a:t>
            </a:r>
            <a:endParaRPr lang="tr-TR" b="1" dirty="0"/>
          </a:p>
        </p:txBody>
      </p:sp>
    </p:spTree>
    <p:extLst>
      <p:ext uri="{BB962C8B-B14F-4D97-AF65-F5344CB8AC3E}">
        <p14:creationId xmlns:p14="http://schemas.microsoft.com/office/powerpoint/2010/main" val="661468843"/>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204</TotalTime>
  <Words>797</Words>
  <Application>Microsoft Office PowerPoint</Application>
  <PresentationFormat>Geniş ekran</PresentationFormat>
  <Paragraphs>59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Calibri</vt:lpstr>
      <vt:lpstr>Calibri Light</vt:lpstr>
      <vt:lpstr>Wingdings</vt:lpstr>
      <vt:lpstr>Geçmişe bakış</vt:lpstr>
      <vt:lpstr>MÜSABAKA YÖNETİMİ VE İLKELERİ</vt:lpstr>
      <vt:lpstr>KONU BAŞLIKLARI</vt:lpstr>
      <vt:lpstr>HAZIRLIK DÖNEMİ VE GÖREV DAĞILIMI</vt:lpstr>
      <vt:lpstr>MÜSABAKA ISINMA PROTOKOLÜ</vt:lpstr>
      <vt:lpstr>ISINMA SÜRESİNCE GÖREV DAĞILIMI</vt:lpstr>
      <vt:lpstr>MÜSABAKA YÖNETİMİ</vt:lpstr>
      <vt:lpstr>MÜSABAKA ESNASINDA STAFFIN  GÖREV PAYLAŞIMI VE SORUMLULUKLAR</vt:lpstr>
      <vt:lpstr>MÜSABAKA ESNASINDA KARŞILAŞILABİLECEK OLUMSUZ DURUMLAR VE ÇÖZÜM ÖNERİLERİ</vt:lpstr>
      <vt:lpstr>MÜSABAKA SONRASI TUTUM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MÜSABAKA YÖNETİMİ VE İLKELERİ</dc:title>
  <dc:creator>suphi doğancı</dc:creator>
  <cp:lastModifiedBy>suphi doğancı</cp:lastModifiedBy>
  <cp:revision>20</cp:revision>
  <dcterms:created xsi:type="dcterms:W3CDTF">2021-06-16T10:18:33Z</dcterms:created>
  <dcterms:modified xsi:type="dcterms:W3CDTF">2021-06-16T17:41:58Z</dcterms:modified>
</cp:coreProperties>
</file>