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fif"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9" r:id="rId6"/>
    <p:sldId id="270" r:id="rId7"/>
    <p:sldId id="271" r:id="rId8"/>
    <p:sldId id="272" r:id="rId9"/>
    <p:sldId id="273" r:id="rId10"/>
    <p:sldId id="274" r:id="rId11"/>
    <p:sldId id="275" r:id="rId12"/>
    <p:sldId id="278" r:id="rId13"/>
    <p:sldId id="279" r:id="rId14"/>
    <p:sldId id="276" r:id="rId15"/>
    <p:sldId id="277" r:id="rId16"/>
    <p:sldId id="280" r:id="rId17"/>
    <p:sldId id="282" r:id="rId18"/>
    <p:sldId id="283" r:id="rId19"/>
    <p:sldId id="284" r:id="rId20"/>
    <p:sldId id="285" r:id="rId21"/>
    <p:sldId id="286" r:id="rId22"/>
    <p:sldId id="264" r:id="rId23"/>
    <p:sldId id="265" r:id="rId24"/>
    <p:sldId id="266" r:id="rId25"/>
    <p:sldId id="267" r:id="rId26"/>
    <p:sldId id="268" r:id="rId27"/>
    <p:sldId id="261" r:id="rId28"/>
    <p:sldId id="289" r:id="rId29"/>
    <p:sldId id="290" r:id="rId30"/>
    <p:sldId id="287" r:id="rId31"/>
    <p:sldId id="288" r:id="rId32"/>
    <p:sldId id="291" r:id="rId33"/>
    <p:sldId id="293" r:id="rId34"/>
    <p:sldId id="316" r:id="rId35"/>
    <p:sldId id="292" r:id="rId36"/>
    <p:sldId id="294" r:id="rId37"/>
    <p:sldId id="295" r:id="rId38"/>
    <p:sldId id="296" r:id="rId39"/>
    <p:sldId id="299" r:id="rId40"/>
    <p:sldId id="319" r:id="rId41"/>
    <p:sldId id="298" r:id="rId42"/>
    <p:sldId id="297" r:id="rId43"/>
    <p:sldId id="302" r:id="rId44"/>
    <p:sldId id="303" r:id="rId45"/>
    <p:sldId id="304" r:id="rId46"/>
    <p:sldId id="305" r:id="rId47"/>
    <p:sldId id="306" r:id="rId48"/>
    <p:sldId id="308" r:id="rId49"/>
    <p:sldId id="309" r:id="rId50"/>
    <p:sldId id="310" r:id="rId51"/>
    <p:sldId id="317" r:id="rId52"/>
    <p:sldId id="311" r:id="rId53"/>
    <p:sldId id="312" r:id="rId54"/>
    <p:sldId id="313" r:id="rId55"/>
    <p:sldId id="314" r:id="rId56"/>
    <p:sldId id="318" r:id="rId57"/>
    <p:sldId id="315" r:id="rId58"/>
    <p:sldId id="320" r:id="rId59"/>
    <p:sldId id="321" r:id="rId60"/>
    <p:sldId id="322" r:id="rId61"/>
    <p:sldId id="323" r:id="rId62"/>
    <p:sldId id="324" r:id="rId63"/>
    <p:sldId id="325" r:id="rId6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38" autoAdjust="0"/>
    <p:restoredTop sz="94660"/>
  </p:normalViewPr>
  <p:slideViewPr>
    <p:cSldViewPr snapToGrid="0">
      <p:cViewPr varScale="1">
        <p:scale>
          <a:sx n="45" d="100"/>
          <a:sy n="45" d="100"/>
        </p:scale>
        <p:origin x="62" y="9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61AF33-2485-4E71-A18E-77540DF9CAF7}"/>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4EFA5CAA-3557-40AA-BA19-2DA57484D0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8AE3B30-4765-4CF9-8BFB-701741E26A48}"/>
              </a:ext>
            </a:extLst>
          </p:cNvPr>
          <p:cNvSpPr>
            <a:spLocks noGrp="1"/>
          </p:cNvSpPr>
          <p:nvPr>
            <p:ph type="dt" sz="half" idx="10"/>
          </p:nvPr>
        </p:nvSpPr>
        <p:spPr/>
        <p:txBody>
          <a:bodyPr/>
          <a:lstStyle/>
          <a:p>
            <a:fld id="{F4A8C5DE-F04D-42B3-AB89-68B9A3E106F0}" type="datetimeFigureOut">
              <a:rPr lang="tr-TR" smtClean="0"/>
              <a:t>14.02.2021</a:t>
            </a:fld>
            <a:endParaRPr lang="tr-TR"/>
          </a:p>
        </p:txBody>
      </p:sp>
      <p:sp>
        <p:nvSpPr>
          <p:cNvPr id="5" name="Alt Bilgi Yer Tutucusu 4">
            <a:extLst>
              <a:ext uri="{FF2B5EF4-FFF2-40B4-BE49-F238E27FC236}">
                <a16:creationId xmlns:a16="http://schemas.microsoft.com/office/drawing/2014/main" id="{7D739A81-FF12-4D61-A751-44E1DC3DBBB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BF1C2DA-8924-471C-974D-90BD52FEF8B5}"/>
              </a:ext>
            </a:extLst>
          </p:cNvPr>
          <p:cNvSpPr>
            <a:spLocks noGrp="1"/>
          </p:cNvSpPr>
          <p:nvPr>
            <p:ph type="sldNum" sz="quarter" idx="12"/>
          </p:nvPr>
        </p:nvSpPr>
        <p:spPr/>
        <p:txBody>
          <a:bodyPr/>
          <a:lstStyle/>
          <a:p>
            <a:fld id="{E27BA21E-75F5-4A40-9906-F5082C746A7A}" type="slidenum">
              <a:rPr lang="tr-TR" smtClean="0"/>
              <a:t>‹#›</a:t>
            </a:fld>
            <a:endParaRPr lang="tr-TR"/>
          </a:p>
        </p:txBody>
      </p:sp>
    </p:spTree>
    <p:extLst>
      <p:ext uri="{BB962C8B-B14F-4D97-AF65-F5344CB8AC3E}">
        <p14:creationId xmlns:p14="http://schemas.microsoft.com/office/powerpoint/2010/main" val="86322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C712DB-4A88-47D9-8369-9486F00438F9}"/>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087CDAA3-7B03-46D8-AD16-EDCC2601D93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AC4FFB5-4CB0-4682-9547-331EE263FDF6}"/>
              </a:ext>
            </a:extLst>
          </p:cNvPr>
          <p:cNvSpPr>
            <a:spLocks noGrp="1"/>
          </p:cNvSpPr>
          <p:nvPr>
            <p:ph type="dt" sz="half" idx="10"/>
          </p:nvPr>
        </p:nvSpPr>
        <p:spPr/>
        <p:txBody>
          <a:bodyPr/>
          <a:lstStyle/>
          <a:p>
            <a:fld id="{F4A8C5DE-F04D-42B3-AB89-68B9A3E106F0}" type="datetimeFigureOut">
              <a:rPr lang="tr-TR" smtClean="0"/>
              <a:t>14.02.2021</a:t>
            </a:fld>
            <a:endParaRPr lang="tr-TR"/>
          </a:p>
        </p:txBody>
      </p:sp>
      <p:sp>
        <p:nvSpPr>
          <p:cNvPr id="5" name="Alt Bilgi Yer Tutucusu 4">
            <a:extLst>
              <a:ext uri="{FF2B5EF4-FFF2-40B4-BE49-F238E27FC236}">
                <a16:creationId xmlns:a16="http://schemas.microsoft.com/office/drawing/2014/main" id="{C2817C2E-604F-49A1-A051-AA1E23F3AA5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66529F-FA60-4CBD-A748-4A68EA4E1DF4}"/>
              </a:ext>
            </a:extLst>
          </p:cNvPr>
          <p:cNvSpPr>
            <a:spLocks noGrp="1"/>
          </p:cNvSpPr>
          <p:nvPr>
            <p:ph type="sldNum" sz="quarter" idx="12"/>
          </p:nvPr>
        </p:nvSpPr>
        <p:spPr/>
        <p:txBody>
          <a:bodyPr/>
          <a:lstStyle/>
          <a:p>
            <a:fld id="{E27BA21E-75F5-4A40-9906-F5082C746A7A}" type="slidenum">
              <a:rPr lang="tr-TR" smtClean="0"/>
              <a:t>‹#›</a:t>
            </a:fld>
            <a:endParaRPr lang="tr-TR"/>
          </a:p>
        </p:txBody>
      </p:sp>
    </p:spTree>
    <p:extLst>
      <p:ext uri="{BB962C8B-B14F-4D97-AF65-F5344CB8AC3E}">
        <p14:creationId xmlns:p14="http://schemas.microsoft.com/office/powerpoint/2010/main" val="3806691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BDD1AF9-B69F-452B-8276-137527EE8FE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870D1CD-79C5-43E1-A58B-BF8699FF2F4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D3E4169-B086-45CE-9598-CC4D2FEC0583}"/>
              </a:ext>
            </a:extLst>
          </p:cNvPr>
          <p:cNvSpPr>
            <a:spLocks noGrp="1"/>
          </p:cNvSpPr>
          <p:nvPr>
            <p:ph type="dt" sz="half" idx="10"/>
          </p:nvPr>
        </p:nvSpPr>
        <p:spPr/>
        <p:txBody>
          <a:bodyPr/>
          <a:lstStyle/>
          <a:p>
            <a:fld id="{F4A8C5DE-F04D-42B3-AB89-68B9A3E106F0}" type="datetimeFigureOut">
              <a:rPr lang="tr-TR" smtClean="0"/>
              <a:t>14.02.2021</a:t>
            </a:fld>
            <a:endParaRPr lang="tr-TR"/>
          </a:p>
        </p:txBody>
      </p:sp>
      <p:sp>
        <p:nvSpPr>
          <p:cNvPr id="5" name="Alt Bilgi Yer Tutucusu 4">
            <a:extLst>
              <a:ext uri="{FF2B5EF4-FFF2-40B4-BE49-F238E27FC236}">
                <a16:creationId xmlns:a16="http://schemas.microsoft.com/office/drawing/2014/main" id="{DD0ACD55-9520-4DB2-92BA-7D91AD396FE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C5CA0C-9437-4DA1-9BA6-92BD99E872B7}"/>
              </a:ext>
            </a:extLst>
          </p:cNvPr>
          <p:cNvSpPr>
            <a:spLocks noGrp="1"/>
          </p:cNvSpPr>
          <p:nvPr>
            <p:ph type="sldNum" sz="quarter" idx="12"/>
          </p:nvPr>
        </p:nvSpPr>
        <p:spPr/>
        <p:txBody>
          <a:bodyPr/>
          <a:lstStyle/>
          <a:p>
            <a:fld id="{E27BA21E-75F5-4A40-9906-F5082C746A7A}" type="slidenum">
              <a:rPr lang="tr-TR" smtClean="0"/>
              <a:t>‹#›</a:t>
            </a:fld>
            <a:endParaRPr lang="tr-TR"/>
          </a:p>
        </p:txBody>
      </p:sp>
    </p:spTree>
    <p:extLst>
      <p:ext uri="{BB962C8B-B14F-4D97-AF65-F5344CB8AC3E}">
        <p14:creationId xmlns:p14="http://schemas.microsoft.com/office/powerpoint/2010/main" val="19097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00C5F9-6675-4220-B4B6-D310A9C6433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838E487-67FF-4D4C-A97A-F3E4DBAEB0EC}"/>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D1A2C7A-3BF8-4D91-9B4A-B813E749410C}"/>
              </a:ext>
            </a:extLst>
          </p:cNvPr>
          <p:cNvSpPr>
            <a:spLocks noGrp="1"/>
          </p:cNvSpPr>
          <p:nvPr>
            <p:ph type="dt" sz="half" idx="10"/>
          </p:nvPr>
        </p:nvSpPr>
        <p:spPr/>
        <p:txBody>
          <a:bodyPr/>
          <a:lstStyle/>
          <a:p>
            <a:fld id="{F4A8C5DE-F04D-42B3-AB89-68B9A3E106F0}" type="datetimeFigureOut">
              <a:rPr lang="tr-TR" smtClean="0"/>
              <a:t>14.02.2021</a:t>
            </a:fld>
            <a:endParaRPr lang="tr-TR"/>
          </a:p>
        </p:txBody>
      </p:sp>
      <p:sp>
        <p:nvSpPr>
          <p:cNvPr id="5" name="Alt Bilgi Yer Tutucusu 4">
            <a:extLst>
              <a:ext uri="{FF2B5EF4-FFF2-40B4-BE49-F238E27FC236}">
                <a16:creationId xmlns:a16="http://schemas.microsoft.com/office/drawing/2014/main" id="{D0683B9B-0EFF-43BA-90E6-A167AFA68F1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54FE0A4-B3B1-4DC4-9758-9CEC6DB553D5}"/>
              </a:ext>
            </a:extLst>
          </p:cNvPr>
          <p:cNvSpPr>
            <a:spLocks noGrp="1"/>
          </p:cNvSpPr>
          <p:nvPr>
            <p:ph type="sldNum" sz="quarter" idx="12"/>
          </p:nvPr>
        </p:nvSpPr>
        <p:spPr/>
        <p:txBody>
          <a:bodyPr/>
          <a:lstStyle/>
          <a:p>
            <a:fld id="{E27BA21E-75F5-4A40-9906-F5082C746A7A}" type="slidenum">
              <a:rPr lang="tr-TR" smtClean="0"/>
              <a:t>‹#›</a:t>
            </a:fld>
            <a:endParaRPr lang="tr-TR"/>
          </a:p>
        </p:txBody>
      </p:sp>
    </p:spTree>
    <p:extLst>
      <p:ext uri="{BB962C8B-B14F-4D97-AF65-F5344CB8AC3E}">
        <p14:creationId xmlns:p14="http://schemas.microsoft.com/office/powerpoint/2010/main" val="1704024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37021A-5AC6-4D0A-B928-B66092BAD999}"/>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392FCC0-4348-4F64-A0B6-ADFB349749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8900F78-30BE-4BA5-98F9-5EAA3C75E2C9}"/>
              </a:ext>
            </a:extLst>
          </p:cNvPr>
          <p:cNvSpPr>
            <a:spLocks noGrp="1"/>
          </p:cNvSpPr>
          <p:nvPr>
            <p:ph type="dt" sz="half" idx="10"/>
          </p:nvPr>
        </p:nvSpPr>
        <p:spPr/>
        <p:txBody>
          <a:bodyPr/>
          <a:lstStyle/>
          <a:p>
            <a:fld id="{F4A8C5DE-F04D-42B3-AB89-68B9A3E106F0}" type="datetimeFigureOut">
              <a:rPr lang="tr-TR" smtClean="0"/>
              <a:t>14.02.2021</a:t>
            </a:fld>
            <a:endParaRPr lang="tr-TR"/>
          </a:p>
        </p:txBody>
      </p:sp>
      <p:sp>
        <p:nvSpPr>
          <p:cNvPr id="5" name="Alt Bilgi Yer Tutucusu 4">
            <a:extLst>
              <a:ext uri="{FF2B5EF4-FFF2-40B4-BE49-F238E27FC236}">
                <a16:creationId xmlns:a16="http://schemas.microsoft.com/office/drawing/2014/main" id="{C868E473-81C4-4D1B-B9B7-A7CB02F5E01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473FA64-42CE-4A53-B533-B148259DBCB6}"/>
              </a:ext>
            </a:extLst>
          </p:cNvPr>
          <p:cNvSpPr>
            <a:spLocks noGrp="1"/>
          </p:cNvSpPr>
          <p:nvPr>
            <p:ph type="sldNum" sz="quarter" idx="12"/>
          </p:nvPr>
        </p:nvSpPr>
        <p:spPr/>
        <p:txBody>
          <a:bodyPr/>
          <a:lstStyle/>
          <a:p>
            <a:fld id="{E27BA21E-75F5-4A40-9906-F5082C746A7A}" type="slidenum">
              <a:rPr lang="tr-TR" smtClean="0"/>
              <a:t>‹#›</a:t>
            </a:fld>
            <a:endParaRPr lang="tr-TR"/>
          </a:p>
        </p:txBody>
      </p:sp>
    </p:spTree>
    <p:extLst>
      <p:ext uri="{BB962C8B-B14F-4D97-AF65-F5344CB8AC3E}">
        <p14:creationId xmlns:p14="http://schemas.microsoft.com/office/powerpoint/2010/main" val="2379432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BCCA05-22F3-4EA9-BFEC-94169FEF3EF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04FC27A-E7FB-4F1A-823D-D37E9E4EB829}"/>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1BE5CCA-E7C9-4A47-8F43-09781DF07357}"/>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1D3E9278-CF16-4056-A316-77A2B93F3539}"/>
              </a:ext>
            </a:extLst>
          </p:cNvPr>
          <p:cNvSpPr>
            <a:spLocks noGrp="1"/>
          </p:cNvSpPr>
          <p:nvPr>
            <p:ph type="dt" sz="half" idx="10"/>
          </p:nvPr>
        </p:nvSpPr>
        <p:spPr/>
        <p:txBody>
          <a:bodyPr/>
          <a:lstStyle/>
          <a:p>
            <a:fld id="{F4A8C5DE-F04D-42B3-AB89-68B9A3E106F0}" type="datetimeFigureOut">
              <a:rPr lang="tr-TR" smtClean="0"/>
              <a:t>14.02.2021</a:t>
            </a:fld>
            <a:endParaRPr lang="tr-TR"/>
          </a:p>
        </p:txBody>
      </p:sp>
      <p:sp>
        <p:nvSpPr>
          <p:cNvPr id="6" name="Alt Bilgi Yer Tutucusu 5">
            <a:extLst>
              <a:ext uri="{FF2B5EF4-FFF2-40B4-BE49-F238E27FC236}">
                <a16:creationId xmlns:a16="http://schemas.microsoft.com/office/drawing/2014/main" id="{591DDBB1-B8AB-40D0-8AE7-B70A901393D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9CD611-D28A-4C94-B994-5801EFC787B4}"/>
              </a:ext>
            </a:extLst>
          </p:cNvPr>
          <p:cNvSpPr>
            <a:spLocks noGrp="1"/>
          </p:cNvSpPr>
          <p:nvPr>
            <p:ph type="sldNum" sz="quarter" idx="12"/>
          </p:nvPr>
        </p:nvSpPr>
        <p:spPr/>
        <p:txBody>
          <a:bodyPr/>
          <a:lstStyle/>
          <a:p>
            <a:fld id="{E27BA21E-75F5-4A40-9906-F5082C746A7A}" type="slidenum">
              <a:rPr lang="tr-TR" smtClean="0"/>
              <a:t>‹#›</a:t>
            </a:fld>
            <a:endParaRPr lang="tr-TR"/>
          </a:p>
        </p:txBody>
      </p:sp>
    </p:spTree>
    <p:extLst>
      <p:ext uri="{BB962C8B-B14F-4D97-AF65-F5344CB8AC3E}">
        <p14:creationId xmlns:p14="http://schemas.microsoft.com/office/powerpoint/2010/main" val="1332541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DCA2E3-DF6C-42F7-94B1-02B52F229F96}"/>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2AA8F9A-A6E9-47A5-ACF1-4B6B12F5C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B4B460F-8A93-44FD-9F79-2ED0626C0004}"/>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482DEB22-407A-4F6A-A62D-C8998453D6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43E5F959-0837-4676-8361-37D7E25EF731}"/>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7DED294-F434-46CD-8063-735BA9D099B3}"/>
              </a:ext>
            </a:extLst>
          </p:cNvPr>
          <p:cNvSpPr>
            <a:spLocks noGrp="1"/>
          </p:cNvSpPr>
          <p:nvPr>
            <p:ph type="dt" sz="half" idx="10"/>
          </p:nvPr>
        </p:nvSpPr>
        <p:spPr/>
        <p:txBody>
          <a:bodyPr/>
          <a:lstStyle/>
          <a:p>
            <a:fld id="{F4A8C5DE-F04D-42B3-AB89-68B9A3E106F0}" type="datetimeFigureOut">
              <a:rPr lang="tr-TR" smtClean="0"/>
              <a:t>14.02.2021</a:t>
            </a:fld>
            <a:endParaRPr lang="tr-TR"/>
          </a:p>
        </p:txBody>
      </p:sp>
      <p:sp>
        <p:nvSpPr>
          <p:cNvPr id="8" name="Alt Bilgi Yer Tutucusu 7">
            <a:extLst>
              <a:ext uri="{FF2B5EF4-FFF2-40B4-BE49-F238E27FC236}">
                <a16:creationId xmlns:a16="http://schemas.microsoft.com/office/drawing/2014/main" id="{64493FDF-7A27-4925-9663-200D63C4489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7D2A7DFE-6D18-4092-A6FD-B9131FB76DB8}"/>
              </a:ext>
            </a:extLst>
          </p:cNvPr>
          <p:cNvSpPr>
            <a:spLocks noGrp="1"/>
          </p:cNvSpPr>
          <p:nvPr>
            <p:ph type="sldNum" sz="quarter" idx="12"/>
          </p:nvPr>
        </p:nvSpPr>
        <p:spPr/>
        <p:txBody>
          <a:bodyPr/>
          <a:lstStyle/>
          <a:p>
            <a:fld id="{E27BA21E-75F5-4A40-9906-F5082C746A7A}" type="slidenum">
              <a:rPr lang="tr-TR" smtClean="0"/>
              <a:t>‹#›</a:t>
            </a:fld>
            <a:endParaRPr lang="tr-TR"/>
          </a:p>
        </p:txBody>
      </p:sp>
    </p:spTree>
    <p:extLst>
      <p:ext uri="{BB962C8B-B14F-4D97-AF65-F5344CB8AC3E}">
        <p14:creationId xmlns:p14="http://schemas.microsoft.com/office/powerpoint/2010/main" val="608140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0FD63B-00EF-4EF7-BCD3-544870E3564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F09993-1CA6-409B-8031-03A321645C42}"/>
              </a:ext>
            </a:extLst>
          </p:cNvPr>
          <p:cNvSpPr>
            <a:spLocks noGrp="1"/>
          </p:cNvSpPr>
          <p:nvPr>
            <p:ph type="dt" sz="half" idx="10"/>
          </p:nvPr>
        </p:nvSpPr>
        <p:spPr/>
        <p:txBody>
          <a:bodyPr/>
          <a:lstStyle/>
          <a:p>
            <a:fld id="{F4A8C5DE-F04D-42B3-AB89-68B9A3E106F0}" type="datetimeFigureOut">
              <a:rPr lang="tr-TR" smtClean="0"/>
              <a:t>14.02.2021</a:t>
            </a:fld>
            <a:endParaRPr lang="tr-TR"/>
          </a:p>
        </p:txBody>
      </p:sp>
      <p:sp>
        <p:nvSpPr>
          <p:cNvPr id="4" name="Alt Bilgi Yer Tutucusu 3">
            <a:extLst>
              <a:ext uri="{FF2B5EF4-FFF2-40B4-BE49-F238E27FC236}">
                <a16:creationId xmlns:a16="http://schemas.microsoft.com/office/drawing/2014/main" id="{31B5E9EF-2D70-46C4-9C84-540AC9780A6F}"/>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A5AE09C-0AF8-4934-904A-AFF3F6B6EEC9}"/>
              </a:ext>
            </a:extLst>
          </p:cNvPr>
          <p:cNvSpPr>
            <a:spLocks noGrp="1"/>
          </p:cNvSpPr>
          <p:nvPr>
            <p:ph type="sldNum" sz="quarter" idx="12"/>
          </p:nvPr>
        </p:nvSpPr>
        <p:spPr/>
        <p:txBody>
          <a:bodyPr/>
          <a:lstStyle/>
          <a:p>
            <a:fld id="{E27BA21E-75F5-4A40-9906-F5082C746A7A}" type="slidenum">
              <a:rPr lang="tr-TR" smtClean="0"/>
              <a:t>‹#›</a:t>
            </a:fld>
            <a:endParaRPr lang="tr-TR"/>
          </a:p>
        </p:txBody>
      </p:sp>
    </p:spTree>
    <p:extLst>
      <p:ext uri="{BB962C8B-B14F-4D97-AF65-F5344CB8AC3E}">
        <p14:creationId xmlns:p14="http://schemas.microsoft.com/office/powerpoint/2010/main" val="337545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E8FC7CF-4CF1-4719-A78F-E70179BDB5B1}"/>
              </a:ext>
            </a:extLst>
          </p:cNvPr>
          <p:cNvSpPr>
            <a:spLocks noGrp="1"/>
          </p:cNvSpPr>
          <p:nvPr>
            <p:ph type="dt" sz="half" idx="10"/>
          </p:nvPr>
        </p:nvSpPr>
        <p:spPr/>
        <p:txBody>
          <a:bodyPr/>
          <a:lstStyle/>
          <a:p>
            <a:fld id="{F4A8C5DE-F04D-42B3-AB89-68B9A3E106F0}" type="datetimeFigureOut">
              <a:rPr lang="tr-TR" smtClean="0"/>
              <a:t>14.02.2021</a:t>
            </a:fld>
            <a:endParaRPr lang="tr-TR"/>
          </a:p>
        </p:txBody>
      </p:sp>
      <p:sp>
        <p:nvSpPr>
          <p:cNvPr id="3" name="Alt Bilgi Yer Tutucusu 2">
            <a:extLst>
              <a:ext uri="{FF2B5EF4-FFF2-40B4-BE49-F238E27FC236}">
                <a16:creationId xmlns:a16="http://schemas.microsoft.com/office/drawing/2014/main" id="{3A38351C-A7CB-42FD-BB30-3742D9DCC0C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C36F93AC-4A68-44F7-87EF-816E5BEEEE03}"/>
              </a:ext>
            </a:extLst>
          </p:cNvPr>
          <p:cNvSpPr>
            <a:spLocks noGrp="1"/>
          </p:cNvSpPr>
          <p:nvPr>
            <p:ph type="sldNum" sz="quarter" idx="12"/>
          </p:nvPr>
        </p:nvSpPr>
        <p:spPr/>
        <p:txBody>
          <a:bodyPr/>
          <a:lstStyle/>
          <a:p>
            <a:fld id="{E27BA21E-75F5-4A40-9906-F5082C746A7A}" type="slidenum">
              <a:rPr lang="tr-TR" smtClean="0"/>
              <a:t>‹#›</a:t>
            </a:fld>
            <a:endParaRPr lang="tr-TR"/>
          </a:p>
        </p:txBody>
      </p:sp>
    </p:spTree>
    <p:extLst>
      <p:ext uri="{BB962C8B-B14F-4D97-AF65-F5344CB8AC3E}">
        <p14:creationId xmlns:p14="http://schemas.microsoft.com/office/powerpoint/2010/main" val="854819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3622C2-9715-46C1-AA2B-00B3273586A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9AA18C2-3720-4C29-82DE-721CC27F69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94037F3-C595-4A13-87A2-D5C099B0F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D1E707E-32EA-495E-A4FE-892AC8C5F30E}"/>
              </a:ext>
            </a:extLst>
          </p:cNvPr>
          <p:cNvSpPr>
            <a:spLocks noGrp="1"/>
          </p:cNvSpPr>
          <p:nvPr>
            <p:ph type="dt" sz="half" idx="10"/>
          </p:nvPr>
        </p:nvSpPr>
        <p:spPr/>
        <p:txBody>
          <a:bodyPr/>
          <a:lstStyle/>
          <a:p>
            <a:fld id="{F4A8C5DE-F04D-42B3-AB89-68B9A3E106F0}" type="datetimeFigureOut">
              <a:rPr lang="tr-TR" smtClean="0"/>
              <a:t>14.02.2021</a:t>
            </a:fld>
            <a:endParaRPr lang="tr-TR"/>
          </a:p>
        </p:txBody>
      </p:sp>
      <p:sp>
        <p:nvSpPr>
          <p:cNvPr id="6" name="Alt Bilgi Yer Tutucusu 5">
            <a:extLst>
              <a:ext uri="{FF2B5EF4-FFF2-40B4-BE49-F238E27FC236}">
                <a16:creationId xmlns:a16="http://schemas.microsoft.com/office/drawing/2014/main" id="{1C089249-8B3A-49AA-B6D0-48A0DECF1C4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1647D86-C3A7-468C-A412-79F6FC1622B3}"/>
              </a:ext>
            </a:extLst>
          </p:cNvPr>
          <p:cNvSpPr>
            <a:spLocks noGrp="1"/>
          </p:cNvSpPr>
          <p:nvPr>
            <p:ph type="sldNum" sz="quarter" idx="12"/>
          </p:nvPr>
        </p:nvSpPr>
        <p:spPr/>
        <p:txBody>
          <a:bodyPr/>
          <a:lstStyle/>
          <a:p>
            <a:fld id="{E27BA21E-75F5-4A40-9906-F5082C746A7A}" type="slidenum">
              <a:rPr lang="tr-TR" smtClean="0"/>
              <a:t>‹#›</a:t>
            </a:fld>
            <a:endParaRPr lang="tr-TR"/>
          </a:p>
        </p:txBody>
      </p:sp>
    </p:spTree>
    <p:extLst>
      <p:ext uri="{BB962C8B-B14F-4D97-AF65-F5344CB8AC3E}">
        <p14:creationId xmlns:p14="http://schemas.microsoft.com/office/powerpoint/2010/main" val="4008107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2850B1-5343-40F9-A224-47AF4D54FDE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EBEAB33-7267-4404-9507-720B21C841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5B75BCED-3006-42D0-BC9A-E75CD374E7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8B4D4A8-E505-4753-BBAF-286304E8BDD8}"/>
              </a:ext>
            </a:extLst>
          </p:cNvPr>
          <p:cNvSpPr>
            <a:spLocks noGrp="1"/>
          </p:cNvSpPr>
          <p:nvPr>
            <p:ph type="dt" sz="half" idx="10"/>
          </p:nvPr>
        </p:nvSpPr>
        <p:spPr/>
        <p:txBody>
          <a:bodyPr/>
          <a:lstStyle/>
          <a:p>
            <a:fld id="{F4A8C5DE-F04D-42B3-AB89-68B9A3E106F0}" type="datetimeFigureOut">
              <a:rPr lang="tr-TR" smtClean="0"/>
              <a:t>14.02.2021</a:t>
            </a:fld>
            <a:endParaRPr lang="tr-TR"/>
          </a:p>
        </p:txBody>
      </p:sp>
      <p:sp>
        <p:nvSpPr>
          <p:cNvPr id="6" name="Alt Bilgi Yer Tutucusu 5">
            <a:extLst>
              <a:ext uri="{FF2B5EF4-FFF2-40B4-BE49-F238E27FC236}">
                <a16:creationId xmlns:a16="http://schemas.microsoft.com/office/drawing/2014/main" id="{44000FB9-3B53-4295-ABE5-03588FD08FD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D02AE07-3502-47E6-80C1-A4D0949869BC}"/>
              </a:ext>
            </a:extLst>
          </p:cNvPr>
          <p:cNvSpPr>
            <a:spLocks noGrp="1"/>
          </p:cNvSpPr>
          <p:nvPr>
            <p:ph type="sldNum" sz="quarter" idx="12"/>
          </p:nvPr>
        </p:nvSpPr>
        <p:spPr/>
        <p:txBody>
          <a:bodyPr/>
          <a:lstStyle/>
          <a:p>
            <a:fld id="{E27BA21E-75F5-4A40-9906-F5082C746A7A}" type="slidenum">
              <a:rPr lang="tr-TR" smtClean="0"/>
              <a:t>‹#›</a:t>
            </a:fld>
            <a:endParaRPr lang="tr-TR"/>
          </a:p>
        </p:txBody>
      </p:sp>
    </p:spTree>
    <p:extLst>
      <p:ext uri="{BB962C8B-B14F-4D97-AF65-F5344CB8AC3E}">
        <p14:creationId xmlns:p14="http://schemas.microsoft.com/office/powerpoint/2010/main" val="863720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3C78726-87C4-4F99-8F42-FB006C53BD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04811CD-5936-452F-97D4-545401412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DC80FA3-B809-41F2-85C2-777266AC2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8C5DE-F04D-42B3-AB89-68B9A3E106F0}" type="datetimeFigureOut">
              <a:rPr lang="tr-TR" smtClean="0"/>
              <a:t>14.02.2021</a:t>
            </a:fld>
            <a:endParaRPr lang="tr-TR"/>
          </a:p>
        </p:txBody>
      </p:sp>
      <p:sp>
        <p:nvSpPr>
          <p:cNvPr id="5" name="Alt Bilgi Yer Tutucusu 4">
            <a:extLst>
              <a:ext uri="{FF2B5EF4-FFF2-40B4-BE49-F238E27FC236}">
                <a16:creationId xmlns:a16="http://schemas.microsoft.com/office/drawing/2014/main" id="{44335F4F-BE9E-4A3C-B1AC-BAD2D3EEA2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FF8B64E6-BA71-46F8-9613-C228AF3152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BA21E-75F5-4A40-9906-F5082C746A7A}" type="slidenum">
              <a:rPr lang="tr-TR" smtClean="0"/>
              <a:t>‹#›</a:t>
            </a:fld>
            <a:endParaRPr lang="tr-TR"/>
          </a:p>
        </p:txBody>
      </p:sp>
    </p:spTree>
    <p:extLst>
      <p:ext uri="{BB962C8B-B14F-4D97-AF65-F5344CB8AC3E}">
        <p14:creationId xmlns:p14="http://schemas.microsoft.com/office/powerpoint/2010/main" val="3178448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oleObject" Target="../embeddings/oleObject2.bin"/><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41C67A-F769-408E-960C-457AB00698CB}"/>
              </a:ext>
            </a:extLst>
          </p:cNvPr>
          <p:cNvSpPr>
            <a:spLocks noGrp="1"/>
          </p:cNvSpPr>
          <p:nvPr>
            <p:ph type="ctrTitle"/>
          </p:nvPr>
        </p:nvSpPr>
        <p:spPr/>
        <p:txBody>
          <a:bodyPr/>
          <a:lstStyle/>
          <a:p>
            <a:r>
              <a:rPr lang="tr-TR" b="1" dirty="0"/>
              <a:t>MÜSABAKA VE ANTRENMAN ANALİZİ</a:t>
            </a:r>
          </a:p>
        </p:txBody>
      </p:sp>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p:txBody>
          <a:bodyPr>
            <a:normAutofit/>
          </a:bodyPr>
          <a:lstStyle/>
          <a:p>
            <a:r>
              <a:rPr lang="tr-TR" sz="4400" b="1" dirty="0"/>
              <a:t>İLKER ALTAN </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TÜRKİYE VOLEYBOL FEDERASYONU </a:t>
            </a:r>
          </a:p>
        </p:txBody>
      </p:sp>
      <p:sp>
        <p:nvSpPr>
          <p:cNvPr id="5" name="Alt Başlık 2">
            <a:extLst>
              <a:ext uri="{FF2B5EF4-FFF2-40B4-BE49-F238E27FC236}">
                <a16:creationId xmlns:a16="http://schemas.microsoft.com/office/drawing/2014/main" id="{0432B4D9-7176-4E56-9980-DA34E326CAF0}"/>
              </a:ext>
            </a:extLst>
          </p:cNvPr>
          <p:cNvSpPr txBox="1">
            <a:spLocks/>
          </p:cNvSpPr>
          <p:nvPr/>
        </p:nvSpPr>
        <p:spPr>
          <a:xfrm>
            <a:off x="3416968" y="5735637"/>
            <a:ext cx="5710989" cy="532272"/>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t>ŞUBAT/2021</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1946720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a:p>
            <a:pPr>
              <a:lnSpc>
                <a:spcPct val="150000"/>
              </a:lnSpc>
            </a:pPr>
            <a:r>
              <a:rPr lang="tr-TR" sz="2800" dirty="0"/>
              <a:t>Grafiksel gözlem temel olarak taktik analiz ve istatistik için kullanılır: Oyuncuların pozisyonlarının ve  hareketlerinin, hücum ve savunma kalıplarının, oyun akışının, smaç ve servis doğrultularının gözlemlenmesi ve değerlendirilmesi ya da belirli bir müsabaka periyodunda oyuncuların ve  takımın performansının grafiğe  dökülüp gözlenmesi  gibi.</a:t>
            </a:r>
            <a:r>
              <a:rPr lang="tr-TR" sz="2800" b="1" dirty="0"/>
              <a:t> </a:t>
            </a:r>
            <a:endParaRPr lang="tr-TR" sz="2800" dirty="0"/>
          </a:p>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Grafik Yöntemi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2103011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Grafik Yöntemi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7" name="Resim 6">
            <a:extLst>
              <a:ext uri="{FF2B5EF4-FFF2-40B4-BE49-F238E27FC236}">
                <a16:creationId xmlns:a16="http://schemas.microsoft.com/office/drawing/2014/main" id="{F70A3747-6EBD-4A96-909F-FE7BA821D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210" y="1295865"/>
            <a:ext cx="5424296" cy="5293895"/>
          </a:xfrm>
          <a:prstGeom prst="rect">
            <a:avLst/>
          </a:prstGeom>
        </p:spPr>
      </p:pic>
    </p:spTree>
    <p:extLst>
      <p:ext uri="{BB962C8B-B14F-4D97-AF65-F5344CB8AC3E}">
        <p14:creationId xmlns:p14="http://schemas.microsoft.com/office/powerpoint/2010/main" val="65732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Grafik Yöntemi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graphicFrame>
        <p:nvGraphicFramePr>
          <p:cNvPr id="6" name="5 Grafik">
            <a:extLst>
              <a:ext uri="{FF2B5EF4-FFF2-40B4-BE49-F238E27FC236}">
                <a16:creationId xmlns:a16="http://schemas.microsoft.com/office/drawing/2014/main" id="{91A5E949-AA74-4B6E-9D9C-3FE5D1938E5A}"/>
              </a:ext>
            </a:extLst>
          </p:cNvPr>
          <p:cNvGraphicFramePr>
            <a:graphicFrameLocks/>
          </p:cNvGraphicFramePr>
          <p:nvPr>
            <p:extLst>
              <p:ext uri="{D42A27DB-BD31-4B8C-83A1-F6EECF244321}">
                <p14:modId xmlns:p14="http://schemas.microsoft.com/office/powerpoint/2010/main" val="2337115828"/>
              </p:ext>
            </p:extLst>
          </p:nvPr>
        </p:nvGraphicFramePr>
        <p:xfrm>
          <a:off x="2623651" y="1295865"/>
          <a:ext cx="6838950" cy="2259012"/>
        </p:xfrm>
        <a:graphic>
          <a:graphicData uri="http://schemas.openxmlformats.org/presentationml/2006/ole">
            <mc:AlternateContent xmlns:mc="http://schemas.openxmlformats.org/markup-compatibility/2006">
              <mc:Choice xmlns:v="urn:schemas-microsoft-com:vml" Requires="v">
                <p:oleObj name="Worksheet" r:id="rId3" imgW="6835034" imgH="2255504" progId="Excel.Sheet.8">
                  <p:embed/>
                </p:oleObj>
              </mc:Choice>
              <mc:Fallback>
                <p:oleObj name="Worksheet" r:id="rId3" imgW="6835034" imgH="2255504" progId="Excel.Sheet.8">
                  <p:embed/>
                  <p:pic>
                    <p:nvPicPr>
                      <p:cNvPr id="6" name="5 Grafik">
                        <a:extLst>
                          <a:ext uri="{FF2B5EF4-FFF2-40B4-BE49-F238E27FC236}">
                            <a16:creationId xmlns:a16="http://schemas.microsoft.com/office/drawing/2014/main" id="{91A5E949-AA74-4B6E-9D9C-3FE5D1938E5A}"/>
                          </a:ext>
                        </a:extLst>
                      </p:cNvPr>
                      <p:cNvPicPr>
                        <a:picLocks noChangeArrowheads="1"/>
                      </p:cNvPicPr>
                      <p:nvPr/>
                    </p:nvPicPr>
                    <p:blipFill>
                      <a:blip r:embed="rId4"/>
                      <a:srcRect/>
                      <a:stretch>
                        <a:fillRect/>
                      </a:stretch>
                    </p:blipFill>
                    <p:spPr bwMode="auto">
                      <a:xfrm>
                        <a:off x="2623651" y="1295865"/>
                        <a:ext cx="6838950" cy="2259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6 Grafik">
            <a:extLst>
              <a:ext uri="{FF2B5EF4-FFF2-40B4-BE49-F238E27FC236}">
                <a16:creationId xmlns:a16="http://schemas.microsoft.com/office/drawing/2014/main" id="{E80A5154-EF2C-444F-9682-123562563D27}"/>
              </a:ext>
            </a:extLst>
          </p:cNvPr>
          <p:cNvGraphicFramePr>
            <a:graphicFrameLocks/>
          </p:cNvGraphicFramePr>
          <p:nvPr>
            <p:extLst>
              <p:ext uri="{D42A27DB-BD31-4B8C-83A1-F6EECF244321}">
                <p14:modId xmlns:p14="http://schemas.microsoft.com/office/powerpoint/2010/main" val="2894115264"/>
              </p:ext>
            </p:extLst>
          </p:nvPr>
        </p:nvGraphicFramePr>
        <p:xfrm>
          <a:off x="2623651" y="4016442"/>
          <a:ext cx="6740525" cy="2159000"/>
        </p:xfrm>
        <a:graphic>
          <a:graphicData uri="http://schemas.openxmlformats.org/presentationml/2006/ole">
            <mc:AlternateContent xmlns:mc="http://schemas.openxmlformats.org/markup-compatibility/2006">
              <mc:Choice xmlns:v="urn:schemas-microsoft-com:vml" Requires="v">
                <p:oleObj r:id="rId5" imgW="6742760" imgH="2158171" progId="Excel.Sheet.8">
                  <p:embed/>
                </p:oleObj>
              </mc:Choice>
              <mc:Fallback>
                <p:oleObj r:id="rId5" imgW="6742760" imgH="2158171" progId="Excel.Sheet.8">
                  <p:embed/>
                  <p:pic>
                    <p:nvPicPr>
                      <p:cNvPr id="8" name="6 Grafik">
                        <a:extLst>
                          <a:ext uri="{FF2B5EF4-FFF2-40B4-BE49-F238E27FC236}">
                            <a16:creationId xmlns:a16="http://schemas.microsoft.com/office/drawing/2014/main" id="{E80A5154-EF2C-444F-9682-123562563D2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3651" y="4016442"/>
                        <a:ext cx="6740525" cy="215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15233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Grafik Yöntemi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F9C53838-1CF0-4CCD-9C44-DFA44FA62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063" y="984061"/>
            <a:ext cx="7309796" cy="7774927"/>
          </a:xfrm>
          <a:prstGeom prst="rect">
            <a:avLst/>
          </a:prstGeom>
        </p:spPr>
      </p:pic>
    </p:spTree>
    <p:extLst>
      <p:ext uri="{BB962C8B-B14F-4D97-AF65-F5344CB8AC3E}">
        <p14:creationId xmlns:p14="http://schemas.microsoft.com/office/powerpoint/2010/main" val="1044431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a:p>
            <a:pPr algn="just" eaLnBrk="0" hangingPunct="0"/>
            <a:r>
              <a:rPr lang="tr-TR" sz="2800" dirty="0">
                <a:cs typeface="Times New Roman" pitchFamily="18" charset="0"/>
              </a:rPr>
              <a:t>Bu metotlar, pahalı cihazlar ve değerlendirme için çok zaman gerektirir. Bununla birlikte çok etkili ve bilgi sunma konusunda iyidir. Özellikle teknik-taktik analiz ve gözlemde yaralıdır.</a:t>
            </a:r>
          </a:p>
          <a:p>
            <a:pPr algn="just" eaLnBrk="0" hangingPunct="0"/>
            <a:r>
              <a:rPr lang="tr-TR" sz="2800" b="1" dirty="0">
                <a:cs typeface="Times New Roman" pitchFamily="18" charset="0"/>
              </a:rPr>
              <a:t>	Video analizi ancak kayıtlar iyi düzenlenmişse ve kısaysa değerlidir.</a:t>
            </a:r>
            <a:endParaRPr lang="tr-TR" sz="2800" b="1" dirty="0"/>
          </a:p>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Video Fotoğraf veya Film Kayıtları</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206157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a:p>
            <a:pPr>
              <a:lnSpc>
                <a:spcPct val="150000"/>
              </a:lnSpc>
            </a:pPr>
            <a:r>
              <a:rPr lang="tr-TR" sz="2800" dirty="0"/>
              <a:t>En çok kullanılan yöntemler iki hatta daha fazla yöntemin birleştirilmesiyle oluşturulan yöntemlerdir. Yöntemlerin birleştirilmesi maç analizinde en iyi sonuçları verir. </a:t>
            </a:r>
          </a:p>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Birleştirilmiş Yöntemler</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1983081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a:p>
            <a:r>
              <a:rPr lang="tr-TR" sz="2800" dirty="0"/>
              <a:t>Antrenman ve maç analizlerini destekleyen en ileri ve etkili yöntem, video ve bilgisayarın ‘’online’’ olarak birleştirilmesidir. Bu yöntem alıştırmanın ve müsabakanın hemen sonrasında istatistiksel sonuçların ilgili video kayıtları ile beraber gösterilmesini sağlar.</a:t>
            </a:r>
          </a:p>
          <a:p>
            <a:r>
              <a:rPr lang="tr-TR" sz="2800" dirty="0"/>
              <a:t>      </a:t>
            </a:r>
          </a:p>
          <a:p>
            <a:r>
              <a:rPr lang="tr-TR" sz="2800" dirty="0"/>
              <a:t>       Hareketlerin uygulama aşamasında doğru teknik ile yapılıp yapılmadığının sporcuya gösterilmesi ve sporcunun da doğrularını ve yanlışlarını görmesi ayrıca geri bildirimlerin verilmesi tekniğin hatadan arınmasını sağlayacaktır.</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Birleştirilmiş Yöntemler</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2550783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Birleştirilmiş Yöntemler</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F1C63616-650B-41EE-9607-56FCF406E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6325"/>
            <a:ext cx="12192000" cy="5632449"/>
          </a:xfrm>
          <a:prstGeom prst="rect">
            <a:avLst/>
          </a:prstGeom>
        </p:spPr>
      </p:pic>
    </p:spTree>
    <p:extLst>
      <p:ext uri="{BB962C8B-B14F-4D97-AF65-F5344CB8AC3E}">
        <p14:creationId xmlns:p14="http://schemas.microsoft.com/office/powerpoint/2010/main" val="4213416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a:p>
            <a:r>
              <a:rPr lang="tr-TR" sz="2800" dirty="0">
                <a:cs typeface="Times New Roman" pitchFamily="18" charset="0"/>
              </a:rPr>
              <a:t>İstatistiksel maç analizi önemli bir yöntemdir ve maçlarda oyuncuların ve takımların performans faktörleri hakkında veri elde etmek amacıyla hemen hemen bütün üst düzey takımlar tarafından kullanılır. Verileri toplamak, kaydetmek, işlemek ve yorumlamak için istatistiksel maç analizinin birçok yöntemi vardır. Bu yöntemin çoğu aşağıdaki prosedürü temel almaktadır:</a:t>
            </a:r>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İstatistiksel Oyun Analizi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3049659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fontScale="85000" lnSpcReduction="20000"/>
          </a:bodyPr>
          <a:lstStyle/>
          <a:p>
            <a:endParaRPr lang="tr-TR" sz="2800" dirty="0"/>
          </a:p>
          <a:p>
            <a:pPr eaLnBrk="0" hangingPunct="0">
              <a:lnSpc>
                <a:spcPct val="150000"/>
              </a:lnSpc>
              <a:buFontTx/>
              <a:buChar char="•"/>
            </a:pPr>
            <a:r>
              <a:rPr lang="tr-TR" sz="2200" dirty="0">
                <a:cs typeface="Times New Roman" pitchFamily="18" charset="0"/>
              </a:rPr>
              <a:t>Hareketlerin sınıflandırılması: Değerlendirmek istediğiniz beceriler veya oyunlar (taktikler).</a:t>
            </a:r>
          </a:p>
          <a:p>
            <a:pPr eaLnBrk="0" hangingPunct="0">
              <a:lnSpc>
                <a:spcPct val="150000"/>
              </a:lnSpc>
              <a:buFontTx/>
              <a:buChar char="•"/>
            </a:pPr>
            <a:r>
              <a:rPr lang="tr-TR" sz="2200" dirty="0">
                <a:cs typeface="Times New Roman" pitchFamily="18" charset="0"/>
              </a:rPr>
              <a:t>Hareketlerin (art arda gelen oyunların) kalitesinin değerlendirilmesi veya derecelendirilmesi.</a:t>
            </a:r>
          </a:p>
          <a:p>
            <a:pPr eaLnBrk="0" hangingPunct="0">
              <a:lnSpc>
                <a:spcPct val="150000"/>
              </a:lnSpc>
              <a:buFontTx/>
              <a:buChar char="•"/>
            </a:pPr>
            <a:r>
              <a:rPr lang="tr-TR" sz="2200" dirty="0">
                <a:cs typeface="Times New Roman" pitchFamily="18" charset="0"/>
              </a:rPr>
              <a:t>Sembollerin ve kısaltmaların kullanılması.</a:t>
            </a:r>
          </a:p>
          <a:p>
            <a:pPr eaLnBrk="0" hangingPunct="0">
              <a:lnSpc>
                <a:spcPct val="150000"/>
              </a:lnSpc>
              <a:buFontTx/>
              <a:buChar char="•"/>
            </a:pPr>
            <a:r>
              <a:rPr lang="tr-TR" sz="2200" dirty="0">
                <a:cs typeface="Times New Roman" pitchFamily="18" charset="0"/>
              </a:rPr>
              <a:t>Verilerin işlenmesi.</a:t>
            </a:r>
          </a:p>
          <a:p>
            <a:pPr eaLnBrk="0" hangingPunct="0">
              <a:lnSpc>
                <a:spcPct val="150000"/>
              </a:lnSpc>
              <a:buFontTx/>
              <a:buChar char="•"/>
            </a:pPr>
            <a:r>
              <a:rPr lang="tr-TR" sz="2200" dirty="0">
                <a:cs typeface="Times New Roman" pitchFamily="18" charset="0"/>
              </a:rPr>
              <a:t>İşlenen verilerin analizi.</a:t>
            </a:r>
          </a:p>
          <a:p>
            <a:pPr eaLnBrk="0" hangingPunct="0">
              <a:lnSpc>
                <a:spcPct val="150000"/>
              </a:lnSpc>
              <a:buFontTx/>
              <a:buChar char="•"/>
            </a:pPr>
            <a:r>
              <a:rPr lang="tr-TR" sz="2200" dirty="0">
                <a:cs typeface="Times New Roman" pitchFamily="18" charset="0"/>
              </a:rPr>
              <a:t>Sonuçların yorumlanması.</a:t>
            </a:r>
          </a:p>
          <a:p>
            <a:pPr eaLnBrk="0" hangingPunct="0">
              <a:lnSpc>
                <a:spcPct val="150000"/>
              </a:lnSpc>
              <a:buFontTx/>
              <a:buChar char="•"/>
            </a:pPr>
            <a:r>
              <a:rPr lang="tr-TR" sz="2200" dirty="0">
                <a:cs typeface="Times New Roman" pitchFamily="18" charset="0"/>
              </a:rPr>
              <a:t>Grafik ve tablolarla sonuçların görselleştirilmesi.</a:t>
            </a:r>
          </a:p>
          <a:p>
            <a:pPr eaLnBrk="0" hangingPunct="0">
              <a:lnSpc>
                <a:spcPct val="150000"/>
              </a:lnSpc>
              <a:buFontTx/>
              <a:buChar char="•"/>
            </a:pPr>
            <a:r>
              <a:rPr lang="tr-TR" sz="2200" dirty="0">
                <a:cs typeface="Times New Roman" pitchFamily="18" charset="0"/>
              </a:rPr>
              <a:t>Son raporun düzenlenmesi ve yazılması.</a:t>
            </a:r>
          </a:p>
          <a:p>
            <a:pPr eaLnBrk="0" hangingPunct="0">
              <a:lnSpc>
                <a:spcPct val="150000"/>
              </a:lnSpc>
              <a:buFontTx/>
              <a:buChar char="•"/>
            </a:pPr>
            <a:r>
              <a:rPr lang="tr-TR" sz="2200" dirty="0">
                <a:cs typeface="Times New Roman" pitchFamily="18" charset="0"/>
              </a:rPr>
              <a:t>Sonuçların ekip üyeleri ve takımla tartışılması</a:t>
            </a:r>
            <a:endParaRPr lang="tr-TR" sz="2200" dirty="0"/>
          </a:p>
          <a:p>
            <a:pPr eaLnBrk="0" hangingPunct="0">
              <a:lnSpc>
                <a:spcPct val="150000"/>
              </a:lnSpc>
              <a:buFontTx/>
              <a:buChar char="•"/>
            </a:pPr>
            <a:r>
              <a:rPr lang="tr-TR" sz="2200" dirty="0"/>
              <a:t>Sonuçların saklanması.</a:t>
            </a:r>
            <a:r>
              <a:rPr lang="tr-TR" sz="2200" b="1" dirty="0"/>
              <a:t> </a:t>
            </a:r>
            <a:endParaRPr lang="tr-TR" sz="22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İstatistiksel Oyun Analizi Prosedürü</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2080569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br>
              <a:rPr lang="tr-TR" sz="3600" dirty="0"/>
            </a:br>
            <a:r>
              <a:rPr lang="tr-TR" sz="3600" dirty="0"/>
              <a:t>Günümüz modern voleybolunda müsabaka analizi takımların taktiklerini belirlerken kullandıkları en önemli araçlardan biridir.</a:t>
            </a:r>
          </a:p>
          <a:p>
            <a:r>
              <a:rPr lang="tr-TR" sz="3600" dirty="0"/>
              <a:t>Oyun analizi gerek antrenörlerin kendi oyuncularının performanslarını izlemelerinde gerekse rakip takımın teknik ve taktik özelliklerini belirlemelerinde ve bu yönde taktik anlayışlar geliştirmelerinde en büyük yardımcı araçtır.</a:t>
            </a:r>
          </a:p>
          <a:p>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Müsabaka Analizi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3331877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İstatistiksel Oyun Analizi Örneği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9935568E-012E-4DA1-A58A-739235112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074" y="984061"/>
            <a:ext cx="7218947" cy="6186759"/>
          </a:xfrm>
          <a:prstGeom prst="rect">
            <a:avLst/>
          </a:prstGeom>
        </p:spPr>
      </p:pic>
    </p:spTree>
    <p:extLst>
      <p:ext uri="{BB962C8B-B14F-4D97-AF65-F5344CB8AC3E}">
        <p14:creationId xmlns:p14="http://schemas.microsoft.com/office/powerpoint/2010/main" val="510166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İstatistiksel Oyun Analizi Örneği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6" name="Resim 5">
            <a:extLst>
              <a:ext uri="{FF2B5EF4-FFF2-40B4-BE49-F238E27FC236}">
                <a16:creationId xmlns:a16="http://schemas.microsoft.com/office/drawing/2014/main" id="{404BFA9C-FCA2-4CE0-B2E6-3596173EB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652" y="984062"/>
            <a:ext cx="4910948" cy="5873938"/>
          </a:xfrm>
          <a:prstGeom prst="rect">
            <a:avLst/>
          </a:prstGeom>
        </p:spPr>
      </p:pic>
    </p:spTree>
    <p:extLst>
      <p:ext uri="{BB962C8B-B14F-4D97-AF65-F5344CB8AC3E}">
        <p14:creationId xmlns:p14="http://schemas.microsoft.com/office/powerpoint/2010/main" val="370961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a:p>
            <a:r>
              <a:rPr lang="tr-TR" sz="2800" dirty="0"/>
              <a:t>-</a:t>
            </a:r>
            <a:r>
              <a:rPr lang="tr-TR" sz="2800" dirty="0" err="1"/>
              <a:t>Datavolley</a:t>
            </a:r>
            <a:endParaRPr lang="tr-TR" sz="2800" dirty="0"/>
          </a:p>
          <a:p>
            <a:r>
              <a:rPr lang="tr-TR" sz="2800" dirty="0"/>
              <a:t>-</a:t>
            </a:r>
            <a:r>
              <a:rPr lang="tr-TR" sz="2800" dirty="0" err="1"/>
              <a:t>VolleyStation</a:t>
            </a:r>
            <a:endParaRPr lang="tr-TR" sz="2800" dirty="0"/>
          </a:p>
          <a:p>
            <a:r>
              <a:rPr lang="tr-TR" sz="2800" dirty="0"/>
              <a:t>-</a:t>
            </a:r>
            <a:r>
              <a:rPr lang="tr-TR" sz="2800" dirty="0" err="1"/>
              <a:t>TieBreakTech</a:t>
            </a:r>
            <a:endParaRPr lang="tr-TR" sz="2800" dirty="0"/>
          </a:p>
          <a:p>
            <a:r>
              <a:rPr lang="tr-TR" sz="2800" dirty="0"/>
              <a:t>-</a:t>
            </a:r>
            <a:r>
              <a:rPr lang="tr-TR" sz="2800" dirty="0" err="1"/>
              <a:t>VolleyStudio</a:t>
            </a:r>
            <a:endParaRPr lang="tr-TR" sz="2800" dirty="0"/>
          </a:p>
          <a:p>
            <a:r>
              <a:rPr lang="tr-TR" sz="2800" dirty="0"/>
              <a:t>-</a:t>
            </a:r>
            <a:r>
              <a:rPr lang="tr-TR" sz="2800" dirty="0" err="1"/>
              <a:t>vs</a:t>
            </a:r>
            <a:r>
              <a:rPr lang="tr-TR" sz="2800" dirty="0"/>
              <a:t>…</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15524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4400" b="1" dirty="0">
                <a:solidFill>
                  <a:srgbClr val="FF0000"/>
                </a:solidFill>
              </a:rPr>
              <a:t>Müsabaka ve Antrenman Analizinde Kullanılan Programlar</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2360213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4400" b="1" dirty="0" err="1">
                <a:solidFill>
                  <a:srgbClr val="FF0000"/>
                </a:solidFill>
              </a:rPr>
              <a:t>Datavolley</a:t>
            </a:r>
            <a:endParaRPr lang="tr-TR" sz="4400" b="1" dirty="0">
              <a:solidFill>
                <a:srgbClr val="FF0000"/>
              </a:solidFill>
            </a:endParaRP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9E650DB9-2CD1-44F9-8EB6-EE5CB31DB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22" y="984062"/>
            <a:ext cx="12781629" cy="5752959"/>
          </a:xfrm>
          <a:prstGeom prst="rect">
            <a:avLst/>
          </a:prstGeom>
        </p:spPr>
      </p:pic>
    </p:spTree>
    <p:extLst>
      <p:ext uri="{BB962C8B-B14F-4D97-AF65-F5344CB8AC3E}">
        <p14:creationId xmlns:p14="http://schemas.microsoft.com/office/powerpoint/2010/main" val="542320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4400" b="1" dirty="0" err="1">
                <a:solidFill>
                  <a:srgbClr val="FF0000"/>
                </a:solidFill>
              </a:rPr>
              <a:t>VolleyStation</a:t>
            </a:r>
            <a:endParaRPr lang="tr-TR" sz="4400" b="1" dirty="0">
              <a:solidFill>
                <a:srgbClr val="FF0000"/>
              </a:solidFill>
            </a:endParaRP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6" name="Resim 5">
            <a:extLst>
              <a:ext uri="{FF2B5EF4-FFF2-40B4-BE49-F238E27FC236}">
                <a16:creationId xmlns:a16="http://schemas.microsoft.com/office/drawing/2014/main" id="{FEFD0F7F-336C-4D1E-A15D-F3DCF7CC5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03601"/>
            <a:ext cx="11430000" cy="5441154"/>
          </a:xfrm>
          <a:prstGeom prst="rect">
            <a:avLst/>
          </a:prstGeom>
        </p:spPr>
      </p:pic>
    </p:spTree>
    <p:extLst>
      <p:ext uri="{BB962C8B-B14F-4D97-AF65-F5344CB8AC3E}">
        <p14:creationId xmlns:p14="http://schemas.microsoft.com/office/powerpoint/2010/main" val="3856633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4400" b="1" dirty="0" err="1">
                <a:solidFill>
                  <a:srgbClr val="FF0000"/>
                </a:solidFill>
              </a:rPr>
              <a:t>Tie</a:t>
            </a:r>
            <a:r>
              <a:rPr lang="tr-TR" sz="4400" b="1" dirty="0">
                <a:solidFill>
                  <a:srgbClr val="FF0000"/>
                </a:solidFill>
              </a:rPr>
              <a:t> Break</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6" name="Resim 5">
            <a:extLst>
              <a:ext uri="{FF2B5EF4-FFF2-40B4-BE49-F238E27FC236}">
                <a16:creationId xmlns:a16="http://schemas.microsoft.com/office/drawing/2014/main" id="{961DA870-CD6C-4D6C-80B4-30AC1CFA9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10" y="1076325"/>
            <a:ext cx="11505164" cy="5441155"/>
          </a:xfrm>
          <a:prstGeom prst="rect">
            <a:avLst/>
          </a:prstGeom>
        </p:spPr>
      </p:pic>
    </p:spTree>
    <p:extLst>
      <p:ext uri="{BB962C8B-B14F-4D97-AF65-F5344CB8AC3E}">
        <p14:creationId xmlns:p14="http://schemas.microsoft.com/office/powerpoint/2010/main" val="1968065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4400" dirty="0" err="1">
                <a:solidFill>
                  <a:srgbClr val="FF0000"/>
                </a:solidFill>
              </a:rPr>
              <a:t>VolleyStudio</a:t>
            </a:r>
            <a:endParaRPr lang="tr-TR" sz="4400" b="1" dirty="0">
              <a:solidFill>
                <a:srgbClr val="FF0000"/>
              </a:solidFill>
            </a:endParaRP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6" name="Resim 5">
            <a:extLst>
              <a:ext uri="{FF2B5EF4-FFF2-40B4-BE49-F238E27FC236}">
                <a16:creationId xmlns:a16="http://schemas.microsoft.com/office/drawing/2014/main" id="{5EF85EED-0237-499E-AECF-CFC4DBF0E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92" y="1076326"/>
            <a:ext cx="11936963" cy="5556959"/>
          </a:xfrm>
          <a:prstGeom prst="rect">
            <a:avLst/>
          </a:prstGeom>
        </p:spPr>
      </p:pic>
    </p:spTree>
    <p:extLst>
      <p:ext uri="{BB962C8B-B14F-4D97-AF65-F5344CB8AC3E}">
        <p14:creationId xmlns:p14="http://schemas.microsoft.com/office/powerpoint/2010/main" val="3164712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lnSpcReduction="10000"/>
          </a:bodyPr>
          <a:lstStyle/>
          <a:p>
            <a:pPr marL="571500" indent="-571500">
              <a:buFontTx/>
              <a:buChar char="-"/>
            </a:pPr>
            <a:r>
              <a:rPr lang="tr-TR" sz="4400" b="1" dirty="0"/>
              <a:t>SERVİS-SERVE (S)</a:t>
            </a:r>
          </a:p>
          <a:p>
            <a:pPr marL="571500" indent="-571500">
              <a:buFontTx/>
              <a:buChar char="-"/>
            </a:pPr>
            <a:r>
              <a:rPr lang="tr-TR" sz="4400" b="1" dirty="0"/>
              <a:t>SERVİS KARŞILAMA-RECEPTİON (R)</a:t>
            </a:r>
          </a:p>
          <a:p>
            <a:pPr marL="571500" indent="-571500">
              <a:buFontTx/>
              <a:buChar char="-"/>
            </a:pPr>
            <a:r>
              <a:rPr lang="tr-TR" sz="4400" b="1" dirty="0"/>
              <a:t>PAS-SET (E)</a:t>
            </a:r>
          </a:p>
          <a:p>
            <a:pPr marL="571500" indent="-571500">
              <a:buFontTx/>
              <a:buChar char="-"/>
            </a:pPr>
            <a:r>
              <a:rPr lang="tr-TR" sz="4400" b="1" dirty="0"/>
              <a:t>ATAK-ATTACK (A)</a:t>
            </a:r>
          </a:p>
          <a:p>
            <a:pPr marL="571500" indent="-571500">
              <a:buFontTx/>
              <a:buChar char="-"/>
            </a:pPr>
            <a:r>
              <a:rPr lang="tr-TR" sz="4400" b="1" dirty="0"/>
              <a:t>BLOK-BLOCK (B)</a:t>
            </a:r>
          </a:p>
          <a:p>
            <a:pPr marL="571500" indent="-571500">
              <a:buFontTx/>
              <a:buChar char="-"/>
            </a:pPr>
            <a:r>
              <a:rPr lang="tr-TR" sz="4400" b="1" dirty="0"/>
              <a:t>DEFANS-DIG (D)</a:t>
            </a:r>
          </a:p>
          <a:p>
            <a:pPr marL="571500" indent="-571500">
              <a:buFontTx/>
              <a:buChar char="-"/>
            </a:pPr>
            <a:r>
              <a:rPr lang="tr-TR" sz="4400" b="1" dirty="0"/>
              <a:t>AVANTAJ TOP-FREE BALL (F)</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Becerilerin Sınıflandırılması ve Değerlendirilmesi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555621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lnSpcReduction="10000"/>
          </a:bodyPr>
          <a:lstStyle/>
          <a:p>
            <a:pPr marL="571500" indent="-571500">
              <a:buFontTx/>
              <a:buChar char="-"/>
            </a:pPr>
            <a:r>
              <a:rPr lang="tr-TR" sz="4400" b="1" dirty="0"/>
              <a:t>Değerlendirme yapılır iken kullanılan semboller </a:t>
            </a:r>
          </a:p>
          <a:p>
            <a:pPr marL="571500" indent="-571500">
              <a:buFontTx/>
              <a:buChar char="-"/>
            </a:pPr>
            <a:r>
              <a:rPr lang="tr-TR" sz="4400" b="1" dirty="0"/>
              <a:t>#</a:t>
            </a:r>
          </a:p>
          <a:p>
            <a:pPr marL="571500" indent="-571500">
              <a:buFontTx/>
              <a:buChar char="-"/>
            </a:pPr>
            <a:r>
              <a:rPr lang="tr-TR" sz="4400" b="1" dirty="0"/>
              <a:t>+</a:t>
            </a:r>
          </a:p>
          <a:p>
            <a:pPr marL="571500" indent="-571500">
              <a:buFontTx/>
              <a:buChar char="-"/>
            </a:pPr>
            <a:r>
              <a:rPr lang="tr-TR" sz="4400" b="1" dirty="0"/>
              <a:t>-</a:t>
            </a:r>
          </a:p>
          <a:p>
            <a:pPr marL="571500" indent="-571500">
              <a:buFontTx/>
              <a:buChar char="-"/>
            </a:pPr>
            <a:r>
              <a:rPr lang="tr-TR" sz="4400" b="1" dirty="0"/>
              <a:t>!</a:t>
            </a:r>
          </a:p>
          <a:p>
            <a:pPr marL="571500" indent="-571500">
              <a:buFontTx/>
              <a:buChar char="-"/>
            </a:pPr>
            <a:r>
              <a:rPr lang="tr-TR" sz="4400" b="1" dirty="0"/>
              <a:t>/</a:t>
            </a:r>
          </a:p>
          <a:p>
            <a:pPr marL="571500" indent="-571500">
              <a:buFontTx/>
              <a:buChar char="-"/>
            </a:pPr>
            <a:r>
              <a:rPr lang="tr-TR" sz="4400" b="1" dirty="0"/>
              <a:t>=</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Becerilerin Sınıflandırılması ve Değerlendirilmesi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3299456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pPr marL="571500" indent="-571500">
              <a:buFontTx/>
              <a:buChar char="-"/>
            </a:pPr>
            <a:endParaRPr lang="tr-TR" sz="4400" b="1" dirty="0"/>
          </a:p>
          <a:p>
            <a:pPr marL="571500" indent="-571500">
              <a:buFontTx/>
              <a:buChar char="-"/>
            </a:pPr>
            <a:endParaRPr lang="tr-TR" sz="4400" b="1" dirty="0"/>
          </a:p>
          <a:p>
            <a:pPr marL="571500" indent="-571500">
              <a:buFontTx/>
              <a:buChar char="-"/>
            </a:pPr>
            <a:r>
              <a:rPr lang="tr-TR" sz="4400" b="1" dirty="0"/>
              <a:t>(*) Ev sahibi takım</a:t>
            </a:r>
          </a:p>
          <a:p>
            <a:pPr marL="571500" indent="-571500">
              <a:buFontTx/>
              <a:buChar char="-"/>
            </a:pPr>
            <a:r>
              <a:rPr lang="tr-TR" sz="4400" b="1" dirty="0"/>
              <a:t>(a) Deplasman Takımı</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Becerilerin Sınıflandırılması ve Değerlendirilmesi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496676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r>
              <a:rPr lang="tr-TR" sz="3600" dirty="0"/>
              <a:t>Bir müsabakada kendi takımımızın ya da rakip takımın performansını etkileyen tüm faktörlerin, somut ölçüt başlıkları altında gelişmiş teknolojik araçlar yardımıyla ortaya konularak verilerin toplanması</a:t>
            </a:r>
            <a:br>
              <a:rPr lang="tr-TR" sz="3600"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Müsabaka Analizi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3968497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SERVİS ( SERVE ) (S)</a:t>
            </a:r>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Becerilerin Sınıflandırılması ve Değerlendirilmesi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7" name="Resim 6">
            <a:extLst>
              <a:ext uri="{FF2B5EF4-FFF2-40B4-BE49-F238E27FC236}">
                <a16:creationId xmlns:a16="http://schemas.microsoft.com/office/drawing/2014/main" id="{BD9CE0AF-2C5F-4C31-A306-226A47807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851" y="2618541"/>
            <a:ext cx="6686550" cy="3200400"/>
          </a:xfrm>
          <a:prstGeom prst="rect">
            <a:avLst/>
          </a:prstGeom>
        </p:spPr>
      </p:pic>
    </p:spTree>
    <p:extLst>
      <p:ext uri="{BB962C8B-B14F-4D97-AF65-F5344CB8AC3E}">
        <p14:creationId xmlns:p14="http://schemas.microsoft.com/office/powerpoint/2010/main" val="3149250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fontScale="55000" lnSpcReduction="20000"/>
          </a:bodyPr>
          <a:lstStyle/>
          <a:p>
            <a:pPr algn="l" eaLnBrk="0" hangingPunct="0">
              <a:tabLst>
                <a:tab pos="900113" algn="l"/>
              </a:tabLst>
            </a:pPr>
            <a:r>
              <a:rPr lang="tr-TR" sz="3600" b="1" dirty="0"/>
              <a:t>Servis Sayısı (Ace) #: </a:t>
            </a:r>
            <a:r>
              <a:rPr lang="tr-TR" sz="3600" dirty="0"/>
              <a:t>Servisin rakip tarafından karşılanamaması.</a:t>
            </a:r>
          </a:p>
          <a:p>
            <a:pPr algn="l" eaLnBrk="0" hangingPunct="0">
              <a:tabLst>
                <a:tab pos="900113" algn="l"/>
              </a:tabLst>
            </a:pPr>
            <a:endParaRPr lang="tr-TR" sz="3600" dirty="0"/>
          </a:p>
          <a:p>
            <a:pPr algn="l" eaLnBrk="0" hangingPunct="0">
              <a:tabLst>
                <a:tab pos="900113" algn="l"/>
              </a:tabLst>
            </a:pPr>
            <a:r>
              <a:rPr lang="tr-TR" sz="3600" b="1" dirty="0"/>
              <a:t>Etkili Servis (</a:t>
            </a:r>
            <a:r>
              <a:rPr lang="tr-TR" sz="3600" b="1" dirty="0" err="1"/>
              <a:t>Poziitif</a:t>
            </a:r>
            <a:r>
              <a:rPr lang="tr-TR" sz="3600" b="1" dirty="0"/>
              <a:t>) (+): </a:t>
            </a:r>
            <a:r>
              <a:rPr lang="tr-TR" sz="3600" dirty="0"/>
              <a:t>Rakibin</a:t>
            </a:r>
            <a:r>
              <a:rPr lang="tr-TR" sz="3600" b="1" dirty="0"/>
              <a:t> </a:t>
            </a:r>
            <a:r>
              <a:rPr lang="tr-TR" sz="3600" dirty="0"/>
              <a:t>manşet aldıktan sonra sadece zorunlu olarak tek bir bölgeden tek bir çeşit pas ile  oynayabilmesi.</a:t>
            </a:r>
          </a:p>
          <a:p>
            <a:pPr algn="l" eaLnBrk="0" hangingPunct="0">
              <a:tabLst>
                <a:tab pos="900113" algn="l"/>
              </a:tabLst>
            </a:pPr>
            <a:endParaRPr lang="tr-TR" sz="3600" dirty="0"/>
          </a:p>
          <a:p>
            <a:pPr algn="l" eaLnBrk="0" hangingPunct="0">
              <a:tabLst>
                <a:tab pos="900113" algn="l"/>
              </a:tabLst>
            </a:pPr>
            <a:r>
              <a:rPr lang="tr-TR" sz="3600" b="1" dirty="0"/>
              <a:t>Ortalama servis (Ünlem)(!) : </a:t>
            </a:r>
            <a:r>
              <a:rPr lang="tr-TR" sz="3600" dirty="0"/>
              <a:t>Rakibin 3 metre üzerine aldığı pasörün parmak pas ile dağıtım yapabileceği servis türü </a:t>
            </a:r>
          </a:p>
          <a:p>
            <a:pPr algn="l" eaLnBrk="0" hangingPunct="0">
              <a:tabLst>
                <a:tab pos="900113" algn="l"/>
              </a:tabLst>
            </a:pPr>
            <a:endParaRPr lang="tr-TR" sz="3600" b="1" dirty="0"/>
          </a:p>
          <a:p>
            <a:pPr algn="l" eaLnBrk="0" hangingPunct="0">
              <a:tabLst>
                <a:tab pos="900113" algn="l"/>
              </a:tabLst>
            </a:pPr>
            <a:r>
              <a:rPr lang="tr-TR" sz="3600" b="1" dirty="0"/>
              <a:t>Etkisiz Servis (Negatif) (-): </a:t>
            </a:r>
            <a:r>
              <a:rPr lang="tr-TR" sz="3600" dirty="0"/>
              <a:t>Rakibin mükemmel servis karşılaması.</a:t>
            </a:r>
          </a:p>
          <a:p>
            <a:pPr algn="l" eaLnBrk="0" hangingPunct="0">
              <a:tabLst>
                <a:tab pos="900113" algn="l"/>
              </a:tabLst>
            </a:pPr>
            <a:endParaRPr lang="tr-TR" sz="3600" dirty="0"/>
          </a:p>
          <a:p>
            <a:pPr algn="l" eaLnBrk="0" hangingPunct="0">
              <a:tabLst>
                <a:tab pos="900113" algn="l"/>
              </a:tabLst>
            </a:pPr>
            <a:r>
              <a:rPr lang="tr-TR" sz="3600" b="1" dirty="0"/>
              <a:t>Penaltı Servis (/): </a:t>
            </a:r>
            <a:r>
              <a:rPr lang="tr-TR" sz="3600" dirty="0"/>
              <a:t>Rakibin manşetinin file üzerinden direkt  gelmesi.</a:t>
            </a:r>
          </a:p>
          <a:p>
            <a:pPr algn="l" eaLnBrk="0" hangingPunct="0">
              <a:tabLst>
                <a:tab pos="900113" algn="l"/>
              </a:tabLst>
            </a:pPr>
            <a:endParaRPr lang="tr-TR" sz="3600" dirty="0"/>
          </a:p>
          <a:p>
            <a:pPr algn="l" eaLnBrk="0" hangingPunct="0">
              <a:tabLst>
                <a:tab pos="900113" algn="l"/>
              </a:tabLst>
            </a:pPr>
            <a:r>
              <a:rPr lang="tr-TR" sz="3600" b="1" dirty="0"/>
              <a:t>Servis Hatası (=): </a:t>
            </a:r>
            <a:r>
              <a:rPr lang="tr-TR" sz="3600" dirty="0"/>
              <a:t>Topun auta gitmesi, filede kalması, çizgi hatası , 8 sn. sürenin aşılması.</a:t>
            </a:r>
          </a:p>
          <a:p>
            <a:pPr algn="l" eaLnBrk="0" hangingPunct="0">
              <a:tabLst>
                <a:tab pos="900113" algn="l"/>
              </a:tabLst>
            </a:pPr>
            <a:endParaRPr lang="tr-TR" sz="3600" dirty="0"/>
          </a:p>
          <a:p>
            <a:pPr algn="l" eaLnBrk="0" hangingPunct="0">
              <a:tabLst>
                <a:tab pos="900113" algn="l"/>
              </a:tabLst>
            </a:pPr>
            <a:r>
              <a:rPr lang="tr-TR" sz="3600" b="1" dirty="0">
                <a:solidFill>
                  <a:srgbClr val="FF0000"/>
                </a:solidFill>
              </a:rPr>
              <a:t>Not : Servisin değeri her zaman servis karşılamanın değerine karşılık verilir.</a:t>
            </a:r>
          </a:p>
          <a:p>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SERVİS (SERVE) (S)</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3193041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SERVİS KARŞILAMA (RECEPTİON) (R)</a:t>
            </a: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Becerilerin Sınıflandırılması ve Değerlendirilmesi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6" name="Resim 5">
            <a:extLst>
              <a:ext uri="{FF2B5EF4-FFF2-40B4-BE49-F238E27FC236}">
                <a16:creationId xmlns:a16="http://schemas.microsoft.com/office/drawing/2014/main" id="{486CA90A-96DE-4165-A364-072EB1DE0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082" y="2416862"/>
            <a:ext cx="8210088" cy="4320158"/>
          </a:xfrm>
          <a:prstGeom prst="rect">
            <a:avLst/>
          </a:prstGeom>
        </p:spPr>
      </p:pic>
    </p:spTree>
    <p:extLst>
      <p:ext uri="{BB962C8B-B14F-4D97-AF65-F5344CB8AC3E}">
        <p14:creationId xmlns:p14="http://schemas.microsoft.com/office/powerpoint/2010/main" val="3268255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SERVİS KARŞILAMA (RECEPTİON) </a:t>
            </a:r>
          </a:p>
          <a:p>
            <a:r>
              <a:rPr lang="tr-TR" sz="5400" b="1" dirty="0">
                <a:solidFill>
                  <a:srgbClr val="FF0000"/>
                </a:solidFill>
              </a:rPr>
              <a:t>(R)</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Picture 4">
            <a:extLst>
              <a:ext uri="{FF2B5EF4-FFF2-40B4-BE49-F238E27FC236}">
                <a16:creationId xmlns:a16="http://schemas.microsoft.com/office/drawing/2014/main" id="{0128F7A0-669C-4571-BCED-52D0DF028BDF}"/>
              </a:ext>
            </a:extLst>
          </p:cNvPr>
          <p:cNvPicPr>
            <a:picLocks noChangeAspect="1" noChangeArrowheads="1"/>
          </p:cNvPicPr>
          <p:nvPr/>
        </p:nvPicPr>
        <p:blipFill>
          <a:blip r:embed="rId3"/>
          <a:srcRect l="21679" t="16875" r="56641" b="61562"/>
          <a:stretch>
            <a:fillRect/>
          </a:stretch>
        </p:blipFill>
        <p:spPr bwMode="auto">
          <a:xfrm>
            <a:off x="3128211" y="1700462"/>
            <a:ext cx="5245768" cy="1810904"/>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D7D3F677-9A99-4B2E-8FA0-9555FE9E995E}"/>
              </a:ext>
            </a:extLst>
          </p:cNvPr>
          <p:cNvPicPr>
            <a:picLocks noChangeAspect="1" noChangeArrowheads="1"/>
          </p:cNvPicPr>
          <p:nvPr/>
        </p:nvPicPr>
        <p:blipFill>
          <a:blip r:embed="rId3"/>
          <a:srcRect l="22852" t="40698" r="60156" b="31395"/>
          <a:stretch>
            <a:fillRect/>
          </a:stretch>
        </p:blipFill>
        <p:spPr bwMode="auto">
          <a:xfrm>
            <a:off x="3343564" y="3714668"/>
            <a:ext cx="5399124" cy="2885739"/>
          </a:xfrm>
          <a:prstGeom prst="rect">
            <a:avLst/>
          </a:prstGeom>
          <a:noFill/>
          <a:ln w="9525">
            <a:noFill/>
            <a:miter lim="800000"/>
            <a:headEnd/>
            <a:tailEnd/>
          </a:ln>
          <a:effectLst/>
        </p:spPr>
      </p:pic>
    </p:spTree>
    <p:extLst>
      <p:ext uri="{BB962C8B-B14F-4D97-AF65-F5344CB8AC3E}">
        <p14:creationId xmlns:p14="http://schemas.microsoft.com/office/powerpoint/2010/main" val="1242424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SERVİS KARŞILAMA (RECEPTİON) </a:t>
            </a:r>
          </a:p>
          <a:p>
            <a:r>
              <a:rPr lang="tr-TR" sz="5400" b="1" dirty="0">
                <a:solidFill>
                  <a:srgbClr val="FF0000"/>
                </a:solidFill>
              </a:rPr>
              <a:t>(R)</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3" name="Resim 2">
            <a:extLst>
              <a:ext uri="{FF2B5EF4-FFF2-40B4-BE49-F238E27FC236}">
                <a16:creationId xmlns:a16="http://schemas.microsoft.com/office/drawing/2014/main" id="{8BB90C77-255E-489A-B6C4-8B8090582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128" y="1553592"/>
            <a:ext cx="5456393" cy="5089361"/>
          </a:xfrm>
          <a:prstGeom prst="rect">
            <a:avLst/>
          </a:prstGeom>
        </p:spPr>
      </p:pic>
    </p:spTree>
    <p:extLst>
      <p:ext uri="{BB962C8B-B14F-4D97-AF65-F5344CB8AC3E}">
        <p14:creationId xmlns:p14="http://schemas.microsoft.com/office/powerpoint/2010/main" val="2186485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fontScale="62500" lnSpcReduction="20000"/>
          </a:bodyPr>
          <a:lstStyle/>
          <a:p>
            <a:pPr algn="just" eaLnBrk="0" hangingPunct="0">
              <a:tabLst>
                <a:tab pos="900113" algn="l"/>
              </a:tabLst>
            </a:pPr>
            <a:r>
              <a:rPr lang="tr-TR" sz="3600" b="1" dirty="0"/>
              <a:t>Mükemmel  (#) : </a:t>
            </a:r>
            <a:r>
              <a:rPr lang="tr-TR" sz="3600" dirty="0"/>
              <a:t>Yeterli yükseklikte tam olarak pasör bölgesine yaklaşan tüm hücum kombinasyonlarının kullanılabildiği karşılama.</a:t>
            </a:r>
          </a:p>
          <a:p>
            <a:pPr algn="just" eaLnBrk="0" hangingPunct="0">
              <a:tabLst>
                <a:tab pos="900113" algn="l"/>
              </a:tabLst>
            </a:pPr>
            <a:endParaRPr lang="tr-TR" sz="3600" b="1" dirty="0"/>
          </a:p>
          <a:p>
            <a:pPr algn="just" eaLnBrk="0" hangingPunct="0">
              <a:tabLst>
                <a:tab pos="900113" algn="l"/>
              </a:tabLst>
            </a:pPr>
            <a:r>
              <a:rPr lang="tr-TR" sz="3600" b="1" dirty="0"/>
              <a:t>Pozitif (+): </a:t>
            </a:r>
            <a:r>
              <a:rPr lang="tr-TR" sz="3600" dirty="0"/>
              <a:t>3 m. içerisine alınan birden fazla pas türünün kullanılabildiği fakat her kombinasyonun gerçekleştirilemediği karşılama.</a:t>
            </a:r>
          </a:p>
          <a:p>
            <a:pPr algn="just" eaLnBrk="0" hangingPunct="0">
              <a:tabLst>
                <a:tab pos="900113" algn="l"/>
              </a:tabLst>
            </a:pPr>
            <a:endParaRPr lang="tr-TR" sz="3600" b="1" dirty="0"/>
          </a:p>
          <a:p>
            <a:pPr algn="just" eaLnBrk="0" hangingPunct="0">
              <a:tabLst>
                <a:tab pos="900113" algn="l"/>
              </a:tabLst>
            </a:pPr>
            <a:r>
              <a:rPr lang="tr-TR" sz="3600" b="1" dirty="0"/>
              <a:t>Ünlem (!): </a:t>
            </a:r>
            <a:r>
              <a:rPr lang="tr-TR" sz="3600" dirty="0"/>
              <a:t>3 m. Üzerine alınan pasörün </a:t>
            </a:r>
            <a:r>
              <a:rPr lang="tr-TR" sz="3600" dirty="0" err="1"/>
              <a:t>pasörün</a:t>
            </a:r>
            <a:r>
              <a:rPr lang="tr-TR" sz="3600" dirty="0"/>
              <a:t> parmak pas ile pas dağılımı yapabileceği manşet karşılamaları</a:t>
            </a:r>
          </a:p>
          <a:p>
            <a:pPr algn="just" eaLnBrk="0" hangingPunct="0">
              <a:tabLst>
                <a:tab pos="900113" algn="l"/>
              </a:tabLst>
            </a:pPr>
            <a:endParaRPr lang="tr-TR" sz="3600" dirty="0"/>
          </a:p>
          <a:p>
            <a:pPr algn="just" eaLnBrk="0" hangingPunct="0">
              <a:tabLst>
                <a:tab pos="900113" algn="l"/>
              </a:tabLst>
            </a:pPr>
            <a:r>
              <a:rPr lang="tr-TR" sz="3600" b="1" dirty="0"/>
              <a:t>Negatif (-): </a:t>
            </a:r>
            <a:r>
              <a:rPr lang="tr-TR" sz="3600" dirty="0"/>
              <a:t>Sadece zorunlu olarak tek bir bölgeden tek bir çeşit pasın oynanabildiği manşet.</a:t>
            </a:r>
          </a:p>
          <a:p>
            <a:pPr algn="just" eaLnBrk="0" hangingPunct="0">
              <a:tabLst>
                <a:tab pos="900113" algn="l"/>
              </a:tabLst>
            </a:pPr>
            <a:endParaRPr lang="tr-TR" sz="3600" b="1" dirty="0"/>
          </a:p>
          <a:p>
            <a:pPr algn="just" eaLnBrk="0" hangingPunct="0">
              <a:tabLst>
                <a:tab pos="900113" algn="l"/>
              </a:tabLst>
            </a:pPr>
            <a:r>
              <a:rPr lang="tr-TR" sz="3600" b="1" dirty="0"/>
              <a:t>Penaltı (/): </a:t>
            </a:r>
            <a:r>
              <a:rPr lang="tr-TR" sz="3600" dirty="0"/>
              <a:t>Topa temas eden ilk oyuncudan sonra topun direkt karşı sahaya gitmesi.</a:t>
            </a:r>
          </a:p>
          <a:p>
            <a:pPr algn="just" eaLnBrk="0" hangingPunct="0">
              <a:tabLst>
                <a:tab pos="900113" algn="l"/>
              </a:tabLst>
            </a:pPr>
            <a:endParaRPr lang="tr-TR" sz="3600" b="1" dirty="0"/>
          </a:p>
          <a:p>
            <a:pPr algn="just" eaLnBrk="0" hangingPunct="0">
              <a:tabLst>
                <a:tab pos="900113" algn="l"/>
              </a:tabLst>
            </a:pPr>
            <a:r>
              <a:rPr lang="tr-TR" sz="3600" b="1" dirty="0"/>
              <a:t>Hata (=) : </a:t>
            </a:r>
            <a:r>
              <a:rPr lang="tr-TR" sz="3600" dirty="0"/>
              <a:t>Topa temas eden ilk oyuncudan sonra topun oyunda tutulamaması.</a:t>
            </a:r>
          </a:p>
          <a:p>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SERVİS KARŞILAMA (RECEPTİON) </a:t>
            </a:r>
          </a:p>
          <a:p>
            <a:r>
              <a:rPr lang="tr-TR" sz="5400" b="1" dirty="0">
                <a:solidFill>
                  <a:srgbClr val="FF0000"/>
                </a:solidFill>
              </a:rPr>
              <a:t>(R)</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1363176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PAS (SET) (E)</a:t>
            </a:r>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Becerilerin Sınıflandırılması ve Değerlendirilmesi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DCC6E0CB-1337-4C60-B34E-496D45A39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715" y="2265193"/>
            <a:ext cx="6900570" cy="4592807"/>
          </a:xfrm>
          <a:prstGeom prst="rect">
            <a:avLst/>
          </a:prstGeom>
        </p:spPr>
      </p:pic>
    </p:spTree>
    <p:extLst>
      <p:ext uri="{BB962C8B-B14F-4D97-AF65-F5344CB8AC3E}">
        <p14:creationId xmlns:p14="http://schemas.microsoft.com/office/powerpoint/2010/main" val="2990763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pPr algn="just" eaLnBrk="0" hangingPunct="0">
              <a:tabLst>
                <a:tab pos="900113" algn="l"/>
              </a:tabLst>
            </a:pPr>
            <a:endParaRPr lang="tr-TR" sz="3600" b="1" dirty="0"/>
          </a:p>
          <a:p>
            <a:pPr algn="just" eaLnBrk="0" hangingPunct="0">
              <a:tabLst>
                <a:tab pos="900113" algn="l"/>
              </a:tabLst>
            </a:pPr>
            <a:r>
              <a:rPr lang="tr-TR" sz="3600" dirty="0"/>
              <a:t>Pas değerlendirmesi kalitesine göre değil, nerden ve nasıl (hızlı, yüksek v.b) şeklinde değerlendirilebilir.</a:t>
            </a:r>
          </a:p>
          <a:p>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PAS (SET) (E)</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547313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ATAK (ATTACK) (A)</a:t>
            </a:r>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Becerilerin Sınıflandırılması ve Değerlendirilmesi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7" name="Resim 6">
            <a:extLst>
              <a:ext uri="{FF2B5EF4-FFF2-40B4-BE49-F238E27FC236}">
                <a16:creationId xmlns:a16="http://schemas.microsoft.com/office/drawing/2014/main" id="{089F127E-B699-4F55-BEC8-BF191B51B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808" y="2355258"/>
            <a:ext cx="6898383" cy="4381762"/>
          </a:xfrm>
          <a:prstGeom prst="rect">
            <a:avLst/>
          </a:prstGeom>
        </p:spPr>
      </p:pic>
    </p:spTree>
    <p:extLst>
      <p:ext uri="{BB962C8B-B14F-4D97-AF65-F5344CB8AC3E}">
        <p14:creationId xmlns:p14="http://schemas.microsoft.com/office/powerpoint/2010/main" val="2908478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fontScale="70000" lnSpcReduction="20000"/>
          </a:bodyPr>
          <a:lstStyle/>
          <a:p>
            <a:pPr algn="just" eaLnBrk="0" hangingPunct="0">
              <a:tabLst>
                <a:tab pos="900113" algn="l"/>
              </a:tabLst>
            </a:pPr>
            <a:endParaRPr lang="tr-TR" sz="4400" b="1" dirty="0"/>
          </a:p>
          <a:p>
            <a:pPr algn="just" eaLnBrk="0" hangingPunct="0">
              <a:tabLst>
                <a:tab pos="900113" algn="l"/>
              </a:tabLst>
            </a:pPr>
            <a:r>
              <a:rPr lang="tr-TR" sz="2800" b="1" dirty="0"/>
              <a:t>Sayı olan atak (#): </a:t>
            </a:r>
            <a:r>
              <a:rPr lang="tr-TR" sz="2800" dirty="0"/>
              <a:t>Rakibe  ilk temastan sonra topun oyunda  kalmayarak ya da direkt yere değerek sayıya dönüşmesi. </a:t>
            </a:r>
            <a:r>
              <a:rPr lang="tr-TR" sz="2800" u="sng" dirty="0">
                <a:solidFill>
                  <a:srgbClr val="FF0000"/>
                </a:solidFill>
              </a:rPr>
              <a:t>(</a:t>
            </a:r>
            <a:r>
              <a:rPr lang="tr-TR" sz="2800" u="sng" dirty="0" err="1">
                <a:solidFill>
                  <a:srgbClr val="FF0000"/>
                </a:solidFill>
              </a:rPr>
              <a:t>Örn</a:t>
            </a:r>
            <a:r>
              <a:rPr lang="tr-TR" sz="2800" u="sng" dirty="0">
                <a:solidFill>
                  <a:srgbClr val="FF0000"/>
                </a:solidFill>
              </a:rPr>
              <a:t>; defanstan zor çıkan bir topun ardından diğer bir oyuncunun faul yapması atak sayısı değildir.)</a:t>
            </a:r>
          </a:p>
          <a:p>
            <a:pPr algn="just" eaLnBrk="0" hangingPunct="0">
              <a:tabLst>
                <a:tab pos="900113" algn="l"/>
              </a:tabLst>
            </a:pPr>
            <a:endParaRPr lang="tr-TR" sz="2800" b="1" dirty="0"/>
          </a:p>
          <a:p>
            <a:pPr algn="just" eaLnBrk="0" hangingPunct="0">
              <a:tabLst>
                <a:tab pos="900113" algn="l"/>
              </a:tabLst>
            </a:pPr>
            <a:r>
              <a:rPr lang="tr-TR" sz="2800" b="1" dirty="0"/>
              <a:t>Etkili atak (Pozitif)(+): </a:t>
            </a:r>
            <a:r>
              <a:rPr lang="tr-TR" sz="2800" dirty="0"/>
              <a:t>Rakibin defans yapsa dahi topu hücuma çevirememesi ve tekrar hücum organizasyonu yapma şansı elde  edilmesi.</a:t>
            </a:r>
          </a:p>
          <a:p>
            <a:pPr algn="just" eaLnBrk="0" hangingPunct="0">
              <a:buFont typeface="Wingdings" pitchFamily="2" charset="2"/>
              <a:buChar char="ü"/>
              <a:tabLst>
                <a:tab pos="900113" algn="l"/>
              </a:tabLst>
            </a:pPr>
            <a:endParaRPr lang="tr-TR" sz="2800" dirty="0"/>
          </a:p>
          <a:p>
            <a:pPr algn="just" eaLnBrk="0" hangingPunct="0">
              <a:tabLst>
                <a:tab pos="900113" algn="l"/>
              </a:tabLst>
            </a:pPr>
            <a:r>
              <a:rPr lang="tr-TR" sz="2800" b="1" dirty="0"/>
              <a:t>Etkisiz atak (Negatif)(-): </a:t>
            </a:r>
            <a:r>
              <a:rPr lang="tr-TR" sz="2800" dirty="0"/>
              <a:t>Rakip tarafından karşılandıktan sonra topun kolayca hücuma çevrilebilmesi.</a:t>
            </a:r>
            <a:endParaRPr lang="tr-TR" sz="2800" u="sng" dirty="0">
              <a:solidFill>
                <a:srgbClr val="FF0000"/>
              </a:solidFill>
            </a:endParaRPr>
          </a:p>
          <a:p>
            <a:pPr algn="just" eaLnBrk="0" hangingPunct="0">
              <a:tabLst>
                <a:tab pos="900113" algn="l"/>
              </a:tabLst>
            </a:pPr>
            <a:endParaRPr lang="tr-TR" sz="2800" dirty="0"/>
          </a:p>
          <a:p>
            <a:pPr algn="just" eaLnBrk="0" hangingPunct="0">
              <a:tabLst>
                <a:tab pos="900113" algn="l"/>
              </a:tabLst>
            </a:pPr>
            <a:r>
              <a:rPr lang="tr-TR" sz="2800" b="1" dirty="0"/>
              <a:t>Blok yenen atak(/): </a:t>
            </a:r>
            <a:r>
              <a:rPr lang="tr-TR" sz="2800" dirty="0"/>
              <a:t>Rakip bloğuna takılıp rakibe sayı olması.</a:t>
            </a:r>
          </a:p>
          <a:p>
            <a:pPr algn="just" eaLnBrk="0" hangingPunct="0">
              <a:tabLst>
                <a:tab pos="900113" algn="l"/>
              </a:tabLst>
            </a:pPr>
            <a:endParaRPr lang="tr-TR" sz="2800" b="1" dirty="0"/>
          </a:p>
          <a:p>
            <a:pPr algn="just" eaLnBrk="0" hangingPunct="0">
              <a:tabLst>
                <a:tab pos="900113" algn="l"/>
              </a:tabLst>
            </a:pPr>
            <a:r>
              <a:rPr lang="tr-TR" sz="2800" b="1" dirty="0"/>
              <a:t>Dublajdan çıkarılan atak (!) : </a:t>
            </a:r>
            <a:r>
              <a:rPr lang="tr-TR" sz="2800" dirty="0"/>
              <a:t>Rakip bloğuna takıldıktan sonra topun dublajdan çıkarılıp topun oyunda tutulması. </a:t>
            </a:r>
          </a:p>
          <a:p>
            <a:pPr algn="just" eaLnBrk="0" hangingPunct="0">
              <a:tabLst>
                <a:tab pos="900113" algn="l"/>
              </a:tabLst>
            </a:pPr>
            <a:endParaRPr lang="tr-TR" sz="2800" dirty="0"/>
          </a:p>
          <a:p>
            <a:pPr algn="just" eaLnBrk="0" hangingPunct="0">
              <a:tabLst>
                <a:tab pos="900113" algn="l"/>
              </a:tabLst>
            </a:pPr>
            <a:r>
              <a:rPr lang="tr-TR" sz="2800" b="1" dirty="0"/>
              <a:t>Hatalı Atak (=): </a:t>
            </a:r>
            <a:r>
              <a:rPr lang="tr-TR" sz="2800" dirty="0"/>
              <a:t>File, aut, çizgi hatası ve taşıma yapılması.</a:t>
            </a:r>
          </a:p>
          <a:p>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ATAK (ATTACK) (A)</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3157121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a:p>
            <a:endParaRPr lang="tr-TR" sz="2800" dirty="0"/>
          </a:p>
          <a:p>
            <a:r>
              <a:rPr lang="tr-TR" sz="2800" dirty="0"/>
              <a:t>Elde edilen verilerin objektif değerlendirme teknikleriyle ( istatistik ) işlenmesi, uzman görüşlerinin (sübjektif) ortalamasından çıkan bilgilerle yorumlamalar, her iki kaynaktan gelen bilgilerle birlikte verilerin işlenmesi, değerlendirilmesi ve sonuçlandırılmasıdır.</a:t>
            </a: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Müsabaka Analizi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1547218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ATAK (ATTACK) (A)</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DEFF5B52-2FAA-4D40-A0EF-61E14AEE1BE8}"/>
              </a:ext>
            </a:extLst>
          </p:cNvPr>
          <p:cNvPicPr>
            <a:picLocks noChangeAspect="1"/>
          </p:cNvPicPr>
          <p:nvPr/>
        </p:nvPicPr>
        <p:blipFill>
          <a:blip r:embed="rId3"/>
          <a:stretch>
            <a:fillRect/>
          </a:stretch>
        </p:blipFill>
        <p:spPr>
          <a:xfrm>
            <a:off x="1783829" y="1040859"/>
            <a:ext cx="8499423" cy="5534401"/>
          </a:xfrm>
          <a:prstGeom prst="rect">
            <a:avLst/>
          </a:prstGeom>
        </p:spPr>
      </p:pic>
    </p:spTree>
    <p:extLst>
      <p:ext uri="{BB962C8B-B14F-4D97-AF65-F5344CB8AC3E}">
        <p14:creationId xmlns:p14="http://schemas.microsoft.com/office/powerpoint/2010/main" val="2006807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BLOK (BLOCK) (B)</a:t>
            </a:r>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Becerilerin Sınıflandırılması ve Değerlendirilmesi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EA43B664-0AFE-4519-AB64-D0F9483A2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101" y="2497931"/>
            <a:ext cx="6496050" cy="4019550"/>
          </a:xfrm>
          <a:prstGeom prst="rect">
            <a:avLst/>
          </a:prstGeom>
        </p:spPr>
      </p:pic>
    </p:spTree>
    <p:extLst>
      <p:ext uri="{BB962C8B-B14F-4D97-AF65-F5344CB8AC3E}">
        <p14:creationId xmlns:p14="http://schemas.microsoft.com/office/powerpoint/2010/main" val="2892871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fontScale="62500" lnSpcReduction="20000"/>
          </a:bodyPr>
          <a:lstStyle/>
          <a:p>
            <a:pPr algn="just" eaLnBrk="0" hangingPunct="0">
              <a:tabLst>
                <a:tab pos="900113" algn="l"/>
              </a:tabLst>
            </a:pPr>
            <a:endParaRPr lang="tr-TR" sz="3600" b="1" dirty="0"/>
          </a:p>
          <a:p>
            <a:pPr algn="just" eaLnBrk="0" hangingPunct="0">
              <a:tabLst>
                <a:tab pos="900113" algn="l"/>
              </a:tabLst>
            </a:pPr>
            <a:r>
              <a:rPr lang="tr-TR" sz="3600" b="1" dirty="0"/>
              <a:t>Sayı  Blok(#): </a:t>
            </a:r>
            <a:r>
              <a:rPr lang="tr-TR" sz="3600" dirty="0"/>
              <a:t>Rakip atağın bloğa temas edip dublajdan çıkmaması ya da direkt yere değmesi.</a:t>
            </a:r>
          </a:p>
          <a:p>
            <a:pPr algn="just" eaLnBrk="0" hangingPunct="0">
              <a:tabLst>
                <a:tab pos="900113" algn="l"/>
              </a:tabLst>
            </a:pPr>
            <a:endParaRPr lang="tr-TR" sz="3600" dirty="0"/>
          </a:p>
          <a:p>
            <a:pPr algn="just" eaLnBrk="0" hangingPunct="0">
              <a:tabLst>
                <a:tab pos="900113" algn="l"/>
              </a:tabLst>
            </a:pPr>
            <a:r>
              <a:rPr lang="tr-TR" sz="3600" b="1" dirty="0"/>
              <a:t>Etkili  Blok (Pozitif)(+): </a:t>
            </a:r>
            <a:r>
              <a:rPr lang="tr-TR" sz="3600" dirty="0"/>
              <a:t>Rakip atağın blokta yumuşaması.</a:t>
            </a:r>
          </a:p>
          <a:p>
            <a:pPr algn="just" eaLnBrk="0" hangingPunct="0">
              <a:tabLst>
                <a:tab pos="900113" algn="l"/>
              </a:tabLst>
            </a:pPr>
            <a:endParaRPr lang="tr-TR" sz="3600" dirty="0"/>
          </a:p>
          <a:p>
            <a:pPr algn="just" eaLnBrk="0" hangingPunct="0">
              <a:tabLst>
                <a:tab pos="900113" algn="l"/>
              </a:tabLst>
            </a:pPr>
            <a:r>
              <a:rPr lang="tr-TR" sz="3600" b="1" dirty="0"/>
              <a:t>Dublajdan Çıkan Blok (!) </a:t>
            </a:r>
            <a:r>
              <a:rPr lang="tr-TR" sz="3600" dirty="0"/>
              <a:t>: Rakip bloğuna takıldıktan sonra topun dublajdan çıkarılıp hücuma dönüştürülmesi</a:t>
            </a:r>
          </a:p>
          <a:p>
            <a:pPr algn="just" eaLnBrk="0" hangingPunct="0">
              <a:tabLst>
                <a:tab pos="900113" algn="l"/>
              </a:tabLst>
            </a:pPr>
            <a:endParaRPr lang="tr-TR" sz="3600" dirty="0"/>
          </a:p>
          <a:p>
            <a:pPr algn="just" eaLnBrk="0" hangingPunct="0">
              <a:tabLst>
                <a:tab pos="900113" algn="l"/>
              </a:tabLst>
            </a:pPr>
            <a:r>
              <a:rPr lang="tr-TR" sz="3600" b="1" dirty="0"/>
              <a:t>Etkisizi Blok (Negatif)(-): </a:t>
            </a:r>
            <a:r>
              <a:rPr lang="tr-TR" sz="3600" dirty="0"/>
              <a:t>Rakibin atak yaptıktan sonra dublaj yapıp tekrar hücum hakkı elde etmesi.</a:t>
            </a:r>
          </a:p>
          <a:p>
            <a:pPr algn="just" eaLnBrk="0" hangingPunct="0">
              <a:tabLst>
                <a:tab pos="900113" algn="l"/>
              </a:tabLst>
            </a:pPr>
            <a:endParaRPr lang="tr-TR" sz="3600" b="1" dirty="0"/>
          </a:p>
          <a:p>
            <a:pPr algn="just" eaLnBrk="0" hangingPunct="0">
              <a:tabLst>
                <a:tab pos="900113" algn="l"/>
              </a:tabLst>
            </a:pPr>
            <a:r>
              <a:rPr lang="tr-TR" sz="3600" b="1" dirty="0"/>
              <a:t>File Hatası yapılan blok (/): </a:t>
            </a:r>
            <a:r>
              <a:rPr lang="tr-TR" sz="3600" dirty="0"/>
              <a:t>Blok yaparken fileye değilmesi.</a:t>
            </a:r>
          </a:p>
          <a:p>
            <a:pPr algn="just" eaLnBrk="0" hangingPunct="0">
              <a:tabLst>
                <a:tab pos="900113" algn="l"/>
              </a:tabLst>
            </a:pPr>
            <a:endParaRPr lang="tr-TR" sz="3600" b="1" dirty="0"/>
          </a:p>
          <a:p>
            <a:pPr algn="just" eaLnBrk="0" hangingPunct="0">
              <a:tabLst>
                <a:tab pos="900113" algn="l"/>
              </a:tabLst>
            </a:pPr>
            <a:r>
              <a:rPr lang="tr-TR" sz="3600" b="1" dirty="0"/>
              <a:t>Blok Hatası (=): </a:t>
            </a:r>
            <a:r>
              <a:rPr lang="tr-TR" sz="3600" dirty="0"/>
              <a:t>Blok aut, topun file ile blok arasında kalması ya da topun defanstan çıkamayacak şekilde bloktan sekmesi.</a:t>
            </a:r>
          </a:p>
          <a:p>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BLOK(BLOCK) (B)</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2371021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DEFANS (DIG) (D)</a:t>
            </a:r>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Becerilerin Sınıflandırılması ve Değerlendirilmesi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6" name="Resim 5">
            <a:extLst>
              <a:ext uri="{FF2B5EF4-FFF2-40B4-BE49-F238E27FC236}">
                <a16:creationId xmlns:a16="http://schemas.microsoft.com/office/drawing/2014/main" id="{09D4B9C1-A49B-4F0D-A5C8-E934AEB41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452" y="2752192"/>
            <a:ext cx="9628275" cy="3765289"/>
          </a:xfrm>
          <a:prstGeom prst="rect">
            <a:avLst/>
          </a:prstGeom>
        </p:spPr>
      </p:pic>
    </p:spTree>
    <p:extLst>
      <p:ext uri="{BB962C8B-B14F-4D97-AF65-F5344CB8AC3E}">
        <p14:creationId xmlns:p14="http://schemas.microsoft.com/office/powerpoint/2010/main" val="11897267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fontScale="92500" lnSpcReduction="10000"/>
          </a:bodyPr>
          <a:lstStyle/>
          <a:p>
            <a:pPr algn="just" eaLnBrk="0" hangingPunct="0">
              <a:tabLst>
                <a:tab pos="900113" algn="l"/>
              </a:tabLst>
            </a:pPr>
            <a:r>
              <a:rPr lang="tr-TR" sz="2800" b="1" dirty="0"/>
              <a:t>Mükemmel Defans (#)</a:t>
            </a:r>
            <a:r>
              <a:rPr lang="tr-TR" sz="4400" b="1" dirty="0"/>
              <a:t>: </a:t>
            </a:r>
            <a:r>
              <a:rPr lang="tr-TR" sz="2600" dirty="0"/>
              <a:t>Yeterli yükseklikte ve pasörün pas atabildiği tam olarak # bölgesine yaklaşan tüm hücum kombinasyonlarının kullanılabildiği defans .</a:t>
            </a:r>
          </a:p>
          <a:p>
            <a:pPr algn="just" eaLnBrk="0" hangingPunct="0">
              <a:tabLst>
                <a:tab pos="900113" algn="l"/>
              </a:tabLst>
            </a:pPr>
            <a:r>
              <a:rPr lang="tr-TR" sz="2800" b="1" dirty="0"/>
              <a:t>Pozitif Defans (+) : </a:t>
            </a:r>
            <a:r>
              <a:rPr lang="tr-TR" sz="2800" dirty="0"/>
              <a:t>Yeterli yükseklikte ve pasörün pas atabildiği + bölgesine gelen şekilde  oyunda kalması.</a:t>
            </a:r>
          </a:p>
          <a:p>
            <a:pPr algn="just" eaLnBrk="0" hangingPunct="0">
              <a:tabLst>
                <a:tab pos="900113" algn="l"/>
              </a:tabLst>
            </a:pPr>
            <a:r>
              <a:rPr lang="tr-TR" sz="2800" b="1" dirty="0"/>
              <a:t>Ünlem Defans (!):</a:t>
            </a:r>
            <a:r>
              <a:rPr lang="tr-TR" sz="2800" dirty="0"/>
              <a:t>Yeterli yükseklikte ve pasörün pas atabileceği ! Bölgesine gelen şekilde oyunda kalması </a:t>
            </a:r>
          </a:p>
          <a:p>
            <a:pPr algn="just" eaLnBrk="0" hangingPunct="0">
              <a:tabLst>
                <a:tab pos="900113" algn="l"/>
              </a:tabLst>
            </a:pPr>
            <a:r>
              <a:rPr lang="tr-TR" sz="2800" b="1" dirty="0"/>
              <a:t>Negatif Defans (-) : </a:t>
            </a:r>
            <a:r>
              <a:rPr lang="tr-TR" sz="2800" dirty="0"/>
              <a:t>- bölgesine alınan defanslar ve diğer oyuncuların pas attıkları hücum kombinasyonlarının kullanabileceği defans.</a:t>
            </a:r>
          </a:p>
          <a:p>
            <a:pPr algn="just" eaLnBrk="0" hangingPunct="0">
              <a:tabLst>
                <a:tab pos="900113" algn="l"/>
              </a:tabLst>
            </a:pPr>
            <a:endParaRPr lang="tr-TR" sz="2800" dirty="0"/>
          </a:p>
          <a:p>
            <a:pPr algn="just" eaLnBrk="0" hangingPunct="0">
              <a:tabLst>
                <a:tab pos="900113" algn="l"/>
              </a:tabLst>
            </a:pPr>
            <a:r>
              <a:rPr lang="tr-TR" sz="2800" b="1" dirty="0"/>
              <a:t>Penaltı Defans (/) : </a:t>
            </a:r>
            <a:r>
              <a:rPr lang="tr-TR" sz="2800" dirty="0"/>
              <a:t>Topun defanstan çıkıp direkt karşı sahaya geçmesi.</a:t>
            </a:r>
          </a:p>
          <a:p>
            <a:pPr algn="just" eaLnBrk="0" hangingPunct="0">
              <a:tabLst>
                <a:tab pos="900113" algn="l"/>
              </a:tabLst>
            </a:pPr>
            <a:endParaRPr lang="tr-TR" sz="2800" dirty="0"/>
          </a:p>
          <a:p>
            <a:pPr algn="just" eaLnBrk="0" hangingPunct="0">
              <a:tabLst>
                <a:tab pos="900113" algn="l"/>
              </a:tabLst>
            </a:pPr>
            <a:r>
              <a:rPr lang="tr-TR" sz="2800" b="1" dirty="0"/>
              <a:t>Defans Hatası (=): </a:t>
            </a:r>
            <a:r>
              <a:rPr lang="tr-TR" sz="2800" dirty="0"/>
              <a:t>Topun defanstaki herhangi bir oyuncuya çarparak rakibe sayı olması.</a:t>
            </a:r>
          </a:p>
          <a:p>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DEFANS (DIG) (D) </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421601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AVANTAJ TOP (FREE BALL) (F)</a:t>
            </a:r>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Becerilerin Sınıflandırılması ve Değerlendirilmesi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6" name="Picture 2">
            <a:extLst>
              <a:ext uri="{FF2B5EF4-FFF2-40B4-BE49-F238E27FC236}">
                <a16:creationId xmlns:a16="http://schemas.microsoft.com/office/drawing/2014/main" id="{2466D0B9-8E58-44DD-B2D0-91D9A7A0221A}"/>
              </a:ext>
            </a:extLst>
          </p:cNvPr>
          <p:cNvPicPr>
            <a:picLocks noChangeAspect="1" noChangeArrowheads="1"/>
          </p:cNvPicPr>
          <p:nvPr/>
        </p:nvPicPr>
        <p:blipFill>
          <a:blip r:embed="rId3"/>
          <a:srcRect l="59766" t="23438" r="23242" b="42812"/>
          <a:stretch>
            <a:fillRect/>
          </a:stretch>
        </p:blipFill>
        <p:spPr bwMode="auto">
          <a:xfrm>
            <a:off x="4340631" y="2416862"/>
            <a:ext cx="3143272" cy="3901993"/>
          </a:xfrm>
          <a:prstGeom prst="rect">
            <a:avLst/>
          </a:prstGeom>
          <a:noFill/>
          <a:ln w="9525">
            <a:noFill/>
            <a:miter lim="800000"/>
            <a:headEnd/>
            <a:tailEnd/>
          </a:ln>
          <a:effectLst/>
        </p:spPr>
      </p:pic>
    </p:spTree>
    <p:extLst>
      <p:ext uri="{BB962C8B-B14F-4D97-AF65-F5344CB8AC3E}">
        <p14:creationId xmlns:p14="http://schemas.microsoft.com/office/powerpoint/2010/main" val="1714131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fontScale="47500" lnSpcReduction="20000"/>
          </a:bodyPr>
          <a:lstStyle/>
          <a:p>
            <a:pPr algn="just" eaLnBrk="0" hangingPunct="0">
              <a:tabLst>
                <a:tab pos="900113" algn="l"/>
              </a:tabLst>
            </a:pPr>
            <a:r>
              <a:rPr lang="tr-TR" sz="4400" b="1" dirty="0"/>
              <a:t>Mükemmel (#): </a:t>
            </a:r>
            <a:r>
              <a:rPr lang="tr-TR" sz="4400" dirty="0"/>
              <a:t>Yeterli yükseklikte tam olarak pasör bölgesine alınan avantaj top.</a:t>
            </a:r>
          </a:p>
          <a:p>
            <a:pPr algn="just" eaLnBrk="0" hangingPunct="0">
              <a:tabLst>
                <a:tab pos="900113" algn="l"/>
              </a:tabLst>
            </a:pPr>
            <a:endParaRPr lang="tr-TR" sz="4400" b="1" dirty="0"/>
          </a:p>
          <a:p>
            <a:pPr algn="just" eaLnBrk="0" hangingPunct="0">
              <a:tabLst>
                <a:tab pos="900113" algn="l"/>
              </a:tabLst>
            </a:pPr>
            <a:r>
              <a:rPr lang="tr-TR" sz="4400" b="1" dirty="0"/>
              <a:t>Pozitif (+): </a:t>
            </a:r>
            <a:r>
              <a:rPr lang="tr-TR" sz="4400" dirty="0"/>
              <a:t>3 m. içerisine alınan birden fazla pas türünün kullanılabildiği fakat her kombinasyonun gerçekleştirilemediği avantaj top.</a:t>
            </a:r>
          </a:p>
          <a:p>
            <a:pPr algn="just" eaLnBrk="0" hangingPunct="0">
              <a:tabLst>
                <a:tab pos="900113" algn="l"/>
              </a:tabLst>
            </a:pPr>
            <a:endParaRPr lang="tr-TR" sz="4400" b="1" dirty="0"/>
          </a:p>
          <a:p>
            <a:pPr algn="just" eaLnBrk="0" hangingPunct="0">
              <a:tabLst>
                <a:tab pos="900113" algn="l"/>
              </a:tabLst>
            </a:pPr>
            <a:r>
              <a:rPr lang="tr-TR" sz="4400" b="1" dirty="0"/>
              <a:t>Ünlem (!): </a:t>
            </a:r>
            <a:r>
              <a:rPr lang="tr-TR" sz="4400" dirty="0"/>
              <a:t>3 m. Üzerine alınan pasörün </a:t>
            </a:r>
            <a:r>
              <a:rPr lang="tr-TR" sz="4400" dirty="0" err="1"/>
              <a:t>pasörün</a:t>
            </a:r>
            <a:r>
              <a:rPr lang="tr-TR" sz="4400" dirty="0"/>
              <a:t> parmak pas ile pas dağılımı yapabileceği manşet karşılamaları</a:t>
            </a:r>
          </a:p>
          <a:p>
            <a:pPr algn="just" eaLnBrk="0" hangingPunct="0">
              <a:tabLst>
                <a:tab pos="900113" algn="l"/>
              </a:tabLst>
            </a:pPr>
            <a:endParaRPr lang="tr-TR" sz="4400" b="1" dirty="0"/>
          </a:p>
          <a:p>
            <a:pPr algn="just" eaLnBrk="0" hangingPunct="0">
              <a:tabLst>
                <a:tab pos="900113" algn="l"/>
              </a:tabLst>
            </a:pPr>
            <a:r>
              <a:rPr lang="tr-TR" sz="4400" b="1" dirty="0"/>
              <a:t>Negatif (-): </a:t>
            </a:r>
            <a:r>
              <a:rPr lang="tr-TR" sz="4400" dirty="0"/>
              <a:t>Sadece zorunlu olarak tek bir bölgeden tek bir çeşit pasın oynanabildiği avantaj top.</a:t>
            </a:r>
          </a:p>
          <a:p>
            <a:pPr algn="just" eaLnBrk="0" hangingPunct="0">
              <a:tabLst>
                <a:tab pos="900113" algn="l"/>
              </a:tabLst>
            </a:pPr>
            <a:endParaRPr lang="tr-TR" sz="4400" b="1" dirty="0"/>
          </a:p>
          <a:p>
            <a:pPr algn="just" eaLnBrk="0" hangingPunct="0">
              <a:tabLst>
                <a:tab pos="900113" algn="l"/>
              </a:tabLst>
            </a:pPr>
            <a:endParaRPr lang="tr-TR" sz="4400" b="1" dirty="0"/>
          </a:p>
          <a:p>
            <a:pPr algn="just" eaLnBrk="0" hangingPunct="0">
              <a:tabLst>
                <a:tab pos="900113" algn="l"/>
              </a:tabLst>
            </a:pPr>
            <a:r>
              <a:rPr lang="tr-TR" sz="4400" b="1" dirty="0"/>
              <a:t>Penaltı (/): </a:t>
            </a:r>
            <a:r>
              <a:rPr lang="tr-TR" sz="4400" dirty="0"/>
              <a:t>Topa temas eden ilk oyuncudan sonra topun direkt karşı sahaya gitmesi.</a:t>
            </a:r>
          </a:p>
          <a:p>
            <a:pPr algn="just" eaLnBrk="0" hangingPunct="0">
              <a:tabLst>
                <a:tab pos="900113" algn="l"/>
              </a:tabLst>
            </a:pPr>
            <a:endParaRPr lang="tr-TR" sz="4400" b="1" dirty="0"/>
          </a:p>
          <a:p>
            <a:pPr algn="just" eaLnBrk="0" hangingPunct="0">
              <a:tabLst>
                <a:tab pos="900113" algn="l"/>
              </a:tabLst>
            </a:pPr>
            <a:r>
              <a:rPr lang="tr-TR" sz="4400" b="1" dirty="0"/>
              <a:t>Hata (=): </a:t>
            </a:r>
            <a:r>
              <a:rPr lang="tr-TR" sz="4400" dirty="0"/>
              <a:t>Topa temas eden ilk oyuncudan sonra  topun oyunda  tutulamaması.</a:t>
            </a:r>
          </a:p>
          <a:p>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AVANTAJ TOP (FREE BALL) (F) </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929774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Maç Raporu Değerlendirmesi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2257853B-29F4-4D29-AD83-257A8FAF7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631" y="1106906"/>
            <a:ext cx="5342022" cy="5951620"/>
          </a:xfrm>
          <a:prstGeom prst="rect">
            <a:avLst/>
          </a:prstGeom>
        </p:spPr>
      </p:pic>
    </p:spTree>
    <p:extLst>
      <p:ext uri="{BB962C8B-B14F-4D97-AF65-F5344CB8AC3E}">
        <p14:creationId xmlns:p14="http://schemas.microsoft.com/office/powerpoint/2010/main" val="86424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err="1">
                <a:solidFill>
                  <a:srgbClr val="FF0000"/>
                </a:solidFill>
              </a:rPr>
              <a:t>Skill</a:t>
            </a:r>
            <a:r>
              <a:rPr lang="tr-TR" sz="5400" b="1" dirty="0">
                <a:solidFill>
                  <a:srgbClr val="FF0000"/>
                </a:solidFill>
              </a:rPr>
              <a:t> </a:t>
            </a:r>
            <a:r>
              <a:rPr lang="tr-TR" sz="5400" b="1" dirty="0" err="1">
                <a:solidFill>
                  <a:srgbClr val="FF0000"/>
                </a:solidFill>
              </a:rPr>
              <a:t>Detail</a:t>
            </a:r>
            <a:r>
              <a:rPr lang="tr-TR" sz="5400" b="1" dirty="0">
                <a:solidFill>
                  <a:srgbClr val="FF0000"/>
                </a:solidFill>
              </a:rPr>
              <a:t> Değerlendirmesi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A13BA1AE-1D74-4035-B226-F040243A3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578" y="984061"/>
            <a:ext cx="4848844" cy="6138633"/>
          </a:xfrm>
          <a:prstGeom prst="rect">
            <a:avLst/>
          </a:prstGeom>
        </p:spPr>
      </p:pic>
    </p:spTree>
    <p:extLst>
      <p:ext uri="{BB962C8B-B14F-4D97-AF65-F5344CB8AC3E}">
        <p14:creationId xmlns:p14="http://schemas.microsoft.com/office/powerpoint/2010/main" val="2428921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Pas Dağılımı(</a:t>
            </a:r>
            <a:r>
              <a:rPr lang="tr-TR" sz="5400" b="1" dirty="0" err="1">
                <a:solidFill>
                  <a:srgbClr val="FF0000"/>
                </a:solidFill>
              </a:rPr>
              <a:t>Zone</a:t>
            </a:r>
            <a:r>
              <a:rPr lang="tr-TR" sz="5400" b="1" dirty="0">
                <a:solidFill>
                  <a:srgbClr val="FF0000"/>
                </a:solidFill>
              </a:rPr>
              <a:t> Chart) Değerlendirmesi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E62E2D81-E646-4EFC-BAFB-CB0133CB3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704" y="1294358"/>
            <a:ext cx="4848844" cy="6935241"/>
          </a:xfrm>
          <a:prstGeom prst="rect">
            <a:avLst/>
          </a:prstGeom>
        </p:spPr>
      </p:pic>
    </p:spTree>
    <p:extLst>
      <p:ext uri="{BB962C8B-B14F-4D97-AF65-F5344CB8AC3E}">
        <p14:creationId xmlns:p14="http://schemas.microsoft.com/office/powerpoint/2010/main" val="270162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fontScale="92500" lnSpcReduction="20000"/>
          </a:bodyPr>
          <a:lstStyle/>
          <a:p>
            <a:endParaRPr lang="tr-TR" sz="2800" dirty="0"/>
          </a:p>
          <a:p>
            <a:endParaRPr lang="tr-TR" sz="2800" dirty="0"/>
          </a:p>
          <a:p>
            <a:pPr eaLnBrk="0" hangingPunct="0">
              <a:buFontTx/>
              <a:buChar char="•"/>
            </a:pPr>
            <a:r>
              <a:rPr lang="tr-TR" sz="2800" dirty="0">
                <a:cs typeface="Times New Roman" pitchFamily="18" charset="0"/>
              </a:rPr>
              <a:t>Oyunun strateji ve sistemlerinin değerlendirilmesi.</a:t>
            </a:r>
          </a:p>
          <a:p>
            <a:pPr eaLnBrk="0" hangingPunct="0">
              <a:buFontTx/>
              <a:buChar char="•"/>
            </a:pPr>
            <a:endParaRPr lang="tr-TR" sz="2800" dirty="0">
              <a:cs typeface="Times New Roman" pitchFamily="18" charset="0"/>
            </a:endParaRPr>
          </a:p>
          <a:p>
            <a:pPr eaLnBrk="0" hangingPunct="0">
              <a:buFontTx/>
              <a:buChar char="•"/>
            </a:pPr>
            <a:r>
              <a:rPr lang="tr-TR" sz="2800" dirty="0">
                <a:cs typeface="Times New Roman" pitchFamily="18" charset="0"/>
              </a:rPr>
              <a:t>Maç sırasında takımın koçluğu.</a:t>
            </a:r>
          </a:p>
          <a:p>
            <a:pPr eaLnBrk="0" hangingPunct="0">
              <a:buFontTx/>
              <a:buChar char="•"/>
            </a:pPr>
            <a:endParaRPr lang="tr-TR" sz="2800" dirty="0">
              <a:cs typeface="Times New Roman" pitchFamily="18" charset="0"/>
            </a:endParaRPr>
          </a:p>
          <a:p>
            <a:pPr eaLnBrk="0" hangingPunct="0">
              <a:buFontTx/>
              <a:buChar char="•"/>
            </a:pPr>
            <a:r>
              <a:rPr lang="tr-TR" sz="2800" dirty="0">
                <a:cs typeface="Times New Roman" pitchFamily="18" charset="0"/>
              </a:rPr>
              <a:t>Çalışmaların planlanması ve ayarlanması.</a:t>
            </a:r>
          </a:p>
          <a:p>
            <a:pPr eaLnBrk="0" hangingPunct="0">
              <a:buFontTx/>
              <a:buChar char="•"/>
            </a:pPr>
            <a:endParaRPr lang="tr-TR" sz="2800" dirty="0">
              <a:cs typeface="Times New Roman" pitchFamily="18" charset="0"/>
            </a:endParaRPr>
          </a:p>
          <a:p>
            <a:pPr eaLnBrk="0" hangingPunct="0">
              <a:buFontTx/>
              <a:buChar char="•"/>
            </a:pPr>
            <a:r>
              <a:rPr lang="tr-TR" sz="2800" dirty="0">
                <a:cs typeface="Times New Roman" pitchFamily="18" charset="0"/>
              </a:rPr>
              <a:t>Kendi takımımızın gözlenmesi</a:t>
            </a:r>
          </a:p>
          <a:p>
            <a:pPr eaLnBrk="0" hangingPunct="0">
              <a:buFontTx/>
              <a:buChar char="•"/>
            </a:pPr>
            <a:endParaRPr lang="tr-TR" sz="2800" dirty="0">
              <a:cs typeface="Times New Roman" pitchFamily="18" charset="0"/>
            </a:endParaRPr>
          </a:p>
          <a:p>
            <a:pPr eaLnBrk="0" hangingPunct="0">
              <a:buFontTx/>
              <a:buChar char="•"/>
            </a:pPr>
            <a:r>
              <a:rPr lang="tr-TR" sz="2800" dirty="0">
                <a:cs typeface="Times New Roman" pitchFamily="18" charset="0"/>
              </a:rPr>
              <a:t>Rakip takımın gözlenmesi.</a:t>
            </a:r>
          </a:p>
          <a:p>
            <a:pPr eaLnBrk="0" hangingPunct="0">
              <a:buFontTx/>
              <a:buChar char="•"/>
            </a:pPr>
            <a:endParaRPr lang="tr-TR" sz="2800" dirty="0"/>
          </a:p>
          <a:p>
            <a:pPr eaLnBrk="0" hangingPunct="0">
              <a:buFontTx/>
              <a:buChar char="•"/>
            </a:pPr>
            <a:r>
              <a:rPr lang="tr-TR" sz="2800" dirty="0"/>
              <a:t>Medya için bilgi.  </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Müsabaka Analizinin Hedefleri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1484638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Pasör Çağrımları (</a:t>
            </a:r>
            <a:r>
              <a:rPr lang="tr-TR" sz="5400" b="1" dirty="0" err="1">
                <a:solidFill>
                  <a:srgbClr val="FF0000"/>
                </a:solidFill>
              </a:rPr>
              <a:t>Setter</a:t>
            </a:r>
            <a:r>
              <a:rPr lang="tr-TR" sz="5400" b="1" dirty="0">
                <a:solidFill>
                  <a:srgbClr val="FF0000"/>
                </a:solidFill>
              </a:rPr>
              <a:t> Call) Değerlendirmesi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80860B11-81CA-4745-9559-8FBA6B10C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063" y="1700461"/>
            <a:ext cx="7234990" cy="9464843"/>
          </a:xfrm>
          <a:prstGeom prst="rect">
            <a:avLst/>
          </a:prstGeom>
        </p:spPr>
      </p:pic>
    </p:spTree>
    <p:extLst>
      <p:ext uri="{BB962C8B-B14F-4D97-AF65-F5344CB8AC3E}">
        <p14:creationId xmlns:p14="http://schemas.microsoft.com/office/powerpoint/2010/main" val="794368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Pasör Çağrımları (</a:t>
            </a:r>
            <a:r>
              <a:rPr lang="tr-TR" sz="5400" b="1" dirty="0" err="1">
                <a:solidFill>
                  <a:srgbClr val="FF0000"/>
                </a:solidFill>
              </a:rPr>
              <a:t>Setter</a:t>
            </a:r>
            <a:r>
              <a:rPr lang="tr-TR" sz="5400" b="1" dirty="0">
                <a:solidFill>
                  <a:srgbClr val="FF0000"/>
                </a:solidFill>
              </a:rPr>
              <a:t> Call) Değerlendirmesi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6" name="Resim 5">
            <a:extLst>
              <a:ext uri="{FF2B5EF4-FFF2-40B4-BE49-F238E27FC236}">
                <a16:creationId xmlns:a16="http://schemas.microsoft.com/office/drawing/2014/main" id="{CE44956D-F3B7-4E5B-B980-5D7542D03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473" y="1491916"/>
            <a:ext cx="7507705" cy="5366084"/>
          </a:xfrm>
          <a:prstGeom prst="rect">
            <a:avLst/>
          </a:prstGeom>
        </p:spPr>
      </p:pic>
    </p:spTree>
    <p:extLst>
      <p:ext uri="{BB962C8B-B14F-4D97-AF65-F5344CB8AC3E}">
        <p14:creationId xmlns:p14="http://schemas.microsoft.com/office/powerpoint/2010/main" val="1732193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Atak Yönleri Değerlendirmesi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CC50F4FC-3CF2-41AF-A371-0A474E103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9642" y="984062"/>
            <a:ext cx="8135802" cy="5873938"/>
          </a:xfrm>
          <a:prstGeom prst="rect">
            <a:avLst/>
          </a:prstGeom>
        </p:spPr>
      </p:pic>
    </p:spTree>
    <p:extLst>
      <p:ext uri="{BB962C8B-B14F-4D97-AF65-F5344CB8AC3E}">
        <p14:creationId xmlns:p14="http://schemas.microsoft.com/office/powerpoint/2010/main" val="2172699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Servis Yönleri Değerlendirmesi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7FA1EC96-7BBE-4F36-BDE3-E5E0B0864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095" y="984062"/>
            <a:ext cx="7828547" cy="5873938"/>
          </a:xfrm>
          <a:prstGeom prst="rect">
            <a:avLst/>
          </a:prstGeom>
        </p:spPr>
      </p:pic>
    </p:spTree>
    <p:extLst>
      <p:ext uri="{BB962C8B-B14F-4D97-AF65-F5344CB8AC3E}">
        <p14:creationId xmlns:p14="http://schemas.microsoft.com/office/powerpoint/2010/main" val="1771198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127518" y="1695339"/>
            <a:ext cx="11936964" cy="5036558"/>
          </a:xfrm>
        </p:spPr>
        <p:txBody>
          <a:bodyPr>
            <a:normAutofit/>
          </a:bodyPr>
          <a:lstStyle/>
          <a:p>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Blok Değerlendirmesi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D1760300-E67E-4D1A-8FE4-30A457D16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74" y="4562589"/>
            <a:ext cx="11034638" cy="2169308"/>
          </a:xfrm>
          <a:prstGeom prst="rect">
            <a:avLst/>
          </a:prstGeom>
        </p:spPr>
      </p:pic>
      <p:pic>
        <p:nvPicPr>
          <p:cNvPr id="7" name="Resim 6">
            <a:extLst>
              <a:ext uri="{FF2B5EF4-FFF2-40B4-BE49-F238E27FC236}">
                <a16:creationId xmlns:a16="http://schemas.microsoft.com/office/drawing/2014/main" id="{9ED08967-4FEE-468B-8AB0-E88A09E1C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995" y="1219587"/>
            <a:ext cx="10132072" cy="3302260"/>
          </a:xfrm>
          <a:prstGeom prst="rect">
            <a:avLst/>
          </a:prstGeom>
        </p:spPr>
      </p:pic>
    </p:spTree>
    <p:extLst>
      <p:ext uri="{BB962C8B-B14F-4D97-AF65-F5344CB8AC3E}">
        <p14:creationId xmlns:p14="http://schemas.microsoft.com/office/powerpoint/2010/main" val="3383999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Maç Planlaması</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5" name="Resim 4">
            <a:extLst>
              <a:ext uri="{FF2B5EF4-FFF2-40B4-BE49-F238E27FC236}">
                <a16:creationId xmlns:a16="http://schemas.microsoft.com/office/drawing/2014/main" id="{1771CF16-1E9B-4F59-A176-FF133A062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203600"/>
            <a:ext cx="11271379" cy="5654399"/>
          </a:xfrm>
          <a:prstGeom prst="rect">
            <a:avLst/>
          </a:prstGeom>
        </p:spPr>
      </p:pic>
    </p:spTree>
    <p:extLst>
      <p:ext uri="{BB962C8B-B14F-4D97-AF65-F5344CB8AC3E}">
        <p14:creationId xmlns:p14="http://schemas.microsoft.com/office/powerpoint/2010/main" val="17743419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br>
              <a:rPr lang="tr-TR" sz="4400" b="1" dirty="0"/>
            </a:br>
            <a:br>
              <a:rPr lang="tr-TR" sz="4400" b="1" dirty="0"/>
            </a:br>
            <a:endParaRPr lang="tr-TR" sz="4400" b="1"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Maç Planlaması</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pic>
        <p:nvPicPr>
          <p:cNvPr id="6" name="Resim 5">
            <a:extLst>
              <a:ext uri="{FF2B5EF4-FFF2-40B4-BE49-F238E27FC236}">
                <a16:creationId xmlns:a16="http://schemas.microsoft.com/office/drawing/2014/main" id="{B8B86364-B89A-4AFE-8DA3-FE04F88B9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09" y="1020490"/>
            <a:ext cx="11015923" cy="5814042"/>
          </a:xfrm>
          <a:prstGeom prst="rect">
            <a:avLst/>
          </a:prstGeom>
        </p:spPr>
      </p:pic>
    </p:spTree>
    <p:extLst>
      <p:ext uri="{BB962C8B-B14F-4D97-AF65-F5344CB8AC3E}">
        <p14:creationId xmlns:p14="http://schemas.microsoft.com/office/powerpoint/2010/main" val="2416746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-SERVİSTE</a:t>
            </a:r>
          </a:p>
          <a:p>
            <a:r>
              <a:rPr lang="tr-TR" sz="4400" b="1" dirty="0"/>
              <a:t>-SERVİS KARŞILAMADA</a:t>
            </a:r>
          </a:p>
          <a:p>
            <a:r>
              <a:rPr lang="tr-TR" sz="4400" b="1" dirty="0"/>
              <a:t>-ATAK YÖNÜNDE </a:t>
            </a:r>
          </a:p>
          <a:p>
            <a:r>
              <a:rPr lang="tr-TR" sz="4400" b="1" dirty="0"/>
              <a:t>-PAS DAĞILIMINDA </a:t>
            </a:r>
          </a:p>
          <a:p>
            <a:r>
              <a:rPr lang="tr-TR" sz="4400" b="1" dirty="0"/>
              <a:t> </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Taktik Uygulamalar</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587743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-SERVİSTE</a:t>
            </a:r>
          </a:p>
          <a:p>
            <a:r>
              <a:rPr lang="tr-TR" sz="4400" b="1" dirty="0"/>
              <a:t>Rakibin zayıf </a:t>
            </a:r>
            <a:r>
              <a:rPr lang="tr-TR" sz="4400" b="1" dirty="0" err="1"/>
              <a:t>manşetçisi</a:t>
            </a:r>
            <a:r>
              <a:rPr lang="tr-TR" sz="4400" b="1" dirty="0"/>
              <a:t> tespit edilerek ona karşı takımımızın atacağı servislerin analizleri. </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Taktik Uygulamalar</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1378868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-SERVİS KARŞILAMADA</a:t>
            </a:r>
          </a:p>
          <a:p>
            <a:r>
              <a:rPr lang="tr-TR" sz="4400" b="1" dirty="0"/>
              <a:t>Rakibin servislerinde servis yönünü(kuvvetli attığı) belirleme ve  ona göre karşılama düzeni oluşturma</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Taktik Uygulamalar</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2529425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a:p>
            <a:endParaRPr lang="tr-TR" sz="2800" dirty="0"/>
          </a:p>
          <a:p>
            <a:pPr eaLnBrk="0" hangingPunct="0">
              <a:buFontTx/>
              <a:buChar char="•"/>
            </a:pPr>
            <a:r>
              <a:rPr lang="tr-TR" sz="2800" dirty="0">
                <a:cs typeface="Times New Roman" pitchFamily="18" charset="0"/>
              </a:rPr>
              <a:t>Serbest Gözlem ve değerlendirme</a:t>
            </a:r>
          </a:p>
          <a:p>
            <a:pPr eaLnBrk="0" hangingPunct="0">
              <a:buFontTx/>
              <a:buChar char="•"/>
            </a:pPr>
            <a:endParaRPr lang="tr-TR" sz="2800" dirty="0">
              <a:cs typeface="Times New Roman" pitchFamily="18" charset="0"/>
            </a:endParaRPr>
          </a:p>
          <a:p>
            <a:pPr eaLnBrk="0" hangingPunct="0">
              <a:buFontTx/>
              <a:buChar char="•"/>
            </a:pPr>
            <a:r>
              <a:rPr lang="tr-TR" sz="2800" dirty="0">
                <a:cs typeface="Times New Roman" pitchFamily="18" charset="0"/>
              </a:rPr>
              <a:t>Grafik Yöntemi</a:t>
            </a:r>
          </a:p>
          <a:p>
            <a:pPr eaLnBrk="0" hangingPunct="0">
              <a:buFontTx/>
              <a:buChar char="•"/>
            </a:pPr>
            <a:endParaRPr lang="tr-TR" sz="2800" dirty="0">
              <a:cs typeface="Times New Roman" pitchFamily="18" charset="0"/>
            </a:endParaRPr>
          </a:p>
          <a:p>
            <a:pPr eaLnBrk="0" hangingPunct="0">
              <a:buFontTx/>
              <a:buChar char="•"/>
            </a:pPr>
            <a:r>
              <a:rPr lang="tr-TR" sz="2800" dirty="0">
                <a:cs typeface="Times New Roman" pitchFamily="18" charset="0"/>
              </a:rPr>
              <a:t>Video Fotoğraf veya Film Kayıtları</a:t>
            </a:r>
          </a:p>
          <a:p>
            <a:pPr eaLnBrk="0" hangingPunct="0">
              <a:buFontTx/>
              <a:buChar char="•"/>
            </a:pPr>
            <a:endParaRPr lang="tr-TR" sz="2800" dirty="0">
              <a:cs typeface="Times New Roman" pitchFamily="18" charset="0"/>
            </a:endParaRPr>
          </a:p>
          <a:p>
            <a:pPr eaLnBrk="0" hangingPunct="0">
              <a:buFontTx/>
              <a:buChar char="•"/>
            </a:pPr>
            <a:r>
              <a:rPr lang="tr-TR" sz="2800" dirty="0">
                <a:cs typeface="Times New Roman" pitchFamily="18" charset="0"/>
              </a:rPr>
              <a:t>Birleştirilmiş Yöntemler</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Müsabaka Analiz Yöntemleri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3524187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-ATAK YÖNÜNDE</a:t>
            </a:r>
          </a:p>
          <a:p>
            <a:r>
              <a:rPr lang="tr-TR" sz="4400" b="1" dirty="0"/>
              <a:t>Rakibin hücum oyuncularının analizleri ve blok defans sisteminin belirlenmesi </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Taktik Uygulamalar</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164695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-PASÖR ANALİZİNDE </a:t>
            </a:r>
            <a:br>
              <a:rPr lang="tr-TR" sz="4400" b="1" dirty="0"/>
            </a:br>
            <a:r>
              <a:rPr lang="tr-TR" sz="4400" b="1" dirty="0"/>
              <a:t>PAS DAĞILIMLARINDA </a:t>
            </a:r>
            <a:br>
              <a:rPr lang="tr-TR" sz="4400" b="1" dirty="0"/>
            </a:br>
            <a:br>
              <a:rPr lang="tr-TR" sz="4400" b="1" dirty="0"/>
            </a:br>
            <a:r>
              <a:rPr lang="tr-TR" sz="4400" b="1" dirty="0"/>
              <a:t>Pasörün </a:t>
            </a:r>
            <a:r>
              <a:rPr lang="tr-TR" sz="4400" b="1" dirty="0" err="1"/>
              <a:t>karekteristik</a:t>
            </a:r>
            <a:r>
              <a:rPr lang="tr-TR" sz="4400" b="1" dirty="0"/>
              <a:t> özelliğinin analizi ve ona göre yapılacak önlemler.</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Taktik Uygulamalar</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9999503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-Taktik uygulamalar sonucu eksikliklerin tespit edilmesi ve antrene edilmesi.</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Taktik Uygulamalar</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815963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700462"/>
            <a:ext cx="11936964" cy="5036558"/>
          </a:xfrm>
        </p:spPr>
        <p:txBody>
          <a:bodyPr>
            <a:normAutofit/>
          </a:bodyPr>
          <a:lstStyle/>
          <a:p>
            <a:r>
              <a:rPr lang="tr-TR" sz="4400" b="1" dirty="0"/>
              <a:t>-Takımların oyuncularının </a:t>
            </a:r>
            <a:r>
              <a:rPr lang="tr-TR" sz="4400" b="1" dirty="0" err="1"/>
              <a:t>performanlarını</a:t>
            </a:r>
            <a:r>
              <a:rPr lang="tr-TR" sz="4400" b="1" dirty="0"/>
              <a:t> takip etmeleri ve geri bildirim sağlamaları için kullanılmaktadır.</a:t>
            </a:r>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19"/>
            <a:ext cx="11271379" cy="1359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5400" b="1" dirty="0">
                <a:solidFill>
                  <a:srgbClr val="FF0000"/>
                </a:solidFill>
              </a:rPr>
              <a:t>Antrenman Analizi</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2206521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a:p>
            <a:r>
              <a:rPr lang="tr-TR" sz="2800" dirty="0"/>
              <a:t>Bir veya birkaç gözlemci maçı seyreder ve takım(</a:t>
            </a:r>
            <a:r>
              <a:rPr lang="tr-TR" sz="2800" dirty="0" err="1"/>
              <a:t>lar</a:t>
            </a:r>
            <a:r>
              <a:rPr lang="tr-TR" sz="2800" dirty="0"/>
              <a:t>)ın ve oyuncuların performansını değerlendirir. Belirli konular hakkında notlar alırlar ve gözlemlerini hazır forma kaydederler.</a:t>
            </a:r>
          </a:p>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Serbest Gözlem ve değerlendirme</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spTree>
    <p:extLst>
      <p:ext uri="{BB962C8B-B14F-4D97-AF65-F5344CB8AC3E}">
        <p14:creationId xmlns:p14="http://schemas.microsoft.com/office/powerpoint/2010/main" val="3645478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AFAB5FD-C9AC-46D7-A9D4-6118156F0013}"/>
              </a:ext>
            </a:extLst>
          </p:cNvPr>
          <p:cNvSpPr>
            <a:spLocks noGrp="1"/>
          </p:cNvSpPr>
          <p:nvPr>
            <p:ph type="subTitle" idx="1"/>
          </p:nvPr>
        </p:nvSpPr>
        <p:spPr>
          <a:xfrm>
            <a:off x="74644" y="1295865"/>
            <a:ext cx="11936964" cy="5441155"/>
          </a:xfrm>
        </p:spPr>
        <p:txBody>
          <a:bodyPr>
            <a:normAutofit/>
          </a:bodyPr>
          <a:lstStyle/>
          <a:p>
            <a:endParaRPr lang="tr-TR" sz="2800" dirty="0"/>
          </a:p>
        </p:txBody>
      </p:sp>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Serbest Gözlem ve değerlendirme</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graphicFrame>
        <p:nvGraphicFramePr>
          <p:cNvPr id="5" name="Object 3">
            <a:extLst>
              <a:ext uri="{FF2B5EF4-FFF2-40B4-BE49-F238E27FC236}">
                <a16:creationId xmlns:a16="http://schemas.microsoft.com/office/drawing/2014/main" id="{AA366843-C212-4246-965E-1B08996E7258}"/>
              </a:ext>
            </a:extLst>
          </p:cNvPr>
          <p:cNvGraphicFramePr>
            <a:graphicFrameLocks noChangeAspect="1"/>
          </p:cNvGraphicFramePr>
          <p:nvPr>
            <p:extLst>
              <p:ext uri="{D42A27DB-BD31-4B8C-83A1-F6EECF244321}">
                <p14:modId xmlns:p14="http://schemas.microsoft.com/office/powerpoint/2010/main" val="1228994639"/>
              </p:ext>
            </p:extLst>
          </p:nvPr>
        </p:nvGraphicFramePr>
        <p:xfrm>
          <a:off x="1438289" y="856786"/>
          <a:ext cx="9209673" cy="5660694"/>
        </p:xfrm>
        <a:graphic>
          <a:graphicData uri="http://schemas.openxmlformats.org/presentationml/2006/ole">
            <mc:AlternateContent xmlns:mc="http://schemas.openxmlformats.org/markup-compatibility/2006">
              <mc:Choice xmlns:v="urn:schemas-microsoft-com:vml" Requires="v">
                <p:oleObj name="Belge" r:id="rId3" imgW="6782279" imgH="9058288" progId="Word.Document.12">
                  <p:embed/>
                </p:oleObj>
              </mc:Choice>
              <mc:Fallback>
                <p:oleObj name="Belge" r:id="rId3" imgW="6782279" imgH="9058288" progId="Word.Document.12">
                  <p:embed/>
                  <p:pic>
                    <p:nvPicPr>
                      <p:cNvPr id="5" name="Object 3">
                        <a:extLst>
                          <a:ext uri="{FF2B5EF4-FFF2-40B4-BE49-F238E27FC236}">
                            <a16:creationId xmlns:a16="http://schemas.microsoft.com/office/drawing/2014/main" id="{AA366843-C212-4246-965E-1B08996E7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89" y="856786"/>
                        <a:ext cx="9209673" cy="566069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316038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2">
            <a:extLst>
              <a:ext uri="{FF2B5EF4-FFF2-40B4-BE49-F238E27FC236}">
                <a16:creationId xmlns:a16="http://schemas.microsoft.com/office/drawing/2014/main" id="{386CD3FA-741A-4A67-AD0B-B54836CD0F8B}"/>
              </a:ext>
            </a:extLst>
          </p:cNvPr>
          <p:cNvSpPr txBox="1">
            <a:spLocks/>
          </p:cNvSpPr>
          <p:nvPr/>
        </p:nvSpPr>
        <p:spPr>
          <a:xfrm>
            <a:off x="74644" y="340520"/>
            <a:ext cx="11271379" cy="73580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tr-TR" sz="5400" b="1" dirty="0">
                <a:solidFill>
                  <a:srgbClr val="FF0000"/>
                </a:solidFill>
              </a:rPr>
              <a:t>Serbest Gözlem ve değerlendirme</a:t>
            </a:r>
          </a:p>
        </p:txBody>
      </p:sp>
      <p:pic>
        <p:nvPicPr>
          <p:cNvPr id="9" name="Resim 8">
            <a:extLst>
              <a:ext uri="{FF2B5EF4-FFF2-40B4-BE49-F238E27FC236}">
                <a16:creationId xmlns:a16="http://schemas.microsoft.com/office/drawing/2014/main" id="{25828D95-E587-42EF-9CA3-2D86B49F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444" y="120980"/>
            <a:ext cx="1726164" cy="863082"/>
          </a:xfrm>
          <a:prstGeom prst="rect">
            <a:avLst/>
          </a:prstGeom>
        </p:spPr>
      </p:pic>
      <p:graphicFrame>
        <p:nvGraphicFramePr>
          <p:cNvPr id="5" name="Object 2">
            <a:extLst>
              <a:ext uri="{FF2B5EF4-FFF2-40B4-BE49-F238E27FC236}">
                <a16:creationId xmlns:a16="http://schemas.microsoft.com/office/drawing/2014/main" id="{B422EA70-9894-468C-9305-4CF0A1AC06C1}"/>
              </a:ext>
            </a:extLst>
          </p:cNvPr>
          <p:cNvGraphicFramePr>
            <a:graphicFrameLocks noChangeAspect="1"/>
          </p:cNvGraphicFramePr>
          <p:nvPr>
            <p:extLst>
              <p:ext uri="{D42A27DB-BD31-4B8C-83A1-F6EECF244321}">
                <p14:modId xmlns:p14="http://schemas.microsoft.com/office/powerpoint/2010/main" val="2417074651"/>
              </p:ext>
            </p:extLst>
          </p:nvPr>
        </p:nvGraphicFramePr>
        <p:xfrm>
          <a:off x="1" y="1076326"/>
          <a:ext cx="10780294" cy="5660693"/>
        </p:xfrm>
        <a:graphic>
          <a:graphicData uri="http://schemas.openxmlformats.org/presentationml/2006/ole">
            <mc:AlternateContent xmlns:mc="http://schemas.openxmlformats.org/markup-compatibility/2006">
              <mc:Choice xmlns:v="urn:schemas-microsoft-com:vml" Requires="v">
                <p:oleObj name="Belge" r:id="rId3" imgW="9663688" imgH="6196192" progId="Word.Document.12">
                  <p:embed/>
                </p:oleObj>
              </mc:Choice>
              <mc:Fallback>
                <p:oleObj name="Belge" r:id="rId3" imgW="9663688" imgH="6196192" progId="Word.Document.12">
                  <p:embed/>
                  <p:pic>
                    <p:nvPicPr>
                      <p:cNvPr id="5" name="Object 2">
                        <a:extLst>
                          <a:ext uri="{FF2B5EF4-FFF2-40B4-BE49-F238E27FC236}">
                            <a16:creationId xmlns:a16="http://schemas.microsoft.com/office/drawing/2014/main" id="{B422EA70-9894-468C-9305-4CF0A1AC0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076326"/>
                        <a:ext cx="10780294" cy="566069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9636410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1184</TotalTime>
  <Words>1550</Words>
  <Application>Microsoft Office PowerPoint</Application>
  <PresentationFormat>Geniş ekran</PresentationFormat>
  <Paragraphs>248</Paragraphs>
  <Slides>63</Slides>
  <Notes>0</Notes>
  <HiddenSlides>0</HiddenSlides>
  <MMClips>0</MMClips>
  <ScaleCrop>false</ScaleCrop>
  <HeadingPairs>
    <vt:vector size="8" baseType="variant">
      <vt:variant>
        <vt:lpstr>Kullanılan Yazı Tipleri</vt:lpstr>
      </vt:variant>
      <vt:variant>
        <vt:i4>4</vt:i4>
      </vt:variant>
      <vt:variant>
        <vt:lpstr>Tema</vt:lpstr>
      </vt:variant>
      <vt:variant>
        <vt:i4>1</vt:i4>
      </vt:variant>
      <vt:variant>
        <vt:lpstr>Eklenmiş OLE Hizmet Programları</vt:lpstr>
      </vt:variant>
      <vt:variant>
        <vt:i4>3</vt:i4>
      </vt:variant>
      <vt:variant>
        <vt:lpstr>Slayt Başlıkları</vt:lpstr>
      </vt:variant>
      <vt:variant>
        <vt:i4>63</vt:i4>
      </vt:variant>
    </vt:vector>
  </HeadingPairs>
  <TitlesOfParts>
    <vt:vector size="71" baseType="lpstr">
      <vt:lpstr>Arial</vt:lpstr>
      <vt:lpstr>Calibri</vt:lpstr>
      <vt:lpstr>Calibri Light</vt:lpstr>
      <vt:lpstr>Wingdings</vt:lpstr>
      <vt:lpstr>Office Teması</vt:lpstr>
      <vt:lpstr>Belge</vt:lpstr>
      <vt:lpstr>Worksheet</vt:lpstr>
      <vt:lpstr>Microsoft Excel 97-2003 Worksheet</vt:lpstr>
      <vt:lpstr>MÜSABAKA VE ANTRENMAN ANALİZİ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asus</cp:lastModifiedBy>
  <cp:revision>36</cp:revision>
  <dcterms:created xsi:type="dcterms:W3CDTF">2021-02-11T17:05:52Z</dcterms:created>
  <dcterms:modified xsi:type="dcterms:W3CDTF">2021-02-14T16:58:07Z</dcterms:modified>
</cp:coreProperties>
</file>