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Default Extension="docx" ContentType="application/vnd.openxmlformats-officedocument.wordprocessingml.document"/>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4" r:id="rId2"/>
    <p:sldMasterId id="2147483672" r:id="rId3"/>
    <p:sldMasterId id="2147483660" r:id="rId4"/>
  </p:sldMasterIdLst>
  <p:notesMasterIdLst>
    <p:notesMasterId r:id="rId49"/>
  </p:notesMasterIdLst>
  <p:sldIdLst>
    <p:sldId id="356" r:id="rId5"/>
    <p:sldId id="257" r:id="rId6"/>
    <p:sldId id="358" r:id="rId7"/>
    <p:sldId id="359" r:id="rId8"/>
    <p:sldId id="361" r:id="rId9"/>
    <p:sldId id="376" r:id="rId10"/>
    <p:sldId id="379" r:id="rId11"/>
    <p:sldId id="378" r:id="rId12"/>
    <p:sldId id="381" r:id="rId13"/>
    <p:sldId id="380" r:id="rId14"/>
    <p:sldId id="377" r:id="rId15"/>
    <p:sldId id="384" r:id="rId16"/>
    <p:sldId id="383" r:id="rId17"/>
    <p:sldId id="388" r:id="rId18"/>
    <p:sldId id="387" r:id="rId19"/>
    <p:sldId id="386" r:id="rId20"/>
    <p:sldId id="391" r:id="rId21"/>
    <p:sldId id="382" r:id="rId22"/>
    <p:sldId id="393" r:id="rId23"/>
    <p:sldId id="385" r:id="rId24"/>
    <p:sldId id="392" r:id="rId25"/>
    <p:sldId id="397" r:id="rId26"/>
    <p:sldId id="390" r:id="rId27"/>
    <p:sldId id="396" r:id="rId28"/>
    <p:sldId id="395" r:id="rId29"/>
    <p:sldId id="402" r:id="rId30"/>
    <p:sldId id="394" r:id="rId31"/>
    <p:sldId id="401" r:id="rId32"/>
    <p:sldId id="398" r:id="rId33"/>
    <p:sldId id="405" r:id="rId34"/>
    <p:sldId id="400" r:id="rId35"/>
    <p:sldId id="404" r:id="rId36"/>
    <p:sldId id="408" r:id="rId37"/>
    <p:sldId id="407" r:id="rId38"/>
    <p:sldId id="406" r:id="rId39"/>
    <p:sldId id="403" r:id="rId40"/>
    <p:sldId id="411" r:id="rId41"/>
    <p:sldId id="399" r:id="rId42"/>
    <p:sldId id="410" r:id="rId43"/>
    <p:sldId id="414" r:id="rId44"/>
    <p:sldId id="409" r:id="rId45"/>
    <p:sldId id="413" r:id="rId46"/>
    <p:sldId id="412" r:id="rId47"/>
    <p:sldId id="415"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0C3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6667" autoAdjust="0"/>
  </p:normalViewPr>
  <p:slideViewPr>
    <p:cSldViewPr>
      <p:cViewPr varScale="1">
        <p:scale>
          <a:sx n="76" d="100"/>
          <a:sy n="76" d="100"/>
        </p:scale>
        <p:origin x="-9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87CA3B8-AF9E-4E3F-9F1C-FA968935E05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DB88584-86FE-40A9-9924-7F9369331A48}" type="slidenum">
              <a:rPr lang="en-US" smtClean="0"/>
              <a:pPr/>
              <a:t>2</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9AE1A0E-DBD5-45B6-94DE-E7C413C13ABB}" type="slidenum">
              <a:rPr lang="en-US" smtClean="0"/>
              <a:pPr/>
              <a:t>11</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9D5DEC1-6256-4DB6-9DC7-0A5F878672F0}" type="slidenum">
              <a:rPr lang="en-US" smtClean="0"/>
              <a:pPr/>
              <a:t>12</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C2CB1C8-EF62-4A36-AE14-3ED55520F7C6}" type="slidenum">
              <a:rPr lang="en-US" smtClean="0"/>
              <a:pPr/>
              <a:t>13</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BDE7C0F-0C91-4D66-978A-D43554251571}" type="slidenum">
              <a:rPr lang="en-US" smtClean="0"/>
              <a:pPr/>
              <a:t>14</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CE20803-EC95-46DB-A9B5-2761B32BBD3F}" type="slidenum">
              <a:rPr lang="en-US" smtClean="0"/>
              <a:pPr/>
              <a:t>15</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65BF048-D111-4A74-B3B1-7CD8A4E6625D}" type="slidenum">
              <a:rPr lang="en-US" smtClean="0"/>
              <a:pPr/>
              <a:t>16</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F3D7105-5391-4017-A852-1DBFDEE598D2}" type="slidenum">
              <a:rPr lang="en-US" smtClean="0"/>
              <a:pPr/>
              <a:t>17</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0E4F3AE-6594-48B9-9E95-A61362E68B66}" type="slidenum">
              <a:rPr lang="en-US" smtClean="0"/>
              <a:pPr/>
              <a:t>18</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9F380E8-B3FA-4BBC-8782-CBCCB83176C8}" type="slidenum">
              <a:rPr lang="en-US" smtClean="0"/>
              <a:pPr/>
              <a:t>19</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A5CB743-2E74-4689-8C42-51B93C2C5B3F}" type="slidenum">
              <a:rPr lang="en-US" smtClean="0"/>
              <a:pPr/>
              <a:t>20</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7EA0D78-31D2-43AF-8D9F-C1899645AF47}" type="slidenum">
              <a:rPr lang="en-US" smtClean="0"/>
              <a:pPr/>
              <a:t>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9085B81-AC90-4F90-AA07-6558EB1508B4}" type="slidenum">
              <a:rPr lang="en-US" smtClean="0"/>
              <a:pPr/>
              <a:t>21</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3012F8F-6928-467B-B570-F38D1919B5C8}" type="slidenum">
              <a:rPr lang="en-US" smtClean="0"/>
              <a:pPr/>
              <a:t>22</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2E9AB8FF-3A9F-4CB8-AC84-50078AFA33F4}" type="slidenum">
              <a:rPr lang="en-US" smtClean="0"/>
              <a:pPr/>
              <a:t>23</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5E35EEB-36B2-43F9-A6A6-56626C027755}" type="slidenum">
              <a:rPr lang="en-US" smtClean="0"/>
              <a:pPr/>
              <a:t>24</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06BA0F8-8DAA-4694-BEC0-D8CD96F77682}" type="slidenum">
              <a:rPr lang="en-US" smtClean="0"/>
              <a:pPr/>
              <a:t>25</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B3F80A4-2FFF-4CEB-9C69-82FF17B5C6CF}" type="slidenum">
              <a:rPr lang="en-US" smtClean="0"/>
              <a:pPr/>
              <a:t>26</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B3F80A4-2FFF-4CEB-9C69-82FF17B5C6CF}" type="slidenum">
              <a:rPr lang="en-US" smtClean="0"/>
              <a:pPr/>
              <a:t>27</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B3F80A4-2FFF-4CEB-9C69-82FF17B5C6CF}" type="slidenum">
              <a:rPr lang="en-US" smtClean="0"/>
              <a:pPr/>
              <a:t>28</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B3F80A4-2FFF-4CEB-9C69-82FF17B5C6CF}" type="slidenum">
              <a:rPr lang="en-US" smtClean="0"/>
              <a:pPr/>
              <a:t>29</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B3F80A4-2FFF-4CEB-9C69-82FF17B5C6CF}" type="slidenum">
              <a:rPr lang="en-US" smtClean="0"/>
              <a:pPr/>
              <a:t>30</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9036ED6-DF63-406D-85F9-068A8FA53BC8}" type="slidenum">
              <a:rPr lang="en-US" smtClean="0"/>
              <a:pPr/>
              <a:t>4</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B3F80A4-2FFF-4CEB-9C69-82FF17B5C6CF}" type="slidenum">
              <a:rPr lang="en-US" smtClean="0"/>
              <a:pPr/>
              <a:t>31</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B3F80A4-2FFF-4CEB-9C69-82FF17B5C6CF}" type="slidenum">
              <a:rPr lang="en-US" smtClean="0"/>
              <a:pPr/>
              <a:t>32</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B3F80A4-2FFF-4CEB-9C69-82FF17B5C6CF}" type="slidenum">
              <a:rPr lang="en-US" smtClean="0"/>
              <a:pPr/>
              <a:t>33</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B3F80A4-2FFF-4CEB-9C69-82FF17B5C6CF}" type="slidenum">
              <a:rPr lang="en-US" smtClean="0"/>
              <a:pPr/>
              <a:t>34</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B3F80A4-2FFF-4CEB-9C69-82FF17B5C6CF}" type="slidenum">
              <a:rPr lang="en-US" smtClean="0"/>
              <a:pPr/>
              <a:t>35</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B3F80A4-2FFF-4CEB-9C69-82FF17B5C6CF}" type="slidenum">
              <a:rPr lang="en-US" smtClean="0"/>
              <a:pPr/>
              <a:t>36</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B3F80A4-2FFF-4CEB-9C69-82FF17B5C6CF}" type="slidenum">
              <a:rPr lang="en-US" smtClean="0"/>
              <a:pPr/>
              <a:t>37</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B3F80A4-2FFF-4CEB-9C69-82FF17B5C6CF}" type="slidenum">
              <a:rPr lang="en-US" smtClean="0"/>
              <a:pPr/>
              <a:t>38</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B3F80A4-2FFF-4CEB-9C69-82FF17B5C6CF}" type="slidenum">
              <a:rPr lang="en-US" smtClean="0"/>
              <a:pPr/>
              <a:t>39</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B3F80A4-2FFF-4CEB-9C69-82FF17B5C6CF}" type="slidenum">
              <a:rPr lang="en-US" smtClean="0"/>
              <a:pPr/>
              <a:t>40</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0FBEF8A-F287-49D3-86E1-4FA51DF1D989}" type="slidenum">
              <a:rPr lang="en-US" smtClean="0"/>
              <a:pPr/>
              <a:t>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B3F80A4-2FFF-4CEB-9C69-82FF17B5C6CF}" type="slidenum">
              <a:rPr lang="en-US" smtClean="0"/>
              <a:pPr/>
              <a:t>41</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B3F80A4-2FFF-4CEB-9C69-82FF17B5C6CF}" type="slidenum">
              <a:rPr lang="en-US" smtClean="0"/>
              <a:pPr/>
              <a:t>42</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B3F80A4-2FFF-4CEB-9C69-82FF17B5C6CF}" type="slidenum">
              <a:rPr lang="en-US" smtClean="0"/>
              <a:pPr/>
              <a:t>43</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B3F80A4-2FFF-4CEB-9C69-82FF17B5C6CF}" type="slidenum">
              <a:rPr lang="en-US" smtClean="0"/>
              <a:pPr/>
              <a:t>44</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E3C9046-37DB-4D5C-9B4F-8E779EAB69A8}" type="slidenum">
              <a:rPr lang="en-US" smtClean="0"/>
              <a:pPr/>
              <a:t>6</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34A67C7-2CF7-4A1D-B060-B11F7A1FFEE7}" type="slidenum">
              <a:rPr lang="en-US" smtClean="0"/>
              <a:pPr/>
              <a:t>7</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C6E0E73-79F2-42A2-8FFD-D8609648CF03}" type="slidenum">
              <a:rPr lang="en-US" smtClean="0"/>
              <a:pPr/>
              <a:t>8</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64AD83F-215B-41AD-B657-104E8A4EE393}" type="slidenum">
              <a:rPr lang="en-US" smtClean="0"/>
              <a:pPr/>
              <a:t>9</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CEEDDD6-9AD5-4A80-927B-7AAAE8C70F4F}" type="slidenum">
              <a:rPr lang="en-US" smtClean="0"/>
              <a:pPr/>
              <a:t>10</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86367693-1AB7-4004-BBE6-DC29DAA09156}" type="datetime1">
              <a:rPr lang="tr-TR"/>
              <a:pPr>
                <a:defRPr/>
              </a:pPr>
              <a:t>8.06.2019</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9EDD0B09-E3D3-4EB3-8C55-F004B41BA64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7B113CE4-84B2-4B32-9D7A-09665C5CD3EE}" type="datetime1">
              <a:rPr lang="tr-TR"/>
              <a:pPr>
                <a:defRPr/>
              </a:pPr>
              <a:t>8.06.2019</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B1A8F017-7238-40D5-B607-85A96B568DF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D0ABF1BF-D3AA-4CB5-AB8F-9D9CC99F6DFF}" type="datetime1">
              <a:rPr lang="tr-TR"/>
              <a:pPr>
                <a:defRPr/>
              </a:pPr>
              <a:t>8.06.2019</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AE3F3882-6080-419E-AB5E-9050277F670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8.06.2019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AC34F6D-CB69-445A-AC26-D711936E65FC}"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8.06.2019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44C2AB9-E3FA-4656-8672-1DCB43DDE664}"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8.06.2019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DFE0520-79FF-4AD2-8F67-748F4E766AC5}"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8.06.2019</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26F80255-0C65-4CEA-A8ED-4925C5015396}"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8.06.2019</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E5AA0A88-D881-44F0-9711-AAAADB1B0352}"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8.06.2019</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8E09B9D7-5D0B-4615-A155-92D9A28624A5}"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8.06.2019</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3E784194-FBF6-41A8-B66B-A68D14013305}"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8.06.2019</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A640C7E6-0A53-405A-A29A-8FED6E3E52A2}"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3919FA27-A48B-43A6-8F57-FA2C54FB79AA}" type="datetime1">
              <a:rPr lang="tr-TR"/>
              <a:pPr>
                <a:defRPr/>
              </a:pPr>
              <a:t>8.06.2019</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7445818C-877C-4A25-B154-91B01E82E7E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8.06.2019</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0725C42-A30E-4790-A327-CD5C3A909D4D}"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8.06.2019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049544B-C335-44D8-8D6E-0EAAC4D835C0}"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8.06.2019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5269BC1-EBD7-43D8-8257-BCCA9D873621}" type="slidenum">
              <a:rPr lang="tr-TR"/>
              <a:pPr>
                <a:defRP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8.06.2019</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4AC595DD-900B-4356-A363-7187D86A5BBD}" type="slidenum">
              <a:rPr lang="tr-TR"/>
              <a:pPr>
                <a:defRPr/>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8.06.2019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1A5178D-BD2A-43ED-9193-F243EBFD8777}" type="slidenum">
              <a:rPr lang="tr-TR"/>
              <a:pPr>
                <a:defRPr/>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8.06.2019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F87F3B3-3724-4CE3-80FB-EA6AB6FA69F0}" type="slidenum">
              <a:rPr lang="tr-TR"/>
              <a:pPr>
                <a:defRPr/>
              </a:pPr>
              <a:t>‹#›</a:t>
            </a:fld>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8.06.2019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DD89572-7F81-460C-AE99-6036137B3DD7}" type="slidenum">
              <a:rPr lang="tr-TR"/>
              <a:pPr>
                <a:defRPr/>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8.06.2019</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1B461740-F5C6-44DC-AD20-4E344FFB22BF}" type="slidenum">
              <a:rPr lang="tr-TR"/>
              <a:pPr>
                <a:defRPr/>
              </a:pPr>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8.06.2019</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7D06C282-21FE-4440-B8B3-6B83E92DA572}" type="slidenum">
              <a:rPr lang="tr-TR"/>
              <a:pPr>
                <a:defRPr/>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8.06.2019</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4BF848CE-2D4F-4489-98C6-A6114029D3FF}"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FF120510-6D45-443B-95CE-96BF75890B96}" type="datetime1">
              <a:rPr lang="tr-TR"/>
              <a:pPr>
                <a:defRPr/>
              </a:pPr>
              <a:t>8.06.2019</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BCE93792-8263-4E1E-81EF-484E0E3A3D7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8.06.2019</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DD6E967A-FF72-4399-BE3E-716D36DF6AA5}" type="slidenum">
              <a:rPr lang="tr-TR"/>
              <a:pPr>
                <a:defRPr/>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8.06.2019</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280127C7-CB3D-4FC2-9E6A-CBD301D28FEC}" type="slidenum">
              <a:rPr lang="tr-TR"/>
              <a:pPr>
                <a:defRPr/>
              </a:pPr>
              <a:t>‹#›</a:t>
            </a:fld>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8.06.2019</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0F9829A-8961-4C66-8FE8-90DC24DEF121}" type="slidenum">
              <a:rPr lang="tr-TR"/>
              <a:pPr>
                <a:defRPr/>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8.06.2019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67267CE-A31C-42F6-A57B-A229B96B9586}" type="slidenum">
              <a:rPr lang="tr-TR"/>
              <a:pPr>
                <a:defRPr/>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8.06.2019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13C5370-6AFC-4A07-A7A5-E2C280362F8A}" type="slidenum">
              <a:rPr lang="tr-TR"/>
              <a:pPr>
                <a:defRPr/>
              </a:pPr>
              <a:t>‹#›</a:t>
            </a:fld>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8.06.2019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5EC8F6D-4E34-4D35-B633-AB6F05909E1E}" type="slidenum">
              <a:rPr lang="tr-TR"/>
              <a:pPr>
                <a:defRPr/>
              </a:pPr>
              <a:t>‹#›</a:t>
            </a:fld>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8.06.2019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C3AAA9D-7CBC-47A1-A15A-6EB6CACABE77}" type="slidenum">
              <a:rPr lang="tr-TR"/>
              <a:pPr>
                <a:defRPr/>
              </a:pPr>
              <a:t>‹#›</a:t>
            </a:fld>
            <a:endParaRPr lang="tr-T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8.06.2019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77CEE0E-67E9-435F-ADEC-B3F0F42C7CE4}" type="slidenum">
              <a:rPr lang="tr-TR"/>
              <a:pPr>
                <a:defRPr/>
              </a:pPr>
              <a:t>‹#›</a:t>
            </a:fld>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8.06.2019</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93D37C73-631D-4DD8-BC6F-353B2ECAFBFD}" type="slidenum">
              <a:rPr lang="tr-TR"/>
              <a:pPr>
                <a:defRPr/>
              </a:pPr>
              <a:t>‹#›</a:t>
            </a:fld>
            <a:endParaRPr 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8.06.2019</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493A0A6A-78D9-43ED-9A9B-067623431FD5}"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0E695E87-0F77-47DF-9430-B6848D15AC89}" type="datetime1">
              <a:rPr lang="tr-TR"/>
              <a:pPr>
                <a:defRPr/>
              </a:pPr>
              <a:t>8.06.2019</a:t>
            </a:fld>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4C4B1C21-B213-447F-B7A3-78EB450F57C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8.06.2019</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522B3CD5-37BF-4148-AD3E-4E52FF5D05CC}" type="slidenum">
              <a:rPr lang="tr-TR"/>
              <a:pPr>
                <a:defRPr/>
              </a:pPr>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8.06.2019</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12D9836A-F43C-49EE-8F4E-7E3B5D82709E}" type="slidenum">
              <a:rPr lang="tr-TR"/>
              <a:pPr>
                <a:defRPr/>
              </a:pPr>
              <a:t>‹#›</a:t>
            </a:fld>
            <a:endParaRPr 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8.06.2019</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B06D41AA-A26F-4A9A-B0DA-F3C8F5EF6CBC}" type="slidenum">
              <a:rPr lang="tr-TR"/>
              <a:pPr>
                <a:defRPr/>
              </a:pPr>
              <a:t>‹#›</a:t>
            </a:fld>
            <a:endParaRPr lang="tr-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8.06.2019</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0EA93AA9-D5B3-40CB-A5FD-33240F8A7204}" type="slidenum">
              <a:rPr lang="tr-TR"/>
              <a:pPr>
                <a:defRPr/>
              </a:pPr>
              <a:t>‹#›</a:t>
            </a:fld>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8.06.2019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9A0A121-364A-4917-B7EF-6EB44E23ACBD}" type="slidenum">
              <a:rPr lang="tr-TR"/>
              <a:pPr>
                <a:defRPr/>
              </a:pPr>
              <a:t>‹#›</a:t>
            </a:fld>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8.06.2019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90820BF-EE28-41B6-AA81-883E48761860}"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E51E93BF-2AFB-47B2-9DFB-DBDF7BC8826E}" type="datetime1">
              <a:rPr lang="tr-TR"/>
              <a:pPr>
                <a:defRPr/>
              </a:pPr>
              <a:t>8.06.2019</a:t>
            </a:fld>
            <a:endParaRPr lang="tr-TR"/>
          </a:p>
        </p:txBody>
      </p:sp>
      <p:sp>
        <p:nvSpPr>
          <p:cNvPr id="8" name="Rectangle 6"/>
          <p:cNvSpPr>
            <a:spLocks noGrp="1" noChangeArrowheads="1"/>
          </p:cNvSpPr>
          <p:nvPr>
            <p:ph type="sldNum" sz="quarter" idx="11"/>
          </p:nvPr>
        </p:nvSpPr>
        <p:spPr>
          <a:ln/>
        </p:spPr>
        <p:txBody>
          <a:bodyPr/>
          <a:lstStyle>
            <a:lvl1pPr>
              <a:defRPr/>
            </a:lvl1pPr>
          </a:lstStyle>
          <a:p>
            <a:pPr>
              <a:defRPr/>
            </a:pPr>
            <a:fld id="{350607E5-1EC3-4DDE-8220-5339A6CBA9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A0B445D2-43B6-4752-8E84-1CB74A6E6990}" type="datetime1">
              <a:rPr lang="tr-TR"/>
              <a:pPr>
                <a:defRPr/>
              </a:pPr>
              <a:t>8.06.2019</a:t>
            </a:fld>
            <a:endParaRPr lang="tr-TR"/>
          </a:p>
        </p:txBody>
      </p:sp>
      <p:sp>
        <p:nvSpPr>
          <p:cNvPr id="4" name="Rectangle 6"/>
          <p:cNvSpPr>
            <a:spLocks noGrp="1" noChangeArrowheads="1"/>
          </p:cNvSpPr>
          <p:nvPr>
            <p:ph type="sldNum" sz="quarter" idx="11"/>
          </p:nvPr>
        </p:nvSpPr>
        <p:spPr>
          <a:ln/>
        </p:spPr>
        <p:txBody>
          <a:bodyPr/>
          <a:lstStyle>
            <a:lvl1pPr>
              <a:defRPr/>
            </a:lvl1pPr>
          </a:lstStyle>
          <a:p>
            <a:pPr>
              <a:defRPr/>
            </a:pPr>
            <a:fld id="{B683DC66-CC4A-4D45-B0BD-2EB7C8E6B32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CCFDBDA-26F0-408F-8BD4-609D9C36E299}" type="datetime1">
              <a:rPr lang="tr-TR"/>
              <a:pPr>
                <a:defRPr/>
              </a:pPr>
              <a:t>8.06.2019</a:t>
            </a:fld>
            <a:endParaRPr lang="tr-TR"/>
          </a:p>
        </p:txBody>
      </p:sp>
      <p:sp>
        <p:nvSpPr>
          <p:cNvPr id="3" name="Rectangle 6"/>
          <p:cNvSpPr>
            <a:spLocks noGrp="1" noChangeArrowheads="1"/>
          </p:cNvSpPr>
          <p:nvPr>
            <p:ph type="sldNum" sz="quarter" idx="11"/>
          </p:nvPr>
        </p:nvSpPr>
        <p:spPr>
          <a:ln/>
        </p:spPr>
        <p:txBody>
          <a:bodyPr/>
          <a:lstStyle>
            <a:lvl1pPr>
              <a:defRPr/>
            </a:lvl1pPr>
          </a:lstStyle>
          <a:p>
            <a:pPr>
              <a:defRPr/>
            </a:pPr>
            <a:fld id="{61D69A86-5D4D-4BFF-A672-9C289846082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791C5E2F-39AA-4424-8C60-70981BD0D037}" type="datetime1">
              <a:rPr lang="tr-TR"/>
              <a:pPr>
                <a:defRPr/>
              </a:pPr>
              <a:t>8.06.2019</a:t>
            </a:fld>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7F84B50A-3482-4223-8CE7-C39830DCDEC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816E28F3-CFFE-45BE-81E0-BCAF6628AD7D}" type="datetime1">
              <a:rPr lang="tr-TR"/>
              <a:pPr>
                <a:defRPr/>
              </a:pPr>
              <a:t>8.06.2019</a:t>
            </a:fld>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01429B98-CB11-4618-801F-1F1C8FE8E8A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468313"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23850" y="6308725"/>
            <a:ext cx="2016125" cy="360363"/>
          </a:xfrm>
          <a:prstGeom prst="rect">
            <a:avLst/>
          </a:prstGeom>
          <a:solidFill>
            <a:srgbClr val="BE0C30"/>
          </a:solidFill>
          <a:ln w="9525">
            <a:noFill/>
            <a:miter lim="800000"/>
            <a:headEnd/>
            <a:tailEnd/>
          </a:ln>
        </p:spPr>
        <p:txBody>
          <a:bodyPr vert="horz" wrap="square" lIns="91440" tIns="45720" rIns="91440" bIns="45720" numCol="1" anchor="t" anchorCtr="0" compatLnSpc="1">
            <a:prstTxWarp prst="textNoShape">
              <a:avLst/>
            </a:prstTxWarp>
          </a:bodyPr>
          <a:lstStyle>
            <a:lvl1pPr>
              <a:defRPr sz="1400" b="1" i="1">
                <a:solidFill>
                  <a:schemeClr val="bg1"/>
                </a:solidFill>
                <a:latin typeface="Arial" pitchFamily="34" charset="0"/>
              </a:defRPr>
            </a:lvl1pPr>
          </a:lstStyle>
          <a:p>
            <a:pPr>
              <a:defRPr/>
            </a:pPr>
            <a:fld id="{A602895C-7A37-44EB-947A-61FC47DAC243}" type="datetime1">
              <a:rPr lang="tr-TR"/>
              <a:pPr>
                <a:defRPr/>
              </a:pPr>
              <a:t>8.06.2019</a:t>
            </a:fld>
            <a:endParaRPr lang="tr-TR"/>
          </a:p>
        </p:txBody>
      </p:sp>
      <p:sp>
        <p:nvSpPr>
          <p:cNvPr id="1030" name="Rectangle 6"/>
          <p:cNvSpPr>
            <a:spLocks noGrp="1" noChangeArrowheads="1"/>
          </p:cNvSpPr>
          <p:nvPr>
            <p:ph type="sldNum" sz="quarter" idx="4"/>
          </p:nvPr>
        </p:nvSpPr>
        <p:spPr bwMode="auto">
          <a:xfrm>
            <a:off x="8342313" y="6308725"/>
            <a:ext cx="622300" cy="360363"/>
          </a:xfrm>
          <a:prstGeom prst="rect">
            <a:avLst/>
          </a:prstGeom>
          <a:solidFill>
            <a:srgbClr val="BE0C30"/>
          </a:solid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i="1">
                <a:solidFill>
                  <a:schemeClr val="bg1"/>
                </a:solidFill>
                <a:latin typeface="Arial" pitchFamily="34" charset="0"/>
              </a:defRPr>
            </a:lvl1pPr>
          </a:lstStyle>
          <a:p>
            <a:pPr>
              <a:defRPr/>
            </a:pPr>
            <a:fld id="{075AEAC7-91FB-4883-89CA-4A7210C27EA7}" type="slidenum">
              <a:rPr lang="en-US"/>
              <a:pPr>
                <a:defRPr/>
              </a:pPr>
              <a:t>‹#›</a:t>
            </a:fld>
            <a:endParaRPr lang="en-US"/>
          </a:p>
        </p:txBody>
      </p:sp>
      <p:pic>
        <p:nvPicPr>
          <p:cNvPr id="7173" name="Picture 13" descr="TVF_yeni_logo_600DPI_kirmizi"/>
          <p:cNvPicPr preferRelativeResize="0">
            <a:picLocks noChangeAspect="1" noChangeArrowheads="1"/>
          </p:cNvPicPr>
          <p:nvPr userDrawn="1"/>
        </p:nvPicPr>
        <p:blipFill>
          <a:blip r:embed="rId13"/>
          <a:srcRect/>
          <a:stretch>
            <a:fillRect/>
          </a:stretch>
        </p:blipFill>
        <p:spPr bwMode="auto">
          <a:xfrm>
            <a:off x="8497888" y="0"/>
            <a:ext cx="696912" cy="765175"/>
          </a:xfrm>
          <a:prstGeom prst="rect">
            <a:avLst/>
          </a:prstGeom>
          <a:noFill/>
          <a:ln w="9525">
            <a:noFill/>
            <a:miter lim="800000"/>
            <a:headEnd/>
            <a:tailEnd/>
          </a:ln>
        </p:spPr>
      </p:pic>
      <p:sp>
        <p:nvSpPr>
          <p:cNvPr id="1032" name="Line 3"/>
          <p:cNvSpPr>
            <a:spLocks noChangeShapeType="1"/>
          </p:cNvSpPr>
          <p:nvPr userDrawn="1"/>
        </p:nvSpPr>
        <p:spPr bwMode="auto">
          <a:xfrm>
            <a:off x="0" y="763588"/>
            <a:ext cx="8388350" cy="1587"/>
          </a:xfrm>
          <a:prstGeom prst="line">
            <a:avLst/>
          </a:prstGeom>
          <a:noFill/>
          <a:ln w="38100">
            <a:solidFill>
              <a:srgbClr val="BE0C30"/>
            </a:solidFill>
            <a:round/>
            <a:headEnd/>
            <a:tailEnd/>
          </a:ln>
        </p:spPr>
        <p:txBody>
          <a:bodyPr/>
          <a:lstStyle/>
          <a:p>
            <a:pPr>
              <a:defRPr/>
            </a:pPr>
            <a:endParaRPr lang="tr-TR">
              <a:latin typeface="Arial" pitchFamily="34" charset="0"/>
            </a:endParaRPr>
          </a:p>
        </p:txBody>
      </p:sp>
      <p:sp>
        <p:nvSpPr>
          <p:cNvPr id="1034" name="Rectangle 2"/>
          <p:cNvSpPr>
            <a:spLocks noChangeArrowheads="1"/>
          </p:cNvSpPr>
          <p:nvPr userDrawn="1"/>
        </p:nvSpPr>
        <p:spPr bwMode="auto">
          <a:xfrm>
            <a:off x="2124075" y="6308725"/>
            <a:ext cx="6300788" cy="360363"/>
          </a:xfrm>
          <a:prstGeom prst="rect">
            <a:avLst/>
          </a:prstGeom>
          <a:solidFill>
            <a:srgbClr val="BE0C30"/>
          </a:solidFill>
          <a:ln w="9525">
            <a:noFill/>
            <a:miter lim="800000"/>
            <a:headEnd/>
            <a:tailEnd/>
          </a:ln>
        </p:spPr>
        <p:txBody>
          <a:bodyPr wrap="none" anchor="ctr"/>
          <a:lstStyle/>
          <a:p>
            <a:pPr>
              <a:defRPr/>
            </a:pPr>
            <a:endParaRPr lang="tr-TR">
              <a:latin typeface="Arial" pitchFamily="34" charset="0"/>
            </a:endParaRPr>
          </a:p>
        </p:txBody>
      </p:sp>
      <p:sp>
        <p:nvSpPr>
          <p:cNvPr id="1035" name="Text Box 9"/>
          <p:cNvSpPr txBox="1">
            <a:spLocks noChangeArrowheads="1"/>
          </p:cNvSpPr>
          <p:nvPr userDrawn="1"/>
        </p:nvSpPr>
        <p:spPr bwMode="auto">
          <a:xfrm>
            <a:off x="2268538" y="6308725"/>
            <a:ext cx="4752975" cy="304800"/>
          </a:xfrm>
          <a:prstGeom prst="rect">
            <a:avLst/>
          </a:prstGeom>
          <a:noFill/>
          <a:ln w="9525">
            <a:noFill/>
            <a:miter lim="800000"/>
            <a:headEnd/>
            <a:tailEnd/>
          </a:ln>
        </p:spPr>
        <p:txBody>
          <a:bodyPr>
            <a:spAutoFit/>
          </a:bodyPr>
          <a:lstStyle/>
          <a:p>
            <a:pPr algn="ctr">
              <a:spcBef>
                <a:spcPct val="50000"/>
              </a:spcBef>
              <a:defRPr/>
            </a:pPr>
            <a:r>
              <a:rPr lang="tr-TR" sz="1400" b="1" i="1" dirty="0">
                <a:solidFill>
                  <a:schemeClr val="bg1"/>
                </a:solidFill>
                <a:latin typeface="Arial" pitchFamily="34" charset="0"/>
              </a:rPr>
              <a:t>2. Kademe Antrenör Eğitimi</a:t>
            </a:r>
            <a:endParaRPr lang="en-US" sz="1400" b="1" i="1" dirty="0">
              <a:solidFill>
                <a:schemeClr val="bg1"/>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8195"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6FA959C-88A0-4C39-95D3-B725E46BD0BE}" type="datetimeFigureOut">
              <a:rPr lang="tr-TR"/>
              <a:pPr>
                <a:defRPr/>
              </a:pPr>
              <a:t>8.06.2019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138469-3DA4-4FAF-9DD4-E733CF3505E1}"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9219"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697E1DC-7D00-470E-A210-9CFD3D647553}" type="datetimeFigureOut">
              <a:rPr lang="tr-TR"/>
              <a:pPr>
                <a:defRPr/>
              </a:pPr>
              <a:t>8.06.2019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B2380B1-6DCF-4FD0-9604-D130840B8056}"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43"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1F93FBE-E46B-4A7B-8506-44E6FB3701E7}" type="datetimeFigureOut">
              <a:rPr lang="tr-TR"/>
              <a:pPr>
                <a:defRPr/>
              </a:pPr>
              <a:t>8.06.2019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FCA8465-EB78-4288-B3C2-3B918517CC28}"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package" Target="../embeddings/Microsoft_Office_Word_Belgesi1.docx"/></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package" Target="../embeddings/Microsoft_Office_Word_Belgesi2.docx"/></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package" Target="../embeddings/Microsoft_Office_Word_Belgesi3.docx"/></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oleObject" Target="../embeddings/Microsoft_Office_Excel_97-2003__al__ma_Sayfas_2.xls"/><Relationship Id="rId4" Type="http://schemas.openxmlformats.org/officeDocument/2006/relationships/oleObject" Target="../embeddings/Microsoft_Office_Excel_97-2003__al__ma_Sayfas_1.xls"/></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Slayt Numarası Yer Tutucusu"/>
          <p:cNvSpPr>
            <a:spLocks noGrp="1"/>
          </p:cNvSpPr>
          <p:nvPr>
            <p:ph type="sldNum" sz="quarter" idx="11"/>
          </p:nvPr>
        </p:nvSpPr>
        <p:spPr/>
        <p:txBody>
          <a:bodyPr/>
          <a:lstStyle/>
          <a:p>
            <a:fld id="{BBFB4B25-2539-421E-9A80-96A907EE5FEE}" type="slidenum">
              <a:rPr lang="en-US" smtClean="0">
                <a:latin typeface="Arial" charset="0"/>
              </a:rPr>
              <a:pPr/>
              <a:t>1</a:t>
            </a:fld>
            <a:endParaRPr lang="en-US" smtClean="0">
              <a:latin typeface="Arial" charset="0"/>
            </a:endParaRPr>
          </a:p>
        </p:txBody>
      </p:sp>
      <p:sp>
        <p:nvSpPr>
          <p:cNvPr id="11267" name="3 Metin kutusu"/>
          <p:cNvSpPr txBox="1">
            <a:spLocks noChangeArrowheads="1"/>
          </p:cNvSpPr>
          <p:nvPr/>
        </p:nvSpPr>
        <p:spPr bwMode="auto">
          <a:xfrm>
            <a:off x="642938" y="785813"/>
            <a:ext cx="8001000" cy="5386387"/>
          </a:xfrm>
          <a:prstGeom prst="rect">
            <a:avLst/>
          </a:prstGeom>
          <a:noFill/>
          <a:ln w="9525">
            <a:noFill/>
            <a:miter lim="800000"/>
            <a:headEnd/>
            <a:tailEnd/>
          </a:ln>
        </p:spPr>
        <p:txBody>
          <a:bodyPr>
            <a:spAutoFit/>
          </a:bodyPr>
          <a:lstStyle/>
          <a:p>
            <a:pPr marL="342900" indent="-342900" algn="ctr"/>
            <a:endParaRPr lang="tr-TR" sz="3200" b="1"/>
          </a:p>
          <a:p>
            <a:pPr marL="342900" indent="-342900" algn="ctr"/>
            <a:endParaRPr lang="tr-TR" sz="2400" b="1"/>
          </a:p>
          <a:p>
            <a:pPr marL="342900" indent="-342900" algn="ctr"/>
            <a:r>
              <a:rPr lang="tr-TR" sz="2400" b="1"/>
              <a:t>OYUN ANALİZİ</a:t>
            </a:r>
          </a:p>
          <a:p>
            <a:pPr marL="342900" indent="-342900" algn="ctr"/>
            <a:endParaRPr lang="tr-TR" sz="2400" b="1"/>
          </a:p>
          <a:p>
            <a:pPr marL="342900" indent="-342900" algn="ctr"/>
            <a:endParaRPr lang="tr-TR" sz="2400" b="1"/>
          </a:p>
          <a:p>
            <a:pPr marL="342900" indent="-342900" algn="ctr"/>
            <a:r>
              <a:rPr lang="tr-TR" sz="2400" b="1"/>
              <a:t>Mehmet Görkem İşgüzar</a:t>
            </a:r>
          </a:p>
          <a:p>
            <a:pPr marL="342900" indent="-342900" algn="ctr"/>
            <a:endParaRPr lang="tr-TR" sz="2400" b="1"/>
          </a:p>
          <a:p>
            <a:pPr marL="342900" indent="-342900" algn="ctr"/>
            <a:endParaRPr lang="tr-TR" sz="2400" b="1"/>
          </a:p>
          <a:p>
            <a:pPr marL="342900" indent="-342900" algn="ctr"/>
            <a:endParaRPr lang="tr-TR" sz="2400" b="1"/>
          </a:p>
          <a:p>
            <a:pPr marL="342900" indent="-342900" algn="ctr"/>
            <a:endParaRPr lang="tr-TR" sz="2400" b="1"/>
          </a:p>
          <a:p>
            <a:pPr marL="342900" indent="-342900" algn="ctr"/>
            <a:endParaRPr lang="tr-TR" sz="2400" b="1"/>
          </a:p>
          <a:p>
            <a:pPr marL="342900" indent="-342900" algn="ctr"/>
            <a:endParaRPr lang="tr-TR" sz="2400" b="1"/>
          </a:p>
          <a:p>
            <a:pPr marL="342900" indent="-342900" algn="ctr"/>
            <a:endParaRPr lang="tr-TR" sz="2400" b="1"/>
          </a:p>
          <a:p>
            <a:pPr marL="342900" indent="-342900" algn="ctr"/>
            <a:r>
              <a:rPr lang="tr-TR" sz="2400" b="1"/>
              <a:t>Haziran/2019</a:t>
            </a:r>
          </a:p>
        </p:txBody>
      </p:sp>
      <p:sp>
        <p:nvSpPr>
          <p:cNvPr id="11268" name="Rectangle 5"/>
          <p:cNvSpPr>
            <a:spLocks noChangeArrowheads="1"/>
          </p:cNvSpPr>
          <p:nvPr/>
        </p:nvSpPr>
        <p:spPr bwMode="auto">
          <a:xfrm>
            <a:off x="571500" y="214313"/>
            <a:ext cx="8001000" cy="584200"/>
          </a:xfrm>
          <a:prstGeom prst="rect">
            <a:avLst/>
          </a:prstGeom>
          <a:noFill/>
          <a:ln w="9525">
            <a:noFill/>
            <a:miter lim="800000"/>
            <a:headEnd/>
            <a:tailEnd/>
          </a:ln>
        </p:spPr>
        <p:txBody>
          <a:bodyPr>
            <a:spAutoFit/>
          </a:bodyPr>
          <a:lstStyle/>
          <a:p>
            <a:pPr algn="ctr"/>
            <a:r>
              <a:rPr lang="tr-TR" sz="3200" b="1">
                <a:solidFill>
                  <a:srgbClr val="C00000"/>
                </a:solidFill>
                <a:latin typeface="Tahoma" pitchFamily="34" charset="0"/>
              </a:rPr>
              <a:t>TÜRKİYE VOLEYBOL FEDERASYONU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1"/>
          </p:nvPr>
        </p:nvSpPr>
        <p:spPr/>
        <p:txBody>
          <a:bodyPr/>
          <a:lstStyle/>
          <a:p>
            <a:fld id="{9BC23807-0743-4973-8CA6-DF049844CA0B}" type="slidenum">
              <a:rPr lang="en-US" smtClean="0">
                <a:latin typeface="Arial" charset="0"/>
              </a:rPr>
              <a:pPr/>
              <a:t>10</a:t>
            </a:fld>
            <a:endParaRPr lang="en-US" smtClean="0">
              <a:latin typeface="Arial" charset="0"/>
            </a:endParaRPr>
          </a:p>
        </p:txBody>
      </p:sp>
      <p:sp>
        <p:nvSpPr>
          <p:cNvPr id="20483"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20484" name="4 Dikdörtgen"/>
          <p:cNvSpPr>
            <a:spLocks noChangeArrowheads="1"/>
          </p:cNvSpPr>
          <p:nvPr/>
        </p:nvSpPr>
        <p:spPr bwMode="auto">
          <a:xfrm>
            <a:off x="1001713" y="3073400"/>
            <a:ext cx="7488237" cy="1570038"/>
          </a:xfrm>
          <a:prstGeom prst="rect">
            <a:avLst/>
          </a:prstGeom>
          <a:noFill/>
          <a:ln w="9525">
            <a:noFill/>
            <a:miter lim="800000"/>
            <a:headEnd/>
            <a:tailEnd/>
          </a:ln>
        </p:spPr>
        <p:txBody>
          <a:bodyPr>
            <a:spAutoFit/>
          </a:bodyPr>
          <a:lstStyle/>
          <a:p>
            <a:pPr algn="just"/>
            <a:r>
              <a:rPr lang="tr-TR" sz="2400"/>
              <a:t>Bir veya birkaç gözlemci maçı seyreder ve takım(lar)ın ve oyuncuların performansını değerlendirir.Belirli konular hakkında notlar alırlar ve gözlemlerini hazır forma kaydederler.</a:t>
            </a:r>
          </a:p>
        </p:txBody>
      </p:sp>
      <p:sp>
        <p:nvSpPr>
          <p:cNvPr id="20485" name="5 Dikdörtgen"/>
          <p:cNvSpPr>
            <a:spLocks noChangeArrowheads="1"/>
          </p:cNvSpPr>
          <p:nvPr/>
        </p:nvSpPr>
        <p:spPr bwMode="auto">
          <a:xfrm>
            <a:off x="785813" y="1344613"/>
            <a:ext cx="7632700" cy="1077912"/>
          </a:xfrm>
          <a:prstGeom prst="rect">
            <a:avLst/>
          </a:prstGeom>
          <a:noFill/>
          <a:ln w="9525">
            <a:noFill/>
            <a:miter lim="800000"/>
            <a:headEnd/>
            <a:tailEnd/>
          </a:ln>
        </p:spPr>
        <p:txBody>
          <a:bodyPr>
            <a:spAutoFit/>
          </a:bodyPr>
          <a:lstStyle/>
          <a:p>
            <a:pPr algn="ctr"/>
            <a:r>
              <a:rPr lang="tr-TR" sz="3200" b="1"/>
              <a:t>Serbest Gözlem ve Öznel (Subjektif) Değerlendirme</a:t>
            </a:r>
            <a:endParaRPr lang="tr-TR" sz="3200"/>
          </a:p>
        </p:txBody>
      </p:sp>
      <p:sp>
        <p:nvSpPr>
          <p:cNvPr id="7" name="Rectangle 5"/>
          <p:cNvSpPr>
            <a:spLocks noChangeArrowheads="1"/>
          </p:cNvSpPr>
          <p:nvPr/>
        </p:nvSpPr>
        <p:spPr bwMode="auto">
          <a:xfrm>
            <a:off x="-214346" y="109815"/>
            <a:ext cx="4357718" cy="461665"/>
          </a:xfrm>
          <a:prstGeom prst="rect">
            <a:avLst/>
          </a:prstGeom>
          <a:noFill/>
          <a:ln w="9525">
            <a:noFill/>
            <a:miter lim="800000"/>
            <a:headEnd/>
            <a:tailEnd/>
          </a:ln>
        </p:spPr>
        <p:txBody>
          <a:bodyPr wrap="square">
            <a:spAutoFit/>
          </a:bodyPr>
          <a:lstStyle/>
          <a:p>
            <a:pPr algn="ctr"/>
            <a:r>
              <a:rPr lang="tr-TR" sz="2400" b="1" dirty="0" smtClean="0">
                <a:latin typeface="Tahoma" pitchFamily="34" charset="0"/>
              </a:rPr>
              <a:t>Oyun Analiz Yöntemleri </a:t>
            </a:r>
            <a:endParaRPr lang="tr-TR" sz="2400" b="1" dirty="0">
              <a:latin typeface="Tahom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sldNum" sz="quarter" idx="11"/>
          </p:nvPr>
        </p:nvSpPr>
        <p:spPr/>
        <p:txBody>
          <a:bodyPr/>
          <a:lstStyle/>
          <a:p>
            <a:fld id="{9A501F1F-98D5-424B-80B4-157051E61043}" type="slidenum">
              <a:rPr lang="en-US" smtClean="0">
                <a:latin typeface="Arial" charset="0"/>
              </a:rPr>
              <a:pPr/>
              <a:t>11</a:t>
            </a:fld>
            <a:endParaRPr lang="en-US" smtClean="0">
              <a:latin typeface="Arial" charset="0"/>
            </a:endParaRPr>
          </a:p>
        </p:txBody>
      </p:sp>
      <p:sp>
        <p:nvSpPr>
          <p:cNvPr id="1028"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graphicFrame>
        <p:nvGraphicFramePr>
          <p:cNvPr id="1026" name="Object 3"/>
          <p:cNvGraphicFramePr>
            <a:graphicFrameLocks noChangeAspect="1"/>
          </p:cNvGraphicFramePr>
          <p:nvPr/>
        </p:nvGraphicFramePr>
        <p:xfrm>
          <a:off x="142875" y="928688"/>
          <a:ext cx="8786813" cy="5237162"/>
        </p:xfrm>
        <a:graphic>
          <a:graphicData uri="http://schemas.openxmlformats.org/presentationml/2006/ole">
            <p:oleObj spid="_x0000_s1026" name="Belge" r:id="rId4" imgW="6782279" imgH="9058288" progId="Word.Document.12">
              <p:embed/>
            </p:oleObj>
          </a:graphicData>
        </a:graphic>
      </p:graphicFrame>
      <p:sp>
        <p:nvSpPr>
          <p:cNvPr id="1029" name="6 Metin kutusu"/>
          <p:cNvSpPr txBox="1">
            <a:spLocks noChangeArrowheads="1"/>
          </p:cNvSpPr>
          <p:nvPr/>
        </p:nvSpPr>
        <p:spPr bwMode="auto">
          <a:xfrm>
            <a:off x="2122488" y="214313"/>
            <a:ext cx="4878387" cy="461962"/>
          </a:xfrm>
          <a:prstGeom prst="rect">
            <a:avLst/>
          </a:prstGeom>
          <a:noFill/>
          <a:ln w="9525">
            <a:noFill/>
            <a:miter lim="800000"/>
            <a:headEnd/>
            <a:tailEnd/>
          </a:ln>
        </p:spPr>
        <p:txBody>
          <a:bodyPr wrap="none">
            <a:spAutoFit/>
          </a:bodyPr>
          <a:lstStyle/>
          <a:p>
            <a:r>
              <a:rPr lang="tr-TR" sz="2400" b="1" dirty="0"/>
              <a:t>Serbest Gözlem Yöntemi Örneği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Grp="1" noChangeArrowheads="1"/>
          </p:cNvSpPr>
          <p:nvPr>
            <p:ph type="sldNum" sz="quarter" idx="11"/>
          </p:nvPr>
        </p:nvSpPr>
        <p:spPr/>
        <p:txBody>
          <a:bodyPr/>
          <a:lstStyle/>
          <a:p>
            <a:fld id="{097B4F3D-1D7C-457A-9AF7-43B157064541}" type="slidenum">
              <a:rPr lang="en-US" smtClean="0">
                <a:latin typeface="Arial" charset="0"/>
              </a:rPr>
              <a:pPr/>
              <a:t>12</a:t>
            </a:fld>
            <a:endParaRPr lang="en-US" smtClean="0">
              <a:latin typeface="Arial" charset="0"/>
            </a:endParaRPr>
          </a:p>
        </p:txBody>
      </p:sp>
      <p:sp>
        <p:nvSpPr>
          <p:cNvPr id="2052"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graphicFrame>
        <p:nvGraphicFramePr>
          <p:cNvPr id="2050" name="Object 371"/>
          <p:cNvGraphicFramePr>
            <a:graphicFrameLocks noChangeAspect="1"/>
          </p:cNvGraphicFramePr>
          <p:nvPr/>
        </p:nvGraphicFramePr>
        <p:xfrm>
          <a:off x="214313" y="857250"/>
          <a:ext cx="8923337" cy="5357813"/>
        </p:xfrm>
        <a:graphic>
          <a:graphicData uri="http://schemas.openxmlformats.org/presentationml/2006/ole">
            <p:oleObj spid="_x0000_s2050" name="Belge" r:id="rId4" imgW="7505804" imgH="9860200" progId="Word.Document.12">
              <p:embed/>
            </p:oleObj>
          </a:graphicData>
        </a:graphic>
      </p:graphicFrame>
      <p:sp>
        <p:nvSpPr>
          <p:cNvPr id="2053" name="6 Metin kutusu"/>
          <p:cNvSpPr txBox="1">
            <a:spLocks noChangeArrowheads="1"/>
          </p:cNvSpPr>
          <p:nvPr/>
        </p:nvSpPr>
        <p:spPr bwMode="auto">
          <a:xfrm>
            <a:off x="2122488" y="214313"/>
            <a:ext cx="4878387" cy="461962"/>
          </a:xfrm>
          <a:prstGeom prst="rect">
            <a:avLst/>
          </a:prstGeom>
          <a:noFill/>
          <a:ln w="9525">
            <a:noFill/>
            <a:miter lim="800000"/>
            <a:headEnd/>
            <a:tailEnd/>
          </a:ln>
        </p:spPr>
        <p:txBody>
          <a:bodyPr wrap="none">
            <a:spAutoFit/>
          </a:bodyPr>
          <a:lstStyle/>
          <a:p>
            <a:r>
              <a:rPr lang="tr-TR" sz="2400" b="1"/>
              <a:t>Serbest Gözlem Yöntemi Örneği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6"/>
          <p:cNvSpPr>
            <a:spLocks noGrp="1" noChangeArrowheads="1"/>
          </p:cNvSpPr>
          <p:nvPr>
            <p:ph type="sldNum" sz="quarter" idx="11"/>
          </p:nvPr>
        </p:nvSpPr>
        <p:spPr/>
        <p:txBody>
          <a:bodyPr/>
          <a:lstStyle/>
          <a:p>
            <a:fld id="{DDB39B98-BE67-49B7-A6A8-8B713A0CC1BC}" type="slidenum">
              <a:rPr lang="en-US" smtClean="0">
                <a:latin typeface="Arial" charset="0"/>
              </a:rPr>
              <a:pPr/>
              <a:t>13</a:t>
            </a:fld>
            <a:endParaRPr lang="en-US" smtClean="0">
              <a:latin typeface="Arial" charset="0"/>
            </a:endParaRPr>
          </a:p>
        </p:txBody>
      </p:sp>
      <p:sp>
        <p:nvSpPr>
          <p:cNvPr id="3076"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graphicFrame>
        <p:nvGraphicFramePr>
          <p:cNvPr id="3074" name="Object 2"/>
          <p:cNvGraphicFramePr>
            <a:graphicFrameLocks noChangeAspect="1"/>
          </p:cNvGraphicFramePr>
          <p:nvPr/>
        </p:nvGraphicFramePr>
        <p:xfrm>
          <a:off x="357188" y="928688"/>
          <a:ext cx="8501062" cy="5237162"/>
        </p:xfrm>
        <a:graphic>
          <a:graphicData uri="http://schemas.openxmlformats.org/presentationml/2006/ole">
            <p:oleObj spid="_x0000_s3074" name="Belge" r:id="rId4" imgW="9663688" imgH="6196192" progId="Word.Document.12">
              <p:embed/>
            </p:oleObj>
          </a:graphicData>
        </a:graphic>
      </p:graphicFrame>
      <p:sp>
        <p:nvSpPr>
          <p:cNvPr id="3077" name="6 Metin kutusu"/>
          <p:cNvSpPr txBox="1">
            <a:spLocks noChangeArrowheads="1"/>
          </p:cNvSpPr>
          <p:nvPr/>
        </p:nvSpPr>
        <p:spPr bwMode="auto">
          <a:xfrm>
            <a:off x="2122488" y="214313"/>
            <a:ext cx="4878387" cy="461962"/>
          </a:xfrm>
          <a:prstGeom prst="rect">
            <a:avLst/>
          </a:prstGeom>
          <a:noFill/>
          <a:ln w="9525">
            <a:noFill/>
            <a:miter lim="800000"/>
            <a:headEnd/>
            <a:tailEnd/>
          </a:ln>
        </p:spPr>
        <p:txBody>
          <a:bodyPr wrap="none">
            <a:spAutoFit/>
          </a:bodyPr>
          <a:lstStyle/>
          <a:p>
            <a:r>
              <a:rPr lang="tr-TR" sz="2400" b="1"/>
              <a:t>Serbest Gözlem Yöntemi Örneği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sldNum" sz="quarter" idx="11"/>
          </p:nvPr>
        </p:nvSpPr>
        <p:spPr/>
        <p:txBody>
          <a:bodyPr/>
          <a:lstStyle/>
          <a:p>
            <a:fld id="{6F9BBB2A-9BA4-4590-9D3E-05E8986089ED}" type="slidenum">
              <a:rPr lang="en-US" smtClean="0">
                <a:latin typeface="Arial" charset="0"/>
              </a:rPr>
              <a:pPr/>
              <a:t>14</a:t>
            </a:fld>
            <a:endParaRPr lang="en-US" smtClean="0">
              <a:latin typeface="Arial" charset="0"/>
            </a:endParaRPr>
          </a:p>
        </p:txBody>
      </p:sp>
      <p:sp>
        <p:nvSpPr>
          <p:cNvPr id="21507"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21508" name="2 Dikdörtgen"/>
          <p:cNvSpPr>
            <a:spLocks noChangeArrowheads="1"/>
          </p:cNvSpPr>
          <p:nvPr/>
        </p:nvSpPr>
        <p:spPr bwMode="auto">
          <a:xfrm>
            <a:off x="1187450" y="1384300"/>
            <a:ext cx="7345363" cy="3970338"/>
          </a:xfrm>
          <a:prstGeom prst="rect">
            <a:avLst/>
          </a:prstGeom>
          <a:noFill/>
          <a:ln w="9525">
            <a:noFill/>
            <a:miter lim="800000"/>
            <a:headEnd/>
            <a:tailEnd/>
          </a:ln>
        </p:spPr>
        <p:txBody>
          <a:bodyPr>
            <a:spAutoFit/>
          </a:bodyPr>
          <a:lstStyle/>
          <a:p>
            <a:pPr algn="just">
              <a:lnSpc>
                <a:spcPct val="150000"/>
              </a:lnSpc>
            </a:pPr>
            <a:r>
              <a:rPr lang="tr-TR" sz="2400"/>
              <a:t>Grafiksel gözlem temel olarak taktik analiz ve istatistik için kullanılır : Oyuncuların pozisyonlarının ve  hareketlerinin, hücum ve savunma kalıplarının, oyun akışının, smaç ve servis doğrultularının gözlemlenmesi ve değerlendirilmesi ya da belirli bir müsabaka periyodunda oyuncuların ve  takımın performansının grafiğe  dökülüp gözlenmesi  gibi.</a:t>
            </a:r>
            <a:r>
              <a:rPr lang="tr-TR" sz="2400" b="1"/>
              <a:t> </a:t>
            </a:r>
            <a:endParaRPr lang="tr-TR" sz="2400"/>
          </a:p>
        </p:txBody>
      </p:sp>
      <p:sp>
        <p:nvSpPr>
          <p:cNvPr id="21509" name="3 Dikdörtgen"/>
          <p:cNvSpPr>
            <a:spLocks noChangeArrowheads="1"/>
          </p:cNvSpPr>
          <p:nvPr/>
        </p:nvSpPr>
        <p:spPr bwMode="auto">
          <a:xfrm>
            <a:off x="1214438" y="857250"/>
            <a:ext cx="3206750" cy="739775"/>
          </a:xfrm>
          <a:prstGeom prst="rect">
            <a:avLst/>
          </a:prstGeom>
          <a:noFill/>
          <a:ln w="9525">
            <a:noFill/>
            <a:miter lim="800000"/>
            <a:headEnd/>
            <a:tailEnd/>
          </a:ln>
        </p:spPr>
        <p:txBody>
          <a:bodyPr wrap="none">
            <a:spAutoFit/>
          </a:bodyPr>
          <a:lstStyle/>
          <a:p>
            <a:pPr>
              <a:lnSpc>
                <a:spcPct val="150000"/>
              </a:lnSpc>
            </a:pPr>
            <a:r>
              <a:rPr lang="tr-TR" sz="3200" b="1"/>
              <a:t>Grafik Yöntemi </a:t>
            </a:r>
            <a:endParaRPr lang="tr-TR" sz="3200"/>
          </a:p>
        </p:txBody>
      </p:sp>
      <p:sp>
        <p:nvSpPr>
          <p:cNvPr id="7" name="Rectangle 5"/>
          <p:cNvSpPr>
            <a:spLocks noChangeArrowheads="1"/>
          </p:cNvSpPr>
          <p:nvPr/>
        </p:nvSpPr>
        <p:spPr bwMode="auto">
          <a:xfrm>
            <a:off x="-214346" y="109815"/>
            <a:ext cx="4357718" cy="461665"/>
          </a:xfrm>
          <a:prstGeom prst="rect">
            <a:avLst/>
          </a:prstGeom>
          <a:noFill/>
          <a:ln w="9525">
            <a:noFill/>
            <a:miter lim="800000"/>
            <a:headEnd/>
            <a:tailEnd/>
          </a:ln>
        </p:spPr>
        <p:txBody>
          <a:bodyPr wrap="square">
            <a:spAutoFit/>
          </a:bodyPr>
          <a:lstStyle/>
          <a:p>
            <a:pPr algn="ctr"/>
            <a:r>
              <a:rPr lang="tr-TR" sz="2400" b="1" dirty="0" smtClean="0">
                <a:latin typeface="Tahoma" pitchFamily="34" charset="0"/>
              </a:rPr>
              <a:t>Oyun Analiz Yöntemleri </a:t>
            </a:r>
            <a:endParaRPr lang="tr-TR" sz="2400" b="1" dirty="0">
              <a:latin typeface="Tahom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Grp="1" noChangeArrowheads="1"/>
          </p:cNvSpPr>
          <p:nvPr>
            <p:ph type="sldNum" sz="quarter" idx="11"/>
          </p:nvPr>
        </p:nvSpPr>
        <p:spPr/>
        <p:txBody>
          <a:bodyPr/>
          <a:lstStyle/>
          <a:p>
            <a:fld id="{513D8D60-6DA9-4D8D-AD2C-A1FB77154337}" type="slidenum">
              <a:rPr lang="en-US" smtClean="0">
                <a:latin typeface="Arial" charset="0"/>
              </a:rPr>
              <a:pPr/>
              <a:t>15</a:t>
            </a:fld>
            <a:endParaRPr lang="en-US" smtClean="0">
              <a:latin typeface="Arial" charset="0"/>
            </a:endParaRPr>
          </a:p>
        </p:txBody>
      </p:sp>
      <p:sp>
        <p:nvSpPr>
          <p:cNvPr id="4100"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graphicFrame>
        <p:nvGraphicFramePr>
          <p:cNvPr id="4098" name="Object 2"/>
          <p:cNvGraphicFramePr>
            <a:graphicFrameLocks noChangeAspect="1"/>
          </p:cNvGraphicFramePr>
          <p:nvPr/>
        </p:nvGraphicFramePr>
        <p:xfrm>
          <a:off x="1476375" y="935038"/>
          <a:ext cx="7056438" cy="5507037"/>
        </p:xfrm>
        <a:graphic>
          <a:graphicData uri="http://schemas.openxmlformats.org/presentationml/2006/ole">
            <p:oleObj spid="_x0000_s4098" name="Acrobat Document" r:id="rId4" imgW="7557840" imgH="10695960" progId="Acrobat.Document.DC">
              <p:embed/>
            </p:oleObj>
          </a:graphicData>
        </a:graphic>
      </p:graphicFrame>
      <p:sp>
        <p:nvSpPr>
          <p:cNvPr id="4101" name="6 Metin kutusu"/>
          <p:cNvSpPr txBox="1">
            <a:spLocks noChangeArrowheads="1"/>
          </p:cNvSpPr>
          <p:nvPr/>
        </p:nvSpPr>
        <p:spPr bwMode="auto">
          <a:xfrm>
            <a:off x="3059113" y="214313"/>
            <a:ext cx="3443287" cy="461962"/>
          </a:xfrm>
          <a:prstGeom prst="rect">
            <a:avLst/>
          </a:prstGeom>
          <a:noFill/>
          <a:ln w="9525">
            <a:noFill/>
            <a:miter lim="800000"/>
            <a:headEnd/>
            <a:tailEnd/>
          </a:ln>
        </p:spPr>
        <p:txBody>
          <a:bodyPr wrap="none">
            <a:spAutoFit/>
          </a:bodyPr>
          <a:lstStyle/>
          <a:p>
            <a:r>
              <a:rPr lang="tr-TR" sz="2400" b="1"/>
              <a:t>Grafik Yöntemi Örneği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a:spLocks noGrp="1" noChangeArrowheads="1"/>
          </p:cNvSpPr>
          <p:nvPr>
            <p:ph type="sldNum" sz="quarter" idx="11"/>
          </p:nvPr>
        </p:nvSpPr>
        <p:spPr/>
        <p:txBody>
          <a:bodyPr/>
          <a:lstStyle/>
          <a:p>
            <a:fld id="{827BEDB0-686A-4C9E-AE1C-0A9356EEF10E}" type="slidenum">
              <a:rPr lang="en-US" smtClean="0">
                <a:latin typeface="Arial" charset="0"/>
              </a:rPr>
              <a:pPr/>
              <a:t>16</a:t>
            </a:fld>
            <a:endParaRPr lang="en-US" smtClean="0">
              <a:latin typeface="Arial" charset="0"/>
            </a:endParaRPr>
          </a:p>
        </p:txBody>
      </p:sp>
      <p:sp>
        <p:nvSpPr>
          <p:cNvPr id="5125"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graphicFrame>
        <p:nvGraphicFramePr>
          <p:cNvPr id="5122" name="5 Grafik"/>
          <p:cNvGraphicFramePr>
            <a:graphicFrameLocks/>
          </p:cNvGraphicFramePr>
          <p:nvPr/>
        </p:nvGraphicFramePr>
        <p:xfrm>
          <a:off x="1258888" y="862013"/>
          <a:ext cx="6740525" cy="2160587"/>
        </p:xfrm>
        <a:graphic>
          <a:graphicData uri="http://schemas.openxmlformats.org/presentationml/2006/ole">
            <p:oleObj spid="_x0000_s5122" r:id="rId4" imgW="6736664" imgH="2158171" progId="Excel.Sheet.8">
              <p:embed/>
            </p:oleObj>
          </a:graphicData>
        </a:graphic>
      </p:graphicFrame>
      <p:graphicFrame>
        <p:nvGraphicFramePr>
          <p:cNvPr id="5123" name="6 Grafik"/>
          <p:cNvGraphicFramePr>
            <a:graphicFrameLocks/>
          </p:cNvGraphicFramePr>
          <p:nvPr/>
        </p:nvGraphicFramePr>
        <p:xfrm>
          <a:off x="1403350" y="3527425"/>
          <a:ext cx="6740525" cy="2159000"/>
        </p:xfrm>
        <a:graphic>
          <a:graphicData uri="http://schemas.openxmlformats.org/presentationml/2006/ole">
            <p:oleObj spid="_x0000_s5123" r:id="rId5" imgW="6742760" imgH="2158171" progId="Excel.Sheet.8">
              <p:embed/>
            </p:oleObj>
          </a:graphicData>
        </a:graphic>
      </p:graphicFrame>
      <p:sp>
        <p:nvSpPr>
          <p:cNvPr id="5126" name="7 Metin kutusu"/>
          <p:cNvSpPr txBox="1">
            <a:spLocks noChangeArrowheads="1"/>
          </p:cNvSpPr>
          <p:nvPr/>
        </p:nvSpPr>
        <p:spPr bwMode="auto">
          <a:xfrm>
            <a:off x="3059113" y="214313"/>
            <a:ext cx="3443287" cy="461962"/>
          </a:xfrm>
          <a:prstGeom prst="rect">
            <a:avLst/>
          </a:prstGeom>
          <a:noFill/>
          <a:ln w="9525">
            <a:noFill/>
            <a:miter lim="800000"/>
            <a:headEnd/>
            <a:tailEnd/>
          </a:ln>
        </p:spPr>
        <p:txBody>
          <a:bodyPr wrap="none">
            <a:spAutoFit/>
          </a:bodyPr>
          <a:lstStyle/>
          <a:p>
            <a:r>
              <a:rPr lang="tr-TR" sz="2400" b="1"/>
              <a:t>Grafik Yöntemi Örneği</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Grp="1" noChangeArrowheads="1"/>
          </p:cNvSpPr>
          <p:nvPr>
            <p:ph type="sldNum" sz="quarter" idx="11"/>
          </p:nvPr>
        </p:nvSpPr>
        <p:spPr/>
        <p:txBody>
          <a:bodyPr/>
          <a:lstStyle/>
          <a:p>
            <a:fld id="{48AB1526-C458-4DCF-A039-DB6FF874192B}" type="slidenum">
              <a:rPr lang="en-US" smtClean="0">
                <a:latin typeface="Arial" charset="0"/>
              </a:rPr>
              <a:pPr/>
              <a:t>17</a:t>
            </a:fld>
            <a:endParaRPr lang="en-US" smtClean="0">
              <a:latin typeface="Arial" charset="0"/>
            </a:endParaRPr>
          </a:p>
        </p:txBody>
      </p:sp>
      <p:sp>
        <p:nvSpPr>
          <p:cNvPr id="6148"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graphicFrame>
        <p:nvGraphicFramePr>
          <p:cNvPr id="6146" name="Object 2"/>
          <p:cNvGraphicFramePr>
            <a:graphicFrameLocks noChangeAspect="1"/>
          </p:cNvGraphicFramePr>
          <p:nvPr/>
        </p:nvGraphicFramePr>
        <p:xfrm>
          <a:off x="500063" y="928688"/>
          <a:ext cx="8358187" cy="5357812"/>
        </p:xfrm>
        <a:graphic>
          <a:graphicData uri="http://schemas.openxmlformats.org/presentationml/2006/ole">
            <p:oleObj spid="_x0000_s6146" name="Acrobat Document" r:id="rId4" imgW="7557840" imgH="10695960" progId="Acrobat.Document.DC">
              <p:embed/>
            </p:oleObj>
          </a:graphicData>
        </a:graphic>
      </p:graphicFrame>
      <p:sp>
        <p:nvSpPr>
          <p:cNvPr id="6149" name="6 Metin kutusu"/>
          <p:cNvSpPr txBox="1">
            <a:spLocks noChangeArrowheads="1"/>
          </p:cNvSpPr>
          <p:nvPr/>
        </p:nvSpPr>
        <p:spPr bwMode="auto">
          <a:xfrm>
            <a:off x="3059113" y="142875"/>
            <a:ext cx="3443287" cy="461963"/>
          </a:xfrm>
          <a:prstGeom prst="rect">
            <a:avLst/>
          </a:prstGeom>
          <a:noFill/>
          <a:ln w="9525">
            <a:noFill/>
            <a:miter lim="800000"/>
            <a:headEnd/>
            <a:tailEnd/>
          </a:ln>
        </p:spPr>
        <p:txBody>
          <a:bodyPr wrap="none">
            <a:spAutoFit/>
          </a:bodyPr>
          <a:lstStyle/>
          <a:p>
            <a:r>
              <a:rPr lang="tr-TR" sz="2400" b="1"/>
              <a:t>Grafik Yöntemi Örneği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sldNum" sz="quarter" idx="11"/>
          </p:nvPr>
        </p:nvSpPr>
        <p:spPr/>
        <p:txBody>
          <a:bodyPr/>
          <a:lstStyle/>
          <a:p>
            <a:fld id="{DEEFF523-E898-489F-92AB-2E4A13621948}" type="slidenum">
              <a:rPr lang="en-US" smtClean="0">
                <a:latin typeface="Arial" charset="0"/>
              </a:rPr>
              <a:pPr/>
              <a:t>18</a:t>
            </a:fld>
            <a:endParaRPr lang="en-US" smtClean="0">
              <a:latin typeface="Arial" charset="0"/>
            </a:endParaRPr>
          </a:p>
        </p:txBody>
      </p:sp>
      <p:sp>
        <p:nvSpPr>
          <p:cNvPr id="22531"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22532" name="Rectangle 5"/>
          <p:cNvSpPr>
            <a:spLocks noChangeArrowheads="1"/>
          </p:cNvSpPr>
          <p:nvPr/>
        </p:nvSpPr>
        <p:spPr bwMode="auto">
          <a:xfrm>
            <a:off x="1403350" y="2708275"/>
            <a:ext cx="7272338" cy="2308225"/>
          </a:xfrm>
          <a:prstGeom prst="rect">
            <a:avLst/>
          </a:prstGeom>
          <a:noFill/>
          <a:ln w="9525">
            <a:noFill/>
            <a:miter lim="800000"/>
            <a:headEnd/>
            <a:tailEnd/>
          </a:ln>
        </p:spPr>
        <p:txBody>
          <a:bodyPr anchor="ctr">
            <a:spAutoFit/>
          </a:bodyPr>
          <a:lstStyle/>
          <a:p>
            <a:pPr algn="just" eaLnBrk="0" hangingPunct="0"/>
            <a:r>
              <a:rPr lang="tr-TR" sz="2400">
                <a:cs typeface="Times New Roman" pitchFamily="18" charset="0"/>
              </a:rPr>
              <a:t>Bu metodlar, pahalı cihazlar ve değerlendirme için çok zaman gerektiri.Bununla birlikte çok etkili ve bilgi vericidir.Özellikle teknik taktik  analiz ve gözlemde yaralıdır.</a:t>
            </a:r>
          </a:p>
          <a:p>
            <a:pPr algn="just" eaLnBrk="0" hangingPunct="0"/>
            <a:r>
              <a:rPr lang="tr-TR" sz="2400" b="1">
                <a:cs typeface="Times New Roman" pitchFamily="18" charset="0"/>
              </a:rPr>
              <a:t>	Video analizi ancak kayıtlar iyi düzenlenmişse ve kısaysa değerlidir.</a:t>
            </a:r>
            <a:endParaRPr lang="tr-TR" sz="2400" b="1"/>
          </a:p>
        </p:txBody>
      </p:sp>
      <p:sp>
        <p:nvSpPr>
          <p:cNvPr id="22533" name="5 Dikdörtgen"/>
          <p:cNvSpPr>
            <a:spLocks noChangeArrowheads="1"/>
          </p:cNvSpPr>
          <p:nvPr/>
        </p:nvSpPr>
        <p:spPr bwMode="auto">
          <a:xfrm>
            <a:off x="1258888" y="981075"/>
            <a:ext cx="4752975" cy="1076325"/>
          </a:xfrm>
          <a:prstGeom prst="rect">
            <a:avLst/>
          </a:prstGeom>
          <a:noFill/>
          <a:ln w="9525">
            <a:noFill/>
            <a:miter lim="800000"/>
            <a:headEnd/>
            <a:tailEnd/>
          </a:ln>
        </p:spPr>
        <p:txBody>
          <a:bodyPr>
            <a:spAutoFit/>
          </a:bodyPr>
          <a:lstStyle/>
          <a:p>
            <a:r>
              <a:rPr lang="tr-TR" sz="3200" b="1"/>
              <a:t>Video Fotoğraf veya Film Kayıtları</a:t>
            </a:r>
            <a:endParaRPr lang="tr-TR" sz="3200"/>
          </a:p>
        </p:txBody>
      </p:sp>
      <p:sp>
        <p:nvSpPr>
          <p:cNvPr id="7" name="Rectangle 5"/>
          <p:cNvSpPr>
            <a:spLocks noChangeArrowheads="1"/>
          </p:cNvSpPr>
          <p:nvPr/>
        </p:nvSpPr>
        <p:spPr bwMode="auto">
          <a:xfrm>
            <a:off x="-214346" y="109815"/>
            <a:ext cx="4357718" cy="461665"/>
          </a:xfrm>
          <a:prstGeom prst="rect">
            <a:avLst/>
          </a:prstGeom>
          <a:noFill/>
          <a:ln w="9525">
            <a:noFill/>
            <a:miter lim="800000"/>
            <a:headEnd/>
            <a:tailEnd/>
          </a:ln>
        </p:spPr>
        <p:txBody>
          <a:bodyPr wrap="square">
            <a:spAutoFit/>
          </a:bodyPr>
          <a:lstStyle/>
          <a:p>
            <a:pPr algn="ctr"/>
            <a:r>
              <a:rPr lang="tr-TR" sz="2400" b="1" dirty="0" smtClean="0">
                <a:latin typeface="Tahoma" pitchFamily="34" charset="0"/>
              </a:rPr>
              <a:t>Oyun Analiz Yöntemleri </a:t>
            </a:r>
            <a:endParaRPr lang="tr-TR" sz="2400" b="1" dirty="0">
              <a:latin typeface="Tahom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ldNum" sz="quarter" idx="11"/>
          </p:nvPr>
        </p:nvSpPr>
        <p:spPr/>
        <p:txBody>
          <a:bodyPr/>
          <a:lstStyle/>
          <a:p>
            <a:fld id="{412B4349-37A7-4A61-AEDD-4E71DE22130D}" type="slidenum">
              <a:rPr lang="en-US" smtClean="0">
                <a:latin typeface="Arial" charset="0"/>
              </a:rPr>
              <a:pPr/>
              <a:t>19</a:t>
            </a:fld>
            <a:endParaRPr lang="en-US" smtClean="0">
              <a:latin typeface="Arial" charset="0"/>
            </a:endParaRPr>
          </a:p>
        </p:txBody>
      </p:sp>
      <p:sp>
        <p:nvSpPr>
          <p:cNvPr id="23555"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23556" name="4 Dikdörtgen"/>
          <p:cNvSpPr>
            <a:spLocks noChangeArrowheads="1"/>
          </p:cNvSpPr>
          <p:nvPr/>
        </p:nvSpPr>
        <p:spPr bwMode="auto">
          <a:xfrm>
            <a:off x="1230313" y="2214563"/>
            <a:ext cx="7127875" cy="2239962"/>
          </a:xfrm>
          <a:prstGeom prst="rect">
            <a:avLst/>
          </a:prstGeom>
          <a:noFill/>
          <a:ln w="9525">
            <a:noFill/>
            <a:miter lim="800000"/>
            <a:headEnd/>
            <a:tailEnd/>
          </a:ln>
        </p:spPr>
        <p:txBody>
          <a:bodyPr>
            <a:spAutoFit/>
          </a:bodyPr>
          <a:lstStyle/>
          <a:p>
            <a:pPr>
              <a:lnSpc>
                <a:spcPct val="150000"/>
              </a:lnSpc>
            </a:pPr>
            <a:r>
              <a:rPr lang="tr-TR" sz="2400"/>
              <a:t>En çok kullanılan yöntemler iki hatta daha fazla yöntemin birleştirilmesiyle oluşturulan yöntemlerdir. Yöntemlerin birleştirilmesi maç analizinde en iyi sonuçları verir. </a:t>
            </a:r>
          </a:p>
        </p:txBody>
      </p:sp>
      <p:sp>
        <p:nvSpPr>
          <p:cNvPr id="23557" name="Rectangle 5"/>
          <p:cNvSpPr>
            <a:spLocks noChangeArrowheads="1"/>
          </p:cNvSpPr>
          <p:nvPr/>
        </p:nvSpPr>
        <p:spPr bwMode="auto">
          <a:xfrm>
            <a:off x="1331913" y="1057275"/>
            <a:ext cx="5254625" cy="585788"/>
          </a:xfrm>
          <a:prstGeom prst="rect">
            <a:avLst/>
          </a:prstGeom>
          <a:noFill/>
          <a:ln w="9525">
            <a:noFill/>
            <a:miter lim="800000"/>
            <a:headEnd/>
            <a:tailEnd/>
          </a:ln>
        </p:spPr>
        <p:txBody>
          <a:bodyPr anchor="ctr">
            <a:spAutoFit/>
          </a:bodyPr>
          <a:lstStyle/>
          <a:p>
            <a:pPr algn="just" eaLnBrk="0" hangingPunct="0"/>
            <a:r>
              <a:rPr lang="tr-TR" sz="3200" b="1">
                <a:cs typeface="Times New Roman" pitchFamily="18" charset="0"/>
              </a:rPr>
              <a:t>Birleştirilmiş Yöntemler</a:t>
            </a:r>
            <a:endParaRPr lang="tr-TR" sz="3200"/>
          </a:p>
        </p:txBody>
      </p:sp>
      <p:sp>
        <p:nvSpPr>
          <p:cNvPr id="7" name="Rectangle 5"/>
          <p:cNvSpPr>
            <a:spLocks noChangeArrowheads="1"/>
          </p:cNvSpPr>
          <p:nvPr/>
        </p:nvSpPr>
        <p:spPr bwMode="auto">
          <a:xfrm>
            <a:off x="-214346" y="109815"/>
            <a:ext cx="4357718" cy="461665"/>
          </a:xfrm>
          <a:prstGeom prst="rect">
            <a:avLst/>
          </a:prstGeom>
          <a:noFill/>
          <a:ln w="9525">
            <a:noFill/>
            <a:miter lim="800000"/>
            <a:headEnd/>
            <a:tailEnd/>
          </a:ln>
        </p:spPr>
        <p:txBody>
          <a:bodyPr wrap="square">
            <a:spAutoFit/>
          </a:bodyPr>
          <a:lstStyle/>
          <a:p>
            <a:pPr algn="ctr"/>
            <a:r>
              <a:rPr lang="tr-TR" sz="2400" b="1" dirty="0" smtClean="0">
                <a:latin typeface="Tahoma" pitchFamily="34" charset="0"/>
              </a:rPr>
              <a:t>Oyun Analiz Yöntemleri </a:t>
            </a:r>
            <a:endParaRPr lang="tr-TR" sz="2400" b="1" dirty="0">
              <a:latin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1"/>
          </p:nvPr>
        </p:nvSpPr>
        <p:spPr/>
        <p:txBody>
          <a:bodyPr/>
          <a:lstStyle/>
          <a:p>
            <a:fld id="{6BBA8D81-97E7-47FF-9AB1-FA39F02380C1}" type="slidenum">
              <a:rPr lang="en-US" smtClean="0">
                <a:latin typeface="Arial" charset="0"/>
              </a:rPr>
              <a:pPr/>
              <a:t>2</a:t>
            </a:fld>
            <a:endParaRPr lang="en-US" smtClean="0">
              <a:latin typeface="Arial" charset="0"/>
            </a:endParaRPr>
          </a:p>
        </p:txBody>
      </p:sp>
      <p:sp>
        <p:nvSpPr>
          <p:cNvPr id="12291"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12292" name="Rectangle 5"/>
          <p:cNvSpPr>
            <a:spLocks noChangeArrowheads="1"/>
          </p:cNvSpPr>
          <p:nvPr/>
        </p:nvSpPr>
        <p:spPr bwMode="auto">
          <a:xfrm>
            <a:off x="-214346" y="109815"/>
            <a:ext cx="3500434" cy="461665"/>
          </a:xfrm>
          <a:prstGeom prst="rect">
            <a:avLst/>
          </a:prstGeom>
          <a:noFill/>
          <a:ln w="9525">
            <a:noFill/>
            <a:miter lim="800000"/>
            <a:headEnd/>
            <a:tailEnd/>
          </a:ln>
        </p:spPr>
        <p:txBody>
          <a:bodyPr wrap="square">
            <a:spAutoFit/>
          </a:bodyPr>
          <a:lstStyle/>
          <a:p>
            <a:pPr algn="ctr"/>
            <a:r>
              <a:rPr lang="tr-TR" sz="2400" b="1" dirty="0">
                <a:latin typeface="Tahoma" pitchFamily="34" charset="0"/>
              </a:rPr>
              <a:t>Oyun Analizi </a:t>
            </a:r>
          </a:p>
        </p:txBody>
      </p:sp>
      <p:sp>
        <p:nvSpPr>
          <p:cNvPr id="12293" name="4 Dikdörtgen"/>
          <p:cNvSpPr>
            <a:spLocks noChangeArrowheads="1"/>
          </p:cNvSpPr>
          <p:nvPr/>
        </p:nvSpPr>
        <p:spPr bwMode="auto">
          <a:xfrm>
            <a:off x="928688" y="2500313"/>
            <a:ext cx="7272337" cy="1754187"/>
          </a:xfrm>
          <a:prstGeom prst="rect">
            <a:avLst/>
          </a:prstGeom>
          <a:noFill/>
          <a:ln w="9525">
            <a:noFill/>
            <a:miter lim="800000"/>
            <a:headEnd/>
            <a:tailEnd/>
          </a:ln>
        </p:spPr>
        <p:txBody>
          <a:bodyPr>
            <a:spAutoFit/>
          </a:bodyPr>
          <a:lstStyle/>
          <a:p>
            <a:pPr algn="just">
              <a:lnSpc>
                <a:spcPct val="150000"/>
              </a:lnSpc>
            </a:pPr>
            <a:r>
              <a:rPr lang="tr-TR" sz="2400"/>
              <a:t>           Günümüz  modern voleybolunda  oyun analizi takımların taktiklerini belirlerken kullandıkları en önemli araçlardan biridir.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11"/>
          </p:nvPr>
        </p:nvSpPr>
        <p:spPr/>
        <p:txBody>
          <a:bodyPr/>
          <a:lstStyle/>
          <a:p>
            <a:fld id="{E8AE50A9-5CBF-49A2-863E-D3C47211EE40}" type="slidenum">
              <a:rPr lang="en-US" smtClean="0">
                <a:latin typeface="Arial" charset="0"/>
              </a:rPr>
              <a:pPr/>
              <a:t>20</a:t>
            </a:fld>
            <a:endParaRPr lang="en-US" smtClean="0">
              <a:latin typeface="Arial" charset="0"/>
            </a:endParaRPr>
          </a:p>
        </p:txBody>
      </p:sp>
      <p:sp>
        <p:nvSpPr>
          <p:cNvPr id="24579"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24580" name="4 Dikdörtgen"/>
          <p:cNvSpPr>
            <a:spLocks noChangeArrowheads="1"/>
          </p:cNvSpPr>
          <p:nvPr/>
        </p:nvSpPr>
        <p:spPr bwMode="auto">
          <a:xfrm>
            <a:off x="1071563" y="1285875"/>
            <a:ext cx="7200900" cy="4524375"/>
          </a:xfrm>
          <a:prstGeom prst="rect">
            <a:avLst/>
          </a:prstGeom>
          <a:noFill/>
          <a:ln w="9525">
            <a:noFill/>
            <a:miter lim="800000"/>
            <a:headEnd/>
            <a:tailEnd/>
          </a:ln>
        </p:spPr>
        <p:txBody>
          <a:bodyPr>
            <a:spAutoFit/>
          </a:bodyPr>
          <a:lstStyle/>
          <a:p>
            <a:pPr algn="just"/>
            <a:r>
              <a:rPr lang="tr-TR" sz="2400"/>
              <a:t>        Antrenman ve maç analizlerini destekleyen en ileri ve etkili yöntem , video ve bilgisayarın ‘’online’’ olarak birleştirilmesidir.Bu yöntem alıştırmanın ve müsabakanın hemen sonrasında istatistiksel sonuçların , ilgili video kayıtları ile beraber gösterilmesini sağlar</a:t>
            </a:r>
          </a:p>
          <a:p>
            <a:pPr algn="just"/>
            <a:r>
              <a:rPr lang="tr-TR" sz="2400"/>
              <a:t>      </a:t>
            </a:r>
          </a:p>
          <a:p>
            <a:pPr algn="just"/>
            <a:r>
              <a:rPr lang="tr-TR" sz="2400"/>
              <a:t>       Hareketlerin uygulama aşamasında doğru teknik ile yapılıp yapılmadığının sporcuya gösterilmesi ve sporcunun da doğrularını ve yanlışlarını görmesi ayrıca geri bildirimlerin verilmesi tekniğin hatadan arınmasını sağlayacaktır.</a:t>
            </a:r>
          </a:p>
        </p:txBody>
      </p:sp>
      <p:sp>
        <p:nvSpPr>
          <p:cNvPr id="6" name="Rectangle 5"/>
          <p:cNvSpPr>
            <a:spLocks noChangeArrowheads="1"/>
          </p:cNvSpPr>
          <p:nvPr/>
        </p:nvSpPr>
        <p:spPr bwMode="auto">
          <a:xfrm>
            <a:off x="-214346" y="109815"/>
            <a:ext cx="4357718" cy="461665"/>
          </a:xfrm>
          <a:prstGeom prst="rect">
            <a:avLst/>
          </a:prstGeom>
          <a:noFill/>
          <a:ln w="9525">
            <a:noFill/>
            <a:miter lim="800000"/>
            <a:headEnd/>
            <a:tailEnd/>
          </a:ln>
        </p:spPr>
        <p:txBody>
          <a:bodyPr wrap="square">
            <a:spAutoFit/>
          </a:bodyPr>
          <a:lstStyle/>
          <a:p>
            <a:pPr algn="ctr"/>
            <a:r>
              <a:rPr lang="tr-TR" sz="2400" b="1" dirty="0" smtClean="0">
                <a:latin typeface="Tahoma" pitchFamily="34" charset="0"/>
              </a:rPr>
              <a:t>Oyun Analiz Yöntemleri </a:t>
            </a:r>
            <a:endParaRPr lang="tr-TR" sz="2400" b="1" dirty="0">
              <a:latin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ldNum" sz="quarter" idx="11"/>
          </p:nvPr>
        </p:nvSpPr>
        <p:spPr/>
        <p:txBody>
          <a:bodyPr/>
          <a:lstStyle/>
          <a:p>
            <a:fld id="{4766F355-356C-4C5F-94F2-63AA319621BA}" type="slidenum">
              <a:rPr lang="en-US" smtClean="0">
                <a:latin typeface="Arial" charset="0"/>
              </a:rPr>
              <a:pPr/>
              <a:t>21</a:t>
            </a:fld>
            <a:endParaRPr lang="en-US" smtClean="0">
              <a:latin typeface="Arial" charset="0"/>
            </a:endParaRPr>
          </a:p>
        </p:txBody>
      </p:sp>
      <p:sp>
        <p:nvSpPr>
          <p:cNvPr id="25603"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pic>
        <p:nvPicPr>
          <p:cNvPr id="25604" name="Picture 3"/>
          <p:cNvPicPr>
            <a:picLocks noChangeAspect="1" noChangeArrowheads="1"/>
          </p:cNvPicPr>
          <p:nvPr/>
        </p:nvPicPr>
        <p:blipFill>
          <a:blip r:embed="rId3"/>
          <a:srcRect/>
          <a:stretch>
            <a:fillRect/>
          </a:stretch>
        </p:blipFill>
        <p:spPr bwMode="auto">
          <a:xfrm>
            <a:off x="0" y="857250"/>
            <a:ext cx="9144000" cy="5429250"/>
          </a:xfrm>
          <a:prstGeom prst="rect">
            <a:avLst/>
          </a:prstGeom>
          <a:noFill/>
          <a:ln w="9525">
            <a:noFill/>
            <a:miter lim="800000"/>
            <a:headEnd/>
            <a:tailEnd/>
          </a:ln>
        </p:spPr>
      </p:pic>
      <p:sp>
        <p:nvSpPr>
          <p:cNvPr id="25605" name="6 Metin kutusu"/>
          <p:cNvSpPr txBox="1">
            <a:spLocks noChangeArrowheads="1"/>
          </p:cNvSpPr>
          <p:nvPr/>
        </p:nvSpPr>
        <p:spPr bwMode="auto">
          <a:xfrm>
            <a:off x="2286000" y="180975"/>
            <a:ext cx="4332288" cy="461963"/>
          </a:xfrm>
          <a:prstGeom prst="rect">
            <a:avLst/>
          </a:prstGeom>
          <a:noFill/>
          <a:ln w="9525">
            <a:noFill/>
            <a:miter lim="800000"/>
            <a:headEnd/>
            <a:tailEnd/>
          </a:ln>
        </p:spPr>
        <p:txBody>
          <a:bodyPr wrap="none">
            <a:spAutoFit/>
          </a:bodyPr>
          <a:lstStyle/>
          <a:p>
            <a:r>
              <a:rPr lang="tr-TR" sz="2400" b="1" dirty="0"/>
              <a:t>Birleştirilmiş Yöntem Örneği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sldNum" sz="quarter" idx="11"/>
          </p:nvPr>
        </p:nvSpPr>
        <p:spPr/>
        <p:txBody>
          <a:bodyPr/>
          <a:lstStyle/>
          <a:p>
            <a:fld id="{F2B58CBF-8053-4034-8164-5C092A0BCC63}" type="slidenum">
              <a:rPr lang="en-US" smtClean="0">
                <a:latin typeface="Arial" charset="0"/>
              </a:rPr>
              <a:pPr/>
              <a:t>22</a:t>
            </a:fld>
            <a:endParaRPr lang="en-US" smtClean="0">
              <a:latin typeface="Arial" charset="0"/>
            </a:endParaRPr>
          </a:p>
        </p:txBody>
      </p:sp>
      <p:sp>
        <p:nvSpPr>
          <p:cNvPr id="27651"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27652" name="4 Dikdörtgen"/>
          <p:cNvSpPr>
            <a:spLocks noChangeArrowheads="1"/>
          </p:cNvSpPr>
          <p:nvPr/>
        </p:nvSpPr>
        <p:spPr bwMode="auto">
          <a:xfrm>
            <a:off x="1217613" y="1087438"/>
            <a:ext cx="4994275" cy="584200"/>
          </a:xfrm>
          <a:prstGeom prst="rect">
            <a:avLst/>
          </a:prstGeom>
          <a:noFill/>
          <a:ln w="9525">
            <a:noFill/>
            <a:miter lim="800000"/>
            <a:headEnd/>
            <a:tailEnd/>
          </a:ln>
        </p:spPr>
        <p:txBody>
          <a:bodyPr wrap="none">
            <a:spAutoFit/>
          </a:bodyPr>
          <a:lstStyle/>
          <a:p>
            <a:r>
              <a:rPr lang="tr-TR" sz="3200" b="1"/>
              <a:t>İstatistiksel Oyun Analizi</a:t>
            </a:r>
            <a:endParaRPr lang="tr-TR" sz="3200"/>
          </a:p>
        </p:txBody>
      </p:sp>
      <p:sp>
        <p:nvSpPr>
          <p:cNvPr id="27653" name="Rectangle 1"/>
          <p:cNvSpPr>
            <a:spLocks noChangeArrowheads="1"/>
          </p:cNvSpPr>
          <p:nvPr/>
        </p:nvSpPr>
        <p:spPr bwMode="auto">
          <a:xfrm flipH="1">
            <a:off x="857250" y="2239963"/>
            <a:ext cx="7632700" cy="3046412"/>
          </a:xfrm>
          <a:prstGeom prst="rect">
            <a:avLst/>
          </a:prstGeom>
          <a:noFill/>
          <a:ln w="9525">
            <a:noFill/>
            <a:miter lim="800000"/>
            <a:headEnd/>
            <a:tailEnd/>
          </a:ln>
        </p:spPr>
        <p:txBody>
          <a:bodyPr anchor="ctr">
            <a:spAutoFit/>
          </a:bodyPr>
          <a:lstStyle/>
          <a:p>
            <a:pPr algn="just" eaLnBrk="0" hangingPunct="0"/>
            <a:r>
              <a:rPr lang="tr-TR" sz="2400" b="1">
                <a:cs typeface="Times New Roman" pitchFamily="18" charset="0"/>
              </a:rPr>
              <a:t>	</a:t>
            </a:r>
            <a:r>
              <a:rPr lang="tr-TR" sz="2400">
                <a:cs typeface="Times New Roman" pitchFamily="18" charset="0"/>
              </a:rPr>
              <a:t>İstatistiksel maç analizi önemli bir yöntemdir ve maçlarda oyuncuların ve takımların performans faktörleri hakkında veri elde etmek amacıyla hemen hemen bütün üst düzey takımlar tarafından kullanılır. Verileri toplamak, kaydetmek, işlemek ve yorumlamak için istatistiksel maç analizinin birçok yöntemi vardır. Bu yöntemin çoğu aşağıdaki prosedürü temel almaktadır:</a:t>
            </a:r>
            <a:endParaRPr lang="tr-TR" sz="2400"/>
          </a:p>
        </p:txBody>
      </p:sp>
      <p:sp>
        <p:nvSpPr>
          <p:cNvPr id="7" name="Rectangle 5"/>
          <p:cNvSpPr>
            <a:spLocks noChangeArrowheads="1"/>
          </p:cNvSpPr>
          <p:nvPr/>
        </p:nvSpPr>
        <p:spPr bwMode="auto">
          <a:xfrm>
            <a:off x="-214346" y="109815"/>
            <a:ext cx="4357718" cy="461665"/>
          </a:xfrm>
          <a:prstGeom prst="rect">
            <a:avLst/>
          </a:prstGeom>
          <a:noFill/>
          <a:ln w="9525">
            <a:noFill/>
            <a:miter lim="800000"/>
            <a:headEnd/>
            <a:tailEnd/>
          </a:ln>
        </p:spPr>
        <p:txBody>
          <a:bodyPr wrap="square">
            <a:spAutoFit/>
          </a:bodyPr>
          <a:lstStyle/>
          <a:p>
            <a:pPr algn="ctr"/>
            <a:r>
              <a:rPr lang="tr-TR" sz="2400" b="1" dirty="0" smtClean="0">
                <a:latin typeface="Tahoma" pitchFamily="34" charset="0"/>
              </a:rPr>
              <a:t>Oyun Analiz Yöntemleri </a:t>
            </a:r>
            <a:endParaRPr lang="tr-TR" sz="2400" b="1" dirty="0">
              <a:latin typeface="Tahom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sldNum" sz="quarter" idx="11"/>
          </p:nvPr>
        </p:nvSpPr>
        <p:spPr/>
        <p:txBody>
          <a:bodyPr/>
          <a:lstStyle/>
          <a:p>
            <a:fld id="{4D1A78B0-F5CF-49B6-93CE-CA4A4BB2488F}" type="slidenum">
              <a:rPr lang="en-US" smtClean="0">
                <a:latin typeface="Arial" charset="0"/>
              </a:rPr>
              <a:pPr/>
              <a:t>23</a:t>
            </a:fld>
            <a:endParaRPr lang="en-US" smtClean="0">
              <a:latin typeface="Arial" charset="0"/>
            </a:endParaRPr>
          </a:p>
        </p:txBody>
      </p:sp>
      <p:sp>
        <p:nvSpPr>
          <p:cNvPr id="26627"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26628" name="4 Dikdörtgen"/>
          <p:cNvSpPr>
            <a:spLocks noChangeArrowheads="1"/>
          </p:cNvSpPr>
          <p:nvPr/>
        </p:nvSpPr>
        <p:spPr bwMode="auto">
          <a:xfrm>
            <a:off x="771088" y="71438"/>
            <a:ext cx="7158498" cy="584775"/>
          </a:xfrm>
          <a:prstGeom prst="rect">
            <a:avLst/>
          </a:prstGeom>
          <a:noFill/>
          <a:ln w="9525">
            <a:noFill/>
            <a:miter lim="800000"/>
            <a:headEnd/>
            <a:tailEnd/>
          </a:ln>
        </p:spPr>
        <p:txBody>
          <a:bodyPr wrap="none">
            <a:spAutoFit/>
          </a:bodyPr>
          <a:lstStyle/>
          <a:p>
            <a:r>
              <a:rPr lang="tr-TR" sz="3200" b="1" dirty="0" smtClean="0"/>
              <a:t>İstatistiksel Oyun Analizi Prosedürü</a:t>
            </a:r>
            <a:endParaRPr lang="tr-TR" sz="3200" dirty="0"/>
          </a:p>
        </p:txBody>
      </p:sp>
      <p:sp>
        <p:nvSpPr>
          <p:cNvPr id="5" name="Rectangle 1"/>
          <p:cNvSpPr>
            <a:spLocks noChangeArrowheads="1"/>
          </p:cNvSpPr>
          <p:nvPr/>
        </p:nvSpPr>
        <p:spPr bwMode="auto">
          <a:xfrm>
            <a:off x="714348" y="928670"/>
            <a:ext cx="7202486" cy="5078313"/>
          </a:xfrm>
          <a:prstGeom prst="rect">
            <a:avLst/>
          </a:prstGeom>
          <a:noFill/>
          <a:ln w="9525">
            <a:noFill/>
            <a:miter lim="800000"/>
            <a:headEnd/>
            <a:tailEnd/>
          </a:ln>
        </p:spPr>
        <p:txBody>
          <a:bodyPr wrap="square" anchor="ctr">
            <a:spAutoFit/>
          </a:bodyPr>
          <a:lstStyle/>
          <a:p>
            <a:pPr eaLnBrk="0" hangingPunct="0">
              <a:lnSpc>
                <a:spcPct val="150000"/>
              </a:lnSpc>
              <a:buFontTx/>
              <a:buChar char="•"/>
            </a:pPr>
            <a:r>
              <a:rPr lang="tr-TR" dirty="0">
                <a:cs typeface="Times New Roman" pitchFamily="18" charset="0"/>
              </a:rPr>
              <a:t>Hareketlerin sınıflandırılması : Değerlendirmek istediğiniz beceriler veya oyunlar (taktikler).</a:t>
            </a:r>
          </a:p>
          <a:p>
            <a:pPr eaLnBrk="0" hangingPunct="0">
              <a:lnSpc>
                <a:spcPct val="150000"/>
              </a:lnSpc>
              <a:buFontTx/>
              <a:buChar char="•"/>
            </a:pPr>
            <a:r>
              <a:rPr lang="tr-TR" dirty="0">
                <a:cs typeface="Times New Roman" pitchFamily="18" charset="0"/>
              </a:rPr>
              <a:t>Hareketlerin (art arda gelen oyunların ) kalitesinin  değerlendirilmesi veya derecelendirilmesi.</a:t>
            </a:r>
          </a:p>
          <a:p>
            <a:pPr eaLnBrk="0" hangingPunct="0">
              <a:lnSpc>
                <a:spcPct val="150000"/>
              </a:lnSpc>
              <a:buFontTx/>
              <a:buChar char="•"/>
            </a:pPr>
            <a:r>
              <a:rPr lang="tr-TR" dirty="0">
                <a:cs typeface="Times New Roman" pitchFamily="18" charset="0"/>
              </a:rPr>
              <a:t>Sembollerin ve kısaltmaların kullanılması.</a:t>
            </a:r>
          </a:p>
          <a:p>
            <a:pPr eaLnBrk="0" hangingPunct="0">
              <a:lnSpc>
                <a:spcPct val="150000"/>
              </a:lnSpc>
              <a:buFontTx/>
              <a:buChar char="•"/>
            </a:pPr>
            <a:r>
              <a:rPr lang="tr-TR" dirty="0">
                <a:cs typeface="Times New Roman" pitchFamily="18" charset="0"/>
              </a:rPr>
              <a:t>Verilerin işlenmesi.</a:t>
            </a:r>
          </a:p>
          <a:p>
            <a:pPr eaLnBrk="0" hangingPunct="0">
              <a:lnSpc>
                <a:spcPct val="150000"/>
              </a:lnSpc>
              <a:buFontTx/>
              <a:buChar char="•"/>
            </a:pPr>
            <a:r>
              <a:rPr lang="tr-TR" dirty="0">
                <a:cs typeface="Times New Roman" pitchFamily="18" charset="0"/>
              </a:rPr>
              <a:t>İşlenen verilerin analizi.</a:t>
            </a:r>
          </a:p>
          <a:p>
            <a:pPr eaLnBrk="0" hangingPunct="0">
              <a:lnSpc>
                <a:spcPct val="150000"/>
              </a:lnSpc>
              <a:buFontTx/>
              <a:buChar char="•"/>
            </a:pPr>
            <a:r>
              <a:rPr lang="tr-TR" dirty="0">
                <a:cs typeface="Times New Roman" pitchFamily="18" charset="0"/>
              </a:rPr>
              <a:t>Sonuçların yorumlanması.</a:t>
            </a:r>
          </a:p>
          <a:p>
            <a:pPr eaLnBrk="0" hangingPunct="0">
              <a:lnSpc>
                <a:spcPct val="150000"/>
              </a:lnSpc>
              <a:buFontTx/>
              <a:buChar char="•"/>
            </a:pPr>
            <a:r>
              <a:rPr lang="tr-TR" dirty="0">
                <a:cs typeface="Times New Roman" pitchFamily="18" charset="0"/>
              </a:rPr>
              <a:t>Grafik ve tablolarla sonuçların görselleştirilmesi.</a:t>
            </a:r>
          </a:p>
          <a:p>
            <a:pPr eaLnBrk="0" hangingPunct="0">
              <a:lnSpc>
                <a:spcPct val="150000"/>
              </a:lnSpc>
              <a:buFontTx/>
              <a:buChar char="•"/>
            </a:pPr>
            <a:r>
              <a:rPr lang="tr-TR" dirty="0">
                <a:cs typeface="Times New Roman" pitchFamily="18" charset="0"/>
              </a:rPr>
              <a:t>Son raporun düzenlenmesi ve yazılması.</a:t>
            </a:r>
          </a:p>
          <a:p>
            <a:pPr eaLnBrk="0" hangingPunct="0">
              <a:lnSpc>
                <a:spcPct val="150000"/>
              </a:lnSpc>
              <a:buFontTx/>
              <a:buChar char="•"/>
            </a:pPr>
            <a:r>
              <a:rPr lang="tr-TR" dirty="0">
                <a:cs typeface="Times New Roman" pitchFamily="18" charset="0"/>
              </a:rPr>
              <a:t>Sonuçların ekip üyeleri ve takımla tartışılması</a:t>
            </a:r>
            <a:endParaRPr lang="tr-TR" dirty="0"/>
          </a:p>
          <a:p>
            <a:pPr eaLnBrk="0" hangingPunct="0">
              <a:lnSpc>
                <a:spcPct val="150000"/>
              </a:lnSpc>
              <a:buFontTx/>
              <a:buChar char="•"/>
            </a:pPr>
            <a:r>
              <a:rPr lang="tr-TR" dirty="0"/>
              <a:t>Sonuçların saklanması.</a:t>
            </a:r>
            <a:r>
              <a:rPr lang="tr-TR" b="1" dirty="0"/>
              <a:t> </a:t>
            </a:r>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ldNum" sz="quarter" idx="11"/>
          </p:nvPr>
        </p:nvSpPr>
        <p:spPr/>
        <p:txBody>
          <a:bodyPr/>
          <a:lstStyle/>
          <a:p>
            <a:fld id="{4853ED25-CE97-4228-8B25-F6EE92132552}" type="slidenum">
              <a:rPr lang="en-US" smtClean="0">
                <a:latin typeface="Arial" charset="0"/>
              </a:rPr>
              <a:pPr/>
              <a:t>24</a:t>
            </a:fld>
            <a:endParaRPr lang="en-US" smtClean="0">
              <a:latin typeface="Arial" charset="0"/>
            </a:endParaRPr>
          </a:p>
        </p:txBody>
      </p:sp>
      <p:sp>
        <p:nvSpPr>
          <p:cNvPr id="28675"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graphicFrame>
        <p:nvGraphicFramePr>
          <p:cNvPr id="28676" name="Object 2"/>
          <p:cNvGraphicFramePr>
            <a:graphicFrameLocks noChangeAspect="1"/>
          </p:cNvGraphicFramePr>
          <p:nvPr/>
        </p:nvGraphicFramePr>
        <p:xfrm>
          <a:off x="714348" y="785794"/>
          <a:ext cx="7634287" cy="6048375"/>
        </p:xfrm>
        <a:graphic>
          <a:graphicData uri="http://schemas.openxmlformats.org/presentationml/2006/ole">
            <p:oleObj spid="_x0000_s28676" name="Acrobat Document" r:id="rId4" imgW="7557840" imgH="10695960" progId="Acrobat.Document.DC">
              <p:embed/>
            </p:oleObj>
          </a:graphicData>
        </a:graphic>
      </p:graphicFrame>
      <p:sp>
        <p:nvSpPr>
          <p:cNvPr id="5" name="6 Metin kutusu"/>
          <p:cNvSpPr txBox="1">
            <a:spLocks noChangeArrowheads="1"/>
          </p:cNvSpPr>
          <p:nvPr/>
        </p:nvSpPr>
        <p:spPr bwMode="auto">
          <a:xfrm>
            <a:off x="1785918" y="180975"/>
            <a:ext cx="5150641" cy="461665"/>
          </a:xfrm>
          <a:prstGeom prst="rect">
            <a:avLst/>
          </a:prstGeom>
          <a:noFill/>
          <a:ln w="9525">
            <a:noFill/>
            <a:miter lim="800000"/>
            <a:headEnd/>
            <a:tailEnd/>
          </a:ln>
        </p:spPr>
        <p:txBody>
          <a:bodyPr wrap="none">
            <a:spAutoFit/>
          </a:bodyPr>
          <a:lstStyle/>
          <a:p>
            <a:r>
              <a:rPr lang="tr-TR" sz="2400" b="1" dirty="0" smtClean="0"/>
              <a:t>İstatistiksel Oyun Analizi  </a:t>
            </a:r>
            <a:r>
              <a:rPr lang="tr-TR" sz="2400" b="1" dirty="0"/>
              <a:t>Örneği</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1"/>
          </p:nvPr>
        </p:nvSpPr>
        <p:spPr/>
        <p:txBody>
          <a:bodyPr/>
          <a:lstStyle/>
          <a:p>
            <a:fld id="{9118E75F-64A6-443E-884D-6021D81AF4A4}" type="slidenum">
              <a:rPr lang="en-US" smtClean="0">
                <a:latin typeface="Arial" charset="0"/>
              </a:rPr>
              <a:pPr/>
              <a:t>25</a:t>
            </a:fld>
            <a:endParaRPr lang="en-US" smtClean="0">
              <a:latin typeface="Arial" charset="0"/>
            </a:endParaRPr>
          </a:p>
        </p:txBody>
      </p:sp>
      <p:sp>
        <p:nvSpPr>
          <p:cNvPr id="29699"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pic>
        <p:nvPicPr>
          <p:cNvPr id="29700" name="Picture 4"/>
          <p:cNvPicPr>
            <a:picLocks noChangeAspect="1" noChangeArrowheads="1"/>
          </p:cNvPicPr>
          <p:nvPr/>
        </p:nvPicPr>
        <p:blipFill>
          <a:blip r:embed="rId3"/>
          <a:srcRect/>
          <a:stretch>
            <a:fillRect/>
          </a:stretch>
        </p:blipFill>
        <p:spPr bwMode="auto">
          <a:xfrm>
            <a:off x="0" y="857232"/>
            <a:ext cx="9144000" cy="5429288"/>
          </a:xfrm>
          <a:prstGeom prst="rect">
            <a:avLst/>
          </a:prstGeom>
          <a:noFill/>
          <a:ln w="9525">
            <a:noFill/>
            <a:miter lim="800000"/>
            <a:headEnd/>
            <a:tailEnd/>
          </a:ln>
          <a:effectLst/>
        </p:spPr>
      </p:pic>
      <p:sp>
        <p:nvSpPr>
          <p:cNvPr id="5" name="6 Metin kutusu"/>
          <p:cNvSpPr txBox="1">
            <a:spLocks noChangeArrowheads="1"/>
          </p:cNvSpPr>
          <p:nvPr/>
        </p:nvSpPr>
        <p:spPr bwMode="auto">
          <a:xfrm>
            <a:off x="1785918" y="180975"/>
            <a:ext cx="5150641" cy="461665"/>
          </a:xfrm>
          <a:prstGeom prst="rect">
            <a:avLst/>
          </a:prstGeom>
          <a:noFill/>
          <a:ln w="9525">
            <a:noFill/>
            <a:miter lim="800000"/>
            <a:headEnd/>
            <a:tailEnd/>
          </a:ln>
        </p:spPr>
        <p:txBody>
          <a:bodyPr wrap="none">
            <a:spAutoFit/>
          </a:bodyPr>
          <a:lstStyle/>
          <a:p>
            <a:r>
              <a:rPr lang="tr-TR" sz="2400" b="1" dirty="0" smtClean="0"/>
              <a:t>İstatistiksel Oyun Analizi  </a:t>
            </a:r>
            <a:r>
              <a:rPr lang="tr-TR" sz="2400" b="1" dirty="0"/>
              <a:t>Örneği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1"/>
          </p:nvPr>
        </p:nvSpPr>
        <p:spPr/>
        <p:txBody>
          <a:bodyPr/>
          <a:lstStyle/>
          <a:p>
            <a:fld id="{249614F8-3F11-4318-94EA-8A8E45ADA4F6}" type="slidenum">
              <a:rPr lang="en-US" smtClean="0">
                <a:latin typeface="Arial" charset="0"/>
              </a:rPr>
              <a:pPr/>
              <a:t>26</a:t>
            </a:fld>
            <a:endParaRPr lang="en-US" smtClean="0">
              <a:latin typeface="Arial" charset="0"/>
            </a:endParaRPr>
          </a:p>
        </p:txBody>
      </p:sp>
      <p:sp>
        <p:nvSpPr>
          <p:cNvPr id="30723"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4" name="4 Metin kutusu"/>
          <p:cNvSpPr txBox="1">
            <a:spLocks noChangeArrowheads="1"/>
          </p:cNvSpPr>
          <p:nvPr/>
        </p:nvSpPr>
        <p:spPr bwMode="auto">
          <a:xfrm>
            <a:off x="1285852" y="2276475"/>
            <a:ext cx="6983413" cy="1077913"/>
          </a:xfrm>
          <a:prstGeom prst="rect">
            <a:avLst/>
          </a:prstGeom>
          <a:noFill/>
          <a:ln w="9525">
            <a:noFill/>
            <a:miter lim="800000"/>
            <a:headEnd/>
            <a:tailEnd/>
          </a:ln>
        </p:spPr>
        <p:txBody>
          <a:bodyPr>
            <a:spAutoFit/>
          </a:bodyPr>
          <a:lstStyle/>
          <a:p>
            <a:r>
              <a:rPr lang="tr-TR" sz="3200" b="1" dirty="0"/>
              <a:t>Becerilerin Sınıflandırılması ve Değerlendirilmesi</a:t>
            </a:r>
          </a:p>
        </p:txBody>
      </p:sp>
      <p:sp>
        <p:nvSpPr>
          <p:cNvPr id="5" name="Rectangle 5"/>
          <p:cNvSpPr>
            <a:spLocks noChangeArrowheads="1"/>
          </p:cNvSpPr>
          <p:nvPr/>
        </p:nvSpPr>
        <p:spPr bwMode="auto">
          <a:xfrm>
            <a:off x="-214346" y="109815"/>
            <a:ext cx="3500434" cy="461665"/>
          </a:xfrm>
          <a:prstGeom prst="rect">
            <a:avLst/>
          </a:prstGeom>
          <a:noFill/>
          <a:ln w="9525">
            <a:noFill/>
            <a:miter lim="800000"/>
            <a:headEnd/>
            <a:tailEnd/>
          </a:ln>
        </p:spPr>
        <p:txBody>
          <a:bodyPr wrap="square">
            <a:spAutoFit/>
          </a:bodyPr>
          <a:lstStyle/>
          <a:p>
            <a:pPr algn="ctr"/>
            <a:r>
              <a:rPr lang="tr-TR" sz="2400" b="1" dirty="0">
                <a:latin typeface="Tahoma" pitchFamily="34" charset="0"/>
              </a:rPr>
              <a:t>Oyun Analizi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1"/>
          </p:nvPr>
        </p:nvSpPr>
        <p:spPr/>
        <p:txBody>
          <a:bodyPr/>
          <a:lstStyle/>
          <a:p>
            <a:fld id="{249614F8-3F11-4318-94EA-8A8E45ADA4F6}" type="slidenum">
              <a:rPr lang="en-US" smtClean="0">
                <a:latin typeface="Arial" charset="0"/>
              </a:rPr>
              <a:pPr/>
              <a:t>27</a:t>
            </a:fld>
            <a:endParaRPr lang="en-US" smtClean="0">
              <a:latin typeface="Arial" charset="0"/>
            </a:endParaRPr>
          </a:p>
        </p:txBody>
      </p:sp>
      <p:sp>
        <p:nvSpPr>
          <p:cNvPr id="30723"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4" name="Rectangle 1"/>
          <p:cNvSpPr>
            <a:spLocks noChangeArrowheads="1"/>
          </p:cNvSpPr>
          <p:nvPr/>
        </p:nvSpPr>
        <p:spPr bwMode="auto">
          <a:xfrm>
            <a:off x="3500430" y="1357298"/>
            <a:ext cx="3429023" cy="1200329"/>
          </a:xfrm>
          <a:prstGeom prst="rect">
            <a:avLst/>
          </a:prstGeom>
          <a:noFill/>
          <a:ln w="9525">
            <a:noFill/>
            <a:miter lim="800000"/>
            <a:headEnd/>
            <a:tailEnd/>
          </a:ln>
        </p:spPr>
        <p:txBody>
          <a:bodyPr wrap="square" anchor="ctr">
            <a:spAutoFit/>
          </a:bodyPr>
          <a:lstStyle/>
          <a:p>
            <a:pPr algn="just" eaLnBrk="0" hangingPunct="0">
              <a:tabLst>
                <a:tab pos="900113" algn="l"/>
              </a:tabLst>
            </a:pPr>
            <a:r>
              <a:rPr lang="tr-TR" sz="3600" b="1" dirty="0" smtClean="0"/>
              <a:t>ATAK</a:t>
            </a:r>
          </a:p>
          <a:p>
            <a:pPr algn="just" eaLnBrk="0" hangingPunct="0">
              <a:tabLst>
                <a:tab pos="900113" algn="l"/>
              </a:tabLst>
            </a:pPr>
            <a:r>
              <a:rPr lang="tr-TR" sz="3600" b="1" dirty="0" smtClean="0"/>
              <a:t> </a:t>
            </a:r>
            <a:endParaRPr lang="tr-TR" sz="3600" dirty="0"/>
          </a:p>
        </p:txBody>
      </p:sp>
      <p:pic>
        <p:nvPicPr>
          <p:cNvPr id="5" name="Picture 2" descr="C:\Users\Win10\Desktop\atak.jpg"/>
          <p:cNvPicPr>
            <a:picLocks noChangeAspect="1" noChangeArrowheads="1"/>
          </p:cNvPicPr>
          <p:nvPr/>
        </p:nvPicPr>
        <p:blipFill>
          <a:blip r:embed="rId3"/>
          <a:srcRect/>
          <a:stretch>
            <a:fillRect/>
          </a:stretch>
        </p:blipFill>
        <p:spPr bwMode="auto">
          <a:xfrm>
            <a:off x="2786050" y="2500306"/>
            <a:ext cx="3000396" cy="2247900"/>
          </a:xfrm>
          <a:prstGeom prst="rect">
            <a:avLst/>
          </a:prstGeom>
          <a:noFill/>
        </p:spPr>
      </p:pic>
      <p:sp>
        <p:nvSpPr>
          <p:cNvPr id="7" name="6 Dikdörtgen"/>
          <p:cNvSpPr/>
          <p:nvPr/>
        </p:nvSpPr>
        <p:spPr>
          <a:xfrm>
            <a:off x="142844" y="202148"/>
            <a:ext cx="5572164" cy="369332"/>
          </a:xfrm>
          <a:prstGeom prst="rect">
            <a:avLst/>
          </a:prstGeom>
        </p:spPr>
        <p:txBody>
          <a:bodyPr wrap="square">
            <a:spAutoFit/>
          </a:bodyPr>
          <a:lstStyle/>
          <a:p>
            <a:r>
              <a:rPr lang="tr-TR" b="1" dirty="0" smtClean="0"/>
              <a:t>Becerilerin Sınıflandırılması ve Değerlendirilmesi</a:t>
            </a:r>
            <a:endParaRPr lang="tr-TR"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1"/>
          </p:nvPr>
        </p:nvSpPr>
        <p:spPr/>
        <p:txBody>
          <a:bodyPr/>
          <a:lstStyle/>
          <a:p>
            <a:fld id="{249614F8-3F11-4318-94EA-8A8E45ADA4F6}" type="slidenum">
              <a:rPr lang="en-US" smtClean="0">
                <a:latin typeface="Arial" charset="0"/>
              </a:rPr>
              <a:pPr/>
              <a:t>28</a:t>
            </a:fld>
            <a:endParaRPr lang="en-US" smtClean="0">
              <a:latin typeface="Arial" charset="0"/>
            </a:endParaRPr>
          </a:p>
        </p:txBody>
      </p:sp>
      <p:sp>
        <p:nvSpPr>
          <p:cNvPr id="30723"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4" name="Rectangle 1"/>
          <p:cNvSpPr>
            <a:spLocks noChangeArrowheads="1"/>
          </p:cNvSpPr>
          <p:nvPr/>
        </p:nvSpPr>
        <p:spPr bwMode="auto">
          <a:xfrm>
            <a:off x="428596" y="0"/>
            <a:ext cx="8215370" cy="6001643"/>
          </a:xfrm>
          <a:prstGeom prst="rect">
            <a:avLst/>
          </a:prstGeom>
          <a:noFill/>
          <a:ln w="9525">
            <a:noFill/>
            <a:miter lim="800000"/>
            <a:headEnd/>
            <a:tailEnd/>
          </a:ln>
        </p:spPr>
        <p:txBody>
          <a:bodyPr wrap="square" anchor="ctr">
            <a:spAutoFit/>
          </a:bodyPr>
          <a:lstStyle/>
          <a:p>
            <a:pPr algn="ctr" eaLnBrk="0" hangingPunct="0">
              <a:tabLst>
                <a:tab pos="900113" algn="l"/>
              </a:tabLst>
            </a:pPr>
            <a:endParaRPr lang="tr-TR" sz="2400" b="1" dirty="0" smtClean="0"/>
          </a:p>
          <a:p>
            <a:pPr algn="just" eaLnBrk="0" hangingPunct="0">
              <a:tabLst>
                <a:tab pos="900113" algn="l"/>
              </a:tabLst>
            </a:pPr>
            <a:r>
              <a:rPr lang="tr-TR" sz="2400" b="1" dirty="0" smtClean="0"/>
              <a:t> </a:t>
            </a:r>
          </a:p>
          <a:p>
            <a:pPr algn="just" eaLnBrk="0" hangingPunct="0">
              <a:tabLst>
                <a:tab pos="900113" algn="l"/>
              </a:tabLst>
            </a:pPr>
            <a:endParaRPr lang="tr-TR" sz="2400" b="1" dirty="0" smtClean="0"/>
          </a:p>
          <a:p>
            <a:pPr algn="just" eaLnBrk="0" hangingPunct="0">
              <a:tabLst>
                <a:tab pos="900113" algn="l"/>
              </a:tabLst>
            </a:pPr>
            <a:endParaRPr lang="tr-TR" sz="2400" b="1" dirty="0"/>
          </a:p>
          <a:p>
            <a:pPr algn="just" eaLnBrk="0" hangingPunct="0">
              <a:tabLst>
                <a:tab pos="900113" algn="l"/>
              </a:tabLst>
            </a:pPr>
            <a:r>
              <a:rPr lang="tr-TR" b="1" dirty="0" smtClean="0"/>
              <a:t>Sayı olan atak : </a:t>
            </a:r>
            <a:r>
              <a:rPr lang="tr-TR" dirty="0" smtClean="0"/>
              <a:t>Rakibe  ilk temastan sonra topun oyunda  kalmayarak ya da  direkt yere değerek sayıya dönüşmesi. </a:t>
            </a:r>
            <a:r>
              <a:rPr lang="tr-TR" u="sng" dirty="0" smtClean="0">
                <a:solidFill>
                  <a:srgbClr val="FF0000"/>
                </a:solidFill>
              </a:rPr>
              <a:t>(Örn; defanstan zor çıkan bir topun diğer bir oyuncunun faul yapması atak sayısı değildir.)</a:t>
            </a:r>
          </a:p>
          <a:p>
            <a:pPr algn="just" eaLnBrk="0" hangingPunct="0">
              <a:tabLst>
                <a:tab pos="900113" algn="l"/>
              </a:tabLst>
            </a:pPr>
            <a:endParaRPr lang="tr-TR" b="1" dirty="0"/>
          </a:p>
          <a:p>
            <a:pPr algn="just" eaLnBrk="0" hangingPunct="0">
              <a:tabLst>
                <a:tab pos="900113" algn="l"/>
              </a:tabLst>
            </a:pPr>
            <a:r>
              <a:rPr lang="tr-TR" b="1" dirty="0" smtClean="0"/>
              <a:t>Etkili atak (Pozitif) : </a:t>
            </a:r>
            <a:r>
              <a:rPr lang="tr-TR" dirty="0" smtClean="0"/>
              <a:t>Rakibin defans  yapsa  dahi hücuma  çevirememesi ve tekrar  hücum organizasyonu yapma şansı elde  edilmesi .</a:t>
            </a:r>
          </a:p>
          <a:p>
            <a:pPr algn="just" eaLnBrk="0" hangingPunct="0">
              <a:buFont typeface="Wingdings" pitchFamily="2" charset="2"/>
              <a:buChar char="ü"/>
              <a:tabLst>
                <a:tab pos="900113" algn="l"/>
              </a:tabLst>
            </a:pPr>
            <a:endParaRPr lang="tr-TR" dirty="0"/>
          </a:p>
          <a:p>
            <a:pPr algn="just" eaLnBrk="0" hangingPunct="0">
              <a:tabLst>
                <a:tab pos="900113" algn="l"/>
              </a:tabLst>
            </a:pPr>
            <a:r>
              <a:rPr lang="tr-TR" b="1" dirty="0" smtClean="0"/>
              <a:t>Etkisiz atak (Negatif)  : </a:t>
            </a:r>
            <a:r>
              <a:rPr lang="tr-TR" dirty="0" smtClean="0"/>
              <a:t>Rakip tarafında  karşılandıktan sonra  kolayca hücuma  çevrilebilmesi .</a:t>
            </a:r>
            <a:endParaRPr lang="tr-TR" u="sng" dirty="0" smtClean="0">
              <a:solidFill>
                <a:srgbClr val="FF0000"/>
              </a:solidFill>
            </a:endParaRPr>
          </a:p>
          <a:p>
            <a:pPr algn="just" eaLnBrk="0" hangingPunct="0">
              <a:tabLst>
                <a:tab pos="900113" algn="l"/>
              </a:tabLst>
            </a:pPr>
            <a:endParaRPr lang="tr-TR" dirty="0"/>
          </a:p>
          <a:p>
            <a:pPr algn="just" eaLnBrk="0" hangingPunct="0">
              <a:tabLst>
                <a:tab pos="900113" algn="l"/>
              </a:tabLst>
            </a:pPr>
            <a:r>
              <a:rPr lang="tr-TR" b="1" dirty="0" smtClean="0"/>
              <a:t>Blok yenen atak  : </a:t>
            </a:r>
            <a:r>
              <a:rPr lang="tr-TR" dirty="0" smtClean="0"/>
              <a:t>Rakip bloğuna  takılıp rakibe  sayı olması.</a:t>
            </a:r>
          </a:p>
          <a:p>
            <a:pPr algn="just" eaLnBrk="0" hangingPunct="0">
              <a:tabLst>
                <a:tab pos="900113" algn="l"/>
              </a:tabLst>
            </a:pPr>
            <a:endParaRPr lang="tr-TR" b="1" dirty="0"/>
          </a:p>
          <a:p>
            <a:pPr algn="just" eaLnBrk="0" hangingPunct="0">
              <a:tabLst>
                <a:tab pos="900113" algn="l"/>
              </a:tabLst>
            </a:pPr>
            <a:r>
              <a:rPr lang="tr-TR" b="1" dirty="0" smtClean="0"/>
              <a:t>Dublajdan çıkarılan atak : </a:t>
            </a:r>
            <a:r>
              <a:rPr lang="tr-TR" dirty="0" smtClean="0"/>
              <a:t>Rakip bloğuna takıldıktan sonra  </a:t>
            </a:r>
            <a:r>
              <a:rPr lang="tr-TR" dirty="0" err="1" smtClean="0"/>
              <a:t>düblajdan</a:t>
            </a:r>
            <a:r>
              <a:rPr lang="tr-TR" dirty="0" smtClean="0"/>
              <a:t> çıkarılıp topun oyunda tutulması </a:t>
            </a:r>
          </a:p>
          <a:p>
            <a:pPr algn="just" eaLnBrk="0" hangingPunct="0">
              <a:tabLst>
                <a:tab pos="900113" algn="l"/>
              </a:tabLst>
            </a:pPr>
            <a:endParaRPr lang="tr-TR" dirty="0"/>
          </a:p>
          <a:p>
            <a:pPr algn="just" eaLnBrk="0" hangingPunct="0">
              <a:tabLst>
                <a:tab pos="900113" algn="l"/>
              </a:tabLst>
            </a:pPr>
            <a:r>
              <a:rPr lang="tr-TR" b="1" dirty="0" smtClean="0"/>
              <a:t>Hatalı Atak : </a:t>
            </a:r>
            <a:r>
              <a:rPr lang="tr-TR" dirty="0" smtClean="0"/>
              <a:t>File, aut , çizgi hatası , taşıma yapılması</a:t>
            </a:r>
            <a:endParaRPr lang="tr-TR" dirty="0"/>
          </a:p>
        </p:txBody>
      </p:sp>
      <p:sp>
        <p:nvSpPr>
          <p:cNvPr id="6" name="5 Dikdörtgen"/>
          <p:cNvSpPr/>
          <p:nvPr/>
        </p:nvSpPr>
        <p:spPr>
          <a:xfrm>
            <a:off x="142844" y="202148"/>
            <a:ext cx="5572164" cy="369332"/>
          </a:xfrm>
          <a:prstGeom prst="rect">
            <a:avLst/>
          </a:prstGeom>
        </p:spPr>
        <p:txBody>
          <a:bodyPr wrap="square">
            <a:spAutoFit/>
          </a:bodyPr>
          <a:lstStyle/>
          <a:p>
            <a:r>
              <a:rPr lang="tr-TR" b="1" dirty="0" smtClean="0"/>
              <a:t>Becerilerin Sınıflandırılması ve Değerlendirilmesi</a:t>
            </a:r>
            <a:endParaRPr lang="tr-TR"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1"/>
          </p:nvPr>
        </p:nvSpPr>
        <p:spPr/>
        <p:txBody>
          <a:bodyPr/>
          <a:lstStyle/>
          <a:p>
            <a:fld id="{249614F8-3F11-4318-94EA-8A8E45ADA4F6}" type="slidenum">
              <a:rPr lang="en-US" smtClean="0">
                <a:latin typeface="Arial" charset="0"/>
              </a:rPr>
              <a:pPr/>
              <a:t>29</a:t>
            </a:fld>
            <a:endParaRPr lang="en-US" smtClean="0">
              <a:latin typeface="Arial" charset="0"/>
            </a:endParaRPr>
          </a:p>
        </p:txBody>
      </p:sp>
      <p:sp>
        <p:nvSpPr>
          <p:cNvPr id="30723"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pic>
        <p:nvPicPr>
          <p:cNvPr id="4" name="Picture 6" descr="C:\Users\Win10\Desktop\pas çeşitleri 2 .jpg"/>
          <p:cNvPicPr>
            <a:picLocks noChangeAspect="1" noChangeArrowheads="1"/>
          </p:cNvPicPr>
          <p:nvPr/>
        </p:nvPicPr>
        <p:blipFill>
          <a:blip r:embed="rId3"/>
          <a:srcRect/>
          <a:stretch>
            <a:fillRect/>
          </a:stretch>
        </p:blipFill>
        <p:spPr bwMode="auto">
          <a:xfrm>
            <a:off x="1714480" y="928670"/>
            <a:ext cx="5286412" cy="2500330"/>
          </a:xfrm>
          <a:prstGeom prst="rect">
            <a:avLst/>
          </a:prstGeom>
          <a:noFill/>
        </p:spPr>
      </p:pic>
      <p:sp>
        <p:nvSpPr>
          <p:cNvPr id="5" name="4 Dikdörtgen"/>
          <p:cNvSpPr/>
          <p:nvPr/>
        </p:nvSpPr>
        <p:spPr>
          <a:xfrm>
            <a:off x="785786" y="3429000"/>
            <a:ext cx="7643834" cy="2862322"/>
          </a:xfrm>
          <a:prstGeom prst="rect">
            <a:avLst/>
          </a:prstGeom>
        </p:spPr>
        <p:txBody>
          <a:bodyPr wrap="square">
            <a:spAutoFit/>
          </a:bodyPr>
          <a:lstStyle/>
          <a:p>
            <a:r>
              <a:rPr lang="en-US" b="1" dirty="0" smtClean="0"/>
              <a:t>Tempo 0:</a:t>
            </a:r>
            <a:r>
              <a:rPr lang="tr-TR" b="1" dirty="0" smtClean="0"/>
              <a:t> </a:t>
            </a:r>
            <a:r>
              <a:rPr lang="tr-TR" dirty="0" smtClean="0"/>
              <a:t>Pasör topla buluştuğu anda smaçör de aynı anda  havada olmalı .</a:t>
            </a:r>
          </a:p>
          <a:p>
            <a:endParaRPr lang="tr-TR" dirty="0" smtClean="0"/>
          </a:p>
          <a:p>
            <a:r>
              <a:rPr lang="en-US" b="1" dirty="0" smtClean="0"/>
              <a:t>Tempo 1: </a:t>
            </a:r>
            <a:r>
              <a:rPr lang="tr-TR" dirty="0" smtClean="0"/>
              <a:t>Pasör topla  buluştuğunda </a:t>
            </a:r>
            <a:r>
              <a:rPr lang="en-US" dirty="0" smtClean="0"/>
              <a:t> </a:t>
            </a:r>
            <a:r>
              <a:rPr lang="tr-TR" dirty="0" smtClean="0"/>
              <a:t>smaçör sıçrama hareketine başlıyor olmalı.</a:t>
            </a:r>
          </a:p>
          <a:p>
            <a:endParaRPr lang="tr-TR" dirty="0" smtClean="0"/>
          </a:p>
          <a:p>
            <a:r>
              <a:rPr lang="en-US" b="1" dirty="0" smtClean="0"/>
              <a:t>Tempo 2: </a:t>
            </a:r>
            <a:r>
              <a:rPr lang="tr-TR" dirty="0" smtClean="0"/>
              <a:t>Pasör topla  buluştuğunda  smaçör  sıçrama  için son adımını basıyor  olmalı.</a:t>
            </a:r>
          </a:p>
          <a:p>
            <a:endParaRPr lang="tr-TR" dirty="0" smtClean="0"/>
          </a:p>
          <a:p>
            <a:r>
              <a:rPr lang="en-US" b="1" dirty="0" smtClean="0"/>
              <a:t>Tempo 3:</a:t>
            </a:r>
            <a:r>
              <a:rPr lang="tr-TR" b="1" dirty="0" smtClean="0"/>
              <a:t> </a:t>
            </a:r>
            <a:r>
              <a:rPr lang="tr-TR" dirty="0" smtClean="0"/>
              <a:t>Smaçör  hücum adımına  pasör  pası attıktan sonra  başlar.</a:t>
            </a:r>
            <a:endParaRPr lang="tr-TR" dirty="0"/>
          </a:p>
        </p:txBody>
      </p:sp>
      <p:sp>
        <p:nvSpPr>
          <p:cNvPr id="6" name="5 Dikdörtgen"/>
          <p:cNvSpPr/>
          <p:nvPr/>
        </p:nvSpPr>
        <p:spPr>
          <a:xfrm>
            <a:off x="857256" y="71414"/>
            <a:ext cx="7643834" cy="646331"/>
          </a:xfrm>
          <a:prstGeom prst="rect">
            <a:avLst/>
          </a:prstGeom>
        </p:spPr>
        <p:txBody>
          <a:bodyPr wrap="square">
            <a:spAutoFit/>
          </a:bodyPr>
          <a:lstStyle/>
          <a:p>
            <a:r>
              <a:rPr lang="tr-TR" b="1" dirty="0" smtClean="0"/>
              <a:t>TOPUN  , PASÖRÜN ELİNDEN ÇIKIŞINDAN SMAÇÖRÜN ELİYLE  BULUŞMASI  ARASINDA  GEÇEN SÜREYE GÖRE  ATAK ÇEŞİTLERİ   </a:t>
            </a:r>
            <a:endParaRPr lang="tr-TR"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1"/>
          </p:nvPr>
        </p:nvSpPr>
        <p:spPr/>
        <p:txBody>
          <a:bodyPr/>
          <a:lstStyle/>
          <a:p>
            <a:fld id="{7290DB94-080F-48B6-BE29-E489477113DA}" type="slidenum">
              <a:rPr lang="en-US" smtClean="0">
                <a:latin typeface="Arial" charset="0"/>
              </a:rPr>
              <a:pPr/>
              <a:t>3</a:t>
            </a:fld>
            <a:endParaRPr lang="en-US" smtClean="0">
              <a:latin typeface="Arial" charset="0"/>
            </a:endParaRPr>
          </a:p>
        </p:txBody>
      </p:sp>
      <p:sp>
        <p:nvSpPr>
          <p:cNvPr id="13315"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13317" name="6 Dikdörtgen"/>
          <p:cNvSpPr>
            <a:spLocks noChangeArrowheads="1"/>
          </p:cNvSpPr>
          <p:nvPr/>
        </p:nvSpPr>
        <p:spPr bwMode="auto">
          <a:xfrm>
            <a:off x="357188" y="2071688"/>
            <a:ext cx="8501062" cy="2308225"/>
          </a:xfrm>
          <a:prstGeom prst="rect">
            <a:avLst/>
          </a:prstGeom>
          <a:noFill/>
          <a:ln w="9525">
            <a:noFill/>
            <a:miter lim="800000"/>
            <a:headEnd/>
            <a:tailEnd/>
          </a:ln>
        </p:spPr>
        <p:txBody>
          <a:bodyPr>
            <a:spAutoFit/>
          </a:bodyPr>
          <a:lstStyle/>
          <a:p>
            <a:pPr>
              <a:lnSpc>
                <a:spcPct val="150000"/>
              </a:lnSpc>
            </a:pPr>
            <a:r>
              <a:rPr lang="tr-TR" sz="2400"/>
              <a:t>	Oyun analizi gerek antrenörlerin kendi oyuncularının performanslarını belirlemelerinde gerekse rakip takımın teknik ve taktik özelliklerini belirlemelerinde ve  bu yönde taktik anlayışları geliştirmelerinde en büyük yardımcı araçtır.</a:t>
            </a:r>
          </a:p>
        </p:txBody>
      </p:sp>
      <p:sp>
        <p:nvSpPr>
          <p:cNvPr id="6" name="Rectangle 5"/>
          <p:cNvSpPr>
            <a:spLocks noChangeArrowheads="1"/>
          </p:cNvSpPr>
          <p:nvPr/>
        </p:nvSpPr>
        <p:spPr bwMode="auto">
          <a:xfrm>
            <a:off x="-214346" y="109815"/>
            <a:ext cx="3500434" cy="461665"/>
          </a:xfrm>
          <a:prstGeom prst="rect">
            <a:avLst/>
          </a:prstGeom>
          <a:noFill/>
          <a:ln w="9525">
            <a:noFill/>
            <a:miter lim="800000"/>
            <a:headEnd/>
            <a:tailEnd/>
          </a:ln>
        </p:spPr>
        <p:txBody>
          <a:bodyPr wrap="square">
            <a:spAutoFit/>
          </a:bodyPr>
          <a:lstStyle/>
          <a:p>
            <a:pPr algn="ctr"/>
            <a:r>
              <a:rPr lang="tr-TR" sz="2400" b="1" dirty="0">
                <a:latin typeface="Tahoma" pitchFamily="34" charset="0"/>
              </a:rPr>
              <a:t>Oyun Analizi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1"/>
          </p:nvPr>
        </p:nvSpPr>
        <p:spPr/>
        <p:txBody>
          <a:bodyPr/>
          <a:lstStyle/>
          <a:p>
            <a:fld id="{249614F8-3F11-4318-94EA-8A8E45ADA4F6}" type="slidenum">
              <a:rPr lang="en-US" smtClean="0">
                <a:latin typeface="Arial" charset="0"/>
              </a:rPr>
              <a:pPr/>
              <a:t>30</a:t>
            </a:fld>
            <a:endParaRPr lang="en-US" smtClean="0">
              <a:latin typeface="Arial" charset="0"/>
            </a:endParaRPr>
          </a:p>
        </p:txBody>
      </p:sp>
      <p:sp>
        <p:nvSpPr>
          <p:cNvPr id="30723"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pic>
        <p:nvPicPr>
          <p:cNvPr id="4" name="Picture 5"/>
          <p:cNvPicPr>
            <a:picLocks noChangeAspect="1" noChangeArrowheads="1"/>
          </p:cNvPicPr>
          <p:nvPr/>
        </p:nvPicPr>
        <p:blipFill>
          <a:blip r:embed="rId3"/>
          <a:srcRect l="23633" t="43437" r="50586" b="23750"/>
          <a:stretch>
            <a:fillRect/>
          </a:stretch>
        </p:blipFill>
        <p:spPr bwMode="auto">
          <a:xfrm>
            <a:off x="1928794" y="1857364"/>
            <a:ext cx="4786346" cy="3214710"/>
          </a:xfrm>
          <a:prstGeom prst="rect">
            <a:avLst/>
          </a:prstGeom>
          <a:noFill/>
          <a:ln w="9525">
            <a:noFill/>
            <a:miter lim="800000"/>
            <a:headEnd/>
            <a:tailEnd/>
          </a:ln>
          <a:effectLst/>
        </p:spPr>
      </p:pic>
      <p:sp>
        <p:nvSpPr>
          <p:cNvPr id="5" name="4 Dikdörtgen"/>
          <p:cNvSpPr/>
          <p:nvPr/>
        </p:nvSpPr>
        <p:spPr>
          <a:xfrm>
            <a:off x="2357422" y="1071546"/>
            <a:ext cx="5143536" cy="369332"/>
          </a:xfrm>
          <a:prstGeom prst="rect">
            <a:avLst/>
          </a:prstGeom>
        </p:spPr>
        <p:txBody>
          <a:bodyPr wrap="square">
            <a:spAutoFit/>
          </a:bodyPr>
          <a:lstStyle/>
          <a:p>
            <a:r>
              <a:rPr lang="tr-TR" b="1" dirty="0" smtClean="0"/>
              <a:t>ATAĞIN SONLANDIĞI BÖLGELER     </a:t>
            </a:r>
            <a:endParaRPr lang="tr-TR" dirty="0" smtClean="0"/>
          </a:p>
        </p:txBody>
      </p:sp>
      <p:sp>
        <p:nvSpPr>
          <p:cNvPr id="7" name="6 Dikdörtgen"/>
          <p:cNvSpPr/>
          <p:nvPr/>
        </p:nvSpPr>
        <p:spPr>
          <a:xfrm>
            <a:off x="142844" y="202148"/>
            <a:ext cx="5572164" cy="369332"/>
          </a:xfrm>
          <a:prstGeom prst="rect">
            <a:avLst/>
          </a:prstGeom>
        </p:spPr>
        <p:txBody>
          <a:bodyPr wrap="square">
            <a:spAutoFit/>
          </a:bodyPr>
          <a:lstStyle/>
          <a:p>
            <a:r>
              <a:rPr lang="tr-TR" b="1" dirty="0" smtClean="0"/>
              <a:t>Becerilerin Sınıflandırılması ve Değerlendirilmesi</a:t>
            </a:r>
            <a:endParaRPr lang="tr-TR"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1"/>
          </p:nvPr>
        </p:nvSpPr>
        <p:spPr/>
        <p:txBody>
          <a:bodyPr/>
          <a:lstStyle/>
          <a:p>
            <a:fld id="{249614F8-3F11-4318-94EA-8A8E45ADA4F6}" type="slidenum">
              <a:rPr lang="en-US" smtClean="0">
                <a:latin typeface="Arial" charset="0"/>
              </a:rPr>
              <a:pPr/>
              <a:t>31</a:t>
            </a:fld>
            <a:endParaRPr lang="en-US" smtClean="0">
              <a:latin typeface="Arial" charset="0"/>
            </a:endParaRPr>
          </a:p>
        </p:txBody>
      </p:sp>
      <p:sp>
        <p:nvSpPr>
          <p:cNvPr id="30723"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4" name="Rectangle 1"/>
          <p:cNvSpPr>
            <a:spLocks noChangeArrowheads="1"/>
          </p:cNvSpPr>
          <p:nvPr/>
        </p:nvSpPr>
        <p:spPr bwMode="auto">
          <a:xfrm>
            <a:off x="3643275" y="1428736"/>
            <a:ext cx="5286411" cy="1200329"/>
          </a:xfrm>
          <a:prstGeom prst="rect">
            <a:avLst/>
          </a:prstGeom>
          <a:noFill/>
          <a:ln w="9525">
            <a:noFill/>
            <a:miter lim="800000"/>
            <a:headEnd/>
            <a:tailEnd/>
          </a:ln>
        </p:spPr>
        <p:txBody>
          <a:bodyPr wrap="square" anchor="ctr">
            <a:spAutoFit/>
          </a:bodyPr>
          <a:lstStyle/>
          <a:p>
            <a:pPr algn="just" eaLnBrk="0" hangingPunct="0">
              <a:tabLst>
                <a:tab pos="900113" algn="l"/>
              </a:tabLst>
            </a:pPr>
            <a:r>
              <a:rPr lang="tr-TR" sz="3600" b="1" dirty="0" smtClean="0"/>
              <a:t>BLOK</a:t>
            </a:r>
          </a:p>
          <a:p>
            <a:pPr algn="just" eaLnBrk="0" hangingPunct="0">
              <a:tabLst>
                <a:tab pos="900113" algn="l"/>
              </a:tabLst>
            </a:pPr>
            <a:r>
              <a:rPr lang="tr-TR" sz="3600" b="1" dirty="0" smtClean="0"/>
              <a:t> </a:t>
            </a:r>
            <a:endParaRPr lang="tr-TR" sz="3600" dirty="0"/>
          </a:p>
        </p:txBody>
      </p:sp>
      <p:pic>
        <p:nvPicPr>
          <p:cNvPr id="5" name="Picture 2"/>
          <p:cNvPicPr>
            <a:picLocks noChangeAspect="1" noChangeArrowheads="1"/>
          </p:cNvPicPr>
          <p:nvPr/>
        </p:nvPicPr>
        <p:blipFill>
          <a:blip r:embed="rId3"/>
          <a:srcRect l="28711" t="24375" r="41406" b="54062"/>
          <a:stretch>
            <a:fillRect/>
          </a:stretch>
        </p:blipFill>
        <p:spPr bwMode="auto">
          <a:xfrm>
            <a:off x="2357422" y="2428868"/>
            <a:ext cx="4752180" cy="2500330"/>
          </a:xfrm>
          <a:prstGeom prst="rect">
            <a:avLst/>
          </a:prstGeom>
          <a:noFill/>
          <a:ln w="9525">
            <a:noFill/>
            <a:miter lim="800000"/>
            <a:headEnd/>
            <a:tailEnd/>
          </a:ln>
          <a:effectLst/>
        </p:spPr>
      </p:pic>
      <p:sp>
        <p:nvSpPr>
          <p:cNvPr id="7" name="6 Dikdörtgen"/>
          <p:cNvSpPr/>
          <p:nvPr/>
        </p:nvSpPr>
        <p:spPr>
          <a:xfrm>
            <a:off x="142844" y="202148"/>
            <a:ext cx="5572164" cy="369332"/>
          </a:xfrm>
          <a:prstGeom prst="rect">
            <a:avLst/>
          </a:prstGeom>
        </p:spPr>
        <p:txBody>
          <a:bodyPr wrap="square">
            <a:spAutoFit/>
          </a:bodyPr>
          <a:lstStyle/>
          <a:p>
            <a:r>
              <a:rPr lang="tr-TR" b="1" dirty="0" smtClean="0"/>
              <a:t>Becerilerin Sınıflandırılması ve Değerlendirilmesi</a:t>
            </a:r>
            <a:endParaRPr lang="tr-TR"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1"/>
          </p:nvPr>
        </p:nvSpPr>
        <p:spPr/>
        <p:txBody>
          <a:bodyPr/>
          <a:lstStyle/>
          <a:p>
            <a:fld id="{249614F8-3F11-4318-94EA-8A8E45ADA4F6}" type="slidenum">
              <a:rPr lang="en-US" smtClean="0">
                <a:latin typeface="Arial" charset="0"/>
              </a:rPr>
              <a:pPr/>
              <a:t>32</a:t>
            </a:fld>
            <a:endParaRPr lang="en-US" smtClean="0">
              <a:latin typeface="Arial" charset="0"/>
            </a:endParaRPr>
          </a:p>
        </p:txBody>
      </p:sp>
      <p:sp>
        <p:nvSpPr>
          <p:cNvPr id="30723"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4" name="Rectangle 1"/>
          <p:cNvSpPr>
            <a:spLocks noChangeArrowheads="1"/>
          </p:cNvSpPr>
          <p:nvPr/>
        </p:nvSpPr>
        <p:spPr bwMode="auto">
          <a:xfrm>
            <a:off x="571472" y="716894"/>
            <a:ext cx="7456516" cy="5355312"/>
          </a:xfrm>
          <a:prstGeom prst="rect">
            <a:avLst/>
          </a:prstGeom>
          <a:noFill/>
          <a:ln w="9525">
            <a:noFill/>
            <a:miter lim="800000"/>
            <a:headEnd/>
            <a:tailEnd/>
          </a:ln>
        </p:spPr>
        <p:txBody>
          <a:bodyPr wrap="square" anchor="ctr">
            <a:spAutoFit/>
          </a:bodyPr>
          <a:lstStyle/>
          <a:p>
            <a:pPr algn="just" eaLnBrk="0" hangingPunct="0">
              <a:tabLst>
                <a:tab pos="900113" algn="l"/>
              </a:tabLst>
            </a:pPr>
            <a:endParaRPr lang="tr-TR" sz="2400" b="1" dirty="0" smtClean="0"/>
          </a:p>
          <a:p>
            <a:pPr algn="just" eaLnBrk="0" hangingPunct="0">
              <a:tabLst>
                <a:tab pos="900113" algn="l"/>
              </a:tabLst>
            </a:pPr>
            <a:endParaRPr lang="tr-TR" b="1" dirty="0"/>
          </a:p>
          <a:p>
            <a:pPr algn="just" eaLnBrk="0" hangingPunct="0">
              <a:tabLst>
                <a:tab pos="900113" algn="l"/>
              </a:tabLst>
            </a:pPr>
            <a:r>
              <a:rPr lang="tr-TR" b="1" dirty="0" smtClean="0"/>
              <a:t>Sayı  Blok : </a:t>
            </a:r>
            <a:r>
              <a:rPr lang="tr-TR" dirty="0" smtClean="0"/>
              <a:t>Rakip atağın bloğa temas edip dublajdan çıkmaması ya da direkt yere değmesi .</a:t>
            </a:r>
          </a:p>
          <a:p>
            <a:pPr algn="just" eaLnBrk="0" hangingPunct="0">
              <a:tabLst>
                <a:tab pos="900113" algn="l"/>
              </a:tabLst>
            </a:pPr>
            <a:endParaRPr lang="tr-TR" dirty="0"/>
          </a:p>
          <a:p>
            <a:pPr algn="just" eaLnBrk="0" hangingPunct="0">
              <a:tabLst>
                <a:tab pos="900113" algn="l"/>
              </a:tabLst>
            </a:pPr>
            <a:r>
              <a:rPr lang="tr-TR" b="1" dirty="0" smtClean="0"/>
              <a:t>Etkili  Blok (Pozitif) : </a:t>
            </a:r>
            <a:r>
              <a:rPr lang="tr-TR" dirty="0" smtClean="0"/>
              <a:t>Rakip atağın blokta yumuşaması .</a:t>
            </a:r>
          </a:p>
          <a:p>
            <a:pPr algn="just" eaLnBrk="0" hangingPunct="0">
              <a:tabLst>
                <a:tab pos="900113" algn="l"/>
              </a:tabLst>
            </a:pPr>
            <a:endParaRPr lang="tr-TR" dirty="0"/>
          </a:p>
          <a:p>
            <a:pPr algn="just" eaLnBrk="0" hangingPunct="0">
              <a:tabLst>
                <a:tab pos="900113" algn="l"/>
              </a:tabLst>
            </a:pPr>
            <a:r>
              <a:rPr lang="tr-TR" b="1" dirty="0" smtClean="0"/>
              <a:t>Etkisizi Blok (Negatif) : </a:t>
            </a:r>
            <a:r>
              <a:rPr lang="tr-TR" dirty="0" smtClean="0"/>
              <a:t>Rakibin atak yaptıktan sonra  dublaj yapıp tekrar hücum hakkı elde etmesi.</a:t>
            </a:r>
          </a:p>
          <a:p>
            <a:pPr algn="just" eaLnBrk="0" hangingPunct="0">
              <a:tabLst>
                <a:tab pos="900113" algn="l"/>
              </a:tabLst>
            </a:pPr>
            <a:endParaRPr lang="tr-TR" b="1" dirty="0"/>
          </a:p>
          <a:p>
            <a:pPr algn="just" eaLnBrk="0" hangingPunct="0">
              <a:tabLst>
                <a:tab pos="900113" algn="l"/>
              </a:tabLst>
            </a:pPr>
            <a:r>
              <a:rPr lang="tr-TR" b="1" dirty="0" smtClean="0"/>
              <a:t>File Hatası yapılan blok :  </a:t>
            </a:r>
            <a:r>
              <a:rPr lang="tr-TR" dirty="0" smtClean="0"/>
              <a:t>Blok yaparken fileye </a:t>
            </a:r>
            <a:r>
              <a:rPr lang="tr-TR" dirty="0" err="1" smtClean="0"/>
              <a:t>değilmesi</a:t>
            </a:r>
            <a:r>
              <a:rPr lang="tr-TR" dirty="0" smtClean="0"/>
              <a:t>.</a:t>
            </a:r>
          </a:p>
          <a:p>
            <a:pPr algn="just" eaLnBrk="0" hangingPunct="0">
              <a:tabLst>
                <a:tab pos="900113" algn="l"/>
              </a:tabLst>
            </a:pPr>
            <a:endParaRPr lang="tr-TR" b="1" dirty="0"/>
          </a:p>
          <a:p>
            <a:pPr algn="just" eaLnBrk="0" hangingPunct="0">
              <a:tabLst>
                <a:tab pos="900113" algn="l"/>
              </a:tabLst>
            </a:pPr>
            <a:r>
              <a:rPr lang="tr-TR" b="1" dirty="0" smtClean="0"/>
              <a:t>Blok Hatası :  </a:t>
            </a:r>
            <a:r>
              <a:rPr lang="tr-TR" dirty="0" smtClean="0"/>
              <a:t>Blok aut , topun file ile blok arasında  kalması ya da topun   defanstan çıkamayacak şekilde bloktan sekmesi.</a:t>
            </a:r>
          </a:p>
          <a:p>
            <a:pPr algn="just" eaLnBrk="0" hangingPunct="0">
              <a:tabLst>
                <a:tab pos="900113" algn="l"/>
              </a:tabLst>
            </a:pPr>
            <a:endParaRPr lang="tr-TR" dirty="0"/>
          </a:p>
          <a:p>
            <a:pPr algn="just" eaLnBrk="0" hangingPunct="0">
              <a:tabLst>
                <a:tab pos="900113" algn="l"/>
              </a:tabLst>
            </a:pPr>
            <a:endParaRPr lang="tr-TR" dirty="0" smtClean="0"/>
          </a:p>
          <a:p>
            <a:pPr algn="just" eaLnBrk="0" hangingPunct="0">
              <a:tabLst>
                <a:tab pos="900113" algn="l"/>
              </a:tabLst>
            </a:pPr>
            <a:endParaRPr lang="tr-TR" sz="2400" dirty="0"/>
          </a:p>
          <a:p>
            <a:pPr algn="just" eaLnBrk="0" hangingPunct="0">
              <a:tabLst>
                <a:tab pos="900113" algn="l"/>
              </a:tabLst>
            </a:pPr>
            <a:endParaRPr lang="tr-TR" sz="2400" dirty="0"/>
          </a:p>
        </p:txBody>
      </p:sp>
      <p:sp>
        <p:nvSpPr>
          <p:cNvPr id="6" name="5 Dikdörtgen"/>
          <p:cNvSpPr/>
          <p:nvPr/>
        </p:nvSpPr>
        <p:spPr>
          <a:xfrm>
            <a:off x="142844" y="202148"/>
            <a:ext cx="5572164" cy="369332"/>
          </a:xfrm>
          <a:prstGeom prst="rect">
            <a:avLst/>
          </a:prstGeom>
        </p:spPr>
        <p:txBody>
          <a:bodyPr wrap="square">
            <a:spAutoFit/>
          </a:bodyPr>
          <a:lstStyle/>
          <a:p>
            <a:r>
              <a:rPr lang="tr-TR" b="1" dirty="0" smtClean="0"/>
              <a:t>Becerilerin Sınıflandırılması ve Değerlendirilmesi</a:t>
            </a:r>
            <a:endParaRPr lang="tr-TR"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1"/>
          </p:nvPr>
        </p:nvSpPr>
        <p:spPr/>
        <p:txBody>
          <a:bodyPr/>
          <a:lstStyle/>
          <a:p>
            <a:fld id="{249614F8-3F11-4318-94EA-8A8E45ADA4F6}" type="slidenum">
              <a:rPr lang="en-US" smtClean="0">
                <a:latin typeface="Arial" charset="0"/>
              </a:rPr>
              <a:pPr/>
              <a:t>33</a:t>
            </a:fld>
            <a:endParaRPr lang="en-US" smtClean="0">
              <a:latin typeface="Arial" charset="0"/>
            </a:endParaRPr>
          </a:p>
        </p:txBody>
      </p:sp>
      <p:sp>
        <p:nvSpPr>
          <p:cNvPr id="30723"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4" name="Rectangle 1"/>
          <p:cNvSpPr>
            <a:spLocks noChangeArrowheads="1"/>
          </p:cNvSpPr>
          <p:nvPr/>
        </p:nvSpPr>
        <p:spPr bwMode="auto">
          <a:xfrm>
            <a:off x="3428961" y="1428736"/>
            <a:ext cx="5286411" cy="1200329"/>
          </a:xfrm>
          <a:prstGeom prst="rect">
            <a:avLst/>
          </a:prstGeom>
          <a:noFill/>
          <a:ln w="9525">
            <a:noFill/>
            <a:miter lim="800000"/>
            <a:headEnd/>
            <a:tailEnd/>
          </a:ln>
        </p:spPr>
        <p:txBody>
          <a:bodyPr wrap="square" anchor="ctr">
            <a:spAutoFit/>
          </a:bodyPr>
          <a:lstStyle/>
          <a:p>
            <a:pPr algn="just" eaLnBrk="0" hangingPunct="0">
              <a:tabLst>
                <a:tab pos="900113" algn="l"/>
              </a:tabLst>
            </a:pPr>
            <a:r>
              <a:rPr lang="tr-TR" sz="3600" b="1" dirty="0" smtClean="0"/>
              <a:t>SERVİS</a:t>
            </a:r>
          </a:p>
          <a:p>
            <a:pPr algn="just" eaLnBrk="0" hangingPunct="0">
              <a:tabLst>
                <a:tab pos="900113" algn="l"/>
              </a:tabLst>
            </a:pPr>
            <a:r>
              <a:rPr lang="tr-TR" sz="3600" b="1" dirty="0" smtClean="0"/>
              <a:t> </a:t>
            </a:r>
            <a:endParaRPr lang="tr-TR" sz="3600" dirty="0"/>
          </a:p>
        </p:txBody>
      </p:sp>
      <p:pic>
        <p:nvPicPr>
          <p:cNvPr id="5" name="Picture 2"/>
          <p:cNvPicPr>
            <a:picLocks noChangeAspect="1" noChangeArrowheads="1"/>
          </p:cNvPicPr>
          <p:nvPr/>
        </p:nvPicPr>
        <p:blipFill>
          <a:blip r:embed="rId3"/>
          <a:srcRect l="53321" t="26250" r="29687" b="36250"/>
          <a:stretch>
            <a:fillRect/>
          </a:stretch>
        </p:blipFill>
        <p:spPr bwMode="auto">
          <a:xfrm>
            <a:off x="2214546" y="2571744"/>
            <a:ext cx="4429156" cy="2857520"/>
          </a:xfrm>
          <a:prstGeom prst="rect">
            <a:avLst/>
          </a:prstGeom>
          <a:noFill/>
          <a:ln w="9525">
            <a:noFill/>
            <a:miter lim="800000"/>
            <a:headEnd/>
            <a:tailEnd/>
          </a:ln>
          <a:effectLst/>
        </p:spPr>
      </p:pic>
      <p:sp>
        <p:nvSpPr>
          <p:cNvPr id="7" name="6 Dikdörtgen"/>
          <p:cNvSpPr/>
          <p:nvPr/>
        </p:nvSpPr>
        <p:spPr>
          <a:xfrm>
            <a:off x="142844" y="202148"/>
            <a:ext cx="5572164" cy="369332"/>
          </a:xfrm>
          <a:prstGeom prst="rect">
            <a:avLst/>
          </a:prstGeom>
        </p:spPr>
        <p:txBody>
          <a:bodyPr wrap="square">
            <a:spAutoFit/>
          </a:bodyPr>
          <a:lstStyle/>
          <a:p>
            <a:r>
              <a:rPr lang="tr-TR" b="1" dirty="0" smtClean="0"/>
              <a:t>Becerilerin Sınıflandırılması ve Değerlendirilmesi</a:t>
            </a:r>
            <a:endParaRPr lang="tr-TR"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1"/>
          </p:nvPr>
        </p:nvSpPr>
        <p:spPr/>
        <p:txBody>
          <a:bodyPr/>
          <a:lstStyle/>
          <a:p>
            <a:fld id="{249614F8-3F11-4318-94EA-8A8E45ADA4F6}" type="slidenum">
              <a:rPr lang="en-US" smtClean="0">
                <a:latin typeface="Arial" charset="0"/>
              </a:rPr>
              <a:pPr/>
              <a:t>34</a:t>
            </a:fld>
            <a:endParaRPr lang="en-US" smtClean="0">
              <a:latin typeface="Arial" charset="0"/>
            </a:endParaRPr>
          </a:p>
        </p:txBody>
      </p:sp>
      <p:sp>
        <p:nvSpPr>
          <p:cNvPr id="30723"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4" name="Rectangle 1"/>
          <p:cNvSpPr>
            <a:spLocks noChangeArrowheads="1"/>
          </p:cNvSpPr>
          <p:nvPr/>
        </p:nvSpPr>
        <p:spPr bwMode="auto">
          <a:xfrm>
            <a:off x="571472" y="671715"/>
            <a:ext cx="7456516" cy="6186309"/>
          </a:xfrm>
          <a:prstGeom prst="rect">
            <a:avLst/>
          </a:prstGeom>
          <a:noFill/>
          <a:ln w="9525">
            <a:noFill/>
            <a:miter lim="800000"/>
            <a:headEnd/>
            <a:tailEnd/>
          </a:ln>
        </p:spPr>
        <p:txBody>
          <a:bodyPr wrap="square" anchor="ctr">
            <a:spAutoFit/>
          </a:bodyPr>
          <a:lstStyle/>
          <a:p>
            <a:pPr algn="just" eaLnBrk="0" hangingPunct="0">
              <a:tabLst>
                <a:tab pos="900113" algn="l"/>
              </a:tabLst>
            </a:pPr>
            <a:endParaRPr lang="tr-TR" sz="2400" b="1" dirty="0" smtClean="0"/>
          </a:p>
          <a:p>
            <a:pPr algn="just" eaLnBrk="0" hangingPunct="0">
              <a:tabLst>
                <a:tab pos="900113" algn="l"/>
              </a:tabLst>
            </a:pPr>
            <a:endParaRPr lang="tr-TR" sz="2400" b="1" dirty="0" smtClean="0"/>
          </a:p>
          <a:p>
            <a:pPr algn="just" eaLnBrk="0" hangingPunct="0">
              <a:tabLst>
                <a:tab pos="900113" algn="l"/>
              </a:tabLst>
            </a:pPr>
            <a:r>
              <a:rPr lang="tr-TR" b="1" dirty="0" smtClean="0"/>
              <a:t>Servis Sayısı (</a:t>
            </a:r>
            <a:r>
              <a:rPr lang="tr-TR" b="1" dirty="0" err="1" smtClean="0"/>
              <a:t>Ace</a:t>
            </a:r>
            <a:r>
              <a:rPr lang="tr-TR" b="1" dirty="0" smtClean="0"/>
              <a:t>) : </a:t>
            </a:r>
            <a:r>
              <a:rPr lang="tr-TR" dirty="0" smtClean="0"/>
              <a:t>Servisin rakip tarafından karşılanamaması.</a:t>
            </a:r>
          </a:p>
          <a:p>
            <a:pPr algn="just" eaLnBrk="0" hangingPunct="0">
              <a:tabLst>
                <a:tab pos="900113" algn="l"/>
              </a:tabLst>
            </a:pPr>
            <a:endParaRPr lang="tr-TR" dirty="0"/>
          </a:p>
          <a:p>
            <a:pPr algn="just" eaLnBrk="0" hangingPunct="0">
              <a:tabLst>
                <a:tab pos="900113" algn="l"/>
              </a:tabLst>
            </a:pPr>
            <a:r>
              <a:rPr lang="tr-TR" b="1" dirty="0" smtClean="0"/>
              <a:t>Etkili Servis (</a:t>
            </a:r>
            <a:r>
              <a:rPr lang="tr-TR" b="1" dirty="0" err="1" smtClean="0"/>
              <a:t>Poizitif</a:t>
            </a:r>
            <a:r>
              <a:rPr lang="tr-TR" b="1" dirty="0" smtClean="0"/>
              <a:t>) : </a:t>
            </a:r>
            <a:r>
              <a:rPr lang="tr-TR" dirty="0" smtClean="0"/>
              <a:t>Rakibin</a:t>
            </a:r>
            <a:r>
              <a:rPr lang="tr-TR" b="1" dirty="0" smtClean="0"/>
              <a:t> </a:t>
            </a:r>
            <a:r>
              <a:rPr lang="tr-TR" dirty="0" smtClean="0"/>
              <a:t>manşet aldıktan sonra sadece zorunlu olarak tek bir bölgeden tek bir çeşit pas ile  oynayabilmesi .</a:t>
            </a:r>
          </a:p>
          <a:p>
            <a:pPr algn="just" eaLnBrk="0" hangingPunct="0">
              <a:tabLst>
                <a:tab pos="900113" algn="l"/>
              </a:tabLst>
            </a:pPr>
            <a:endParaRPr lang="tr-TR" b="1" dirty="0"/>
          </a:p>
          <a:p>
            <a:pPr algn="just" eaLnBrk="0" hangingPunct="0">
              <a:tabLst>
                <a:tab pos="900113" algn="l"/>
              </a:tabLst>
            </a:pPr>
            <a:r>
              <a:rPr lang="tr-TR" b="1" dirty="0" smtClean="0"/>
              <a:t>Etkisiz Servis (Negatif) : </a:t>
            </a:r>
            <a:r>
              <a:rPr lang="tr-TR" dirty="0" smtClean="0"/>
              <a:t>Rakibin mükemmel servis karşılaması </a:t>
            </a:r>
          </a:p>
          <a:p>
            <a:pPr algn="just" eaLnBrk="0" hangingPunct="0">
              <a:tabLst>
                <a:tab pos="900113" algn="l"/>
              </a:tabLst>
            </a:pPr>
            <a:endParaRPr lang="tr-TR" dirty="0"/>
          </a:p>
          <a:p>
            <a:pPr algn="just" eaLnBrk="0" hangingPunct="0">
              <a:tabLst>
                <a:tab pos="900113" algn="l"/>
              </a:tabLst>
            </a:pPr>
            <a:r>
              <a:rPr lang="tr-TR" b="1" dirty="0" err="1" smtClean="0"/>
              <a:t>Panaltı</a:t>
            </a:r>
            <a:r>
              <a:rPr lang="tr-TR" b="1" dirty="0" smtClean="0"/>
              <a:t> Servis : </a:t>
            </a:r>
            <a:r>
              <a:rPr lang="tr-TR" dirty="0" smtClean="0"/>
              <a:t>Rakibin manşetinin file  üzerinden direkt  gelmesi .</a:t>
            </a:r>
          </a:p>
          <a:p>
            <a:pPr algn="just" eaLnBrk="0" hangingPunct="0">
              <a:tabLst>
                <a:tab pos="900113" algn="l"/>
              </a:tabLst>
            </a:pPr>
            <a:endParaRPr lang="tr-TR" dirty="0"/>
          </a:p>
          <a:p>
            <a:pPr algn="just" eaLnBrk="0" hangingPunct="0">
              <a:tabLst>
                <a:tab pos="900113" algn="l"/>
              </a:tabLst>
            </a:pPr>
            <a:r>
              <a:rPr lang="tr-TR" b="1" dirty="0" smtClean="0"/>
              <a:t>Servis Hatası : </a:t>
            </a:r>
            <a:r>
              <a:rPr lang="tr-TR" dirty="0" smtClean="0"/>
              <a:t>Topun aut’a gitmesi , filede kalması , çizgi hatası , 8 sn sürenin aşılması .</a:t>
            </a:r>
          </a:p>
          <a:p>
            <a:pPr algn="just" eaLnBrk="0" hangingPunct="0">
              <a:tabLst>
                <a:tab pos="900113" algn="l"/>
              </a:tabLst>
            </a:pPr>
            <a:endParaRPr lang="tr-TR" dirty="0"/>
          </a:p>
          <a:p>
            <a:pPr algn="just" eaLnBrk="0" hangingPunct="0">
              <a:tabLst>
                <a:tab pos="900113" algn="l"/>
              </a:tabLst>
            </a:pPr>
            <a:r>
              <a:rPr lang="tr-TR" b="1" dirty="0" smtClean="0">
                <a:solidFill>
                  <a:srgbClr val="FF0000"/>
                </a:solidFill>
              </a:rPr>
              <a:t>Not : Servisin değeri her zaman servis karşılamanın değerine karşılık verilir.</a:t>
            </a:r>
          </a:p>
          <a:p>
            <a:pPr algn="just" eaLnBrk="0" hangingPunct="0">
              <a:tabLst>
                <a:tab pos="900113" algn="l"/>
              </a:tabLst>
            </a:pPr>
            <a:endParaRPr lang="tr-TR" dirty="0" smtClean="0"/>
          </a:p>
          <a:p>
            <a:pPr algn="just" eaLnBrk="0" hangingPunct="0">
              <a:tabLst>
                <a:tab pos="900113" algn="l"/>
              </a:tabLst>
            </a:pPr>
            <a:endParaRPr lang="tr-TR" dirty="0"/>
          </a:p>
          <a:p>
            <a:pPr algn="just" eaLnBrk="0" hangingPunct="0">
              <a:tabLst>
                <a:tab pos="900113" algn="l"/>
              </a:tabLst>
            </a:pPr>
            <a:endParaRPr lang="tr-TR" dirty="0" smtClean="0"/>
          </a:p>
          <a:p>
            <a:pPr algn="just" eaLnBrk="0" hangingPunct="0">
              <a:tabLst>
                <a:tab pos="900113" algn="l"/>
              </a:tabLst>
            </a:pPr>
            <a:endParaRPr lang="tr-TR" dirty="0" smtClean="0"/>
          </a:p>
          <a:p>
            <a:pPr algn="just" eaLnBrk="0" hangingPunct="0">
              <a:tabLst>
                <a:tab pos="900113" algn="l"/>
              </a:tabLst>
            </a:pPr>
            <a:endParaRPr lang="tr-TR" sz="2400" b="1" dirty="0"/>
          </a:p>
        </p:txBody>
      </p:sp>
      <p:sp>
        <p:nvSpPr>
          <p:cNvPr id="6" name="5 Dikdörtgen"/>
          <p:cNvSpPr/>
          <p:nvPr/>
        </p:nvSpPr>
        <p:spPr>
          <a:xfrm>
            <a:off x="142844" y="202148"/>
            <a:ext cx="5572164" cy="369332"/>
          </a:xfrm>
          <a:prstGeom prst="rect">
            <a:avLst/>
          </a:prstGeom>
        </p:spPr>
        <p:txBody>
          <a:bodyPr wrap="square">
            <a:spAutoFit/>
          </a:bodyPr>
          <a:lstStyle/>
          <a:p>
            <a:r>
              <a:rPr lang="tr-TR" b="1" dirty="0" smtClean="0"/>
              <a:t>Becerilerin Sınıflandırılması ve Değerlendirilmesi</a:t>
            </a:r>
            <a:endParaRPr lang="tr-TR"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1"/>
          </p:nvPr>
        </p:nvSpPr>
        <p:spPr/>
        <p:txBody>
          <a:bodyPr/>
          <a:lstStyle/>
          <a:p>
            <a:fld id="{249614F8-3F11-4318-94EA-8A8E45ADA4F6}" type="slidenum">
              <a:rPr lang="en-US" smtClean="0">
                <a:latin typeface="Arial" charset="0"/>
              </a:rPr>
              <a:pPr/>
              <a:t>35</a:t>
            </a:fld>
            <a:endParaRPr lang="en-US" smtClean="0">
              <a:latin typeface="Arial" charset="0"/>
            </a:endParaRPr>
          </a:p>
        </p:txBody>
      </p:sp>
      <p:sp>
        <p:nvSpPr>
          <p:cNvPr id="30723"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4" name="Rectangle 1"/>
          <p:cNvSpPr>
            <a:spLocks noChangeArrowheads="1"/>
          </p:cNvSpPr>
          <p:nvPr/>
        </p:nvSpPr>
        <p:spPr bwMode="auto">
          <a:xfrm>
            <a:off x="2214546" y="1571612"/>
            <a:ext cx="5286411" cy="1200329"/>
          </a:xfrm>
          <a:prstGeom prst="rect">
            <a:avLst/>
          </a:prstGeom>
          <a:noFill/>
          <a:ln w="9525">
            <a:noFill/>
            <a:miter lim="800000"/>
            <a:headEnd/>
            <a:tailEnd/>
          </a:ln>
        </p:spPr>
        <p:txBody>
          <a:bodyPr wrap="square" anchor="ctr">
            <a:spAutoFit/>
          </a:bodyPr>
          <a:lstStyle/>
          <a:p>
            <a:pPr algn="just" eaLnBrk="0" hangingPunct="0">
              <a:tabLst>
                <a:tab pos="900113" algn="l"/>
              </a:tabLst>
            </a:pPr>
            <a:r>
              <a:rPr lang="tr-TR" sz="3600" b="1" dirty="0" smtClean="0"/>
              <a:t>SERVİS KARŞILAMA</a:t>
            </a:r>
          </a:p>
          <a:p>
            <a:pPr algn="just" eaLnBrk="0" hangingPunct="0">
              <a:tabLst>
                <a:tab pos="900113" algn="l"/>
              </a:tabLst>
            </a:pPr>
            <a:r>
              <a:rPr lang="tr-TR" sz="3600" b="1" dirty="0" smtClean="0"/>
              <a:t> </a:t>
            </a:r>
            <a:endParaRPr lang="tr-TR" sz="3600" dirty="0"/>
          </a:p>
        </p:txBody>
      </p:sp>
      <p:pic>
        <p:nvPicPr>
          <p:cNvPr id="5" name="Picture 4"/>
          <p:cNvPicPr>
            <a:picLocks noChangeAspect="1" noChangeArrowheads="1"/>
          </p:cNvPicPr>
          <p:nvPr/>
        </p:nvPicPr>
        <p:blipFill>
          <a:blip r:embed="rId3"/>
          <a:srcRect l="66581" t="19687" r="23651" b="58750"/>
          <a:stretch>
            <a:fillRect/>
          </a:stretch>
        </p:blipFill>
        <p:spPr bwMode="auto">
          <a:xfrm>
            <a:off x="3643306" y="2786058"/>
            <a:ext cx="2286016" cy="27672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1"/>
          </p:nvPr>
        </p:nvSpPr>
        <p:spPr/>
        <p:txBody>
          <a:bodyPr/>
          <a:lstStyle/>
          <a:p>
            <a:fld id="{249614F8-3F11-4318-94EA-8A8E45ADA4F6}" type="slidenum">
              <a:rPr lang="en-US" smtClean="0">
                <a:latin typeface="Arial" charset="0"/>
              </a:rPr>
              <a:pPr/>
              <a:t>36</a:t>
            </a:fld>
            <a:endParaRPr lang="en-US" smtClean="0">
              <a:latin typeface="Arial" charset="0"/>
            </a:endParaRPr>
          </a:p>
        </p:txBody>
      </p:sp>
      <p:sp>
        <p:nvSpPr>
          <p:cNvPr id="30723"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pic>
        <p:nvPicPr>
          <p:cNvPr id="4" name="Picture 4"/>
          <p:cNvPicPr>
            <a:picLocks noChangeAspect="1" noChangeArrowheads="1"/>
          </p:cNvPicPr>
          <p:nvPr/>
        </p:nvPicPr>
        <p:blipFill>
          <a:blip r:embed="rId3"/>
          <a:srcRect l="21679" t="16875" r="56641" b="61562"/>
          <a:stretch>
            <a:fillRect/>
          </a:stretch>
        </p:blipFill>
        <p:spPr bwMode="auto">
          <a:xfrm>
            <a:off x="2168486" y="1000108"/>
            <a:ext cx="4714908" cy="1643074"/>
          </a:xfrm>
          <a:prstGeom prst="rect">
            <a:avLst/>
          </a:prstGeom>
          <a:noFill/>
          <a:ln w="9525">
            <a:noFill/>
            <a:miter lim="800000"/>
            <a:headEnd/>
            <a:tailEnd/>
          </a:ln>
          <a:effectLst/>
        </p:spPr>
      </p:pic>
      <p:pic>
        <p:nvPicPr>
          <p:cNvPr id="5" name="Picture 5"/>
          <p:cNvPicPr>
            <a:picLocks noChangeAspect="1" noChangeArrowheads="1"/>
          </p:cNvPicPr>
          <p:nvPr/>
        </p:nvPicPr>
        <p:blipFill>
          <a:blip r:embed="rId3"/>
          <a:srcRect l="22852" t="40698" r="60156" b="31395"/>
          <a:stretch>
            <a:fillRect/>
          </a:stretch>
        </p:blipFill>
        <p:spPr bwMode="auto">
          <a:xfrm>
            <a:off x="2525676" y="3071810"/>
            <a:ext cx="4143404" cy="2214578"/>
          </a:xfrm>
          <a:prstGeom prst="rect">
            <a:avLst/>
          </a:prstGeom>
          <a:noFill/>
          <a:ln w="9525">
            <a:noFill/>
            <a:miter lim="800000"/>
            <a:headEnd/>
            <a:tailEnd/>
          </a:ln>
          <a:effectLst/>
        </p:spPr>
      </p:pic>
      <p:sp>
        <p:nvSpPr>
          <p:cNvPr id="6" name="Rectangle 1"/>
          <p:cNvSpPr>
            <a:spLocks noChangeArrowheads="1"/>
          </p:cNvSpPr>
          <p:nvPr/>
        </p:nvSpPr>
        <p:spPr bwMode="auto">
          <a:xfrm>
            <a:off x="1214414" y="214290"/>
            <a:ext cx="6769100" cy="461665"/>
          </a:xfrm>
          <a:prstGeom prst="rect">
            <a:avLst/>
          </a:prstGeom>
          <a:noFill/>
          <a:ln w="9525">
            <a:noFill/>
            <a:miter lim="800000"/>
            <a:headEnd/>
            <a:tailEnd/>
          </a:ln>
        </p:spPr>
        <p:txBody>
          <a:bodyPr anchor="ctr">
            <a:spAutoFit/>
          </a:bodyPr>
          <a:lstStyle/>
          <a:p>
            <a:pPr algn="ctr" eaLnBrk="0" hangingPunct="0">
              <a:tabLst>
                <a:tab pos="900113" algn="l"/>
              </a:tabLst>
            </a:pPr>
            <a:r>
              <a:rPr lang="tr-TR" sz="2400" b="1" dirty="0" smtClean="0"/>
              <a:t>SERVİS KARŞILAMA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1"/>
          </p:nvPr>
        </p:nvSpPr>
        <p:spPr/>
        <p:txBody>
          <a:bodyPr/>
          <a:lstStyle/>
          <a:p>
            <a:fld id="{249614F8-3F11-4318-94EA-8A8E45ADA4F6}" type="slidenum">
              <a:rPr lang="en-US" smtClean="0">
                <a:latin typeface="Arial" charset="0"/>
              </a:rPr>
              <a:pPr/>
              <a:t>37</a:t>
            </a:fld>
            <a:endParaRPr lang="en-US" smtClean="0">
              <a:latin typeface="Arial" charset="0"/>
            </a:endParaRPr>
          </a:p>
        </p:txBody>
      </p:sp>
      <p:sp>
        <p:nvSpPr>
          <p:cNvPr id="30723"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4" name="Rectangle 1"/>
          <p:cNvSpPr>
            <a:spLocks noChangeArrowheads="1"/>
          </p:cNvSpPr>
          <p:nvPr/>
        </p:nvSpPr>
        <p:spPr bwMode="auto">
          <a:xfrm>
            <a:off x="428596" y="846498"/>
            <a:ext cx="7740650" cy="5940088"/>
          </a:xfrm>
          <a:prstGeom prst="rect">
            <a:avLst/>
          </a:prstGeom>
          <a:noFill/>
          <a:ln w="9525">
            <a:noFill/>
            <a:miter lim="800000"/>
            <a:headEnd/>
            <a:tailEnd/>
          </a:ln>
        </p:spPr>
        <p:txBody>
          <a:bodyPr wrap="square" anchor="ctr">
            <a:spAutoFit/>
          </a:bodyPr>
          <a:lstStyle/>
          <a:p>
            <a:pPr algn="just" eaLnBrk="0" hangingPunct="0">
              <a:tabLst>
                <a:tab pos="900113" algn="l"/>
              </a:tabLst>
            </a:pPr>
            <a:r>
              <a:rPr lang="tr-TR" sz="2000" b="1" dirty="0" smtClean="0"/>
              <a:t>Mükemmel : </a:t>
            </a:r>
            <a:r>
              <a:rPr lang="tr-TR" sz="2000" dirty="0" smtClean="0"/>
              <a:t>Yeterli yükseklikte  tam olarak pasör bilgesine yaklaşan tüm hücum kombinasyonlarının kullanılabildiği karşılama.</a:t>
            </a:r>
            <a:endParaRPr lang="tr-TR" sz="2000" dirty="0"/>
          </a:p>
          <a:p>
            <a:pPr algn="just" eaLnBrk="0" hangingPunct="0">
              <a:tabLst>
                <a:tab pos="900113" algn="l"/>
              </a:tabLst>
            </a:pPr>
            <a:endParaRPr lang="tr-TR" sz="2000" b="1" dirty="0" smtClean="0"/>
          </a:p>
          <a:p>
            <a:pPr algn="just" eaLnBrk="0" hangingPunct="0">
              <a:tabLst>
                <a:tab pos="900113" algn="l"/>
              </a:tabLst>
            </a:pPr>
            <a:r>
              <a:rPr lang="tr-TR" sz="2000" b="1" dirty="0" smtClean="0"/>
              <a:t>Pozitif : </a:t>
            </a:r>
            <a:r>
              <a:rPr lang="tr-TR" sz="2000" dirty="0" smtClean="0"/>
              <a:t>3m içerisine alınan , birden fazla pas türünün kullanılabildiği fakat her kombinasyonun gerçekleştirilemediği karşılama .</a:t>
            </a:r>
          </a:p>
          <a:p>
            <a:pPr algn="just" eaLnBrk="0" hangingPunct="0">
              <a:tabLst>
                <a:tab pos="900113" algn="l"/>
              </a:tabLst>
            </a:pPr>
            <a:endParaRPr lang="tr-TR" sz="2000" b="1" dirty="0" smtClean="0"/>
          </a:p>
          <a:p>
            <a:pPr algn="just" eaLnBrk="0" hangingPunct="0">
              <a:tabLst>
                <a:tab pos="900113" algn="l"/>
              </a:tabLst>
            </a:pPr>
            <a:endParaRPr lang="tr-TR" sz="2000" b="1" dirty="0"/>
          </a:p>
          <a:p>
            <a:pPr algn="just" eaLnBrk="0" hangingPunct="0">
              <a:tabLst>
                <a:tab pos="900113" algn="l"/>
              </a:tabLst>
            </a:pPr>
            <a:r>
              <a:rPr lang="tr-TR" sz="2000" b="1" dirty="0" smtClean="0"/>
              <a:t>Negatif : </a:t>
            </a:r>
            <a:r>
              <a:rPr lang="tr-TR" sz="2000" dirty="0" smtClean="0"/>
              <a:t>Sadece zorunlu olarak tek bir bölgeden tek bir çeşit pasın oynanabildiği manşet.</a:t>
            </a:r>
          </a:p>
          <a:p>
            <a:pPr algn="just" eaLnBrk="0" hangingPunct="0">
              <a:tabLst>
                <a:tab pos="900113" algn="l"/>
              </a:tabLst>
            </a:pPr>
            <a:endParaRPr lang="tr-TR" sz="2000" b="1" dirty="0" smtClean="0"/>
          </a:p>
          <a:p>
            <a:pPr algn="just" eaLnBrk="0" hangingPunct="0">
              <a:tabLst>
                <a:tab pos="900113" algn="l"/>
              </a:tabLst>
            </a:pPr>
            <a:endParaRPr lang="tr-TR" sz="2000" b="1" dirty="0"/>
          </a:p>
          <a:p>
            <a:pPr algn="just" eaLnBrk="0" hangingPunct="0">
              <a:tabLst>
                <a:tab pos="900113" algn="l"/>
              </a:tabLst>
            </a:pPr>
            <a:r>
              <a:rPr lang="tr-TR" sz="2000" b="1" dirty="0" smtClean="0"/>
              <a:t>Penaltı : </a:t>
            </a:r>
            <a:r>
              <a:rPr lang="tr-TR" sz="2000" dirty="0" smtClean="0"/>
              <a:t>Topa temas eden ilk oyuncudan sonra  topun direkt  karşı sahaya gitmesi</a:t>
            </a:r>
          </a:p>
          <a:p>
            <a:pPr algn="just" eaLnBrk="0" hangingPunct="0">
              <a:tabLst>
                <a:tab pos="900113" algn="l"/>
              </a:tabLst>
            </a:pPr>
            <a:endParaRPr lang="tr-TR" sz="2000" b="1" dirty="0" smtClean="0"/>
          </a:p>
          <a:p>
            <a:pPr algn="just" eaLnBrk="0" hangingPunct="0">
              <a:tabLst>
                <a:tab pos="900113" algn="l"/>
              </a:tabLst>
            </a:pPr>
            <a:r>
              <a:rPr lang="tr-TR" sz="2000" b="1" dirty="0" smtClean="0"/>
              <a:t>Hata  : </a:t>
            </a:r>
            <a:r>
              <a:rPr lang="tr-TR" sz="2000" dirty="0" smtClean="0"/>
              <a:t>Topa temas eden ilk oyuncudan sonra  topun oyunda  tutulamaması.</a:t>
            </a:r>
          </a:p>
          <a:p>
            <a:pPr algn="just" eaLnBrk="0" hangingPunct="0">
              <a:tabLst>
                <a:tab pos="900113" algn="l"/>
              </a:tabLst>
            </a:pPr>
            <a:endParaRPr lang="tr-TR" sz="2000" b="1" dirty="0" smtClean="0"/>
          </a:p>
          <a:p>
            <a:pPr algn="just" eaLnBrk="0" hangingPunct="0">
              <a:tabLst>
                <a:tab pos="900113" algn="l"/>
              </a:tabLst>
            </a:pPr>
            <a:r>
              <a:rPr lang="tr-TR" sz="2000" b="1" dirty="0" smtClean="0"/>
              <a:t> </a:t>
            </a:r>
            <a:endParaRPr lang="tr-TR" sz="2000" dirty="0"/>
          </a:p>
        </p:txBody>
      </p:sp>
      <p:sp>
        <p:nvSpPr>
          <p:cNvPr id="5" name="4 Dikdörtgen"/>
          <p:cNvSpPr/>
          <p:nvPr/>
        </p:nvSpPr>
        <p:spPr>
          <a:xfrm>
            <a:off x="142844" y="202148"/>
            <a:ext cx="5572164" cy="369332"/>
          </a:xfrm>
          <a:prstGeom prst="rect">
            <a:avLst/>
          </a:prstGeom>
        </p:spPr>
        <p:txBody>
          <a:bodyPr wrap="square">
            <a:spAutoFit/>
          </a:bodyPr>
          <a:lstStyle/>
          <a:p>
            <a:r>
              <a:rPr lang="tr-TR" b="1" dirty="0" smtClean="0"/>
              <a:t>Becerilerin Sınıflandırılması ve Değerlendirilmesi</a:t>
            </a:r>
            <a:endParaRPr lang="tr-TR"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1"/>
          </p:nvPr>
        </p:nvSpPr>
        <p:spPr/>
        <p:txBody>
          <a:bodyPr/>
          <a:lstStyle/>
          <a:p>
            <a:fld id="{249614F8-3F11-4318-94EA-8A8E45ADA4F6}" type="slidenum">
              <a:rPr lang="en-US" smtClean="0">
                <a:latin typeface="Arial" charset="0"/>
              </a:rPr>
              <a:pPr/>
              <a:t>38</a:t>
            </a:fld>
            <a:endParaRPr lang="en-US" smtClean="0">
              <a:latin typeface="Arial" charset="0"/>
            </a:endParaRPr>
          </a:p>
        </p:txBody>
      </p:sp>
      <p:sp>
        <p:nvSpPr>
          <p:cNvPr id="30723"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4" name="Rectangle 1"/>
          <p:cNvSpPr>
            <a:spLocks noChangeArrowheads="1"/>
          </p:cNvSpPr>
          <p:nvPr/>
        </p:nvSpPr>
        <p:spPr bwMode="auto">
          <a:xfrm>
            <a:off x="3143210" y="1428736"/>
            <a:ext cx="5286411" cy="1200329"/>
          </a:xfrm>
          <a:prstGeom prst="rect">
            <a:avLst/>
          </a:prstGeom>
          <a:noFill/>
          <a:ln w="9525">
            <a:noFill/>
            <a:miter lim="800000"/>
            <a:headEnd/>
            <a:tailEnd/>
          </a:ln>
        </p:spPr>
        <p:txBody>
          <a:bodyPr wrap="square" anchor="ctr">
            <a:spAutoFit/>
          </a:bodyPr>
          <a:lstStyle/>
          <a:p>
            <a:pPr algn="just" eaLnBrk="0" hangingPunct="0">
              <a:tabLst>
                <a:tab pos="900113" algn="l"/>
              </a:tabLst>
            </a:pPr>
            <a:r>
              <a:rPr lang="tr-TR" sz="3600" b="1" dirty="0" smtClean="0"/>
              <a:t>DEFANS</a:t>
            </a:r>
          </a:p>
          <a:p>
            <a:pPr algn="just" eaLnBrk="0" hangingPunct="0">
              <a:tabLst>
                <a:tab pos="900113" algn="l"/>
              </a:tabLst>
            </a:pPr>
            <a:r>
              <a:rPr lang="tr-TR" sz="3600" b="1" dirty="0" smtClean="0"/>
              <a:t> </a:t>
            </a:r>
            <a:endParaRPr lang="tr-TR" sz="3600" dirty="0"/>
          </a:p>
        </p:txBody>
      </p:sp>
      <p:pic>
        <p:nvPicPr>
          <p:cNvPr id="5" name="Picture 5"/>
          <p:cNvPicPr>
            <a:picLocks noChangeAspect="1" noChangeArrowheads="1"/>
          </p:cNvPicPr>
          <p:nvPr/>
        </p:nvPicPr>
        <p:blipFill>
          <a:blip r:embed="rId3"/>
          <a:srcRect l="55859" t="37812" r="24805" b="49063"/>
          <a:stretch>
            <a:fillRect/>
          </a:stretch>
        </p:blipFill>
        <p:spPr bwMode="auto">
          <a:xfrm>
            <a:off x="2857488" y="2857496"/>
            <a:ext cx="3367791" cy="1428760"/>
          </a:xfrm>
          <a:prstGeom prst="rect">
            <a:avLst/>
          </a:prstGeom>
          <a:noFill/>
          <a:ln w="9525">
            <a:noFill/>
            <a:miter lim="800000"/>
            <a:headEnd/>
            <a:tailEnd/>
          </a:ln>
          <a:effectLst/>
        </p:spPr>
      </p:pic>
      <p:sp>
        <p:nvSpPr>
          <p:cNvPr id="6" name="5 Dikdörtgen"/>
          <p:cNvSpPr/>
          <p:nvPr/>
        </p:nvSpPr>
        <p:spPr>
          <a:xfrm>
            <a:off x="142844" y="202148"/>
            <a:ext cx="5572164" cy="369332"/>
          </a:xfrm>
          <a:prstGeom prst="rect">
            <a:avLst/>
          </a:prstGeom>
        </p:spPr>
        <p:txBody>
          <a:bodyPr wrap="square">
            <a:spAutoFit/>
          </a:bodyPr>
          <a:lstStyle/>
          <a:p>
            <a:r>
              <a:rPr lang="tr-TR" b="1" dirty="0" smtClean="0"/>
              <a:t>Becerilerin Sınıflandırılması ve Değerlendirilmesi</a:t>
            </a:r>
            <a:endParaRPr lang="tr-TR"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1"/>
          </p:nvPr>
        </p:nvSpPr>
        <p:spPr/>
        <p:txBody>
          <a:bodyPr/>
          <a:lstStyle/>
          <a:p>
            <a:fld id="{249614F8-3F11-4318-94EA-8A8E45ADA4F6}" type="slidenum">
              <a:rPr lang="en-US" smtClean="0">
                <a:latin typeface="Arial" charset="0"/>
              </a:rPr>
              <a:pPr/>
              <a:t>39</a:t>
            </a:fld>
            <a:endParaRPr lang="en-US" smtClean="0">
              <a:latin typeface="Arial" charset="0"/>
            </a:endParaRPr>
          </a:p>
        </p:txBody>
      </p:sp>
      <p:sp>
        <p:nvSpPr>
          <p:cNvPr id="30723"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4" name="Rectangle 1"/>
          <p:cNvSpPr>
            <a:spLocks noChangeArrowheads="1"/>
          </p:cNvSpPr>
          <p:nvPr/>
        </p:nvSpPr>
        <p:spPr bwMode="auto">
          <a:xfrm>
            <a:off x="928662" y="1500174"/>
            <a:ext cx="6300787" cy="3508653"/>
          </a:xfrm>
          <a:prstGeom prst="rect">
            <a:avLst/>
          </a:prstGeom>
          <a:noFill/>
          <a:ln w="9525">
            <a:noFill/>
            <a:miter lim="800000"/>
            <a:headEnd/>
            <a:tailEnd/>
          </a:ln>
        </p:spPr>
        <p:txBody>
          <a:bodyPr wrap="square" anchor="ctr">
            <a:spAutoFit/>
          </a:bodyPr>
          <a:lstStyle/>
          <a:p>
            <a:pPr algn="just" eaLnBrk="0" hangingPunct="0">
              <a:tabLst>
                <a:tab pos="900113" algn="l"/>
              </a:tabLst>
            </a:pPr>
            <a:endParaRPr lang="tr-TR" sz="2400" b="1" dirty="0" smtClean="0"/>
          </a:p>
          <a:p>
            <a:pPr algn="just" eaLnBrk="0" hangingPunct="0">
              <a:tabLst>
                <a:tab pos="900113" algn="l"/>
              </a:tabLst>
            </a:pPr>
            <a:r>
              <a:rPr lang="tr-TR" b="1" dirty="0" smtClean="0"/>
              <a:t>Pozitif Defans : </a:t>
            </a:r>
            <a:r>
              <a:rPr lang="tr-TR" dirty="0" smtClean="0"/>
              <a:t>Topun atak yapılabilecek şekilde  oyunda kalması .</a:t>
            </a:r>
          </a:p>
          <a:p>
            <a:pPr algn="just" eaLnBrk="0" hangingPunct="0">
              <a:tabLst>
                <a:tab pos="900113" algn="l"/>
              </a:tabLst>
            </a:pPr>
            <a:endParaRPr lang="tr-TR" dirty="0"/>
          </a:p>
          <a:p>
            <a:pPr algn="just" eaLnBrk="0" hangingPunct="0">
              <a:tabLst>
                <a:tab pos="900113" algn="l"/>
              </a:tabLst>
            </a:pPr>
            <a:r>
              <a:rPr lang="tr-TR" b="1" dirty="0" smtClean="0"/>
              <a:t>Negatif Defans : </a:t>
            </a:r>
            <a:r>
              <a:rPr lang="tr-TR" dirty="0" smtClean="0"/>
              <a:t>Topun atak yapılamayacak şekilde  oyunda kalması.</a:t>
            </a:r>
          </a:p>
          <a:p>
            <a:pPr algn="just" eaLnBrk="0" hangingPunct="0">
              <a:tabLst>
                <a:tab pos="900113" algn="l"/>
              </a:tabLst>
            </a:pPr>
            <a:endParaRPr lang="tr-TR" dirty="0"/>
          </a:p>
          <a:p>
            <a:pPr algn="just" eaLnBrk="0" hangingPunct="0">
              <a:tabLst>
                <a:tab pos="900113" algn="l"/>
              </a:tabLst>
            </a:pPr>
            <a:r>
              <a:rPr lang="tr-TR" b="1" dirty="0" smtClean="0"/>
              <a:t>Penaltı Defans : </a:t>
            </a:r>
            <a:r>
              <a:rPr lang="tr-TR" dirty="0" smtClean="0"/>
              <a:t>Topun defanstan çıkıp direkt  karşı sahaya  geçmesi.</a:t>
            </a:r>
          </a:p>
          <a:p>
            <a:pPr algn="just" eaLnBrk="0" hangingPunct="0">
              <a:tabLst>
                <a:tab pos="900113" algn="l"/>
              </a:tabLst>
            </a:pPr>
            <a:endParaRPr lang="tr-TR" dirty="0"/>
          </a:p>
          <a:p>
            <a:pPr algn="just" eaLnBrk="0" hangingPunct="0">
              <a:tabLst>
                <a:tab pos="900113" algn="l"/>
              </a:tabLst>
            </a:pPr>
            <a:r>
              <a:rPr lang="tr-TR" b="1" dirty="0" smtClean="0"/>
              <a:t>Defans  Hatası : </a:t>
            </a:r>
            <a:r>
              <a:rPr lang="tr-TR" dirty="0" smtClean="0"/>
              <a:t>Topun defanstaki herhangi bir oyuncuya çarparak rakibe sayı olması.</a:t>
            </a:r>
            <a:endParaRPr lang="tr-TR" dirty="0"/>
          </a:p>
        </p:txBody>
      </p:sp>
      <p:sp>
        <p:nvSpPr>
          <p:cNvPr id="5" name="4 Dikdörtgen"/>
          <p:cNvSpPr/>
          <p:nvPr/>
        </p:nvSpPr>
        <p:spPr>
          <a:xfrm>
            <a:off x="142844" y="202148"/>
            <a:ext cx="5572164" cy="369332"/>
          </a:xfrm>
          <a:prstGeom prst="rect">
            <a:avLst/>
          </a:prstGeom>
        </p:spPr>
        <p:txBody>
          <a:bodyPr wrap="square">
            <a:spAutoFit/>
          </a:bodyPr>
          <a:lstStyle/>
          <a:p>
            <a:r>
              <a:rPr lang="tr-TR" b="1" dirty="0" smtClean="0"/>
              <a:t>Becerilerin Sınıflandırılması ve Değerlendirilmesi</a:t>
            </a:r>
            <a:endParaRPr lang="tr-TR"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p:txBody>
          <a:bodyPr/>
          <a:lstStyle/>
          <a:p>
            <a:fld id="{8FFEF8E0-EB76-4D87-A7C0-BB8B5A9CB1F3}" type="slidenum">
              <a:rPr lang="en-US" smtClean="0">
                <a:latin typeface="Arial" charset="0"/>
              </a:rPr>
              <a:pPr/>
              <a:t>4</a:t>
            </a:fld>
            <a:endParaRPr lang="en-US" smtClean="0">
              <a:latin typeface="Arial" charset="0"/>
            </a:endParaRPr>
          </a:p>
        </p:txBody>
      </p:sp>
      <p:sp>
        <p:nvSpPr>
          <p:cNvPr id="14339"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14341" name="Rectangle 1"/>
          <p:cNvSpPr>
            <a:spLocks noChangeArrowheads="1"/>
          </p:cNvSpPr>
          <p:nvPr/>
        </p:nvSpPr>
        <p:spPr bwMode="auto">
          <a:xfrm>
            <a:off x="214313" y="2354263"/>
            <a:ext cx="8715375" cy="2308225"/>
          </a:xfrm>
          <a:prstGeom prst="rect">
            <a:avLst/>
          </a:prstGeom>
          <a:noFill/>
          <a:ln w="9525">
            <a:noFill/>
            <a:miter lim="800000"/>
            <a:headEnd/>
            <a:tailEnd/>
          </a:ln>
        </p:spPr>
        <p:txBody>
          <a:bodyPr anchor="ctr">
            <a:spAutoFit/>
          </a:bodyPr>
          <a:lstStyle/>
          <a:p>
            <a:pPr algn="just" eaLnBrk="0" hangingPunct="0">
              <a:lnSpc>
                <a:spcPct val="150000"/>
              </a:lnSpc>
            </a:pPr>
            <a:r>
              <a:rPr lang="tr-TR" sz="2400" b="1">
                <a:cs typeface="Times New Roman" pitchFamily="18" charset="0"/>
              </a:rPr>
              <a:t>	</a:t>
            </a:r>
            <a:r>
              <a:rPr lang="tr-TR" sz="2400">
                <a:cs typeface="Times New Roman" pitchFamily="18" charset="0"/>
              </a:rPr>
              <a:t>Oyun analiziyle; oyuncuların ve takımın, maç sırasındaki performansı üzerinde objektif veri ve özel bilgiler sağlayabilirsiniz.  Bu veriler yarışmanın incelenmesi için gereken ön bilgilerdir</a:t>
            </a:r>
            <a:r>
              <a:rPr lang="tr-TR" sz="2400" b="1">
                <a:cs typeface="Times New Roman" pitchFamily="18" charset="0"/>
              </a:rPr>
              <a:t>.</a:t>
            </a:r>
            <a:endParaRPr lang="tr-TR" sz="2400">
              <a:cs typeface="Times New Roman" pitchFamily="18" charset="0"/>
            </a:endParaRPr>
          </a:p>
        </p:txBody>
      </p:sp>
      <p:sp>
        <p:nvSpPr>
          <p:cNvPr id="6" name="Rectangle 5"/>
          <p:cNvSpPr>
            <a:spLocks noChangeArrowheads="1"/>
          </p:cNvSpPr>
          <p:nvPr/>
        </p:nvSpPr>
        <p:spPr bwMode="auto">
          <a:xfrm>
            <a:off x="-214346" y="109815"/>
            <a:ext cx="3500434" cy="461665"/>
          </a:xfrm>
          <a:prstGeom prst="rect">
            <a:avLst/>
          </a:prstGeom>
          <a:noFill/>
          <a:ln w="9525">
            <a:noFill/>
            <a:miter lim="800000"/>
            <a:headEnd/>
            <a:tailEnd/>
          </a:ln>
        </p:spPr>
        <p:txBody>
          <a:bodyPr wrap="square">
            <a:spAutoFit/>
          </a:bodyPr>
          <a:lstStyle/>
          <a:p>
            <a:pPr algn="ctr"/>
            <a:r>
              <a:rPr lang="tr-TR" sz="2400" b="1" dirty="0">
                <a:latin typeface="Tahoma" pitchFamily="34" charset="0"/>
              </a:rPr>
              <a:t>Oyun Analizi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1"/>
          </p:nvPr>
        </p:nvSpPr>
        <p:spPr/>
        <p:txBody>
          <a:bodyPr/>
          <a:lstStyle/>
          <a:p>
            <a:fld id="{249614F8-3F11-4318-94EA-8A8E45ADA4F6}" type="slidenum">
              <a:rPr lang="en-US" smtClean="0">
                <a:latin typeface="Arial" charset="0"/>
              </a:rPr>
              <a:pPr/>
              <a:t>40</a:t>
            </a:fld>
            <a:endParaRPr lang="en-US" smtClean="0">
              <a:latin typeface="Arial" charset="0"/>
            </a:endParaRPr>
          </a:p>
        </p:txBody>
      </p:sp>
      <p:sp>
        <p:nvSpPr>
          <p:cNvPr id="30723"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4" name="Rectangle 1"/>
          <p:cNvSpPr>
            <a:spLocks noChangeArrowheads="1"/>
          </p:cNvSpPr>
          <p:nvPr/>
        </p:nvSpPr>
        <p:spPr bwMode="auto">
          <a:xfrm>
            <a:off x="1428728" y="928670"/>
            <a:ext cx="6643734" cy="1200329"/>
          </a:xfrm>
          <a:prstGeom prst="rect">
            <a:avLst/>
          </a:prstGeom>
          <a:noFill/>
          <a:ln w="9525">
            <a:noFill/>
            <a:miter lim="800000"/>
            <a:headEnd/>
            <a:tailEnd/>
          </a:ln>
        </p:spPr>
        <p:txBody>
          <a:bodyPr wrap="square" anchor="ctr">
            <a:spAutoFit/>
          </a:bodyPr>
          <a:lstStyle/>
          <a:p>
            <a:pPr algn="just" eaLnBrk="0" hangingPunct="0">
              <a:tabLst>
                <a:tab pos="900113" algn="l"/>
              </a:tabLst>
            </a:pPr>
            <a:r>
              <a:rPr lang="tr-TR" sz="3600" b="1" dirty="0" smtClean="0"/>
              <a:t>AVANTAJ  TOP (FREE BALL)</a:t>
            </a:r>
          </a:p>
          <a:p>
            <a:pPr algn="just" eaLnBrk="0" hangingPunct="0">
              <a:tabLst>
                <a:tab pos="900113" algn="l"/>
              </a:tabLst>
            </a:pPr>
            <a:r>
              <a:rPr lang="tr-TR" sz="3600" b="1" dirty="0" smtClean="0"/>
              <a:t> </a:t>
            </a:r>
            <a:endParaRPr lang="tr-TR" sz="3600" dirty="0"/>
          </a:p>
        </p:txBody>
      </p:sp>
      <p:pic>
        <p:nvPicPr>
          <p:cNvPr id="5" name="Picture 2"/>
          <p:cNvPicPr>
            <a:picLocks noChangeAspect="1" noChangeArrowheads="1"/>
          </p:cNvPicPr>
          <p:nvPr/>
        </p:nvPicPr>
        <p:blipFill>
          <a:blip r:embed="rId3"/>
          <a:srcRect l="59766" t="23438" r="23242" b="42812"/>
          <a:stretch>
            <a:fillRect/>
          </a:stretch>
        </p:blipFill>
        <p:spPr bwMode="auto">
          <a:xfrm>
            <a:off x="2928926" y="2143116"/>
            <a:ext cx="3143272" cy="3901993"/>
          </a:xfrm>
          <a:prstGeom prst="rect">
            <a:avLst/>
          </a:prstGeom>
          <a:noFill/>
          <a:ln w="9525">
            <a:noFill/>
            <a:miter lim="800000"/>
            <a:headEnd/>
            <a:tailEnd/>
          </a:ln>
          <a:effectLst/>
        </p:spPr>
      </p:pic>
      <p:sp>
        <p:nvSpPr>
          <p:cNvPr id="6" name="5 Dikdörtgen"/>
          <p:cNvSpPr/>
          <p:nvPr/>
        </p:nvSpPr>
        <p:spPr>
          <a:xfrm>
            <a:off x="142844" y="202148"/>
            <a:ext cx="5572164" cy="369332"/>
          </a:xfrm>
          <a:prstGeom prst="rect">
            <a:avLst/>
          </a:prstGeom>
        </p:spPr>
        <p:txBody>
          <a:bodyPr wrap="square">
            <a:spAutoFit/>
          </a:bodyPr>
          <a:lstStyle/>
          <a:p>
            <a:r>
              <a:rPr lang="tr-TR" b="1" dirty="0" smtClean="0"/>
              <a:t>Becerilerin Sınıflandırılması ve Değerlendirilmesi</a:t>
            </a:r>
            <a:endParaRPr lang="tr-TR"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1"/>
          </p:nvPr>
        </p:nvSpPr>
        <p:spPr/>
        <p:txBody>
          <a:bodyPr/>
          <a:lstStyle/>
          <a:p>
            <a:fld id="{249614F8-3F11-4318-94EA-8A8E45ADA4F6}" type="slidenum">
              <a:rPr lang="en-US" smtClean="0">
                <a:latin typeface="Arial" charset="0"/>
              </a:rPr>
              <a:pPr/>
              <a:t>41</a:t>
            </a:fld>
            <a:endParaRPr lang="en-US" smtClean="0">
              <a:latin typeface="Arial" charset="0"/>
            </a:endParaRPr>
          </a:p>
        </p:txBody>
      </p:sp>
      <p:sp>
        <p:nvSpPr>
          <p:cNvPr id="30723"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4" name="Rectangle 1"/>
          <p:cNvSpPr>
            <a:spLocks noChangeArrowheads="1"/>
          </p:cNvSpPr>
          <p:nvPr/>
        </p:nvSpPr>
        <p:spPr bwMode="auto">
          <a:xfrm>
            <a:off x="714348" y="846498"/>
            <a:ext cx="7740650" cy="5940088"/>
          </a:xfrm>
          <a:prstGeom prst="rect">
            <a:avLst/>
          </a:prstGeom>
          <a:noFill/>
          <a:ln w="9525">
            <a:noFill/>
            <a:miter lim="800000"/>
            <a:headEnd/>
            <a:tailEnd/>
          </a:ln>
        </p:spPr>
        <p:txBody>
          <a:bodyPr wrap="square" anchor="ctr">
            <a:spAutoFit/>
          </a:bodyPr>
          <a:lstStyle/>
          <a:p>
            <a:pPr algn="just" eaLnBrk="0" hangingPunct="0">
              <a:tabLst>
                <a:tab pos="900113" algn="l"/>
              </a:tabLst>
            </a:pPr>
            <a:r>
              <a:rPr lang="tr-TR" sz="2000" b="1" dirty="0" smtClean="0"/>
              <a:t>Mükemmel : </a:t>
            </a:r>
            <a:r>
              <a:rPr lang="tr-TR" sz="2000" dirty="0" smtClean="0"/>
              <a:t>Yeterli yükseklikte  tam olarak pasör bölgesine alınan avantaj.</a:t>
            </a:r>
            <a:endParaRPr lang="tr-TR" sz="2000" dirty="0"/>
          </a:p>
          <a:p>
            <a:pPr algn="just" eaLnBrk="0" hangingPunct="0">
              <a:tabLst>
                <a:tab pos="900113" algn="l"/>
              </a:tabLst>
            </a:pPr>
            <a:endParaRPr lang="tr-TR" sz="2000" b="1" dirty="0" smtClean="0"/>
          </a:p>
          <a:p>
            <a:pPr algn="just" eaLnBrk="0" hangingPunct="0">
              <a:tabLst>
                <a:tab pos="900113" algn="l"/>
              </a:tabLst>
            </a:pPr>
            <a:r>
              <a:rPr lang="tr-TR" sz="2000" b="1" dirty="0" smtClean="0"/>
              <a:t>Pozitif : </a:t>
            </a:r>
            <a:r>
              <a:rPr lang="tr-TR" sz="2000" dirty="0" smtClean="0"/>
              <a:t>3m içerisine alınan , birden fazla pas türünün kullanılabildiği fakat her kombinasyonun gerçekleştirilemediği avantaj .</a:t>
            </a:r>
          </a:p>
          <a:p>
            <a:pPr algn="just" eaLnBrk="0" hangingPunct="0">
              <a:tabLst>
                <a:tab pos="900113" algn="l"/>
              </a:tabLst>
            </a:pPr>
            <a:endParaRPr lang="tr-TR" sz="2000" b="1" dirty="0" smtClean="0"/>
          </a:p>
          <a:p>
            <a:pPr algn="just" eaLnBrk="0" hangingPunct="0">
              <a:tabLst>
                <a:tab pos="900113" algn="l"/>
              </a:tabLst>
            </a:pPr>
            <a:endParaRPr lang="tr-TR" sz="2000" b="1" dirty="0"/>
          </a:p>
          <a:p>
            <a:pPr algn="just" eaLnBrk="0" hangingPunct="0">
              <a:tabLst>
                <a:tab pos="900113" algn="l"/>
              </a:tabLst>
            </a:pPr>
            <a:r>
              <a:rPr lang="tr-TR" sz="2000" b="1" dirty="0" smtClean="0"/>
              <a:t>Negatif : </a:t>
            </a:r>
            <a:r>
              <a:rPr lang="tr-TR" sz="2000" dirty="0" smtClean="0"/>
              <a:t>Sadece zorunlu olarak tek bir bölgeden tek bir çeşit pasın oynanabildiği avantaj.</a:t>
            </a:r>
          </a:p>
          <a:p>
            <a:pPr algn="just" eaLnBrk="0" hangingPunct="0">
              <a:tabLst>
                <a:tab pos="900113" algn="l"/>
              </a:tabLst>
            </a:pPr>
            <a:endParaRPr lang="tr-TR" sz="2000" b="1" dirty="0" smtClean="0"/>
          </a:p>
          <a:p>
            <a:pPr algn="just" eaLnBrk="0" hangingPunct="0">
              <a:tabLst>
                <a:tab pos="900113" algn="l"/>
              </a:tabLst>
            </a:pPr>
            <a:endParaRPr lang="tr-TR" sz="2000" b="1" dirty="0"/>
          </a:p>
          <a:p>
            <a:pPr algn="just" eaLnBrk="0" hangingPunct="0">
              <a:tabLst>
                <a:tab pos="900113" algn="l"/>
              </a:tabLst>
            </a:pPr>
            <a:r>
              <a:rPr lang="tr-TR" sz="2000" b="1" dirty="0" smtClean="0"/>
              <a:t>Penaltı : </a:t>
            </a:r>
            <a:r>
              <a:rPr lang="tr-TR" sz="2000" dirty="0" smtClean="0"/>
              <a:t>Topa temas eden ilk oyuncudan sonra  topun direkt  karşı sahaya gitmesi</a:t>
            </a:r>
          </a:p>
          <a:p>
            <a:pPr algn="just" eaLnBrk="0" hangingPunct="0">
              <a:tabLst>
                <a:tab pos="900113" algn="l"/>
              </a:tabLst>
            </a:pPr>
            <a:endParaRPr lang="tr-TR" sz="2000" b="1" dirty="0" smtClean="0"/>
          </a:p>
          <a:p>
            <a:pPr algn="just" eaLnBrk="0" hangingPunct="0">
              <a:tabLst>
                <a:tab pos="900113" algn="l"/>
              </a:tabLst>
            </a:pPr>
            <a:r>
              <a:rPr lang="tr-TR" sz="2000" b="1" dirty="0" smtClean="0"/>
              <a:t>Hata  : </a:t>
            </a:r>
            <a:r>
              <a:rPr lang="tr-TR" sz="2000" dirty="0" smtClean="0"/>
              <a:t>Topa temas eden ilk oyuncudan sonra  topun oyunda  tutulamaması.</a:t>
            </a:r>
          </a:p>
          <a:p>
            <a:pPr algn="just" eaLnBrk="0" hangingPunct="0">
              <a:tabLst>
                <a:tab pos="900113" algn="l"/>
              </a:tabLst>
            </a:pPr>
            <a:endParaRPr lang="tr-TR" sz="2000" b="1" dirty="0" smtClean="0"/>
          </a:p>
          <a:p>
            <a:pPr algn="just" eaLnBrk="0" hangingPunct="0">
              <a:tabLst>
                <a:tab pos="900113" algn="l"/>
              </a:tabLst>
            </a:pPr>
            <a:r>
              <a:rPr lang="tr-TR" sz="2000" b="1" dirty="0" smtClean="0"/>
              <a:t> </a:t>
            </a:r>
            <a:endParaRPr lang="tr-TR" sz="2000" dirty="0"/>
          </a:p>
        </p:txBody>
      </p:sp>
      <p:sp>
        <p:nvSpPr>
          <p:cNvPr id="5" name="4 Dikdörtgen"/>
          <p:cNvSpPr/>
          <p:nvPr/>
        </p:nvSpPr>
        <p:spPr>
          <a:xfrm>
            <a:off x="142844" y="202148"/>
            <a:ext cx="5572164" cy="369332"/>
          </a:xfrm>
          <a:prstGeom prst="rect">
            <a:avLst/>
          </a:prstGeom>
        </p:spPr>
        <p:txBody>
          <a:bodyPr wrap="square">
            <a:spAutoFit/>
          </a:bodyPr>
          <a:lstStyle/>
          <a:p>
            <a:r>
              <a:rPr lang="tr-TR" b="1" dirty="0" smtClean="0"/>
              <a:t>Becerilerin Sınıflandırılması ve Değerlendirilmesi</a:t>
            </a:r>
            <a:endParaRPr lang="tr-TR"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1"/>
          </p:nvPr>
        </p:nvSpPr>
        <p:spPr/>
        <p:txBody>
          <a:bodyPr/>
          <a:lstStyle/>
          <a:p>
            <a:fld id="{249614F8-3F11-4318-94EA-8A8E45ADA4F6}" type="slidenum">
              <a:rPr lang="en-US" smtClean="0">
                <a:latin typeface="Arial" charset="0"/>
              </a:rPr>
              <a:pPr/>
              <a:t>42</a:t>
            </a:fld>
            <a:endParaRPr lang="en-US" smtClean="0">
              <a:latin typeface="Arial" charset="0"/>
            </a:endParaRPr>
          </a:p>
        </p:txBody>
      </p:sp>
      <p:sp>
        <p:nvSpPr>
          <p:cNvPr id="30723"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pic>
        <p:nvPicPr>
          <p:cNvPr id="4" name="Picture 2"/>
          <p:cNvPicPr>
            <a:picLocks noChangeAspect="1" noChangeArrowheads="1"/>
          </p:cNvPicPr>
          <p:nvPr/>
        </p:nvPicPr>
        <p:blipFill>
          <a:blip r:embed="rId3"/>
          <a:srcRect l="51563" t="17812" r="39062" b="36250"/>
          <a:stretch>
            <a:fillRect/>
          </a:stretch>
        </p:blipFill>
        <p:spPr bwMode="auto">
          <a:xfrm>
            <a:off x="3786182" y="2143116"/>
            <a:ext cx="1143008" cy="3500462"/>
          </a:xfrm>
          <a:prstGeom prst="rect">
            <a:avLst/>
          </a:prstGeom>
          <a:noFill/>
          <a:ln w="9525">
            <a:noFill/>
            <a:miter lim="800000"/>
            <a:headEnd/>
            <a:tailEnd/>
          </a:ln>
          <a:effectLst/>
        </p:spPr>
      </p:pic>
      <p:sp>
        <p:nvSpPr>
          <p:cNvPr id="5" name="Rectangle 1"/>
          <p:cNvSpPr>
            <a:spLocks noChangeArrowheads="1"/>
          </p:cNvSpPr>
          <p:nvPr/>
        </p:nvSpPr>
        <p:spPr bwMode="auto">
          <a:xfrm>
            <a:off x="3857620" y="1428736"/>
            <a:ext cx="1857419" cy="1200329"/>
          </a:xfrm>
          <a:prstGeom prst="rect">
            <a:avLst/>
          </a:prstGeom>
          <a:noFill/>
          <a:ln w="9525">
            <a:noFill/>
            <a:miter lim="800000"/>
            <a:headEnd/>
            <a:tailEnd/>
          </a:ln>
        </p:spPr>
        <p:txBody>
          <a:bodyPr wrap="square" anchor="ctr">
            <a:spAutoFit/>
          </a:bodyPr>
          <a:lstStyle/>
          <a:p>
            <a:pPr algn="just" eaLnBrk="0" hangingPunct="0">
              <a:tabLst>
                <a:tab pos="900113" algn="l"/>
              </a:tabLst>
            </a:pPr>
            <a:r>
              <a:rPr lang="tr-TR" sz="3600" b="1" dirty="0" smtClean="0"/>
              <a:t>PAS</a:t>
            </a:r>
          </a:p>
          <a:p>
            <a:pPr algn="just" eaLnBrk="0" hangingPunct="0">
              <a:tabLst>
                <a:tab pos="900113" algn="l"/>
              </a:tabLst>
            </a:pPr>
            <a:r>
              <a:rPr lang="tr-TR" sz="3600" b="1" dirty="0" smtClean="0"/>
              <a:t> </a:t>
            </a:r>
            <a:endParaRPr lang="tr-TR" sz="3600" dirty="0"/>
          </a:p>
        </p:txBody>
      </p:sp>
      <p:sp>
        <p:nvSpPr>
          <p:cNvPr id="6" name="5 Dikdörtgen"/>
          <p:cNvSpPr/>
          <p:nvPr/>
        </p:nvSpPr>
        <p:spPr>
          <a:xfrm>
            <a:off x="142844" y="202148"/>
            <a:ext cx="5572164" cy="369332"/>
          </a:xfrm>
          <a:prstGeom prst="rect">
            <a:avLst/>
          </a:prstGeom>
        </p:spPr>
        <p:txBody>
          <a:bodyPr wrap="square">
            <a:spAutoFit/>
          </a:bodyPr>
          <a:lstStyle/>
          <a:p>
            <a:r>
              <a:rPr lang="tr-TR" b="1" dirty="0" smtClean="0"/>
              <a:t>Becerilerin Sınıflandırılması ve Değerlendirilmesi</a:t>
            </a:r>
            <a:endParaRPr lang="tr-TR"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1"/>
          </p:nvPr>
        </p:nvSpPr>
        <p:spPr/>
        <p:txBody>
          <a:bodyPr/>
          <a:lstStyle/>
          <a:p>
            <a:fld id="{249614F8-3F11-4318-94EA-8A8E45ADA4F6}" type="slidenum">
              <a:rPr lang="en-US" smtClean="0">
                <a:latin typeface="Arial" charset="0"/>
              </a:rPr>
              <a:pPr/>
              <a:t>43</a:t>
            </a:fld>
            <a:endParaRPr lang="en-US" smtClean="0">
              <a:latin typeface="Arial" charset="0"/>
            </a:endParaRPr>
          </a:p>
        </p:txBody>
      </p:sp>
      <p:sp>
        <p:nvSpPr>
          <p:cNvPr id="30723"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4" name="Rectangle 1"/>
          <p:cNvSpPr>
            <a:spLocks noChangeArrowheads="1"/>
          </p:cNvSpPr>
          <p:nvPr/>
        </p:nvSpPr>
        <p:spPr bwMode="auto">
          <a:xfrm>
            <a:off x="642910" y="1072108"/>
            <a:ext cx="6858048" cy="3046988"/>
          </a:xfrm>
          <a:prstGeom prst="rect">
            <a:avLst/>
          </a:prstGeom>
          <a:noFill/>
          <a:ln w="9525">
            <a:noFill/>
            <a:miter lim="800000"/>
            <a:headEnd/>
            <a:tailEnd/>
          </a:ln>
        </p:spPr>
        <p:txBody>
          <a:bodyPr wrap="square" anchor="ctr">
            <a:spAutoFit/>
          </a:bodyPr>
          <a:lstStyle/>
          <a:p>
            <a:pPr algn="just" eaLnBrk="0" hangingPunct="0">
              <a:tabLst>
                <a:tab pos="900113" algn="l"/>
              </a:tabLst>
            </a:pPr>
            <a:endParaRPr lang="tr-TR" sz="2400" b="1" dirty="0"/>
          </a:p>
          <a:p>
            <a:pPr algn="just" eaLnBrk="0" hangingPunct="0">
              <a:tabLst>
                <a:tab pos="900113" algn="l"/>
              </a:tabLst>
            </a:pPr>
            <a:endParaRPr lang="tr-TR" sz="2400" b="1" dirty="0" smtClean="0"/>
          </a:p>
          <a:p>
            <a:pPr algn="just" eaLnBrk="0" hangingPunct="0">
              <a:tabLst>
                <a:tab pos="900113" algn="l"/>
              </a:tabLst>
            </a:pPr>
            <a:endParaRPr lang="tr-TR" sz="2400" b="1" dirty="0"/>
          </a:p>
          <a:p>
            <a:pPr algn="just" eaLnBrk="0" hangingPunct="0">
              <a:tabLst>
                <a:tab pos="900113" algn="l"/>
              </a:tabLst>
            </a:pPr>
            <a:r>
              <a:rPr lang="tr-TR" sz="2400" dirty="0" smtClean="0"/>
              <a:t>Pas değerlendirmesi kalitesine  göre değil , nerden ? Nasıl ? (Hızlı, Yüksek v.b) şeklinde yapılmalıdır.</a:t>
            </a:r>
          </a:p>
          <a:p>
            <a:pPr algn="just" eaLnBrk="0" hangingPunct="0">
              <a:tabLst>
                <a:tab pos="900113" algn="l"/>
              </a:tabLst>
            </a:pPr>
            <a:endParaRPr lang="tr-TR" sz="2400" b="1" dirty="0" smtClean="0"/>
          </a:p>
          <a:p>
            <a:pPr algn="just" eaLnBrk="0" hangingPunct="0">
              <a:tabLst>
                <a:tab pos="900113" algn="l"/>
              </a:tabLst>
            </a:pPr>
            <a:r>
              <a:rPr lang="tr-TR" sz="2400" b="1" dirty="0" smtClean="0"/>
              <a:t>  </a:t>
            </a:r>
            <a:endParaRPr lang="tr-TR" dirty="0"/>
          </a:p>
        </p:txBody>
      </p:sp>
      <p:sp>
        <p:nvSpPr>
          <p:cNvPr id="5" name="4 Dikdörtgen"/>
          <p:cNvSpPr/>
          <p:nvPr/>
        </p:nvSpPr>
        <p:spPr>
          <a:xfrm>
            <a:off x="142844" y="202148"/>
            <a:ext cx="5572164" cy="369332"/>
          </a:xfrm>
          <a:prstGeom prst="rect">
            <a:avLst/>
          </a:prstGeom>
        </p:spPr>
        <p:txBody>
          <a:bodyPr wrap="square">
            <a:spAutoFit/>
          </a:bodyPr>
          <a:lstStyle/>
          <a:p>
            <a:r>
              <a:rPr lang="tr-TR" b="1" dirty="0" smtClean="0"/>
              <a:t>Becerilerin Sınıflandırılması ve Değerlendirilmesi</a:t>
            </a:r>
            <a:endParaRPr lang="tr-TR"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1"/>
          </p:nvPr>
        </p:nvSpPr>
        <p:spPr/>
        <p:txBody>
          <a:bodyPr/>
          <a:lstStyle/>
          <a:p>
            <a:fld id="{249614F8-3F11-4318-94EA-8A8E45ADA4F6}" type="slidenum">
              <a:rPr lang="en-US" smtClean="0">
                <a:latin typeface="Arial" charset="0"/>
              </a:rPr>
              <a:pPr/>
              <a:t>44</a:t>
            </a:fld>
            <a:endParaRPr lang="en-US" smtClean="0">
              <a:latin typeface="Arial" charset="0"/>
            </a:endParaRPr>
          </a:p>
        </p:txBody>
      </p:sp>
      <p:sp>
        <p:nvSpPr>
          <p:cNvPr id="30723"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5" name="4 Dikdörtgen"/>
          <p:cNvSpPr/>
          <p:nvPr/>
        </p:nvSpPr>
        <p:spPr>
          <a:xfrm>
            <a:off x="1071538" y="2852936"/>
            <a:ext cx="7301999" cy="923330"/>
          </a:xfrm>
          <a:prstGeom prst="rect">
            <a:avLst/>
          </a:prstGeom>
          <a:solidFill>
            <a:srgbClr val="BE0C30"/>
          </a:solidFill>
        </p:spPr>
        <p:txBody>
          <a:bodyPr wrap="none">
            <a:spAutoFit/>
          </a:bodyPr>
          <a:lstStyle/>
          <a:p>
            <a:pPr algn="ctr">
              <a:defRPr/>
            </a:pPr>
            <a:r>
              <a:rPr lang="tr-TR"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BAŞARILAR DİLERİM</a:t>
            </a:r>
            <a:endParaRPr lang="tr-TR"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1"/>
          </p:nvPr>
        </p:nvSpPr>
        <p:spPr/>
        <p:txBody>
          <a:bodyPr/>
          <a:lstStyle/>
          <a:p>
            <a:fld id="{A71F13A8-D815-4361-B0D1-2199D5D8E27A}" type="slidenum">
              <a:rPr lang="en-US" smtClean="0">
                <a:latin typeface="Arial" charset="0"/>
              </a:rPr>
              <a:pPr/>
              <a:t>5</a:t>
            </a:fld>
            <a:endParaRPr lang="en-US" smtClean="0">
              <a:latin typeface="Arial" charset="0"/>
            </a:endParaRPr>
          </a:p>
        </p:txBody>
      </p:sp>
      <p:sp>
        <p:nvSpPr>
          <p:cNvPr id="15363"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15364" name="4 Dikdörtgen"/>
          <p:cNvSpPr>
            <a:spLocks noChangeArrowheads="1"/>
          </p:cNvSpPr>
          <p:nvPr/>
        </p:nvSpPr>
        <p:spPr bwMode="auto">
          <a:xfrm>
            <a:off x="2071688" y="1071563"/>
            <a:ext cx="4572000" cy="4894262"/>
          </a:xfrm>
          <a:prstGeom prst="rect">
            <a:avLst/>
          </a:prstGeom>
          <a:noFill/>
          <a:ln w="9525">
            <a:noFill/>
            <a:miter lim="800000"/>
            <a:headEnd/>
            <a:tailEnd/>
          </a:ln>
        </p:spPr>
        <p:txBody>
          <a:bodyPr>
            <a:spAutoFit/>
          </a:bodyPr>
          <a:lstStyle/>
          <a:p>
            <a:pPr eaLnBrk="0" hangingPunct="0">
              <a:buFontTx/>
              <a:buChar char="•"/>
            </a:pPr>
            <a:r>
              <a:rPr lang="tr-TR" sz="2400">
                <a:cs typeface="Times New Roman" pitchFamily="18" charset="0"/>
              </a:rPr>
              <a:t>Oyunun strateji ve sistemlerinin değerlendirilmesi.</a:t>
            </a:r>
          </a:p>
          <a:p>
            <a:pPr eaLnBrk="0" hangingPunct="0">
              <a:buFontTx/>
              <a:buChar char="•"/>
            </a:pPr>
            <a:endParaRPr lang="tr-TR" sz="2400">
              <a:cs typeface="Times New Roman" pitchFamily="18" charset="0"/>
            </a:endParaRPr>
          </a:p>
          <a:p>
            <a:pPr eaLnBrk="0" hangingPunct="0">
              <a:buFontTx/>
              <a:buChar char="•"/>
            </a:pPr>
            <a:r>
              <a:rPr lang="tr-TR" sz="2400">
                <a:cs typeface="Times New Roman" pitchFamily="18" charset="0"/>
              </a:rPr>
              <a:t>Maç sırasında takımın koçluğu.</a:t>
            </a:r>
          </a:p>
          <a:p>
            <a:pPr eaLnBrk="0" hangingPunct="0">
              <a:buFontTx/>
              <a:buChar char="•"/>
            </a:pPr>
            <a:endParaRPr lang="tr-TR" sz="2400">
              <a:cs typeface="Times New Roman" pitchFamily="18" charset="0"/>
            </a:endParaRPr>
          </a:p>
          <a:p>
            <a:pPr eaLnBrk="0" hangingPunct="0">
              <a:buFontTx/>
              <a:buChar char="•"/>
            </a:pPr>
            <a:r>
              <a:rPr lang="tr-TR" sz="2400">
                <a:cs typeface="Times New Roman" pitchFamily="18" charset="0"/>
              </a:rPr>
              <a:t>Çalışmaların planlanması ve ayarlanması.</a:t>
            </a:r>
          </a:p>
          <a:p>
            <a:pPr eaLnBrk="0" hangingPunct="0">
              <a:buFontTx/>
              <a:buChar char="•"/>
            </a:pPr>
            <a:endParaRPr lang="tr-TR" sz="2400">
              <a:cs typeface="Times New Roman" pitchFamily="18" charset="0"/>
            </a:endParaRPr>
          </a:p>
          <a:p>
            <a:pPr eaLnBrk="0" hangingPunct="0">
              <a:buFontTx/>
              <a:buChar char="•"/>
            </a:pPr>
            <a:r>
              <a:rPr lang="tr-TR" sz="2400">
                <a:cs typeface="Times New Roman" pitchFamily="18" charset="0"/>
              </a:rPr>
              <a:t>Kendi takımımızın gözlenmesi</a:t>
            </a:r>
          </a:p>
          <a:p>
            <a:pPr eaLnBrk="0" hangingPunct="0">
              <a:buFontTx/>
              <a:buChar char="•"/>
            </a:pPr>
            <a:endParaRPr lang="tr-TR" sz="2400">
              <a:cs typeface="Times New Roman" pitchFamily="18" charset="0"/>
            </a:endParaRPr>
          </a:p>
          <a:p>
            <a:pPr eaLnBrk="0" hangingPunct="0">
              <a:buFontTx/>
              <a:buChar char="•"/>
            </a:pPr>
            <a:r>
              <a:rPr lang="tr-TR" sz="2400">
                <a:cs typeface="Times New Roman" pitchFamily="18" charset="0"/>
              </a:rPr>
              <a:t>Rakip takımın gözlenmesi.</a:t>
            </a:r>
          </a:p>
          <a:p>
            <a:pPr eaLnBrk="0" hangingPunct="0">
              <a:buFontTx/>
              <a:buChar char="•"/>
            </a:pPr>
            <a:endParaRPr lang="tr-TR" sz="2400"/>
          </a:p>
          <a:p>
            <a:pPr eaLnBrk="0" hangingPunct="0">
              <a:buFontTx/>
              <a:buChar char="•"/>
            </a:pPr>
            <a:r>
              <a:rPr lang="tr-TR" sz="2400"/>
              <a:t>Medya için bilgi.  </a:t>
            </a:r>
          </a:p>
        </p:txBody>
      </p:sp>
      <p:sp>
        <p:nvSpPr>
          <p:cNvPr id="15365" name="4 Metin kutusu"/>
          <p:cNvSpPr txBox="1">
            <a:spLocks noChangeArrowheads="1"/>
          </p:cNvSpPr>
          <p:nvPr/>
        </p:nvSpPr>
        <p:spPr bwMode="auto">
          <a:xfrm>
            <a:off x="1357313" y="142875"/>
            <a:ext cx="6732587" cy="584200"/>
          </a:xfrm>
          <a:prstGeom prst="rect">
            <a:avLst/>
          </a:prstGeom>
          <a:noFill/>
          <a:ln w="9525">
            <a:noFill/>
            <a:miter lim="800000"/>
            <a:headEnd/>
            <a:tailEnd/>
          </a:ln>
        </p:spPr>
        <p:txBody>
          <a:bodyPr>
            <a:spAutoFit/>
          </a:bodyPr>
          <a:lstStyle/>
          <a:p>
            <a:r>
              <a:rPr lang="tr-TR" sz="3200" b="1"/>
              <a:t>OYUN ANALİZİNİN HEDEFLERİ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11"/>
          </p:nvPr>
        </p:nvSpPr>
        <p:spPr/>
        <p:txBody>
          <a:bodyPr/>
          <a:lstStyle/>
          <a:p>
            <a:fld id="{6C55021F-5DF3-4F3C-A31A-DDE8A6B464E8}" type="slidenum">
              <a:rPr lang="en-US" smtClean="0">
                <a:latin typeface="Arial" charset="0"/>
              </a:rPr>
              <a:pPr/>
              <a:t>6</a:t>
            </a:fld>
            <a:endParaRPr lang="en-US" smtClean="0">
              <a:latin typeface="Arial" charset="0"/>
            </a:endParaRPr>
          </a:p>
        </p:txBody>
      </p:sp>
      <p:sp>
        <p:nvSpPr>
          <p:cNvPr id="16387"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16388" name="4 Dikdörtgen"/>
          <p:cNvSpPr>
            <a:spLocks noChangeArrowheads="1"/>
          </p:cNvSpPr>
          <p:nvPr/>
        </p:nvSpPr>
        <p:spPr bwMode="auto">
          <a:xfrm>
            <a:off x="1357313" y="2243138"/>
            <a:ext cx="6534150" cy="1685925"/>
          </a:xfrm>
          <a:prstGeom prst="rect">
            <a:avLst/>
          </a:prstGeom>
          <a:noFill/>
          <a:ln w="9525">
            <a:noFill/>
            <a:miter lim="800000"/>
            <a:headEnd/>
            <a:tailEnd/>
          </a:ln>
        </p:spPr>
        <p:txBody>
          <a:bodyPr>
            <a:spAutoFit/>
          </a:bodyPr>
          <a:lstStyle/>
          <a:p>
            <a:pPr>
              <a:lnSpc>
                <a:spcPct val="150000"/>
              </a:lnSpc>
            </a:pPr>
            <a:r>
              <a:rPr lang="tr-TR" sz="2400"/>
              <a:t>’Performans tanısının görevi uygun performans faktörlerini  ve de maçta belirleyici olan performans faktörlerini bulmaktır .</a:t>
            </a:r>
          </a:p>
        </p:txBody>
      </p:sp>
      <p:sp>
        <p:nvSpPr>
          <p:cNvPr id="16389" name="5 Dikdörtgen"/>
          <p:cNvSpPr>
            <a:spLocks noChangeArrowheads="1"/>
          </p:cNvSpPr>
          <p:nvPr/>
        </p:nvSpPr>
        <p:spPr bwMode="auto">
          <a:xfrm>
            <a:off x="2428860" y="71414"/>
            <a:ext cx="3730625" cy="584200"/>
          </a:xfrm>
          <a:prstGeom prst="rect">
            <a:avLst/>
          </a:prstGeom>
          <a:noFill/>
          <a:ln w="9525">
            <a:noFill/>
            <a:miter lim="800000"/>
            <a:headEnd/>
            <a:tailEnd/>
          </a:ln>
        </p:spPr>
        <p:txBody>
          <a:bodyPr wrap="none">
            <a:spAutoFit/>
          </a:bodyPr>
          <a:lstStyle/>
          <a:p>
            <a:r>
              <a:rPr lang="tr-TR" sz="3200" b="1" dirty="0"/>
              <a:t>Performans Tanısı</a:t>
            </a:r>
            <a:endParaRPr lang="tr-TR"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1"/>
          </p:nvPr>
        </p:nvSpPr>
        <p:spPr/>
        <p:txBody>
          <a:bodyPr/>
          <a:lstStyle/>
          <a:p>
            <a:fld id="{62F56FC3-E5DB-48CB-8A1E-F9799FCEBB5E}" type="slidenum">
              <a:rPr lang="en-US" smtClean="0">
                <a:latin typeface="Arial" charset="0"/>
              </a:rPr>
              <a:pPr/>
              <a:t>7</a:t>
            </a:fld>
            <a:endParaRPr lang="en-US" smtClean="0">
              <a:latin typeface="Arial" charset="0"/>
            </a:endParaRPr>
          </a:p>
        </p:txBody>
      </p:sp>
      <p:sp>
        <p:nvSpPr>
          <p:cNvPr id="17411"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17413" name="5 Dikdörtgen"/>
          <p:cNvSpPr>
            <a:spLocks noChangeArrowheads="1"/>
          </p:cNvSpPr>
          <p:nvPr/>
        </p:nvSpPr>
        <p:spPr bwMode="auto">
          <a:xfrm>
            <a:off x="1714500" y="1666875"/>
            <a:ext cx="6215063" cy="3348038"/>
          </a:xfrm>
          <a:prstGeom prst="rect">
            <a:avLst/>
          </a:prstGeom>
          <a:noFill/>
          <a:ln w="9525">
            <a:noFill/>
            <a:miter lim="800000"/>
            <a:headEnd/>
            <a:tailEnd/>
          </a:ln>
        </p:spPr>
        <p:txBody>
          <a:bodyPr>
            <a:spAutoFit/>
          </a:bodyPr>
          <a:lstStyle/>
          <a:p>
            <a:pPr>
              <a:lnSpc>
                <a:spcPct val="150000"/>
              </a:lnSpc>
            </a:pPr>
            <a:r>
              <a:rPr lang="tr-TR" sz="2400"/>
              <a:t>Oyuncunun ve takımın mevcut performansı hakkında  doğruluğu kanıtlanmış ve mümkün  olduğunca objektif bilgi ve veriler ‘’yetenek’’ keşfi için olduğu kadar sistematik antrenman ve müsabaka hazırlığı için de  ön koşuldur.</a:t>
            </a:r>
          </a:p>
        </p:txBody>
      </p:sp>
      <p:sp>
        <p:nvSpPr>
          <p:cNvPr id="6" name="Rectangle 5"/>
          <p:cNvSpPr>
            <a:spLocks noChangeArrowheads="1"/>
          </p:cNvSpPr>
          <p:nvPr/>
        </p:nvSpPr>
        <p:spPr bwMode="auto">
          <a:xfrm>
            <a:off x="-214346" y="109815"/>
            <a:ext cx="3500434" cy="461665"/>
          </a:xfrm>
          <a:prstGeom prst="rect">
            <a:avLst/>
          </a:prstGeom>
          <a:noFill/>
          <a:ln w="9525">
            <a:noFill/>
            <a:miter lim="800000"/>
            <a:headEnd/>
            <a:tailEnd/>
          </a:ln>
        </p:spPr>
        <p:txBody>
          <a:bodyPr wrap="square">
            <a:spAutoFit/>
          </a:bodyPr>
          <a:lstStyle/>
          <a:p>
            <a:pPr algn="ctr"/>
            <a:r>
              <a:rPr lang="tr-TR" sz="2400" b="1" dirty="0" smtClean="0">
                <a:latin typeface="Tahoma" pitchFamily="34" charset="0"/>
              </a:rPr>
              <a:t>Performans Tanısı </a:t>
            </a:r>
            <a:endParaRPr lang="tr-TR" sz="2400" b="1" dirty="0">
              <a:latin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1"/>
          </p:nvPr>
        </p:nvSpPr>
        <p:spPr/>
        <p:txBody>
          <a:bodyPr/>
          <a:lstStyle/>
          <a:p>
            <a:fld id="{4D5CC725-EBC9-4636-8D6A-CB50D839CA8E}" type="slidenum">
              <a:rPr lang="en-US" smtClean="0">
                <a:latin typeface="Arial" charset="0"/>
              </a:rPr>
              <a:pPr/>
              <a:t>8</a:t>
            </a:fld>
            <a:endParaRPr lang="en-US" smtClean="0">
              <a:latin typeface="Arial" charset="0"/>
            </a:endParaRPr>
          </a:p>
        </p:txBody>
      </p:sp>
      <p:sp>
        <p:nvSpPr>
          <p:cNvPr id="18435"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18436" name="4 Dikdörtgen"/>
          <p:cNvSpPr>
            <a:spLocks noChangeArrowheads="1"/>
          </p:cNvSpPr>
          <p:nvPr/>
        </p:nvSpPr>
        <p:spPr bwMode="auto">
          <a:xfrm>
            <a:off x="1331913" y="2144713"/>
            <a:ext cx="6769100" cy="1570037"/>
          </a:xfrm>
          <a:prstGeom prst="rect">
            <a:avLst/>
          </a:prstGeom>
          <a:noFill/>
          <a:ln w="9525">
            <a:noFill/>
            <a:miter lim="800000"/>
            <a:headEnd/>
            <a:tailEnd/>
          </a:ln>
        </p:spPr>
        <p:txBody>
          <a:bodyPr>
            <a:spAutoFit/>
          </a:bodyPr>
          <a:lstStyle/>
          <a:p>
            <a:pPr algn="just"/>
            <a:r>
              <a:rPr lang="tr-TR" sz="2400"/>
              <a:t>            Performans tanısına şu şekilde ulaşılabilir: Antrenmanda performans testleriyle, özel labaratuar testleriyle, </a:t>
            </a:r>
            <a:r>
              <a:rPr lang="tr-TR" sz="2400">
                <a:solidFill>
                  <a:srgbClr val="FF0000"/>
                </a:solidFill>
              </a:rPr>
              <a:t>Müsabakada, oyun analizleriyle .</a:t>
            </a:r>
          </a:p>
        </p:txBody>
      </p:sp>
      <p:sp>
        <p:nvSpPr>
          <p:cNvPr id="6" name="Rectangle 5"/>
          <p:cNvSpPr>
            <a:spLocks noChangeArrowheads="1"/>
          </p:cNvSpPr>
          <p:nvPr/>
        </p:nvSpPr>
        <p:spPr bwMode="auto">
          <a:xfrm>
            <a:off x="-214346" y="109815"/>
            <a:ext cx="3500434" cy="461665"/>
          </a:xfrm>
          <a:prstGeom prst="rect">
            <a:avLst/>
          </a:prstGeom>
          <a:noFill/>
          <a:ln w="9525">
            <a:noFill/>
            <a:miter lim="800000"/>
            <a:headEnd/>
            <a:tailEnd/>
          </a:ln>
        </p:spPr>
        <p:txBody>
          <a:bodyPr wrap="square">
            <a:spAutoFit/>
          </a:bodyPr>
          <a:lstStyle/>
          <a:p>
            <a:pPr algn="ctr"/>
            <a:r>
              <a:rPr lang="tr-TR" sz="2400" b="1" dirty="0" smtClean="0">
                <a:latin typeface="Tahoma" pitchFamily="34" charset="0"/>
              </a:rPr>
              <a:t>Performans Tanısı </a:t>
            </a:r>
            <a:endParaRPr lang="tr-TR" sz="2400" b="1" dirty="0">
              <a:latin typeface="Taho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11"/>
          </p:nvPr>
        </p:nvSpPr>
        <p:spPr/>
        <p:txBody>
          <a:bodyPr/>
          <a:lstStyle/>
          <a:p>
            <a:fld id="{25667588-F137-498A-9468-B7F524599776}" type="slidenum">
              <a:rPr lang="en-US" smtClean="0">
                <a:latin typeface="Arial" charset="0"/>
              </a:rPr>
              <a:pPr/>
              <a:t>9</a:t>
            </a:fld>
            <a:endParaRPr lang="en-US" smtClean="0">
              <a:latin typeface="Arial" charset="0"/>
            </a:endParaRPr>
          </a:p>
        </p:txBody>
      </p:sp>
      <p:sp>
        <p:nvSpPr>
          <p:cNvPr id="19459"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19460" name="4 Dikdörtgen"/>
          <p:cNvSpPr>
            <a:spLocks noChangeArrowheads="1"/>
          </p:cNvSpPr>
          <p:nvPr/>
        </p:nvSpPr>
        <p:spPr bwMode="auto">
          <a:xfrm>
            <a:off x="2143125" y="2786063"/>
            <a:ext cx="5257800" cy="584200"/>
          </a:xfrm>
          <a:prstGeom prst="rect">
            <a:avLst/>
          </a:prstGeom>
          <a:noFill/>
          <a:ln w="9525">
            <a:noFill/>
            <a:miter lim="800000"/>
            <a:headEnd/>
            <a:tailEnd/>
          </a:ln>
        </p:spPr>
        <p:txBody>
          <a:bodyPr>
            <a:spAutoFit/>
          </a:bodyPr>
          <a:lstStyle/>
          <a:p>
            <a:r>
              <a:rPr lang="tr-TR" sz="3200" b="1" dirty="0"/>
              <a:t>Oyun  Analiz Yöntemleri</a:t>
            </a:r>
            <a:endParaRPr lang="tr-TR"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KADEME">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921</TotalTime>
  <Words>1163</Words>
  <Application>Microsoft Office PowerPoint</Application>
  <PresentationFormat>Ekran Gösterisi (4:3)</PresentationFormat>
  <Paragraphs>292</Paragraphs>
  <Slides>44</Slides>
  <Notes>43</Notes>
  <HiddenSlides>0</HiddenSlides>
  <MMClips>0</MMClips>
  <ScaleCrop>false</ScaleCrop>
  <HeadingPairs>
    <vt:vector size="6" baseType="variant">
      <vt:variant>
        <vt:lpstr>Tema</vt:lpstr>
      </vt:variant>
      <vt:variant>
        <vt:i4>4</vt:i4>
      </vt:variant>
      <vt:variant>
        <vt:lpstr>Katıştırılmış OLE Hizmet Programları</vt:lpstr>
      </vt:variant>
      <vt:variant>
        <vt:i4>3</vt:i4>
      </vt:variant>
      <vt:variant>
        <vt:lpstr>Slayt Başlıkları</vt:lpstr>
      </vt:variant>
      <vt:variant>
        <vt:i4>44</vt:i4>
      </vt:variant>
    </vt:vector>
  </HeadingPairs>
  <TitlesOfParts>
    <vt:vector size="51" baseType="lpstr">
      <vt:lpstr>Default Design</vt:lpstr>
      <vt:lpstr>1_Özel Tasarım</vt:lpstr>
      <vt:lpstr>2.KADEME</vt:lpstr>
      <vt:lpstr>Özel Tasarım</vt:lpstr>
      <vt:lpstr>Belge</vt:lpstr>
      <vt:lpstr>Acrobat Document</vt:lpstr>
      <vt:lpstr>Microsoft Office Excel 97-2003 Çalışma Sayfası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Sinem Hazır</dc:creator>
  <cp:lastModifiedBy>Win10</cp:lastModifiedBy>
  <cp:revision>65</cp:revision>
  <dcterms:created xsi:type="dcterms:W3CDTF">2005-08-30T08:28:03Z</dcterms:created>
  <dcterms:modified xsi:type="dcterms:W3CDTF">2019-06-08T07:24:01Z</dcterms:modified>
</cp:coreProperties>
</file>