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3" r:id="rId5"/>
    <p:sldId id="264" r:id="rId6"/>
    <p:sldId id="299" r:id="rId7"/>
    <p:sldId id="267" r:id="rId8"/>
    <p:sldId id="268" r:id="rId9"/>
    <p:sldId id="269" r:id="rId10"/>
    <p:sldId id="271" r:id="rId11"/>
    <p:sldId id="272" r:id="rId12"/>
    <p:sldId id="300" r:id="rId13"/>
    <p:sldId id="276" r:id="rId14"/>
    <p:sldId id="277" r:id="rId15"/>
    <p:sldId id="278" r:id="rId16"/>
    <p:sldId id="279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16.02.2018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16.02.2018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16.02.2018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16.02.2018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16.02.2018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14480" y="2071678"/>
            <a:ext cx="6786610" cy="1714512"/>
          </a:xfrm>
        </p:spPr>
        <p:txBody>
          <a:bodyPr>
            <a:normAutofit/>
          </a:bodyPr>
          <a:lstStyle/>
          <a:p>
            <a:pPr marL="407988" indent="-395288" algn="ctr">
              <a:lnSpc>
                <a:spcPct val="101000"/>
              </a:lnSpc>
            </a:pPr>
            <a:r>
              <a:rPr lang="tr-TR" sz="4000" dirty="0" smtClean="0">
                <a:solidFill>
                  <a:srgbClr val="1A1A1A"/>
                </a:solidFill>
                <a:latin typeface="Constantia" pitchFamily="18" charset="0"/>
                <a:cs typeface="Times New Roman" pitchFamily="18" charset="0"/>
              </a:rPr>
              <a:t>SPORCU SAĞLIĞI 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000" dirty="0" smtClean="0">
                <a:latin typeface="Times New Roman" pitchFamily="18" charset="0"/>
                <a:cs typeface="Times New Roman" pitchFamily="18" charset="0"/>
              </a:rPr>
            </a:b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 smtClean="0"/>
              <a:t>Öğr</a:t>
            </a:r>
            <a:r>
              <a:rPr lang="tr-TR" dirty="0" smtClean="0"/>
              <a:t>.Gör.Nihat AYÇEMAN</a:t>
            </a:r>
          </a:p>
          <a:p>
            <a:pPr algn="ctr"/>
            <a:r>
              <a:rPr lang="tr-TR" sz="1400" dirty="0" smtClean="0"/>
              <a:t>Akdeniz Üniversitesi</a:t>
            </a:r>
          </a:p>
          <a:p>
            <a:pPr algn="ctr"/>
            <a:r>
              <a:rPr lang="tr-TR" sz="1400" dirty="0" smtClean="0"/>
              <a:t>Spor Bilimleri Fakültesi</a:t>
            </a:r>
          </a:p>
          <a:p>
            <a:pPr algn="ctr"/>
            <a:r>
              <a:rPr lang="tr-TR" sz="1400" dirty="0" smtClean="0"/>
              <a:t>Spor Sağlık Bilimleri ABD</a:t>
            </a:r>
            <a:endParaRPr lang="tr-TR" sz="1400" dirty="0"/>
          </a:p>
        </p:txBody>
      </p:sp>
      <p:sp>
        <p:nvSpPr>
          <p:cNvPr id="4" name="3 Dikdörtgen"/>
          <p:cNvSpPr/>
          <p:nvPr/>
        </p:nvSpPr>
        <p:spPr>
          <a:xfrm>
            <a:off x="2857488" y="642918"/>
            <a:ext cx="3877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pc="-5" dirty="0" smtClean="0">
                <a:solidFill>
                  <a:srgbClr val="C00000"/>
                </a:solidFill>
                <a:latin typeface="Tahoma"/>
                <a:cs typeface="Tahoma"/>
              </a:rPr>
              <a:t>TÜ</a:t>
            </a:r>
            <a:r>
              <a:rPr lang="tr-TR" dirty="0" smtClean="0">
                <a:solidFill>
                  <a:srgbClr val="C00000"/>
                </a:solidFill>
                <a:latin typeface="Tahoma"/>
                <a:cs typeface="Tahoma"/>
              </a:rPr>
              <a:t>RKİYE</a:t>
            </a:r>
            <a:r>
              <a:rPr lang="tr-TR" spc="-5" dirty="0" smtClean="0">
                <a:solidFill>
                  <a:srgbClr val="C00000"/>
                </a:solidFill>
                <a:latin typeface="Tahoma"/>
                <a:cs typeface="Tahoma"/>
              </a:rPr>
              <a:t> V</a:t>
            </a:r>
            <a:r>
              <a:rPr lang="tr-TR" dirty="0" smtClean="0">
                <a:solidFill>
                  <a:srgbClr val="C00000"/>
                </a:solidFill>
                <a:latin typeface="Tahoma"/>
                <a:cs typeface="Tahoma"/>
              </a:rPr>
              <a:t>OL</a:t>
            </a:r>
            <a:r>
              <a:rPr lang="tr-TR" spc="-5" dirty="0" smtClean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lang="tr-TR" dirty="0" smtClean="0">
                <a:solidFill>
                  <a:srgbClr val="C00000"/>
                </a:solidFill>
                <a:latin typeface="Tahoma"/>
                <a:cs typeface="Tahoma"/>
              </a:rPr>
              <a:t>Y</a:t>
            </a:r>
            <a:r>
              <a:rPr lang="tr-TR" spc="-5" dirty="0" smtClean="0">
                <a:solidFill>
                  <a:srgbClr val="C00000"/>
                </a:solidFill>
                <a:latin typeface="Tahoma"/>
                <a:cs typeface="Tahoma"/>
              </a:rPr>
              <a:t>B</a:t>
            </a:r>
            <a:r>
              <a:rPr lang="tr-TR" dirty="0" smtClean="0">
                <a:solidFill>
                  <a:srgbClr val="C00000"/>
                </a:solidFill>
                <a:latin typeface="Tahoma"/>
                <a:cs typeface="Tahoma"/>
              </a:rPr>
              <a:t>OL F</a:t>
            </a:r>
            <a:r>
              <a:rPr lang="tr-TR" spc="-5" dirty="0" smtClean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lang="tr-TR" dirty="0" smtClean="0">
                <a:solidFill>
                  <a:srgbClr val="C00000"/>
                </a:solidFill>
                <a:latin typeface="Tahoma"/>
                <a:cs typeface="Tahoma"/>
              </a:rPr>
              <a:t>D</a:t>
            </a:r>
            <a:r>
              <a:rPr lang="tr-TR" spc="-5" dirty="0" smtClean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lang="tr-TR" dirty="0" smtClean="0">
                <a:solidFill>
                  <a:srgbClr val="C00000"/>
                </a:solidFill>
                <a:latin typeface="Tahoma"/>
                <a:cs typeface="Tahoma"/>
              </a:rPr>
              <a:t>RASYONU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Fizik Muayene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/>
          </a:bodyPr>
          <a:lstStyle/>
          <a:p>
            <a:pPr marL="200025" indent="-187325">
              <a:lnSpc>
                <a:spcPct val="101000"/>
              </a:lnSpc>
              <a:tabLst>
                <a:tab pos="201613" algn="l"/>
              </a:tabLst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Aşırı kullanım yaralanmalarına sebep olan faktörlerden bazıları</a:t>
            </a:r>
          </a:p>
          <a:p>
            <a:pPr marL="420688" lvl="1" indent="-155575">
              <a:spcBef>
                <a:spcPts val="438"/>
              </a:spcBef>
              <a:tabLst>
                <a:tab pos="201613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Esnekliğin az olması,</a:t>
            </a:r>
          </a:p>
          <a:p>
            <a:pPr marL="420688" lvl="1" indent="-155575">
              <a:spcBef>
                <a:spcPts val="438"/>
              </a:spcBef>
              <a:tabLst>
                <a:tab pos="201613" algn="l"/>
              </a:tabLst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acak uzunluklarının farklı olması,</a:t>
            </a:r>
          </a:p>
          <a:p>
            <a:pPr marL="420688" lvl="1" indent="-155575">
              <a:spcBef>
                <a:spcPts val="438"/>
              </a:spcBef>
              <a:tabLst>
                <a:tab pos="201613" algn="l"/>
              </a:tabLst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acaktaki içe ya da dışa doğru eğrilikler,</a:t>
            </a:r>
          </a:p>
          <a:p>
            <a:pPr marL="420688" lvl="1" indent="-155575">
              <a:spcBef>
                <a:spcPts val="438"/>
              </a:spcBef>
              <a:tabLst>
                <a:tab pos="201613" algn="l"/>
              </a:tabLst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alça eklem/kemiğindeki problemler,</a:t>
            </a:r>
          </a:p>
          <a:p>
            <a:pPr marL="420688" lvl="1" indent="-155575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murgadaki eğrilikler v.b. anatomik bozukluklar fizik muayene ile tespit edilebilir.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Fizik Muayene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 lnSpcReduction="10000"/>
          </a:bodyPr>
          <a:lstStyle/>
          <a:p>
            <a:pPr marL="201295" indent="-188595">
              <a:spcBef>
                <a:spcPts val="0"/>
              </a:spcBef>
              <a:tabLst>
                <a:tab pos="201930" algn="l"/>
              </a:tabLst>
              <a:defRPr/>
            </a:pPr>
            <a:r>
              <a:rPr lang="tr-TR" sz="2800" spc="-5" dirty="0" smtClean="0">
                <a:latin typeface="Arial"/>
                <a:cs typeface="Arial"/>
              </a:rPr>
              <a:t> </a:t>
            </a:r>
            <a:r>
              <a:rPr lang="tr-TR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lang="tr-TR" spc="-5" dirty="0">
                <a:solidFill>
                  <a:srgbClr val="FF0000"/>
                </a:solidFill>
                <a:latin typeface="Arial"/>
                <a:cs typeface="Arial"/>
              </a:rPr>
              <a:t>ole</a:t>
            </a:r>
            <a:r>
              <a:rPr lang="tr-TR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lang="tr-TR" spc="-5" dirty="0">
                <a:solidFill>
                  <a:srgbClr val="FF0000"/>
                </a:solidFill>
                <a:latin typeface="Arial"/>
                <a:cs typeface="Arial"/>
              </a:rPr>
              <a:t>bol</a:t>
            </a:r>
            <a:r>
              <a:rPr lang="tr-TR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tr-TR" spc="-5" dirty="0">
                <a:solidFill>
                  <a:srgbClr val="FF0000"/>
                </a:solidFill>
                <a:latin typeface="Arial"/>
                <a:cs typeface="Arial"/>
              </a:rPr>
              <a:t>ula</a:t>
            </a:r>
            <a:r>
              <a:rPr lang="tr-TR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tr-TR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lang="tr-TR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tr-TR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pc="-5" dirty="0">
                <a:solidFill>
                  <a:srgbClr val="FF0000"/>
                </a:solidFill>
                <a:latin typeface="Arial"/>
                <a:cs typeface="Arial"/>
              </a:rPr>
              <a:t>Ö</a:t>
            </a:r>
            <a:r>
              <a:rPr lang="tr-TR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lang="tr-TR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tr-TR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tr-TR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pc="-5" dirty="0">
                <a:solidFill>
                  <a:srgbClr val="FF0000"/>
                </a:solidFill>
                <a:latin typeface="Arial"/>
                <a:cs typeface="Arial"/>
              </a:rPr>
              <a:t>Ola</a:t>
            </a:r>
            <a:r>
              <a:rPr lang="tr-TR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tr-TR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tr-TR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lang="tr-TR" spc="-5" dirty="0">
                <a:solidFill>
                  <a:srgbClr val="FF0000"/>
                </a:solidFill>
                <a:latin typeface="Arial"/>
                <a:cs typeface="Arial"/>
              </a:rPr>
              <a:t> Di</a:t>
            </a:r>
            <a:r>
              <a:rPr lang="tr-TR" dirty="0">
                <a:solidFill>
                  <a:srgbClr val="FF0000"/>
                </a:solidFill>
                <a:latin typeface="Arial"/>
                <a:cs typeface="Arial"/>
              </a:rPr>
              <a:t>kk</a:t>
            </a:r>
            <a:r>
              <a:rPr lang="tr-TR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tr-TR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tr-TR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pc="-5" dirty="0" smtClean="0">
                <a:solidFill>
                  <a:srgbClr val="FF0000"/>
                </a:solidFill>
                <a:latin typeface="Arial"/>
                <a:cs typeface="Arial"/>
              </a:rPr>
              <a:t>Edilmesi Gereken</a:t>
            </a:r>
          </a:p>
          <a:p>
            <a:pPr marL="567055" lvl="1" indent="-188595">
              <a:spcBef>
                <a:spcPts val="0"/>
              </a:spcBef>
              <a:tabLst>
                <a:tab pos="201930" algn="l"/>
              </a:tabLst>
              <a:defRPr/>
            </a:pPr>
            <a:r>
              <a:rPr lang="tr-TR" sz="2500" spc="-5" dirty="0" smtClean="0">
                <a:latin typeface="Arial"/>
                <a:cs typeface="Arial"/>
              </a:rPr>
              <a:t>Bel</a:t>
            </a:r>
            <a:r>
              <a:rPr lang="tr-TR" sz="2500" dirty="0" smtClean="0">
                <a:latin typeface="Arial"/>
                <a:cs typeface="Arial"/>
              </a:rPr>
              <a:t>,</a:t>
            </a:r>
          </a:p>
          <a:p>
            <a:pPr marL="567055" lvl="1" indent="-188595">
              <a:spcBef>
                <a:spcPts val="439"/>
              </a:spcBef>
              <a:tabLst>
                <a:tab pos="201930" algn="l"/>
              </a:tabLst>
              <a:defRPr/>
            </a:pPr>
            <a:r>
              <a:rPr lang="tr-TR" sz="2500" spc="-5" dirty="0" smtClean="0">
                <a:latin typeface="Arial"/>
                <a:cs typeface="Arial"/>
              </a:rPr>
              <a:t>Omu</a:t>
            </a:r>
            <a:r>
              <a:rPr lang="tr-TR" sz="2500" dirty="0" smtClean="0">
                <a:latin typeface="Arial"/>
                <a:cs typeface="Arial"/>
              </a:rPr>
              <a:t>z,</a:t>
            </a:r>
          </a:p>
          <a:p>
            <a:pPr marL="567690" lvl="1" indent="-189230">
              <a:spcBef>
                <a:spcPts val="439"/>
              </a:spcBef>
              <a:tabLst>
                <a:tab pos="202565" algn="l"/>
              </a:tabLst>
              <a:defRPr/>
            </a:pPr>
            <a:r>
              <a:rPr lang="tr-TR" sz="2500" spc="-5" dirty="0" smtClean="0">
                <a:latin typeface="Arial"/>
                <a:cs typeface="Arial"/>
              </a:rPr>
              <a:t>Di</a:t>
            </a:r>
            <a:r>
              <a:rPr lang="tr-TR" sz="2500" dirty="0" smtClean="0">
                <a:latin typeface="Arial"/>
                <a:cs typeface="Arial"/>
              </a:rPr>
              <a:t>z</a:t>
            </a:r>
          </a:p>
          <a:p>
            <a:pPr marL="567690" lvl="1" indent="-189230">
              <a:spcBef>
                <a:spcPts val="439"/>
              </a:spcBef>
              <a:tabLst>
                <a:tab pos="202565" algn="l"/>
              </a:tabLst>
              <a:defRPr/>
            </a:pPr>
            <a:r>
              <a:rPr lang="tr-TR" sz="2500" spc="-5" dirty="0" smtClean="0">
                <a:latin typeface="Arial"/>
                <a:cs typeface="Arial"/>
              </a:rPr>
              <a:t>A</a:t>
            </a:r>
            <a:r>
              <a:rPr lang="tr-TR" sz="2500" dirty="0" smtClean="0">
                <a:latin typeface="Arial"/>
                <a:cs typeface="Arial"/>
              </a:rPr>
              <a:t>y</a:t>
            </a:r>
            <a:r>
              <a:rPr lang="tr-TR" sz="2500" spc="-5" dirty="0" smtClean="0">
                <a:latin typeface="Arial"/>
                <a:cs typeface="Arial"/>
              </a:rPr>
              <a:t>a</a:t>
            </a:r>
            <a:r>
              <a:rPr lang="tr-TR" sz="2500" dirty="0" smtClean="0">
                <a:latin typeface="Arial"/>
                <a:cs typeface="Arial"/>
              </a:rPr>
              <a:t>k</a:t>
            </a:r>
            <a:r>
              <a:rPr lang="tr-TR" sz="2500" spc="-15" dirty="0" smtClean="0">
                <a:latin typeface="Arial"/>
                <a:cs typeface="Arial"/>
              </a:rPr>
              <a:t> </a:t>
            </a:r>
            <a:r>
              <a:rPr lang="tr-TR" sz="2500" spc="-5" dirty="0" smtClean="0">
                <a:latin typeface="Arial"/>
                <a:cs typeface="Arial"/>
              </a:rPr>
              <a:t>Bile</a:t>
            </a:r>
            <a:r>
              <a:rPr lang="tr-TR" sz="2500" dirty="0" smtClean="0">
                <a:latin typeface="Arial"/>
                <a:cs typeface="Arial"/>
              </a:rPr>
              <a:t>k</a:t>
            </a:r>
            <a:r>
              <a:rPr lang="tr-TR" sz="2500" spc="-5" dirty="0" smtClean="0">
                <a:latin typeface="Arial"/>
                <a:cs typeface="Arial"/>
              </a:rPr>
              <a:t>leri</a:t>
            </a:r>
            <a:endParaRPr lang="tr-TR" sz="2500" dirty="0">
              <a:latin typeface="Arial"/>
              <a:cs typeface="Arial"/>
            </a:endParaRPr>
          </a:p>
          <a:p>
            <a:pPr marL="567690" lvl="1" indent="-189230">
              <a:spcBef>
                <a:spcPts val="439"/>
              </a:spcBef>
              <a:tabLst>
                <a:tab pos="202565" algn="l"/>
              </a:tabLst>
              <a:defRPr/>
            </a:pPr>
            <a:endParaRPr lang="tr-TR" sz="2500" spc="-5" dirty="0" smtClean="0">
              <a:latin typeface="Arial"/>
              <a:cs typeface="Arial"/>
            </a:endParaRPr>
          </a:p>
          <a:p>
            <a:r>
              <a:rPr lang="tr-TR" dirty="0">
                <a:solidFill>
                  <a:srgbClr val="FF0000"/>
                </a:solidFill>
                <a:latin typeface="Arial" charset="0"/>
              </a:rPr>
              <a:t>Kuvvet ve/veya esnekliği yetersiz olan sporcularda </a:t>
            </a:r>
            <a:r>
              <a:rPr lang="tr-TR" dirty="0">
                <a:latin typeface="Arial" charset="0"/>
              </a:rPr>
              <a:t>yaralanma riskinin artması nedeniyle bu sporculara spora katılım öncesi </a:t>
            </a:r>
            <a:r>
              <a:rPr lang="tr-TR" dirty="0">
                <a:solidFill>
                  <a:srgbClr val="FF0000"/>
                </a:solidFill>
                <a:latin typeface="Arial" charset="0"/>
              </a:rPr>
              <a:t>kuvvet ve esnekliğe yönelik </a:t>
            </a:r>
            <a:r>
              <a:rPr lang="tr-TR" dirty="0">
                <a:latin typeface="Arial" charset="0"/>
              </a:rPr>
              <a:t>bir </a:t>
            </a:r>
            <a:r>
              <a:rPr lang="tr-TR" dirty="0">
                <a:solidFill>
                  <a:srgbClr val="FF0000"/>
                </a:solidFill>
                <a:latin typeface="Arial" charset="0"/>
              </a:rPr>
              <a:t>antrenman programı verilmelidir</a:t>
            </a:r>
            <a:r>
              <a:rPr lang="tr-TR" dirty="0">
                <a:latin typeface="Arial" charset="0"/>
              </a:rPr>
              <a:t>.</a:t>
            </a:r>
          </a:p>
          <a:p>
            <a:r>
              <a:rPr lang="tr-TR" dirty="0">
                <a:latin typeface="Arial" charset="0"/>
              </a:rPr>
              <a:t>Daha önceden yaralanmış olan anatomik bölgelere özel önem gösterilmelidir.</a:t>
            </a:r>
          </a:p>
          <a:p>
            <a:pPr marL="567690" lvl="1" indent="-189230">
              <a:spcBef>
                <a:spcPts val="439"/>
              </a:spcBef>
              <a:tabLst>
                <a:tab pos="202565" algn="l"/>
              </a:tabLst>
              <a:defRPr/>
            </a:pPr>
            <a:endParaRPr lang="tr-TR" sz="2500" spc="-5" dirty="0" smtClean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2800" b="1" i="1" dirty="0" smtClean="0"/>
              <a:t>Spora katilim öncesi muayeneler ne  zaman </a:t>
            </a:r>
            <a:r>
              <a:rPr lang="tr-TR" sz="2800" b="1" i="1" dirty="0" err="1" smtClean="0"/>
              <a:t>yapilmalidir</a:t>
            </a:r>
            <a:r>
              <a:rPr lang="tr-TR" sz="2800" b="1" i="1" dirty="0" smtClean="0"/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Her yıl sezon başlamadan önce yapılmalıdır.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Spora katılım öncesi muayenelerin yapılması ile sezonun başlaması arasında geçen 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ideal süre 10- 12 hafta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olmalı ancak bu mümkün değilse 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minimum süre 4 hafta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olmalıdır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Hem eksiklerin tamamlanması hem de yapılan çalışmaların tekrar değerlendirilmesine olanak tanıyacak sürenin olması önemlidir.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 algn="ctr">
              <a:tabLst>
                <a:tab pos="473075" algn="l"/>
              </a:tabLst>
            </a:pPr>
            <a:r>
              <a:rPr lang="tr-TR" sz="3200" b="1" dirty="0" smtClean="0">
                <a:latin typeface="Arial" charset="0"/>
              </a:rPr>
              <a:t>Spora katilim öncesi değerlendirmenin</a:t>
            </a:r>
            <a:r>
              <a:rPr lang="tr-TR" sz="3200" dirty="0" smtClean="0">
                <a:latin typeface="Arial" charset="0"/>
              </a:rPr>
              <a:t/>
            </a:r>
            <a:br>
              <a:rPr lang="tr-TR" sz="3200" dirty="0" smtClean="0">
                <a:latin typeface="Arial" charset="0"/>
              </a:rPr>
            </a:br>
            <a:r>
              <a:rPr lang="tr-TR" sz="3200" b="1" dirty="0" err="1" smtClean="0">
                <a:latin typeface="Arial" charset="0"/>
              </a:rPr>
              <a:t>amaçlarindan</a:t>
            </a:r>
            <a:r>
              <a:rPr lang="tr-TR" sz="3200" b="1" dirty="0" smtClean="0">
                <a:latin typeface="Arial" charset="0"/>
              </a:rPr>
              <a:t> </a:t>
            </a:r>
            <a:r>
              <a:rPr lang="tr-TR" sz="3200" b="1" dirty="0" err="1" smtClean="0">
                <a:latin typeface="Arial" charset="0"/>
              </a:rPr>
              <a:t>bazilari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2700">
              <a:lnSpc>
                <a:spcPts val="1963"/>
              </a:lnSpc>
              <a:tabLst>
                <a:tab pos="473075" algn="l"/>
              </a:tabLst>
            </a:pPr>
            <a:r>
              <a:rPr lang="tr-TR" dirty="0" smtClean="0">
                <a:latin typeface="Arial" charset="0"/>
              </a:rPr>
              <a:t>Yasal gereklilikleri yerine getirmek</a:t>
            </a:r>
          </a:p>
          <a:p>
            <a:pPr marL="12700">
              <a:spcBef>
                <a:spcPts val="438"/>
              </a:spcBef>
              <a:tabLst>
                <a:tab pos="473075" algn="l"/>
              </a:tabLst>
            </a:pPr>
            <a:r>
              <a:rPr lang="tr-TR" dirty="0" smtClean="0">
                <a:latin typeface="Arial" charset="0"/>
              </a:rPr>
              <a:t>Kas-iskelet sistemi profilini belirlemek</a:t>
            </a:r>
          </a:p>
          <a:p>
            <a:pPr marL="12700">
              <a:spcBef>
                <a:spcPts val="438"/>
              </a:spcBef>
              <a:tabLst>
                <a:tab pos="473075" algn="l"/>
              </a:tabLst>
            </a:pPr>
            <a:r>
              <a:rPr lang="tr-TR" dirty="0" smtClean="0">
                <a:latin typeface="Arial" charset="0"/>
              </a:rPr>
              <a:t>Sağlık durumunu saptamak</a:t>
            </a:r>
          </a:p>
          <a:p>
            <a:pPr marL="12700">
              <a:spcBef>
                <a:spcPts val="438"/>
              </a:spcBef>
              <a:tabLst>
                <a:tab pos="473075" algn="l"/>
              </a:tabLst>
            </a:pPr>
            <a:r>
              <a:rPr lang="tr-TR" dirty="0" smtClean="0">
                <a:latin typeface="Arial" charset="0"/>
              </a:rPr>
              <a:t>Yaralanmaları önlemek</a:t>
            </a:r>
          </a:p>
          <a:p>
            <a:pPr marL="12700">
              <a:spcBef>
                <a:spcPts val="438"/>
              </a:spcBef>
              <a:tabLst>
                <a:tab pos="473075" algn="l"/>
              </a:tabLst>
            </a:pPr>
            <a:r>
              <a:rPr lang="tr-TR" dirty="0" smtClean="0">
                <a:latin typeface="Arial" charset="0"/>
              </a:rPr>
              <a:t>Aşılanmanın takibi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Arial" charset="0"/>
              </a:rPr>
              <a:t>Lisans muayenelerinin </a:t>
            </a:r>
            <a:r>
              <a:rPr lang="tr-TR" sz="2800" b="1" dirty="0" err="1" smtClean="0">
                <a:latin typeface="Arial" charset="0"/>
              </a:rPr>
              <a:t>sağlik</a:t>
            </a:r>
            <a:r>
              <a:rPr lang="tr-TR" sz="2800" b="1" dirty="0" smtClean="0">
                <a:latin typeface="Arial" charset="0"/>
              </a:rPr>
              <a:t> boyutunda yasal zorunluluklar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Her sporcu bir kulüp yapısı içerisinde yarışma ve antrenmanlara katılabilmek için 07.12.2001 tarih ve 24606 sayılı Resmi Gazetede yayınlandığı üzere 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SPORCU LİSANS, TESCİL, VİZE VE TRANSFER </a:t>
            </a:r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YÖNETMELİĞİ’nin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Madde 6-a ve Madde 7-c hükümlerine göre her yıl 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sağlık izin belgesi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(yönetmelikte EK 5 olarak verilmektedir) almak zorundadır.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 algn="ctr">
              <a:tabLst>
                <a:tab pos="444500" algn="l"/>
              </a:tabLst>
            </a:pPr>
            <a:r>
              <a:rPr lang="tr-TR" sz="3200" b="1" dirty="0" smtClean="0">
                <a:latin typeface="Arial" charset="0"/>
              </a:rPr>
              <a:t> Lisans muayenesinin </a:t>
            </a:r>
            <a:r>
              <a:rPr lang="tr-TR" sz="3200" b="1" dirty="0" err="1" smtClean="0">
                <a:latin typeface="Arial" charset="0"/>
              </a:rPr>
              <a:t>sağlik</a:t>
            </a:r>
            <a:r>
              <a:rPr lang="tr-TR" sz="3200" b="1" dirty="0" smtClean="0">
                <a:latin typeface="Arial" charset="0"/>
              </a:rPr>
              <a:t> boyutunun</a:t>
            </a:r>
            <a:r>
              <a:rPr lang="tr-TR" sz="3200" dirty="0" smtClean="0">
                <a:latin typeface="Arial" charset="0"/>
              </a:rPr>
              <a:t/>
            </a:r>
            <a:br>
              <a:rPr lang="tr-TR" sz="3200" dirty="0" smtClean="0">
                <a:latin typeface="Arial" charset="0"/>
              </a:rPr>
            </a:br>
            <a:r>
              <a:rPr lang="tr-TR" sz="3200" b="1" dirty="0" smtClean="0">
                <a:latin typeface="Arial" charset="0"/>
              </a:rPr>
              <a:t>önemini bilme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2700">
              <a:spcBef>
                <a:spcPts val="1050"/>
              </a:spcBef>
              <a:tabLst>
                <a:tab pos="444500" algn="l"/>
              </a:tabLst>
            </a:pPr>
            <a:r>
              <a:rPr lang="tr-TR" dirty="0" smtClean="0">
                <a:latin typeface="Arial" charset="0"/>
              </a:rPr>
              <a:t>Lisans muayeneleri;</a:t>
            </a:r>
          </a:p>
          <a:p>
            <a:pPr marL="12700">
              <a:lnSpc>
                <a:spcPct val="101000"/>
              </a:lnSpc>
              <a:spcBef>
                <a:spcPts val="425"/>
              </a:spcBef>
              <a:tabLst>
                <a:tab pos="444500" algn="l"/>
              </a:tabLst>
            </a:pPr>
            <a:r>
              <a:rPr lang="tr-TR" dirty="0" smtClean="0">
                <a:latin typeface="Arial" charset="0"/>
              </a:rPr>
              <a:t>Sporcunun spora katılımına engel olabilecek sağlık sorunlarının 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saptanması,</a:t>
            </a:r>
            <a:endParaRPr lang="tr-TR" dirty="0" smtClean="0">
              <a:latin typeface="Arial" charset="0"/>
            </a:endParaRPr>
          </a:p>
          <a:p>
            <a:pPr marL="12700">
              <a:lnSpc>
                <a:spcPct val="101000"/>
              </a:lnSpc>
              <a:spcBef>
                <a:spcPts val="425"/>
              </a:spcBef>
              <a:tabLst>
                <a:tab pos="444500" algn="l"/>
              </a:tabLst>
            </a:pPr>
            <a:r>
              <a:rPr lang="tr-TR" dirty="0" smtClean="0">
                <a:latin typeface="Arial" charset="0"/>
              </a:rPr>
              <a:t>Spor yaparken ortaya çıkabilecek bazı sağlık sorunlarının (yaralanma gibi) 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önlenmesi </a:t>
            </a:r>
            <a:r>
              <a:rPr lang="tr-TR" dirty="0" smtClean="0">
                <a:latin typeface="Arial" charset="0"/>
              </a:rPr>
              <a:t>açısından önem taşımaktadır.</a:t>
            </a:r>
          </a:p>
          <a:p>
            <a:pPr marL="12700">
              <a:lnSpc>
                <a:spcPct val="101000"/>
              </a:lnSpc>
              <a:spcBef>
                <a:spcPts val="425"/>
              </a:spcBef>
              <a:tabLst>
                <a:tab pos="444500" algn="l"/>
              </a:tabLst>
            </a:pPr>
            <a:r>
              <a:rPr lang="tr-TR" dirty="0" smtClean="0">
                <a:latin typeface="Arial" charset="0"/>
              </a:rPr>
              <a:t>Genç sporcunun kendisi, anne ve babası, antrenör ve yönetici gibi bireylere de 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konunun önemini hissettirmesi </a:t>
            </a:r>
            <a:r>
              <a:rPr lang="tr-TR" dirty="0" smtClean="0">
                <a:latin typeface="Arial" charset="0"/>
              </a:rPr>
              <a:t>yönünden değerlidir.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Arial" charset="0"/>
              </a:rPr>
              <a:t>Sporcu </a:t>
            </a:r>
            <a:r>
              <a:rPr lang="tr-TR" sz="2800" b="1" dirty="0" err="1" smtClean="0">
                <a:latin typeface="Arial" charset="0"/>
              </a:rPr>
              <a:t>sağliğiyla</a:t>
            </a:r>
            <a:r>
              <a:rPr lang="tr-TR" sz="2800" b="1" dirty="0" smtClean="0">
                <a:latin typeface="Arial" charset="0"/>
              </a:rPr>
              <a:t> ilgili kurum ve  kuruluşlar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801813" indent="-1166813">
              <a:lnSpc>
                <a:spcPct val="101000"/>
              </a:lnSpc>
              <a:spcBef>
                <a:spcPts val="1338"/>
              </a:spcBef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1.Gençlik ve Spor Genel Müdürlüğü’nün taşra teşkilatına bağlı İl Müdürlüklerinin 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Sporcu Sağlık Merkezleri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1801813" indent="-1166813">
              <a:lnSpc>
                <a:spcPct val="101000"/>
              </a:lnSpc>
              <a:spcBef>
                <a:spcPts val="425"/>
              </a:spcBef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2.Üniversitelerin Tıp Fakültelerindeki 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Spor Hekimliği Anabilim Dalları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1801813" indent="-1166813">
              <a:lnSpc>
                <a:spcPct val="101000"/>
              </a:lnSpc>
              <a:spcBef>
                <a:spcPts val="425"/>
              </a:spcBef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3.Sağlık Bakanlığı ve özel sağlık kuruluşlarına bağlı hastanelerde 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spor hekimliği birimleri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>
                <a:latin typeface="Arial" charset="0"/>
              </a:rPr>
              <a:t>Kulüp sporcu </a:t>
            </a:r>
            <a:r>
              <a:rPr lang="tr-TR" sz="3200" b="1" dirty="0" err="1" smtClean="0">
                <a:latin typeface="Arial" charset="0"/>
              </a:rPr>
              <a:t>sağliği</a:t>
            </a:r>
            <a:r>
              <a:rPr lang="tr-TR" sz="3200" b="1" dirty="0">
                <a:latin typeface="Arial" charset="0"/>
              </a:rPr>
              <a:t> </a:t>
            </a:r>
            <a:r>
              <a:rPr lang="tr-TR" sz="3200" b="1" dirty="0" smtClean="0">
                <a:latin typeface="Arial" charset="0"/>
              </a:rPr>
              <a:t>organizasyonu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00025" indent="-187325">
              <a:lnSpc>
                <a:spcPct val="101000"/>
              </a:lnSpc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Sporcu lisans, tescil, vize ve transfer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yönetmeliği’nin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Madde 6-a ve Madde 7-c hükümlerine göre 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her yıl sağlık izin belgesi alınması zorunludur.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200025" indent="-187325">
              <a:lnSpc>
                <a:spcPct val="101000"/>
              </a:lnSpc>
              <a:spcBef>
                <a:spcPts val="425"/>
              </a:spcBef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Ancak burada önemli olan daha önce de belirtildiği gibi 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muayenenin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amaçları da dikkate alınarak olması 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gerektiği gibi yapılması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 algn="ctr" fontAlgn="auto">
              <a:spcBef>
                <a:spcPts val="0"/>
              </a:spcBef>
              <a:spcAft>
                <a:spcPts val="0"/>
              </a:spcAft>
              <a:tabLst>
                <a:tab pos="407670" algn="l"/>
              </a:tabLst>
              <a:defRPr/>
            </a:pPr>
            <a:r>
              <a:rPr lang="tr-TR" sz="2800" b="1" dirty="0" smtClean="0">
                <a:latin typeface="Arial"/>
                <a:cs typeface="Arial"/>
              </a:rPr>
              <a:t>S</a:t>
            </a:r>
            <a:r>
              <a:rPr lang="tr-TR" sz="2800" b="1" spc="-5" dirty="0" smtClean="0">
                <a:latin typeface="Arial"/>
                <a:cs typeface="Arial"/>
              </a:rPr>
              <a:t>po</a:t>
            </a:r>
            <a:r>
              <a:rPr lang="tr-TR" sz="2800" b="1" dirty="0" smtClean="0">
                <a:latin typeface="Arial"/>
                <a:cs typeface="Arial"/>
              </a:rPr>
              <a:t>r</a:t>
            </a:r>
            <a:r>
              <a:rPr lang="tr-TR" sz="2800" b="1" spc="-5" dirty="0" smtClean="0">
                <a:latin typeface="Arial"/>
                <a:cs typeface="Arial"/>
              </a:rPr>
              <a:t>c</a:t>
            </a:r>
            <a:r>
              <a:rPr lang="tr-TR" sz="2800" b="1" dirty="0" smtClean="0">
                <a:latin typeface="Arial"/>
                <a:cs typeface="Arial"/>
              </a:rPr>
              <a:t>u</a:t>
            </a:r>
            <a:r>
              <a:rPr lang="tr-TR" sz="2800" b="1" spc="-20" dirty="0" smtClean="0">
                <a:latin typeface="Arial"/>
                <a:cs typeface="Arial"/>
              </a:rPr>
              <a:t> </a:t>
            </a:r>
            <a:r>
              <a:rPr lang="tr-TR" sz="2800" b="1" spc="-5" dirty="0" err="1" smtClean="0">
                <a:latin typeface="Arial"/>
                <a:cs typeface="Arial"/>
              </a:rPr>
              <a:t>sağliği</a:t>
            </a:r>
            <a:r>
              <a:rPr lang="tr-TR" sz="2800" b="1" spc="-20" dirty="0" smtClean="0">
                <a:latin typeface="Arial"/>
                <a:cs typeface="Arial"/>
              </a:rPr>
              <a:t> </a:t>
            </a:r>
            <a:r>
              <a:rPr lang="tr-TR" sz="2800" b="1" spc="-5" dirty="0" smtClean="0">
                <a:latin typeface="Arial"/>
                <a:cs typeface="Arial"/>
              </a:rPr>
              <a:t>o</a:t>
            </a:r>
            <a:r>
              <a:rPr lang="tr-TR" sz="2800" b="1" dirty="0" smtClean="0">
                <a:latin typeface="Arial"/>
                <a:cs typeface="Arial"/>
              </a:rPr>
              <a:t>r</a:t>
            </a:r>
            <a:r>
              <a:rPr lang="tr-TR" sz="2800" b="1" spc="-5" dirty="0" smtClean="0">
                <a:latin typeface="Arial"/>
                <a:cs typeface="Arial"/>
              </a:rPr>
              <a:t>gani</a:t>
            </a:r>
            <a:r>
              <a:rPr lang="tr-TR" sz="2800" b="1" dirty="0" smtClean="0">
                <a:latin typeface="Arial"/>
                <a:cs typeface="Arial"/>
              </a:rPr>
              <a:t>z</a:t>
            </a:r>
            <a:r>
              <a:rPr lang="tr-TR" sz="2800" b="1" spc="-5" dirty="0" smtClean="0">
                <a:latin typeface="Arial"/>
                <a:cs typeface="Arial"/>
              </a:rPr>
              <a:t>asyonun</a:t>
            </a:r>
            <a:r>
              <a:rPr lang="tr-TR" sz="2800" b="1" spc="-10" dirty="0" smtClean="0">
                <a:latin typeface="Arial"/>
                <a:cs typeface="Arial"/>
              </a:rPr>
              <a:t>d</a:t>
            </a:r>
            <a:r>
              <a:rPr lang="tr-TR" sz="2800" b="1" dirty="0" smtClean="0">
                <a:latin typeface="Arial"/>
                <a:cs typeface="Arial"/>
              </a:rPr>
              <a:t>a</a:t>
            </a:r>
            <a:r>
              <a:rPr lang="tr-TR" sz="2800" b="1" spc="-35" dirty="0" smtClean="0">
                <a:latin typeface="Arial"/>
                <a:cs typeface="Arial"/>
              </a:rPr>
              <a:t> </a:t>
            </a:r>
            <a:br>
              <a:rPr lang="tr-TR" sz="2800" b="1" spc="-35" dirty="0" smtClean="0">
                <a:latin typeface="Arial"/>
                <a:cs typeface="Arial"/>
              </a:rPr>
            </a:br>
            <a:r>
              <a:rPr lang="tr-TR" sz="2800" b="1" spc="-5" dirty="0" smtClean="0">
                <a:latin typeface="Arial"/>
                <a:cs typeface="Arial"/>
              </a:rPr>
              <a:t>gö</a:t>
            </a:r>
            <a:r>
              <a:rPr lang="tr-TR" sz="2800" b="1" dirty="0" smtClean="0">
                <a:latin typeface="Arial"/>
                <a:cs typeface="Arial"/>
              </a:rPr>
              <a:t>r</a:t>
            </a:r>
            <a:r>
              <a:rPr lang="tr-TR" sz="2800" b="1" spc="-5" dirty="0" smtClean="0">
                <a:latin typeface="Arial"/>
                <a:cs typeface="Arial"/>
              </a:rPr>
              <a:t>e</a:t>
            </a:r>
            <a:r>
              <a:rPr lang="tr-TR" sz="2800" b="1" dirty="0" smtClean="0">
                <a:latin typeface="Arial"/>
                <a:cs typeface="Arial"/>
              </a:rPr>
              <a:t>v </a:t>
            </a:r>
            <a:r>
              <a:rPr lang="tr-TR" sz="2800" b="1" spc="-5" dirty="0" smtClean="0">
                <a:latin typeface="Arial"/>
                <a:cs typeface="Arial"/>
              </a:rPr>
              <a:t>ala</a:t>
            </a:r>
            <a:r>
              <a:rPr lang="tr-TR" sz="2800" b="1" dirty="0" smtClean="0">
                <a:latin typeface="Arial"/>
                <a:cs typeface="Arial"/>
              </a:rPr>
              <a:t>n</a:t>
            </a:r>
            <a:r>
              <a:rPr lang="tr-TR" sz="2800" b="1" spc="-15" dirty="0" smtClean="0">
                <a:latin typeface="Arial"/>
                <a:cs typeface="Arial"/>
              </a:rPr>
              <a:t> </a:t>
            </a:r>
            <a:r>
              <a:rPr lang="tr-TR" sz="2800" b="1" spc="-5" dirty="0" smtClean="0">
                <a:latin typeface="Arial"/>
                <a:cs typeface="Arial"/>
              </a:rPr>
              <a:t>pe</a:t>
            </a:r>
            <a:r>
              <a:rPr lang="tr-TR" sz="2800" b="1" dirty="0" smtClean="0">
                <a:latin typeface="Arial"/>
                <a:cs typeface="Arial"/>
              </a:rPr>
              <a:t>r</a:t>
            </a:r>
            <a:r>
              <a:rPr lang="tr-TR" sz="2800" b="1" spc="-5" dirty="0" smtClean="0">
                <a:latin typeface="Arial"/>
                <a:cs typeface="Arial"/>
              </a:rPr>
              <a:t>sonel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329642" cy="4873752"/>
          </a:xfrm>
        </p:spPr>
        <p:txBody>
          <a:bodyPr>
            <a:normAutofit/>
          </a:bodyPr>
          <a:lstStyle/>
          <a:p>
            <a:pPr marL="201295" indent="-188595">
              <a:spcBef>
                <a:spcPts val="0"/>
              </a:spcBef>
              <a:tabLst>
                <a:tab pos="201930" algn="l"/>
              </a:tabLst>
              <a:defRPr/>
            </a:pPr>
            <a:r>
              <a:rPr lang="tr-TR" dirty="0" smtClean="0">
                <a:solidFill>
                  <a:srgbClr val="FF0000"/>
                </a:solidFill>
                <a:latin typeface="Arial"/>
                <a:cs typeface="Arial"/>
              </a:rPr>
              <a:t>Ya</a:t>
            </a:r>
            <a:r>
              <a:rPr lang="tr-TR" spc="5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tr-TR" dirty="0" smtClean="0">
                <a:solidFill>
                  <a:srgbClr val="FF0000"/>
                </a:solidFill>
                <a:latin typeface="Arial"/>
                <a:cs typeface="Arial"/>
              </a:rPr>
              <a:t>al</a:t>
            </a:r>
            <a:r>
              <a:rPr lang="tr-TR" spc="5" dirty="0" smtClean="0">
                <a:solidFill>
                  <a:srgbClr val="FF0000"/>
                </a:solidFill>
                <a:latin typeface="Arial"/>
                <a:cs typeface="Arial"/>
              </a:rPr>
              <a:t> z</a:t>
            </a:r>
            <a:r>
              <a:rPr lang="tr-TR" dirty="0" smtClean="0">
                <a:solidFill>
                  <a:srgbClr val="FF0000"/>
                </a:solidFill>
                <a:latin typeface="Arial"/>
                <a:cs typeface="Arial"/>
              </a:rPr>
              <a:t>orunlulu</a:t>
            </a:r>
            <a:r>
              <a:rPr lang="tr-TR" spc="10" dirty="0" smtClean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lang="tr-TR" dirty="0" smtClean="0">
                <a:solidFill>
                  <a:srgbClr val="FF0000"/>
                </a:solidFill>
                <a:latin typeface="Arial"/>
                <a:cs typeface="Arial"/>
              </a:rPr>
              <a:t>la</a:t>
            </a:r>
            <a:r>
              <a:rPr lang="tr-TR" spc="5" dirty="0" smtClean="0">
                <a:solidFill>
                  <a:srgbClr val="FF0000"/>
                </a:solidFill>
                <a:latin typeface="Arial"/>
                <a:cs typeface="Arial"/>
              </a:rPr>
              <a:t>ra</a:t>
            </a:r>
            <a:r>
              <a:rPr lang="tr-TR" spc="2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Arial"/>
                <a:cs typeface="Arial"/>
              </a:rPr>
              <a:t>gö</a:t>
            </a:r>
            <a:r>
              <a:rPr lang="tr-TR" spc="5" dirty="0" smtClean="0">
                <a:solidFill>
                  <a:srgbClr val="FF0000"/>
                </a:solidFill>
                <a:latin typeface="Arial"/>
                <a:cs typeface="Arial"/>
              </a:rPr>
              <a:t>re</a:t>
            </a:r>
            <a:r>
              <a:rPr lang="tr-TR" spc="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Arial"/>
                <a:cs typeface="Arial"/>
              </a:rPr>
              <a:t>deği</a:t>
            </a:r>
            <a:r>
              <a:rPr lang="tr-TR" spc="5" dirty="0" smtClean="0">
                <a:solidFill>
                  <a:srgbClr val="FF0000"/>
                </a:solidFill>
                <a:latin typeface="Arial"/>
                <a:cs typeface="Arial"/>
              </a:rPr>
              <a:t>şm</a:t>
            </a:r>
            <a:r>
              <a:rPr lang="tr-TR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tr-TR" spc="5" dirty="0" smtClean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lang="tr-TR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tr-TR" spc="5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tr-TR" spc="2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Arial"/>
                <a:cs typeface="Arial"/>
              </a:rPr>
              <a:t>bir</a:t>
            </a:r>
            <a:r>
              <a:rPr lang="tr-TR" spc="-5" dirty="0" smtClean="0">
                <a:solidFill>
                  <a:srgbClr val="FF0000"/>
                </a:solidFill>
                <a:latin typeface="Arial"/>
                <a:cs typeface="Arial"/>
              </a:rPr>
              <a:t>li</a:t>
            </a:r>
            <a:r>
              <a:rPr lang="tr-TR" spc="5" dirty="0" smtClean="0">
                <a:solidFill>
                  <a:srgbClr val="FF0000"/>
                </a:solidFill>
                <a:latin typeface="Arial"/>
                <a:cs typeface="Arial"/>
              </a:rPr>
              <a:t>kt</a:t>
            </a:r>
            <a:r>
              <a:rPr lang="tr-TR" dirty="0" smtClean="0">
                <a:solidFill>
                  <a:srgbClr val="FF0000"/>
                </a:solidFill>
                <a:latin typeface="Arial"/>
                <a:cs typeface="Arial"/>
              </a:rPr>
              <a:t>e;</a:t>
            </a:r>
            <a:endParaRPr lang="tr-TR" dirty="0" smtClean="0">
              <a:latin typeface="Arial"/>
              <a:cs typeface="Arial"/>
            </a:endParaRPr>
          </a:p>
          <a:p>
            <a:pPr marL="201295" indent="-188595">
              <a:spcBef>
                <a:spcPts val="0"/>
              </a:spcBef>
              <a:tabLst>
                <a:tab pos="201930" algn="l"/>
              </a:tabLst>
              <a:defRPr/>
            </a:pPr>
            <a:r>
              <a:rPr lang="tr-TR" dirty="0" smtClean="0">
                <a:latin typeface="Arial"/>
                <a:cs typeface="Arial"/>
              </a:rPr>
              <a:t>He</a:t>
            </a:r>
            <a:r>
              <a:rPr lang="tr-TR" spc="5" dirty="0" smtClean="0">
                <a:latin typeface="Arial"/>
                <a:cs typeface="Arial"/>
              </a:rPr>
              <a:t>k</a:t>
            </a:r>
            <a:r>
              <a:rPr lang="tr-TR" spc="-5" dirty="0" smtClean="0">
                <a:latin typeface="Arial"/>
                <a:cs typeface="Arial"/>
              </a:rPr>
              <a:t>i</a:t>
            </a:r>
            <a:r>
              <a:rPr lang="tr-TR" spc="10" dirty="0" smtClean="0">
                <a:latin typeface="Arial"/>
                <a:cs typeface="Arial"/>
              </a:rPr>
              <a:t>m </a:t>
            </a:r>
            <a:r>
              <a:rPr lang="tr-TR" dirty="0" smtClean="0">
                <a:latin typeface="Arial"/>
                <a:cs typeface="Arial"/>
              </a:rPr>
              <a:t>(te</a:t>
            </a:r>
            <a:r>
              <a:rPr lang="tr-TR" spc="5" dirty="0" smtClean="0">
                <a:latin typeface="Arial"/>
                <a:cs typeface="Arial"/>
              </a:rPr>
              <a:t>rc</a:t>
            </a:r>
            <a:r>
              <a:rPr lang="tr-TR" dirty="0" smtClean="0">
                <a:latin typeface="Arial"/>
                <a:cs typeface="Arial"/>
              </a:rPr>
              <a:t>iha</a:t>
            </a:r>
            <a:r>
              <a:rPr lang="tr-TR" spc="5" dirty="0" smtClean="0">
                <a:latin typeface="Arial"/>
                <a:cs typeface="Arial"/>
              </a:rPr>
              <a:t>n s</a:t>
            </a:r>
            <a:r>
              <a:rPr lang="tr-TR" dirty="0" smtClean="0">
                <a:latin typeface="Arial"/>
                <a:cs typeface="Arial"/>
              </a:rPr>
              <a:t>por</a:t>
            </a:r>
            <a:r>
              <a:rPr lang="tr-TR" spc="10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he</a:t>
            </a:r>
            <a:r>
              <a:rPr lang="tr-TR" spc="5" dirty="0" smtClean="0">
                <a:latin typeface="Arial"/>
                <a:cs typeface="Arial"/>
              </a:rPr>
              <a:t>k</a:t>
            </a:r>
            <a:r>
              <a:rPr lang="tr-TR" spc="-5" dirty="0" smtClean="0">
                <a:latin typeface="Arial"/>
                <a:cs typeface="Arial"/>
              </a:rPr>
              <a:t>i</a:t>
            </a:r>
            <a:r>
              <a:rPr lang="tr-TR" spc="5" dirty="0" smtClean="0">
                <a:latin typeface="Arial"/>
                <a:cs typeface="Arial"/>
              </a:rPr>
              <a:t>mi</a:t>
            </a:r>
            <a:r>
              <a:rPr lang="tr-TR" spc="10" dirty="0" smtClean="0">
                <a:latin typeface="Arial"/>
                <a:cs typeface="Arial"/>
              </a:rPr>
              <a:t> </a:t>
            </a:r>
            <a:r>
              <a:rPr lang="tr-TR" spc="5" dirty="0" smtClean="0">
                <a:latin typeface="Arial"/>
                <a:cs typeface="Arial"/>
              </a:rPr>
              <a:t>v</a:t>
            </a:r>
            <a:r>
              <a:rPr lang="tr-TR" dirty="0" smtClean="0">
                <a:latin typeface="Arial"/>
                <a:cs typeface="Arial"/>
              </a:rPr>
              <a:t>e</a:t>
            </a:r>
            <a:r>
              <a:rPr lang="tr-TR" spc="5" dirty="0" smtClean="0">
                <a:latin typeface="Arial"/>
                <a:cs typeface="Arial"/>
              </a:rPr>
              <a:t>ya</a:t>
            </a:r>
            <a:r>
              <a:rPr lang="tr-TR" spc="10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ta</a:t>
            </a:r>
            <a:r>
              <a:rPr lang="tr-TR" spc="5" dirty="0" smtClean="0">
                <a:latin typeface="Arial"/>
                <a:cs typeface="Arial"/>
              </a:rPr>
              <a:t>k</a:t>
            </a:r>
            <a:r>
              <a:rPr lang="tr-TR" spc="-15" dirty="0" smtClean="0">
                <a:latin typeface="Arial"/>
                <a:cs typeface="Arial"/>
              </a:rPr>
              <a:t>ı</a:t>
            </a:r>
            <a:r>
              <a:rPr lang="tr-TR" spc="10" dirty="0" smtClean="0">
                <a:latin typeface="Arial"/>
                <a:cs typeface="Arial"/>
              </a:rPr>
              <a:t>m</a:t>
            </a:r>
            <a:r>
              <a:rPr lang="tr-TR" spc="5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do</a:t>
            </a:r>
            <a:r>
              <a:rPr lang="tr-TR" spc="5" dirty="0" smtClean="0">
                <a:latin typeface="Arial"/>
                <a:cs typeface="Arial"/>
              </a:rPr>
              <a:t>kt</a:t>
            </a:r>
            <a:r>
              <a:rPr lang="tr-TR" dirty="0" smtClean="0">
                <a:latin typeface="Arial"/>
                <a:cs typeface="Arial"/>
              </a:rPr>
              <a:t>orluğ</a:t>
            </a:r>
            <a:r>
              <a:rPr lang="tr-TR" spc="5" dirty="0" smtClean="0">
                <a:latin typeface="Arial"/>
                <a:cs typeface="Arial"/>
              </a:rPr>
              <a:t>u</a:t>
            </a:r>
            <a:r>
              <a:rPr lang="tr-TR" spc="20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belgel</a:t>
            </a:r>
            <a:r>
              <a:rPr lang="tr-TR" spc="-5" dirty="0" smtClean="0">
                <a:latin typeface="Arial"/>
                <a:cs typeface="Arial"/>
              </a:rPr>
              <a:t>i</a:t>
            </a:r>
            <a:r>
              <a:rPr lang="tr-TR" dirty="0" smtClean="0">
                <a:latin typeface="Arial"/>
                <a:cs typeface="Arial"/>
              </a:rPr>
              <a:t>)</a:t>
            </a:r>
          </a:p>
          <a:p>
            <a:pPr marL="201295" indent="-188595">
              <a:spcBef>
                <a:spcPts val="345"/>
              </a:spcBef>
              <a:tabLst>
                <a:tab pos="201930" algn="l"/>
              </a:tabLst>
              <a:defRPr/>
            </a:pPr>
            <a:r>
              <a:rPr lang="tr-TR" dirty="0" smtClean="0">
                <a:latin typeface="Arial"/>
                <a:cs typeface="Arial"/>
              </a:rPr>
              <a:t>Spor</a:t>
            </a:r>
            <a:r>
              <a:rPr lang="tr-TR" spc="5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f</a:t>
            </a:r>
            <a:r>
              <a:rPr lang="tr-TR" spc="-5" dirty="0" smtClean="0">
                <a:latin typeface="Arial"/>
                <a:cs typeface="Arial"/>
              </a:rPr>
              <a:t>i</a:t>
            </a:r>
            <a:r>
              <a:rPr lang="tr-TR" spc="5" dirty="0" smtClean="0">
                <a:latin typeface="Arial"/>
                <a:cs typeface="Arial"/>
              </a:rPr>
              <a:t>zy</a:t>
            </a:r>
            <a:r>
              <a:rPr lang="tr-TR" dirty="0" smtClean="0">
                <a:latin typeface="Arial"/>
                <a:cs typeface="Arial"/>
              </a:rPr>
              <a:t>oterapisti</a:t>
            </a:r>
            <a:r>
              <a:rPr lang="tr-TR" spc="10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(f</a:t>
            </a:r>
            <a:r>
              <a:rPr lang="tr-TR" spc="-5" dirty="0" smtClean="0">
                <a:latin typeface="Arial"/>
                <a:cs typeface="Arial"/>
              </a:rPr>
              <a:t>i</a:t>
            </a:r>
            <a:r>
              <a:rPr lang="tr-TR" spc="5" dirty="0" smtClean="0">
                <a:latin typeface="Arial"/>
                <a:cs typeface="Arial"/>
              </a:rPr>
              <a:t>zy</a:t>
            </a:r>
            <a:r>
              <a:rPr lang="tr-TR" dirty="0" smtClean="0">
                <a:latin typeface="Arial"/>
                <a:cs typeface="Arial"/>
              </a:rPr>
              <a:t>oterapist)</a:t>
            </a:r>
          </a:p>
          <a:p>
            <a:pPr marL="201295" indent="-188595">
              <a:spcBef>
                <a:spcPts val="345"/>
              </a:spcBef>
              <a:tabLst>
                <a:tab pos="201930" algn="l"/>
              </a:tabLst>
              <a:defRPr/>
            </a:pPr>
            <a:r>
              <a:rPr lang="tr-TR" dirty="0" smtClean="0">
                <a:latin typeface="Arial"/>
                <a:cs typeface="Arial"/>
              </a:rPr>
              <a:t>Spor</a:t>
            </a:r>
            <a:r>
              <a:rPr lang="tr-TR" spc="5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p</a:t>
            </a:r>
            <a:r>
              <a:rPr lang="tr-TR" spc="5" dirty="0" err="1" smtClean="0">
                <a:latin typeface="Arial"/>
                <a:cs typeface="Arial"/>
              </a:rPr>
              <a:t>s</a:t>
            </a:r>
            <a:r>
              <a:rPr lang="tr-TR" spc="-5" dirty="0" err="1" smtClean="0">
                <a:latin typeface="Arial"/>
                <a:cs typeface="Arial"/>
              </a:rPr>
              <a:t>i</a:t>
            </a:r>
            <a:r>
              <a:rPr lang="tr-TR" spc="5" dirty="0" err="1" smtClean="0">
                <a:latin typeface="Arial"/>
                <a:cs typeface="Arial"/>
              </a:rPr>
              <a:t>k</a:t>
            </a:r>
            <a:r>
              <a:rPr lang="tr-TR" dirty="0" err="1" smtClean="0">
                <a:latin typeface="Arial"/>
                <a:cs typeface="Arial"/>
              </a:rPr>
              <a:t>oloğ</a:t>
            </a:r>
            <a:r>
              <a:rPr lang="tr-TR" spc="5" dirty="0" err="1" smtClean="0">
                <a:latin typeface="Arial"/>
                <a:cs typeface="Arial"/>
              </a:rPr>
              <a:t>u</a:t>
            </a:r>
            <a:r>
              <a:rPr lang="tr-TR" spc="25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(p</a:t>
            </a:r>
            <a:r>
              <a:rPr lang="tr-TR" spc="5" dirty="0" smtClean="0">
                <a:latin typeface="Arial"/>
                <a:cs typeface="Arial"/>
              </a:rPr>
              <a:t>s</a:t>
            </a:r>
            <a:r>
              <a:rPr lang="tr-TR" spc="-5" dirty="0" smtClean="0">
                <a:latin typeface="Arial"/>
                <a:cs typeface="Arial"/>
              </a:rPr>
              <a:t>i</a:t>
            </a:r>
            <a:r>
              <a:rPr lang="tr-TR" spc="5" dirty="0" smtClean="0">
                <a:latin typeface="Arial"/>
                <a:cs typeface="Arial"/>
              </a:rPr>
              <a:t>k</a:t>
            </a:r>
            <a:r>
              <a:rPr lang="tr-TR" dirty="0" smtClean="0">
                <a:latin typeface="Arial"/>
                <a:cs typeface="Arial"/>
              </a:rPr>
              <a:t>olog)</a:t>
            </a:r>
          </a:p>
          <a:p>
            <a:pPr marL="201295" indent="-188595">
              <a:spcBef>
                <a:spcPts val="345"/>
              </a:spcBef>
              <a:tabLst>
                <a:tab pos="201930" algn="l"/>
              </a:tabLst>
              <a:defRPr/>
            </a:pPr>
            <a:r>
              <a:rPr lang="tr-TR" dirty="0" smtClean="0">
                <a:latin typeface="Arial"/>
                <a:cs typeface="Arial"/>
              </a:rPr>
              <a:t>Spor</a:t>
            </a:r>
            <a:r>
              <a:rPr lang="tr-TR" spc="5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di</a:t>
            </a:r>
            <a:r>
              <a:rPr lang="tr-TR" spc="5" dirty="0" smtClean="0">
                <a:latin typeface="Arial"/>
                <a:cs typeface="Arial"/>
              </a:rPr>
              <a:t>y</a:t>
            </a:r>
            <a:r>
              <a:rPr lang="tr-TR" dirty="0" smtClean="0">
                <a:latin typeface="Arial"/>
                <a:cs typeface="Arial"/>
              </a:rPr>
              <a:t>et</a:t>
            </a:r>
            <a:r>
              <a:rPr lang="tr-TR" spc="-5" dirty="0" smtClean="0">
                <a:latin typeface="Arial"/>
                <a:cs typeface="Arial"/>
              </a:rPr>
              <a:t>i</a:t>
            </a:r>
            <a:r>
              <a:rPr lang="tr-TR" spc="5" dirty="0" smtClean="0">
                <a:latin typeface="Arial"/>
                <a:cs typeface="Arial"/>
              </a:rPr>
              <a:t>sy</a:t>
            </a:r>
            <a:r>
              <a:rPr lang="tr-TR" dirty="0" smtClean="0">
                <a:latin typeface="Arial"/>
                <a:cs typeface="Arial"/>
              </a:rPr>
              <a:t>eni</a:t>
            </a:r>
            <a:r>
              <a:rPr lang="tr-TR" spc="25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(di</a:t>
            </a:r>
            <a:r>
              <a:rPr lang="tr-TR" spc="5" dirty="0" smtClean="0">
                <a:latin typeface="Arial"/>
                <a:cs typeface="Arial"/>
              </a:rPr>
              <a:t>y</a:t>
            </a:r>
            <a:r>
              <a:rPr lang="tr-TR" dirty="0" smtClean="0">
                <a:latin typeface="Arial"/>
                <a:cs typeface="Arial"/>
              </a:rPr>
              <a:t>et</a:t>
            </a:r>
            <a:r>
              <a:rPr lang="tr-TR" spc="-5" dirty="0" smtClean="0">
                <a:latin typeface="Arial"/>
                <a:cs typeface="Arial"/>
              </a:rPr>
              <a:t>i</a:t>
            </a:r>
            <a:r>
              <a:rPr lang="tr-TR" spc="5" dirty="0" smtClean="0">
                <a:latin typeface="Arial"/>
                <a:cs typeface="Arial"/>
              </a:rPr>
              <a:t>sy</a:t>
            </a:r>
            <a:r>
              <a:rPr lang="tr-TR" dirty="0" smtClean="0">
                <a:latin typeface="Arial"/>
                <a:cs typeface="Arial"/>
              </a:rPr>
              <a:t>en)</a:t>
            </a:r>
          </a:p>
          <a:p>
            <a:pPr marL="201295" indent="-188595">
              <a:spcBef>
                <a:spcPts val="345"/>
              </a:spcBef>
              <a:tabLst>
                <a:tab pos="201930" algn="l"/>
              </a:tabLst>
              <a:defRPr/>
            </a:pPr>
            <a:r>
              <a:rPr lang="tr-TR" dirty="0" smtClean="0">
                <a:latin typeface="Arial"/>
                <a:cs typeface="Arial"/>
              </a:rPr>
              <a:t>Spor</a:t>
            </a:r>
            <a:r>
              <a:rPr lang="tr-TR" spc="5" dirty="0" smtClean="0">
                <a:latin typeface="Arial"/>
                <a:cs typeface="Arial"/>
              </a:rPr>
              <a:t> </a:t>
            </a:r>
            <a:r>
              <a:rPr lang="tr-TR" spc="-5" dirty="0" smtClean="0">
                <a:latin typeface="Arial"/>
                <a:cs typeface="Arial"/>
              </a:rPr>
              <a:t>bili</a:t>
            </a:r>
            <a:r>
              <a:rPr lang="tr-TR" spc="5" dirty="0" smtClean="0">
                <a:latin typeface="Arial"/>
                <a:cs typeface="Arial"/>
              </a:rPr>
              <a:t>mc</a:t>
            </a:r>
            <a:r>
              <a:rPr lang="tr-TR" spc="-5" dirty="0" smtClean="0">
                <a:latin typeface="Arial"/>
                <a:cs typeface="Arial"/>
              </a:rPr>
              <a:t>i</a:t>
            </a:r>
            <a:r>
              <a:rPr lang="tr-TR" dirty="0" smtClean="0">
                <a:latin typeface="Arial"/>
                <a:cs typeface="Arial"/>
              </a:rPr>
              <a:t>si</a:t>
            </a:r>
          </a:p>
          <a:p>
            <a:pPr marL="201295" indent="-188595">
              <a:spcBef>
                <a:spcPts val="345"/>
              </a:spcBef>
              <a:tabLst>
                <a:tab pos="201930" algn="l"/>
              </a:tabLst>
              <a:defRPr/>
            </a:pPr>
            <a:r>
              <a:rPr lang="tr-TR" dirty="0" smtClean="0">
                <a:latin typeface="Arial"/>
                <a:cs typeface="Arial"/>
              </a:rPr>
              <a:t>Antrenör</a:t>
            </a:r>
          </a:p>
          <a:p>
            <a:pPr marL="201295" indent="-188595">
              <a:spcBef>
                <a:spcPts val="345"/>
              </a:spcBef>
              <a:tabLst>
                <a:tab pos="201930" algn="l"/>
              </a:tabLst>
              <a:defRPr/>
            </a:pPr>
            <a:r>
              <a:rPr lang="tr-TR" dirty="0" smtClean="0">
                <a:latin typeface="Arial"/>
                <a:cs typeface="Arial"/>
              </a:rPr>
              <a:t>Yönet</a:t>
            </a:r>
            <a:r>
              <a:rPr lang="tr-TR" spc="-5" dirty="0" smtClean="0">
                <a:latin typeface="Arial"/>
                <a:cs typeface="Arial"/>
              </a:rPr>
              <a:t>i</a:t>
            </a:r>
            <a:r>
              <a:rPr lang="tr-TR" dirty="0" smtClean="0">
                <a:latin typeface="Arial"/>
                <a:cs typeface="Arial"/>
              </a:rPr>
              <a:t>ci</a:t>
            </a:r>
            <a:r>
              <a:rPr lang="tr-TR" spc="10" dirty="0" smtClean="0">
                <a:latin typeface="Arial"/>
                <a:cs typeface="Arial"/>
              </a:rPr>
              <a:t> </a:t>
            </a:r>
            <a:r>
              <a:rPr lang="tr-TR" spc="5" dirty="0" smtClean="0">
                <a:latin typeface="Arial"/>
                <a:cs typeface="Arial"/>
              </a:rPr>
              <a:t>(v</a:t>
            </a:r>
            <a:r>
              <a:rPr lang="tr-TR" dirty="0" smtClean="0">
                <a:latin typeface="Arial"/>
                <a:cs typeface="Arial"/>
              </a:rPr>
              <a:t>e</a:t>
            </a:r>
            <a:r>
              <a:rPr lang="tr-TR" spc="5" dirty="0" smtClean="0">
                <a:latin typeface="Arial"/>
                <a:cs typeface="Arial"/>
              </a:rPr>
              <a:t>ya </a:t>
            </a:r>
            <a:r>
              <a:rPr lang="tr-TR" dirty="0" smtClean="0">
                <a:latin typeface="Arial"/>
                <a:cs typeface="Arial"/>
              </a:rPr>
              <a:t>o</a:t>
            </a:r>
            <a:r>
              <a:rPr lang="tr-TR" spc="5" dirty="0" smtClean="0">
                <a:latin typeface="Arial"/>
                <a:cs typeface="Arial"/>
              </a:rPr>
              <a:t>k</a:t>
            </a:r>
            <a:r>
              <a:rPr lang="tr-TR" dirty="0" smtClean="0">
                <a:latin typeface="Arial"/>
                <a:cs typeface="Arial"/>
              </a:rPr>
              <a:t>ul</a:t>
            </a:r>
            <a:r>
              <a:rPr lang="tr-TR" spc="5" dirty="0" smtClean="0">
                <a:latin typeface="Arial"/>
                <a:cs typeface="Arial"/>
              </a:rPr>
              <a:t> </a:t>
            </a:r>
            <a:r>
              <a:rPr lang="tr-TR" spc="10" dirty="0" smtClean="0">
                <a:latin typeface="Arial"/>
                <a:cs typeface="Arial"/>
              </a:rPr>
              <a:t>m</a:t>
            </a:r>
            <a:r>
              <a:rPr lang="tr-TR" dirty="0" smtClean="0">
                <a:latin typeface="Arial"/>
                <a:cs typeface="Arial"/>
              </a:rPr>
              <a:t>üdürü)</a:t>
            </a:r>
          </a:p>
          <a:p>
            <a:pPr marL="201295" indent="-188595">
              <a:spcBef>
                <a:spcPts val="345"/>
              </a:spcBef>
              <a:tabLst>
                <a:tab pos="201930" algn="l"/>
              </a:tabLst>
              <a:defRPr/>
            </a:pPr>
            <a:r>
              <a:rPr lang="tr-TR" dirty="0" smtClean="0">
                <a:latin typeface="Arial"/>
                <a:cs typeface="Arial"/>
              </a:rPr>
              <a:t>Bede</a:t>
            </a:r>
            <a:r>
              <a:rPr lang="tr-TR" spc="5" dirty="0" smtClean="0">
                <a:latin typeface="Arial"/>
                <a:cs typeface="Arial"/>
              </a:rPr>
              <a:t>n </a:t>
            </a:r>
            <a:r>
              <a:rPr lang="tr-TR" dirty="0" smtClean="0">
                <a:latin typeface="Arial"/>
                <a:cs typeface="Arial"/>
              </a:rPr>
              <a:t>eğit</a:t>
            </a:r>
            <a:r>
              <a:rPr lang="tr-TR" spc="-5" dirty="0" smtClean="0">
                <a:latin typeface="Arial"/>
                <a:cs typeface="Arial"/>
              </a:rPr>
              <a:t>i</a:t>
            </a:r>
            <a:r>
              <a:rPr lang="tr-TR" spc="5" dirty="0" smtClean="0">
                <a:latin typeface="Arial"/>
                <a:cs typeface="Arial"/>
              </a:rPr>
              <a:t>mi</a:t>
            </a:r>
            <a:r>
              <a:rPr lang="tr-TR" spc="15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öğre</a:t>
            </a:r>
            <a:r>
              <a:rPr lang="tr-TR" spc="5" dirty="0" smtClean="0">
                <a:latin typeface="Arial"/>
                <a:cs typeface="Arial"/>
              </a:rPr>
              <a:t>tm</a:t>
            </a:r>
            <a:r>
              <a:rPr lang="tr-TR" dirty="0" smtClean="0">
                <a:latin typeface="Arial"/>
                <a:cs typeface="Arial"/>
              </a:rPr>
              <a:t>eni</a:t>
            </a:r>
          </a:p>
          <a:p>
            <a:pPr marL="201295" indent="-188595">
              <a:spcBef>
                <a:spcPts val="345"/>
              </a:spcBef>
              <a:tabLst>
                <a:tab pos="201930" algn="l"/>
              </a:tabLst>
              <a:defRPr/>
            </a:pPr>
            <a:r>
              <a:rPr lang="tr-TR" dirty="0" smtClean="0">
                <a:latin typeface="Arial"/>
                <a:cs typeface="Arial"/>
              </a:rPr>
              <a:t>Spor</a:t>
            </a:r>
            <a:r>
              <a:rPr lang="tr-TR" spc="5" dirty="0" smtClean="0">
                <a:latin typeface="Arial"/>
                <a:cs typeface="Arial"/>
              </a:rPr>
              <a:t> </a:t>
            </a:r>
            <a:r>
              <a:rPr lang="tr-TR" spc="10" dirty="0" smtClean="0">
                <a:latin typeface="Arial"/>
                <a:cs typeface="Arial"/>
              </a:rPr>
              <a:t>m</a:t>
            </a:r>
            <a:r>
              <a:rPr lang="tr-TR" dirty="0" smtClean="0">
                <a:latin typeface="Arial"/>
                <a:cs typeface="Arial"/>
              </a:rPr>
              <a:t>a</a:t>
            </a:r>
            <a:r>
              <a:rPr lang="tr-TR" spc="5" dirty="0" smtClean="0">
                <a:latin typeface="Arial"/>
                <a:cs typeface="Arial"/>
              </a:rPr>
              <a:t>s</a:t>
            </a:r>
            <a:r>
              <a:rPr lang="tr-TR" dirty="0" smtClean="0">
                <a:latin typeface="Arial"/>
                <a:cs typeface="Arial"/>
              </a:rPr>
              <a:t>ö</a:t>
            </a:r>
            <a:r>
              <a:rPr lang="tr-TR" spc="5" dirty="0" smtClean="0">
                <a:latin typeface="Arial"/>
                <a:cs typeface="Arial"/>
              </a:rPr>
              <a:t>rü</a:t>
            </a:r>
            <a:endParaRPr lang="tr-TR" dirty="0" smtClean="0">
              <a:latin typeface="Arial"/>
              <a:cs typeface="Arial"/>
            </a:endParaRPr>
          </a:p>
          <a:p>
            <a:pPr marL="201295" indent="-188595">
              <a:spcBef>
                <a:spcPts val="345"/>
              </a:spcBef>
              <a:tabLst>
                <a:tab pos="201930" algn="l"/>
              </a:tabLst>
              <a:defRPr/>
            </a:pPr>
            <a:r>
              <a:rPr lang="tr-TR" dirty="0" smtClean="0">
                <a:latin typeface="Arial"/>
                <a:cs typeface="Arial"/>
              </a:rPr>
              <a:t>Diğer</a:t>
            </a:r>
            <a:r>
              <a:rPr lang="tr-TR" spc="10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gere</a:t>
            </a:r>
            <a:r>
              <a:rPr lang="tr-TR" spc="5" dirty="0" smtClean="0">
                <a:latin typeface="Arial"/>
                <a:cs typeface="Arial"/>
              </a:rPr>
              <a:t>k</a:t>
            </a:r>
            <a:r>
              <a:rPr lang="tr-TR" spc="-5" dirty="0" smtClean="0">
                <a:latin typeface="Arial"/>
                <a:cs typeface="Arial"/>
              </a:rPr>
              <a:t>l</a:t>
            </a:r>
            <a:r>
              <a:rPr lang="tr-TR" dirty="0" smtClean="0">
                <a:latin typeface="Arial"/>
                <a:cs typeface="Arial"/>
              </a:rPr>
              <a:t>i</a:t>
            </a:r>
            <a:r>
              <a:rPr lang="tr-TR" spc="15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pe</a:t>
            </a:r>
            <a:r>
              <a:rPr lang="tr-TR" spc="5" dirty="0" smtClean="0">
                <a:latin typeface="Arial"/>
                <a:cs typeface="Arial"/>
              </a:rPr>
              <a:t>rs</a:t>
            </a:r>
            <a:r>
              <a:rPr lang="tr-TR" dirty="0" smtClean="0">
                <a:latin typeface="Arial"/>
                <a:cs typeface="Arial"/>
              </a:rPr>
              <a:t>onel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Sağlik</a:t>
            </a:r>
            <a:r>
              <a:rPr lang="tr-TR" dirty="0" smtClean="0"/>
              <a:t> </a:t>
            </a:r>
            <a:r>
              <a:rPr lang="tr-TR" dirty="0" err="1" smtClean="0"/>
              <a:t>odasi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00025" indent="-187325">
              <a:lnSpc>
                <a:spcPct val="102000"/>
              </a:lnSpc>
              <a:buFont typeface="Arial" charset="0"/>
              <a:buChar char="•"/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Spor yapılan alana (mekana) 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yakın </a:t>
            </a:r>
            <a:r>
              <a:rPr lang="tr-TR" dirty="0" smtClean="0">
                <a:latin typeface="Arial" charset="0"/>
              </a:rPr>
              <a:t>konumda</a:t>
            </a:r>
          </a:p>
          <a:p>
            <a:pPr marL="200025" indent="-187325">
              <a:lnSpc>
                <a:spcPct val="102000"/>
              </a:lnSpc>
              <a:spcBef>
                <a:spcPts val="475"/>
              </a:spcBef>
              <a:buFont typeface="Arial" charset="0"/>
              <a:buChar char="•"/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spora katılan birey (öğrenci) sayısına 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uygun büyüklükte </a:t>
            </a:r>
            <a:r>
              <a:rPr lang="tr-TR" dirty="0" smtClean="0">
                <a:latin typeface="Arial" charset="0"/>
              </a:rPr>
              <a:t>olmalıdır.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Spora katilim öncesi lisans muayeneleri</a:t>
            </a:r>
            <a:endParaRPr 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Spora katılım öncesi lisans muayeneleri sporun önemli bir bileşenidir.</a:t>
            </a:r>
          </a:p>
          <a:p>
            <a:pPr marL="200025" indent="-187325">
              <a:tabLst>
                <a:tab pos="201613" algn="l"/>
              </a:tabLst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Öncelikli amaçlar;</a:t>
            </a:r>
          </a:p>
          <a:p>
            <a:pPr marL="422275" lvl="1" indent="-157163">
              <a:lnSpc>
                <a:spcPct val="102000"/>
              </a:lnSpc>
              <a:spcBef>
                <a:spcPts val="475"/>
              </a:spcBef>
              <a:tabLst>
                <a:tab pos="201613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Yaşamı Tehdit Edebilecek Durumları Araştırmak</a:t>
            </a:r>
          </a:p>
          <a:p>
            <a:pPr marL="422275" lvl="1" indent="-157163">
              <a:lnSpc>
                <a:spcPct val="102000"/>
              </a:lnSpc>
              <a:spcBef>
                <a:spcPts val="475"/>
              </a:spcBef>
              <a:tabLst>
                <a:tab pos="201613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Engelliliğe Neden Olabilecek Durumları Araştırmak</a:t>
            </a:r>
          </a:p>
          <a:p>
            <a:pPr marL="422275" lvl="1" indent="-157163">
              <a:lnSpc>
                <a:spcPct val="102000"/>
              </a:lnSpc>
              <a:spcBef>
                <a:spcPts val="475"/>
              </a:spcBef>
              <a:tabLst>
                <a:tab pos="201613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Yaralanma veya Hastalıklar İçin Hazırlayıcı Faktörleri Tespit Etmek,</a:t>
            </a:r>
          </a:p>
          <a:p>
            <a:pPr marL="422275" lvl="1" indent="-157163">
              <a:lnSpc>
                <a:spcPct val="102000"/>
              </a:lnSpc>
              <a:spcBef>
                <a:spcPts val="475"/>
              </a:spcBef>
              <a:tabLst>
                <a:tab pos="201613" algn="l"/>
              </a:tabLst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u="sng" dirty="0" err="1" smtClean="0">
                <a:latin typeface="Tahoma"/>
                <a:cs typeface="Tahoma"/>
              </a:rPr>
              <a:t>Donanim</a:t>
            </a:r>
            <a:r>
              <a:rPr lang="tr-TR" sz="3200" u="sng" dirty="0" smtClean="0">
                <a:latin typeface="Tahoma"/>
                <a:cs typeface="Tahoma"/>
              </a:rPr>
              <a:t> 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01295" indent="-188595">
              <a:spcBef>
                <a:spcPts val="0"/>
              </a:spcBef>
              <a:tabLst>
                <a:tab pos="201930" algn="l"/>
              </a:tabLst>
              <a:defRPr/>
            </a:pPr>
            <a:r>
              <a:rPr lang="tr-TR" spc="-5" dirty="0" smtClean="0">
                <a:latin typeface="Arial"/>
                <a:cs typeface="Arial"/>
              </a:rPr>
              <a:t>Mua</a:t>
            </a:r>
            <a:r>
              <a:rPr lang="tr-TR" dirty="0" smtClean="0">
                <a:latin typeface="Arial"/>
                <a:cs typeface="Arial"/>
              </a:rPr>
              <a:t>y</a:t>
            </a:r>
            <a:r>
              <a:rPr lang="tr-TR" spc="-5" dirty="0" smtClean="0">
                <a:latin typeface="Arial"/>
                <a:cs typeface="Arial"/>
              </a:rPr>
              <a:t>en</a:t>
            </a:r>
            <a:r>
              <a:rPr lang="tr-TR" dirty="0" smtClean="0">
                <a:latin typeface="Arial"/>
                <a:cs typeface="Arial"/>
              </a:rPr>
              <a:t>e</a:t>
            </a:r>
            <a:r>
              <a:rPr lang="tr-TR" spc="-15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ve</a:t>
            </a:r>
            <a:r>
              <a:rPr lang="tr-TR" spc="-10" dirty="0" smtClean="0">
                <a:latin typeface="Arial"/>
                <a:cs typeface="Arial"/>
              </a:rPr>
              <a:t> </a:t>
            </a:r>
            <a:r>
              <a:rPr lang="tr-TR" spc="-5" dirty="0" smtClean="0">
                <a:latin typeface="Arial"/>
                <a:cs typeface="Arial"/>
              </a:rPr>
              <a:t>teda</a:t>
            </a:r>
            <a:r>
              <a:rPr lang="tr-TR" dirty="0" smtClean="0">
                <a:latin typeface="Arial"/>
                <a:cs typeface="Arial"/>
              </a:rPr>
              <a:t>vi</a:t>
            </a:r>
            <a:r>
              <a:rPr lang="tr-TR" spc="-10" dirty="0" smtClean="0">
                <a:latin typeface="Arial"/>
                <a:cs typeface="Arial"/>
              </a:rPr>
              <a:t> </a:t>
            </a:r>
            <a:r>
              <a:rPr lang="tr-TR" spc="-5" dirty="0" smtClean="0">
                <a:latin typeface="Arial"/>
                <a:cs typeface="Arial"/>
              </a:rPr>
              <a:t>ma</a:t>
            </a:r>
            <a:r>
              <a:rPr lang="tr-TR" dirty="0" smtClean="0">
                <a:latin typeface="Arial"/>
                <a:cs typeface="Arial"/>
              </a:rPr>
              <a:t>s</a:t>
            </a:r>
            <a:r>
              <a:rPr lang="tr-TR" spc="-5" dirty="0" smtClean="0">
                <a:latin typeface="Arial"/>
                <a:cs typeface="Arial"/>
              </a:rPr>
              <a:t>a</a:t>
            </a:r>
            <a:r>
              <a:rPr lang="tr-TR" dirty="0" smtClean="0">
                <a:latin typeface="Arial"/>
                <a:cs typeface="Arial"/>
              </a:rPr>
              <a:t>sı</a:t>
            </a:r>
          </a:p>
          <a:p>
            <a:pPr marL="201295" indent="-188595">
              <a:spcBef>
                <a:spcPts val="439"/>
              </a:spcBef>
              <a:tabLst>
                <a:tab pos="201930" algn="l"/>
              </a:tabLst>
              <a:defRPr/>
            </a:pPr>
            <a:r>
              <a:rPr lang="tr-TR" dirty="0" smtClean="0">
                <a:latin typeface="Arial"/>
                <a:cs typeface="Arial"/>
              </a:rPr>
              <a:t>D</a:t>
            </a:r>
            <a:r>
              <a:rPr lang="tr-TR" spc="-5" dirty="0" smtClean="0">
                <a:latin typeface="Arial"/>
                <a:cs typeface="Arial"/>
              </a:rPr>
              <a:t>olap</a:t>
            </a:r>
            <a:endParaRPr lang="tr-TR" dirty="0" smtClean="0">
              <a:latin typeface="Arial"/>
              <a:cs typeface="Arial"/>
            </a:endParaRPr>
          </a:p>
          <a:p>
            <a:pPr marL="201295" indent="-188595">
              <a:spcBef>
                <a:spcPts val="439"/>
              </a:spcBef>
              <a:tabLst>
                <a:tab pos="201930" algn="l"/>
              </a:tabLst>
              <a:defRPr/>
            </a:pPr>
            <a:r>
              <a:rPr lang="tr-TR" spc="-5" dirty="0" smtClean="0">
                <a:latin typeface="Arial"/>
                <a:cs typeface="Arial"/>
              </a:rPr>
              <a:t>Ma</a:t>
            </a:r>
            <a:r>
              <a:rPr lang="tr-TR" dirty="0" smtClean="0">
                <a:latin typeface="Arial"/>
                <a:cs typeface="Arial"/>
              </a:rPr>
              <a:t>sa</a:t>
            </a:r>
            <a:r>
              <a:rPr lang="tr-TR" spc="-15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/ s</a:t>
            </a:r>
            <a:r>
              <a:rPr lang="tr-TR" spc="-5" dirty="0" smtClean="0">
                <a:latin typeface="Arial"/>
                <a:cs typeface="Arial"/>
              </a:rPr>
              <a:t>andal</a:t>
            </a:r>
            <a:r>
              <a:rPr lang="tr-TR" dirty="0" smtClean="0">
                <a:latin typeface="Arial"/>
                <a:cs typeface="Arial"/>
              </a:rPr>
              <a:t>ye</a:t>
            </a:r>
          </a:p>
          <a:p>
            <a:pPr marL="201295" indent="-188595">
              <a:spcBef>
                <a:spcPts val="439"/>
              </a:spcBef>
              <a:tabLst>
                <a:tab pos="201930" algn="l"/>
              </a:tabLst>
              <a:defRPr/>
            </a:pPr>
            <a:r>
              <a:rPr lang="tr-TR" dirty="0" smtClean="0">
                <a:latin typeface="Arial"/>
                <a:cs typeface="Arial"/>
              </a:rPr>
              <a:t>B</a:t>
            </a:r>
            <a:r>
              <a:rPr lang="tr-TR" spc="-5" dirty="0" smtClean="0">
                <a:latin typeface="Arial"/>
                <a:cs typeface="Arial"/>
              </a:rPr>
              <a:t>u</a:t>
            </a:r>
            <a:r>
              <a:rPr lang="tr-TR" dirty="0" smtClean="0">
                <a:latin typeface="Arial"/>
                <a:cs typeface="Arial"/>
              </a:rPr>
              <a:t>z</a:t>
            </a:r>
            <a:r>
              <a:rPr lang="tr-TR" spc="-5" dirty="0" smtClean="0">
                <a:latin typeface="Arial"/>
                <a:cs typeface="Arial"/>
              </a:rPr>
              <a:t>dolabı</a:t>
            </a:r>
            <a:endParaRPr lang="tr-TR" dirty="0" smtClean="0">
              <a:latin typeface="Arial"/>
              <a:cs typeface="Arial"/>
            </a:endParaRPr>
          </a:p>
          <a:p>
            <a:pPr marL="201295" indent="-188595">
              <a:spcBef>
                <a:spcPts val="439"/>
              </a:spcBef>
              <a:tabLst>
                <a:tab pos="201930" algn="l"/>
              </a:tabLst>
              <a:defRPr/>
            </a:pPr>
            <a:r>
              <a:rPr lang="tr-TR" spc="-5" dirty="0" smtClean="0">
                <a:latin typeface="Arial"/>
                <a:cs typeface="Arial"/>
              </a:rPr>
              <a:t>İl</a:t>
            </a:r>
            <a:r>
              <a:rPr lang="tr-TR" dirty="0" smtClean="0">
                <a:latin typeface="Arial"/>
                <a:cs typeface="Arial"/>
              </a:rPr>
              <a:t>k</a:t>
            </a:r>
            <a:r>
              <a:rPr lang="tr-TR" spc="-5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y</a:t>
            </a:r>
            <a:r>
              <a:rPr lang="tr-TR" spc="-5" dirty="0" smtClean="0">
                <a:latin typeface="Arial"/>
                <a:cs typeface="Arial"/>
              </a:rPr>
              <a:t>a</a:t>
            </a:r>
            <a:r>
              <a:rPr lang="tr-TR" dirty="0" smtClean="0">
                <a:latin typeface="Arial"/>
                <a:cs typeface="Arial"/>
              </a:rPr>
              <a:t>r</a:t>
            </a:r>
            <a:r>
              <a:rPr lang="tr-TR" spc="-5" dirty="0" smtClean="0">
                <a:latin typeface="Arial"/>
                <a:cs typeface="Arial"/>
              </a:rPr>
              <a:t>dı</a:t>
            </a:r>
            <a:r>
              <a:rPr lang="tr-TR" dirty="0" smtClean="0">
                <a:latin typeface="Arial"/>
                <a:cs typeface="Arial"/>
              </a:rPr>
              <a:t>m</a:t>
            </a:r>
            <a:r>
              <a:rPr lang="tr-TR" spc="-15" dirty="0" smtClean="0">
                <a:latin typeface="Arial"/>
                <a:cs typeface="Arial"/>
              </a:rPr>
              <a:t> </a:t>
            </a:r>
            <a:r>
              <a:rPr lang="tr-TR" spc="-5" dirty="0" smtClean="0">
                <a:latin typeface="Arial"/>
                <a:cs typeface="Arial"/>
              </a:rPr>
              <a:t>mal</a:t>
            </a:r>
            <a:r>
              <a:rPr lang="tr-TR" dirty="0" smtClean="0">
                <a:latin typeface="Arial"/>
                <a:cs typeface="Arial"/>
              </a:rPr>
              <a:t>z</a:t>
            </a:r>
            <a:r>
              <a:rPr lang="tr-TR" spc="-5" dirty="0" smtClean="0">
                <a:latin typeface="Arial"/>
                <a:cs typeface="Arial"/>
              </a:rPr>
              <a:t>eme</a:t>
            </a:r>
            <a:r>
              <a:rPr lang="tr-TR" dirty="0" smtClean="0">
                <a:latin typeface="Arial"/>
                <a:cs typeface="Arial"/>
              </a:rPr>
              <a:t>si</a:t>
            </a:r>
            <a:r>
              <a:rPr lang="tr-TR" spc="-10" dirty="0" smtClean="0">
                <a:latin typeface="Arial"/>
                <a:cs typeface="Arial"/>
              </a:rPr>
              <a:t> </a:t>
            </a:r>
            <a:r>
              <a:rPr lang="tr-TR" spc="-5" dirty="0" smtClean="0">
                <a:latin typeface="Arial"/>
                <a:cs typeface="Arial"/>
              </a:rPr>
              <a:t>dolab</a:t>
            </a:r>
            <a:r>
              <a:rPr lang="tr-TR" dirty="0" smtClean="0">
                <a:latin typeface="Arial"/>
                <a:cs typeface="Arial"/>
              </a:rPr>
              <a:t>ı / ç</a:t>
            </a:r>
            <a:r>
              <a:rPr lang="tr-TR" spc="-5" dirty="0" smtClean="0">
                <a:latin typeface="Arial"/>
                <a:cs typeface="Arial"/>
              </a:rPr>
              <a:t>anta</a:t>
            </a:r>
            <a:r>
              <a:rPr lang="tr-TR" dirty="0" smtClean="0">
                <a:latin typeface="Arial"/>
                <a:cs typeface="Arial"/>
              </a:rPr>
              <a:t>sı</a:t>
            </a:r>
          </a:p>
          <a:p>
            <a:pPr marL="201295" indent="-188595">
              <a:spcBef>
                <a:spcPts val="439"/>
              </a:spcBef>
              <a:tabLst>
                <a:tab pos="201930" algn="l"/>
              </a:tabLst>
              <a:defRPr/>
            </a:pPr>
            <a:r>
              <a:rPr lang="tr-TR" dirty="0" smtClean="0">
                <a:latin typeface="Arial"/>
                <a:cs typeface="Arial"/>
              </a:rPr>
              <a:t>S</a:t>
            </a:r>
            <a:r>
              <a:rPr lang="tr-TR" spc="-5" dirty="0" smtClean="0">
                <a:latin typeface="Arial"/>
                <a:cs typeface="Arial"/>
              </a:rPr>
              <a:t>ed</a:t>
            </a:r>
            <a:r>
              <a:rPr lang="tr-TR" dirty="0" smtClean="0">
                <a:latin typeface="Arial"/>
                <a:cs typeface="Arial"/>
              </a:rPr>
              <a:t>ye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b="1" spc="-5" dirty="0" smtClean="0">
                <a:latin typeface="Arial"/>
                <a:cs typeface="Arial"/>
              </a:rPr>
              <a:t>il</a:t>
            </a:r>
            <a:r>
              <a:rPr lang="tr-TR" sz="3200" b="1" dirty="0" smtClean="0">
                <a:latin typeface="Arial"/>
                <a:cs typeface="Arial"/>
              </a:rPr>
              <a:t>k</a:t>
            </a:r>
            <a:r>
              <a:rPr lang="tr-TR" sz="3200" b="1" spc="-15" dirty="0" smtClean="0">
                <a:latin typeface="Arial"/>
                <a:cs typeface="Arial"/>
              </a:rPr>
              <a:t> </a:t>
            </a:r>
            <a:r>
              <a:rPr lang="tr-TR" sz="3200" b="1" spc="-5" dirty="0" smtClean="0">
                <a:latin typeface="Arial"/>
                <a:cs typeface="Arial"/>
              </a:rPr>
              <a:t>ya</a:t>
            </a:r>
            <a:r>
              <a:rPr lang="tr-TR" sz="3200" b="1" dirty="0" smtClean="0">
                <a:latin typeface="Arial"/>
                <a:cs typeface="Arial"/>
              </a:rPr>
              <a:t>r</a:t>
            </a:r>
            <a:r>
              <a:rPr lang="tr-TR" sz="3200" b="1" spc="-5" dirty="0" smtClean="0">
                <a:latin typeface="Arial"/>
                <a:cs typeface="Arial"/>
              </a:rPr>
              <a:t>di</a:t>
            </a:r>
            <a:r>
              <a:rPr lang="tr-TR" sz="3200" b="1" dirty="0" smtClean="0">
                <a:latin typeface="Arial"/>
                <a:cs typeface="Arial"/>
              </a:rPr>
              <a:t>m</a:t>
            </a:r>
            <a:r>
              <a:rPr lang="tr-TR" sz="3200" b="1" spc="-5" dirty="0" smtClean="0">
                <a:latin typeface="Arial"/>
                <a:cs typeface="Arial"/>
              </a:rPr>
              <a:t> </a:t>
            </a:r>
            <a:r>
              <a:rPr lang="tr-TR" sz="3200" b="1" spc="-5" dirty="0" err="1" smtClean="0">
                <a:latin typeface="Arial"/>
                <a:cs typeface="Arial"/>
              </a:rPr>
              <a:t>çan</a:t>
            </a:r>
            <a:r>
              <a:rPr lang="tr-TR" sz="3200" b="1" dirty="0" err="1" smtClean="0">
                <a:latin typeface="Arial"/>
                <a:cs typeface="Arial"/>
              </a:rPr>
              <a:t>t</a:t>
            </a:r>
            <a:r>
              <a:rPr lang="tr-TR" sz="3200" b="1" spc="-5" dirty="0" err="1" smtClean="0">
                <a:latin typeface="Arial"/>
                <a:cs typeface="Arial"/>
              </a:rPr>
              <a:t>asi</a:t>
            </a:r>
            <a:r>
              <a:rPr lang="tr-TR" sz="3200" b="1" spc="-15" dirty="0" smtClean="0">
                <a:latin typeface="Arial"/>
                <a:cs typeface="Arial"/>
              </a:rPr>
              <a:t> </a:t>
            </a:r>
            <a:r>
              <a:rPr lang="tr-TR" sz="3200" b="1" spc="-5" dirty="0" smtClean="0">
                <a:latin typeface="Arial"/>
                <a:cs typeface="Arial"/>
              </a:rPr>
              <a:t>ve mal</a:t>
            </a:r>
            <a:r>
              <a:rPr lang="tr-TR" sz="3200" b="1" dirty="0" smtClean="0">
                <a:latin typeface="Arial"/>
                <a:cs typeface="Arial"/>
              </a:rPr>
              <a:t>z</a:t>
            </a:r>
            <a:r>
              <a:rPr lang="tr-TR" sz="3200" b="1" spc="-5" dirty="0" smtClean="0">
                <a:latin typeface="Arial"/>
                <a:cs typeface="Arial"/>
              </a:rPr>
              <a:t>emele</a:t>
            </a:r>
            <a:r>
              <a:rPr lang="tr-TR" sz="3200" b="1" dirty="0" smtClean="0">
                <a:latin typeface="Arial"/>
                <a:cs typeface="Arial"/>
              </a:rPr>
              <a:t>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01613" indent="-188913">
              <a:lnSpc>
                <a:spcPct val="101000"/>
              </a:lnSpc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İlkyardım malzemeleri 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suya dayanıklı </a:t>
            </a:r>
            <a:r>
              <a:rPr lang="tr-TR" dirty="0" smtClean="0">
                <a:latin typeface="Arial" charset="0"/>
              </a:rPr>
              <a:t>bir ilkyardım çantasına konularak taşınmalıdır.</a:t>
            </a:r>
          </a:p>
          <a:p>
            <a:pPr marL="201613" indent="-188913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İlkyardım çantası 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düzenli aralıklarla kontrol </a:t>
            </a:r>
            <a:r>
              <a:rPr lang="tr-TR" dirty="0" smtClean="0">
                <a:latin typeface="Arial" charset="0"/>
              </a:rPr>
              <a:t>edilip malzemelerin kullanılır durumda olduğu görülmeli ve her kullanımdan sonra eksilen malzemeler tamamlanmalıdır.</a:t>
            </a:r>
          </a:p>
          <a:p>
            <a:pPr marL="201613" indent="-188913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İlk yardım çantası antrenman ve müsabakalar esnasında 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sahada </a:t>
            </a:r>
            <a:r>
              <a:rPr lang="tr-TR" dirty="0" smtClean="0">
                <a:latin typeface="Arial" charset="0"/>
              </a:rPr>
              <a:t>olmalıdır.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spc="-5" dirty="0">
                <a:latin typeface="Arial"/>
                <a:cs typeface="Arial"/>
              </a:rPr>
              <a:t>i</a:t>
            </a:r>
            <a:r>
              <a:rPr lang="tr-TR" sz="3200" spc="-5" dirty="0" smtClean="0">
                <a:latin typeface="Arial"/>
                <a:cs typeface="Arial"/>
              </a:rPr>
              <a:t>l</a:t>
            </a:r>
            <a:r>
              <a:rPr lang="tr-TR" sz="3200" dirty="0" smtClean="0">
                <a:latin typeface="Arial"/>
                <a:cs typeface="Arial"/>
              </a:rPr>
              <a:t>k</a:t>
            </a:r>
            <a:r>
              <a:rPr lang="tr-TR" sz="3200" spc="-15" dirty="0" smtClean="0">
                <a:latin typeface="Arial"/>
                <a:cs typeface="Arial"/>
              </a:rPr>
              <a:t> </a:t>
            </a:r>
            <a:r>
              <a:rPr lang="tr-TR" sz="3200" spc="-5" dirty="0" err="1" smtClean="0">
                <a:latin typeface="Arial"/>
                <a:cs typeface="Arial"/>
              </a:rPr>
              <a:t>ya</a:t>
            </a:r>
            <a:r>
              <a:rPr lang="tr-TR" sz="3200" dirty="0" err="1" smtClean="0">
                <a:latin typeface="Arial"/>
                <a:cs typeface="Arial"/>
              </a:rPr>
              <a:t>r</a:t>
            </a:r>
            <a:r>
              <a:rPr lang="tr-TR" sz="3200" spc="-5" dirty="0" err="1" smtClean="0">
                <a:latin typeface="Arial"/>
                <a:cs typeface="Arial"/>
              </a:rPr>
              <a:t>di</a:t>
            </a:r>
            <a:r>
              <a:rPr lang="tr-TR" sz="3200" dirty="0" err="1" smtClean="0">
                <a:latin typeface="Arial"/>
                <a:cs typeface="Arial"/>
              </a:rPr>
              <a:t>m</a:t>
            </a:r>
            <a:r>
              <a:rPr lang="tr-TR" sz="3200" spc="-5" dirty="0" smtClean="0">
                <a:latin typeface="Arial"/>
                <a:cs typeface="Arial"/>
              </a:rPr>
              <a:t> </a:t>
            </a:r>
            <a:r>
              <a:rPr lang="tr-TR" sz="3200" spc="-5" dirty="0" err="1" smtClean="0">
                <a:latin typeface="Arial"/>
                <a:cs typeface="Arial"/>
              </a:rPr>
              <a:t>çan</a:t>
            </a:r>
            <a:r>
              <a:rPr lang="tr-TR" sz="3200" dirty="0" err="1" smtClean="0">
                <a:latin typeface="Arial"/>
                <a:cs typeface="Arial"/>
              </a:rPr>
              <a:t>t</a:t>
            </a:r>
            <a:r>
              <a:rPr lang="tr-TR" sz="3200" spc="-5" dirty="0" err="1" smtClean="0">
                <a:latin typeface="Arial"/>
                <a:cs typeface="Arial"/>
              </a:rPr>
              <a:t>asi</a:t>
            </a:r>
            <a:r>
              <a:rPr lang="tr-TR" sz="3200" spc="-15" dirty="0" smtClean="0">
                <a:latin typeface="Arial"/>
                <a:cs typeface="Arial"/>
              </a:rPr>
              <a:t> </a:t>
            </a:r>
            <a:r>
              <a:rPr lang="tr-TR" sz="3200" spc="-5" dirty="0" smtClean="0">
                <a:latin typeface="Arial"/>
                <a:cs typeface="Arial"/>
              </a:rPr>
              <a:t>ve mal</a:t>
            </a:r>
            <a:r>
              <a:rPr lang="tr-TR" sz="3200" dirty="0" smtClean="0">
                <a:latin typeface="Arial"/>
                <a:cs typeface="Arial"/>
              </a:rPr>
              <a:t>z</a:t>
            </a:r>
            <a:r>
              <a:rPr lang="tr-TR" sz="3200" spc="-5" dirty="0" smtClean="0">
                <a:latin typeface="Arial"/>
                <a:cs typeface="Arial"/>
              </a:rPr>
              <a:t>emele</a:t>
            </a:r>
            <a:r>
              <a:rPr lang="tr-TR" sz="3200" dirty="0" smtClean="0">
                <a:latin typeface="Arial"/>
                <a:cs typeface="Arial"/>
              </a:rPr>
              <a:t>ri </a:t>
            </a:r>
            <a:endParaRPr lang="tr-TR" sz="3200" dirty="0"/>
          </a:p>
        </p:txBody>
      </p:sp>
      <p:sp>
        <p:nvSpPr>
          <p:cNvPr id="4" name="object 25"/>
          <p:cNvSpPr txBox="1"/>
          <p:nvPr/>
        </p:nvSpPr>
        <p:spPr>
          <a:xfrm>
            <a:off x="500034" y="1785926"/>
            <a:ext cx="4071966" cy="3474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00025" indent="-187325"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Rulo ve üçgen sargı bezleri</a:t>
            </a:r>
          </a:p>
          <a:p>
            <a:pPr marL="200025" indent="-187325">
              <a:lnSpc>
                <a:spcPct val="102000"/>
              </a:lnSpc>
              <a:spcBef>
                <a:spcPts val="313"/>
              </a:spcBef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Steril gazlı bezler (steril yara bezleri)</a:t>
            </a:r>
          </a:p>
          <a:p>
            <a:pPr marL="200025" indent="-187325">
              <a:lnSpc>
                <a:spcPct val="102000"/>
              </a:lnSpc>
              <a:spcBef>
                <a:spcPts val="313"/>
              </a:spcBef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Farklı ebatlarda elastik bandajlar</a:t>
            </a:r>
          </a:p>
          <a:p>
            <a:pPr marL="200025" indent="-187325">
              <a:lnSpc>
                <a:spcPct val="102000"/>
              </a:lnSpc>
              <a:spcBef>
                <a:spcPts val="313"/>
              </a:spcBef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Yara temizliği için antiseptik solüsyonlar</a:t>
            </a:r>
          </a:p>
          <a:p>
            <a:pPr marL="200025" indent="-187325">
              <a:spcBef>
                <a:spcPts val="350"/>
              </a:spcBef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Flaster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marL="200025" indent="-187325">
              <a:spcBef>
                <a:spcPts val="350"/>
              </a:spcBef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Çengelli iğneler</a:t>
            </a:r>
          </a:p>
          <a:p>
            <a:pPr marL="200025" indent="-187325">
              <a:spcBef>
                <a:spcPts val="350"/>
              </a:spcBef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Pamuk</a:t>
            </a:r>
          </a:p>
          <a:p>
            <a:pPr marL="200025" indent="-187325">
              <a:spcBef>
                <a:spcPts val="350"/>
              </a:spcBef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Yara bantları (farklı ebatlarda)</a:t>
            </a:r>
          </a:p>
          <a:p>
            <a:pPr marL="200025" indent="-187325">
              <a:spcBef>
                <a:spcPts val="350"/>
              </a:spcBef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Turnike lastiği (elastik turnike)</a:t>
            </a:r>
          </a:p>
        </p:txBody>
      </p:sp>
      <p:sp>
        <p:nvSpPr>
          <p:cNvPr id="5" name="object 27"/>
          <p:cNvSpPr txBox="1"/>
          <p:nvPr/>
        </p:nvSpPr>
        <p:spPr>
          <a:xfrm>
            <a:off x="4643438" y="1810221"/>
            <a:ext cx="4000528" cy="38333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00025" indent="-187325"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Makas</a:t>
            </a:r>
          </a:p>
          <a:p>
            <a:pPr marL="200025" indent="-187325">
              <a:spcBef>
                <a:spcPts val="350"/>
              </a:spcBef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Cep feneri</a:t>
            </a:r>
          </a:p>
          <a:p>
            <a:pPr marL="200025" indent="-187325">
              <a:lnSpc>
                <a:spcPct val="102000"/>
              </a:lnSpc>
              <a:spcBef>
                <a:spcPts val="313"/>
              </a:spcBef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Kağıt ya da not defteri, kalem</a:t>
            </a:r>
          </a:p>
          <a:p>
            <a:pPr marL="200025" indent="-187325">
              <a:lnSpc>
                <a:spcPct val="102000"/>
              </a:lnSpc>
              <a:spcBef>
                <a:spcPts val="313"/>
              </a:spcBef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İlkyardım ile ilgili önemli telefonlar listesi</a:t>
            </a:r>
          </a:p>
          <a:p>
            <a:pPr marL="200025" indent="-187325">
              <a:spcBef>
                <a:spcPts val="350"/>
              </a:spcBef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Kauçuk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eldiven</a:t>
            </a:r>
          </a:p>
          <a:p>
            <a:pPr marL="200025" indent="-187325">
              <a:spcBef>
                <a:spcPts val="350"/>
              </a:spcBef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Plastik poşetler</a:t>
            </a:r>
          </a:p>
          <a:p>
            <a:pPr marL="200025" indent="-187325">
              <a:spcBef>
                <a:spcPts val="350"/>
              </a:spcBef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Steril göz sargısı</a:t>
            </a:r>
          </a:p>
          <a:p>
            <a:pPr marL="200025" indent="-187325">
              <a:lnSpc>
                <a:spcPct val="102000"/>
              </a:lnSpc>
              <a:spcBef>
                <a:spcPts val="313"/>
              </a:spcBef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Ateller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(el, kol, parmak, ayak için)</a:t>
            </a:r>
          </a:p>
          <a:p>
            <a:pPr marL="200025" indent="-187325">
              <a:spcBef>
                <a:spcPts val="350"/>
              </a:spcBef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Boyunluk</a:t>
            </a:r>
          </a:p>
          <a:p>
            <a:pPr marL="200025" indent="-187325">
              <a:spcBef>
                <a:spcPts val="350"/>
              </a:spcBef>
              <a:buFont typeface="Times New Roman" pitchFamily="18" charset="0"/>
              <a:buChar char="•"/>
              <a:tabLst>
                <a:tab pos="201613" algn="l"/>
              </a:tabLst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İçindekiler listesi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latin typeface="Arial"/>
                <a:cs typeface="Arial"/>
              </a:rPr>
              <a:t>G</a:t>
            </a:r>
            <a:r>
              <a:rPr lang="tr-TR" sz="3200" spc="-5" dirty="0" smtClean="0">
                <a:latin typeface="Arial"/>
                <a:cs typeface="Arial"/>
              </a:rPr>
              <a:t>ene</a:t>
            </a:r>
            <a:r>
              <a:rPr lang="tr-TR" sz="3200" dirty="0" smtClean="0">
                <a:latin typeface="Arial"/>
                <a:cs typeface="Arial"/>
              </a:rPr>
              <a:t>l</a:t>
            </a:r>
            <a:r>
              <a:rPr lang="tr-TR" sz="3200" spc="-20" dirty="0" smtClean="0">
                <a:latin typeface="Arial"/>
                <a:cs typeface="Arial"/>
              </a:rPr>
              <a:t> </a:t>
            </a:r>
            <a:r>
              <a:rPr lang="tr-TR" sz="3200" spc="-5" dirty="0" smtClean="0">
                <a:latin typeface="Arial"/>
                <a:cs typeface="Arial"/>
              </a:rPr>
              <a:t>hijye</a:t>
            </a:r>
            <a:r>
              <a:rPr lang="tr-TR" sz="3200" dirty="0" smtClean="0">
                <a:latin typeface="Arial"/>
                <a:cs typeface="Arial"/>
              </a:rPr>
              <a:t>n</a:t>
            </a:r>
            <a:r>
              <a:rPr lang="tr-TR" sz="3200" spc="-20" dirty="0" smtClean="0">
                <a:latin typeface="Arial"/>
                <a:cs typeface="Arial"/>
              </a:rPr>
              <a:t> </a:t>
            </a:r>
            <a:r>
              <a:rPr lang="tr-TR" sz="3200" spc="-5" dirty="0" smtClean="0">
                <a:latin typeface="Arial"/>
                <a:cs typeface="Arial"/>
              </a:rPr>
              <a:t>bilgis</a:t>
            </a:r>
            <a:r>
              <a:rPr lang="tr-TR" sz="3200" dirty="0" smtClean="0">
                <a:latin typeface="Arial"/>
                <a:cs typeface="Arial"/>
              </a:rPr>
              <a:t>i 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Hijyen,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sağlığın korunması için yapılması gerekenleri ele alan bilim dalıdır.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Bireysel hijyen uygulamaları bireyin rahatını, güvenliğini ve esenliğini sağlar.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2800" dirty="0" smtClean="0">
                <a:latin typeface="Arial"/>
                <a:cs typeface="Arial"/>
              </a:rPr>
              <a:t>G</a:t>
            </a:r>
            <a:r>
              <a:rPr lang="tr-TR" sz="2800" spc="-5" dirty="0" smtClean="0">
                <a:latin typeface="Arial"/>
                <a:cs typeface="Arial"/>
              </a:rPr>
              <a:t>ene</a:t>
            </a:r>
            <a:r>
              <a:rPr lang="tr-TR" sz="2800" dirty="0" smtClean="0">
                <a:latin typeface="Arial"/>
                <a:cs typeface="Arial"/>
              </a:rPr>
              <a:t>l</a:t>
            </a:r>
            <a:r>
              <a:rPr lang="tr-TR" sz="2800" spc="-20" dirty="0" smtClean="0">
                <a:latin typeface="Arial"/>
                <a:cs typeface="Arial"/>
              </a:rPr>
              <a:t> </a:t>
            </a:r>
            <a:r>
              <a:rPr lang="tr-TR" sz="2800" spc="-5" dirty="0" smtClean="0">
                <a:latin typeface="Arial"/>
                <a:cs typeface="Arial"/>
              </a:rPr>
              <a:t>hijye</a:t>
            </a:r>
            <a:r>
              <a:rPr lang="tr-TR" sz="2800" dirty="0" smtClean="0">
                <a:latin typeface="Arial"/>
                <a:cs typeface="Arial"/>
              </a:rPr>
              <a:t>n</a:t>
            </a:r>
            <a:r>
              <a:rPr lang="tr-TR" sz="2800" spc="-20" dirty="0" smtClean="0">
                <a:latin typeface="Arial"/>
                <a:cs typeface="Arial"/>
              </a:rPr>
              <a:t> </a:t>
            </a:r>
            <a:r>
              <a:rPr lang="tr-TR" sz="2800" spc="-5" dirty="0" smtClean="0">
                <a:latin typeface="Arial"/>
                <a:cs typeface="Arial"/>
              </a:rPr>
              <a:t>bilgis</a:t>
            </a:r>
            <a:r>
              <a:rPr lang="tr-TR" sz="2800" dirty="0" smtClean="0">
                <a:latin typeface="Arial"/>
                <a:cs typeface="Arial"/>
              </a:rPr>
              <a:t>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lang="tr-TR" spc="-5" dirty="0" smtClean="0">
                <a:solidFill>
                  <a:srgbClr val="FF0000"/>
                </a:solidFill>
                <a:latin typeface="Arial"/>
                <a:cs typeface="Arial"/>
              </a:rPr>
              <a:t>ij</a:t>
            </a:r>
            <a:r>
              <a:rPr lang="tr-TR" dirty="0" smtClean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lang="tr-TR" spc="-5" dirty="0" smtClean="0">
                <a:solidFill>
                  <a:srgbClr val="FF0000"/>
                </a:solidFill>
                <a:latin typeface="Arial"/>
                <a:cs typeface="Arial"/>
              </a:rPr>
              <a:t>en</a:t>
            </a:r>
            <a:r>
              <a:rPr lang="tr-TR" dirty="0" smtClean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lang="tr-TR" dirty="0" smtClean="0">
              <a:latin typeface="Arial"/>
              <a:cs typeface="Arial"/>
            </a:endParaRPr>
          </a:p>
          <a:p>
            <a:pPr marL="201295" indent="-188595">
              <a:spcBef>
                <a:spcPts val="439"/>
              </a:spcBef>
              <a:tabLst>
                <a:tab pos="201930" algn="l"/>
              </a:tabLst>
              <a:defRPr/>
            </a:pPr>
            <a:r>
              <a:rPr lang="tr-TR" dirty="0" smtClean="0">
                <a:latin typeface="Arial"/>
                <a:cs typeface="Arial"/>
              </a:rPr>
              <a:t>K</a:t>
            </a:r>
            <a:r>
              <a:rPr lang="tr-TR" spc="-5" dirty="0" smtClean="0">
                <a:latin typeface="Arial"/>
                <a:cs typeface="Arial"/>
              </a:rPr>
              <a:t>i</a:t>
            </a:r>
            <a:r>
              <a:rPr lang="tr-TR" dirty="0" smtClean="0">
                <a:latin typeface="Arial"/>
                <a:cs typeface="Arial"/>
              </a:rPr>
              <a:t>ş</a:t>
            </a:r>
            <a:r>
              <a:rPr lang="tr-TR" spc="-5" dirty="0" smtClean="0">
                <a:latin typeface="Arial"/>
                <a:cs typeface="Arial"/>
              </a:rPr>
              <a:t>i</a:t>
            </a:r>
            <a:r>
              <a:rPr lang="tr-TR" dirty="0" smtClean="0">
                <a:latin typeface="Arial"/>
                <a:cs typeface="Arial"/>
              </a:rPr>
              <a:t>s</a:t>
            </a:r>
            <a:r>
              <a:rPr lang="tr-TR" spc="-5" dirty="0" smtClean="0">
                <a:latin typeface="Arial"/>
                <a:cs typeface="Arial"/>
              </a:rPr>
              <a:t>e</a:t>
            </a:r>
            <a:r>
              <a:rPr lang="tr-TR" dirty="0" smtClean="0">
                <a:latin typeface="Arial"/>
                <a:cs typeface="Arial"/>
              </a:rPr>
              <a:t>l</a:t>
            </a:r>
            <a:r>
              <a:rPr lang="tr-TR" spc="-15" dirty="0" smtClean="0">
                <a:latin typeface="Arial"/>
                <a:cs typeface="Arial"/>
              </a:rPr>
              <a:t> </a:t>
            </a:r>
            <a:r>
              <a:rPr lang="tr-TR" spc="-5" dirty="0" smtClean="0">
                <a:latin typeface="Arial"/>
                <a:cs typeface="Arial"/>
              </a:rPr>
              <a:t>Temi</a:t>
            </a:r>
            <a:r>
              <a:rPr lang="tr-TR" dirty="0" smtClean="0">
                <a:latin typeface="Arial"/>
                <a:cs typeface="Arial"/>
              </a:rPr>
              <a:t>z</a:t>
            </a:r>
            <a:r>
              <a:rPr lang="tr-TR" spc="-5" dirty="0" smtClean="0">
                <a:latin typeface="Arial"/>
                <a:cs typeface="Arial"/>
              </a:rPr>
              <a:t>li</a:t>
            </a:r>
            <a:r>
              <a:rPr lang="tr-TR" dirty="0" smtClean="0">
                <a:latin typeface="Arial"/>
                <a:cs typeface="Arial"/>
              </a:rPr>
              <a:t>k,</a:t>
            </a:r>
          </a:p>
          <a:p>
            <a:pPr marL="201930" indent="-189230">
              <a:spcBef>
                <a:spcPts val="439"/>
              </a:spcBef>
              <a:tabLst>
                <a:tab pos="202565" algn="l"/>
              </a:tabLst>
              <a:defRPr/>
            </a:pPr>
            <a:r>
              <a:rPr lang="tr-TR" spc="-5" dirty="0" smtClean="0">
                <a:latin typeface="Arial"/>
                <a:cs typeface="Arial"/>
              </a:rPr>
              <a:t>U</a:t>
            </a:r>
            <a:r>
              <a:rPr lang="tr-TR" dirty="0" smtClean="0">
                <a:latin typeface="Arial"/>
                <a:cs typeface="Arial"/>
              </a:rPr>
              <a:t>y</a:t>
            </a:r>
            <a:r>
              <a:rPr lang="tr-TR" spc="-5" dirty="0" smtClean="0">
                <a:latin typeface="Arial"/>
                <a:cs typeface="Arial"/>
              </a:rPr>
              <a:t>gu</a:t>
            </a:r>
            <a:r>
              <a:rPr lang="tr-TR" dirty="0" smtClean="0">
                <a:latin typeface="Arial"/>
                <a:cs typeface="Arial"/>
              </a:rPr>
              <a:t>n</a:t>
            </a:r>
            <a:r>
              <a:rPr lang="tr-TR" spc="-15" dirty="0" smtClean="0">
                <a:latin typeface="Arial"/>
                <a:cs typeface="Arial"/>
              </a:rPr>
              <a:t> </a:t>
            </a:r>
            <a:r>
              <a:rPr lang="tr-TR" spc="-5" dirty="0" smtClean="0">
                <a:latin typeface="Arial"/>
                <a:cs typeface="Arial"/>
              </a:rPr>
              <a:t>Gi</a:t>
            </a:r>
            <a:r>
              <a:rPr lang="tr-TR" dirty="0" smtClean="0">
                <a:latin typeface="Arial"/>
                <a:cs typeface="Arial"/>
              </a:rPr>
              <a:t>y</a:t>
            </a:r>
            <a:r>
              <a:rPr lang="tr-TR" spc="-5" dirty="0" smtClean="0">
                <a:latin typeface="Arial"/>
                <a:cs typeface="Arial"/>
              </a:rPr>
              <a:t>inme,</a:t>
            </a:r>
            <a:endParaRPr lang="tr-TR" dirty="0" smtClean="0">
              <a:latin typeface="Arial"/>
              <a:cs typeface="Arial"/>
            </a:endParaRPr>
          </a:p>
          <a:p>
            <a:pPr marL="201930" indent="-189230">
              <a:spcBef>
                <a:spcPts val="439"/>
              </a:spcBef>
              <a:tabLst>
                <a:tab pos="202565" algn="l"/>
              </a:tabLst>
              <a:defRPr/>
            </a:pPr>
            <a:r>
              <a:rPr lang="tr-TR" spc="-5" dirty="0" smtClean="0">
                <a:latin typeface="Arial"/>
                <a:cs typeface="Arial"/>
              </a:rPr>
              <a:t>Be</a:t>
            </a:r>
            <a:r>
              <a:rPr lang="tr-TR" dirty="0" smtClean="0">
                <a:latin typeface="Arial"/>
                <a:cs typeface="Arial"/>
              </a:rPr>
              <a:t>s</a:t>
            </a:r>
            <a:r>
              <a:rPr lang="tr-TR" spc="-5" dirty="0" smtClean="0">
                <a:latin typeface="Arial"/>
                <a:cs typeface="Arial"/>
              </a:rPr>
              <a:t>lenme,</a:t>
            </a:r>
            <a:endParaRPr lang="tr-TR" dirty="0" smtClean="0">
              <a:latin typeface="Arial"/>
              <a:cs typeface="Arial"/>
            </a:endParaRPr>
          </a:p>
          <a:p>
            <a:pPr marL="201930" indent="-189230">
              <a:spcBef>
                <a:spcPts val="439"/>
              </a:spcBef>
              <a:tabLst>
                <a:tab pos="202565" algn="l"/>
              </a:tabLst>
              <a:defRPr/>
            </a:pPr>
            <a:r>
              <a:rPr lang="tr-TR" spc="-5" dirty="0" smtClean="0">
                <a:latin typeface="Arial"/>
                <a:cs typeface="Arial"/>
              </a:rPr>
              <a:t>U</a:t>
            </a:r>
            <a:r>
              <a:rPr lang="tr-TR" dirty="0" smtClean="0">
                <a:latin typeface="Arial"/>
                <a:cs typeface="Arial"/>
              </a:rPr>
              <a:t>yku</a:t>
            </a:r>
            <a:r>
              <a:rPr lang="tr-TR" spc="-25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Ve</a:t>
            </a:r>
            <a:r>
              <a:rPr lang="tr-TR" spc="-5" dirty="0" smtClean="0">
                <a:latin typeface="Arial"/>
                <a:cs typeface="Arial"/>
              </a:rPr>
              <a:t> Dinlenme,</a:t>
            </a:r>
            <a:endParaRPr lang="tr-TR" dirty="0" smtClean="0">
              <a:latin typeface="Arial"/>
              <a:cs typeface="Arial"/>
            </a:endParaRPr>
          </a:p>
          <a:p>
            <a:pPr marL="201930" indent="-189230">
              <a:spcBef>
                <a:spcPts val="439"/>
              </a:spcBef>
              <a:tabLst>
                <a:tab pos="202565" algn="l"/>
              </a:tabLst>
              <a:defRPr/>
            </a:pPr>
            <a:r>
              <a:rPr lang="tr-TR" spc="-5" dirty="0" smtClean="0">
                <a:latin typeface="Arial"/>
                <a:cs typeface="Arial"/>
              </a:rPr>
              <a:t>İ</a:t>
            </a:r>
            <a:r>
              <a:rPr lang="tr-TR" dirty="0" smtClean="0">
                <a:latin typeface="Arial"/>
                <a:cs typeface="Arial"/>
              </a:rPr>
              <a:t>çk</a:t>
            </a:r>
            <a:r>
              <a:rPr lang="tr-TR" spc="-5" dirty="0" smtClean="0">
                <a:latin typeface="Arial"/>
                <a:cs typeface="Arial"/>
              </a:rPr>
              <a:t>i</a:t>
            </a:r>
            <a:r>
              <a:rPr lang="tr-TR" dirty="0" smtClean="0">
                <a:latin typeface="Arial"/>
                <a:cs typeface="Arial"/>
              </a:rPr>
              <a:t>,</a:t>
            </a:r>
            <a:r>
              <a:rPr lang="tr-TR" spc="-15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S</a:t>
            </a:r>
            <a:r>
              <a:rPr lang="tr-TR" spc="-5" dirty="0" smtClean="0">
                <a:latin typeface="Arial"/>
                <a:cs typeface="Arial"/>
              </a:rPr>
              <a:t>iga</a:t>
            </a:r>
            <a:r>
              <a:rPr lang="tr-TR" dirty="0" smtClean="0">
                <a:latin typeface="Arial"/>
                <a:cs typeface="Arial"/>
              </a:rPr>
              <a:t>ra</a:t>
            </a:r>
            <a:r>
              <a:rPr lang="tr-TR" spc="-10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Ve</a:t>
            </a:r>
            <a:r>
              <a:rPr lang="tr-TR" spc="-5" dirty="0" smtClean="0">
                <a:latin typeface="Arial"/>
                <a:cs typeface="Arial"/>
              </a:rPr>
              <a:t> U</a:t>
            </a:r>
            <a:r>
              <a:rPr lang="tr-TR" dirty="0" smtClean="0">
                <a:latin typeface="Arial"/>
                <a:cs typeface="Arial"/>
              </a:rPr>
              <a:t>y</a:t>
            </a:r>
            <a:r>
              <a:rPr lang="tr-TR" spc="-5" dirty="0" smtClean="0">
                <a:latin typeface="Arial"/>
                <a:cs typeface="Arial"/>
              </a:rPr>
              <a:t>u</a:t>
            </a:r>
            <a:r>
              <a:rPr lang="tr-TR" dirty="0" smtClean="0">
                <a:latin typeface="Arial"/>
                <a:cs typeface="Arial"/>
              </a:rPr>
              <a:t>ş</a:t>
            </a:r>
            <a:r>
              <a:rPr lang="tr-TR" spc="-5" dirty="0" smtClean="0">
                <a:latin typeface="Arial"/>
                <a:cs typeface="Arial"/>
              </a:rPr>
              <a:t>tu</a:t>
            </a:r>
            <a:r>
              <a:rPr lang="tr-TR" dirty="0" smtClean="0">
                <a:latin typeface="Arial"/>
                <a:cs typeface="Arial"/>
              </a:rPr>
              <a:t>r</a:t>
            </a:r>
            <a:r>
              <a:rPr lang="tr-TR" spc="-5" dirty="0" smtClean="0">
                <a:latin typeface="Arial"/>
                <a:cs typeface="Arial"/>
              </a:rPr>
              <a:t>u</a:t>
            </a:r>
            <a:r>
              <a:rPr lang="tr-TR" dirty="0" smtClean="0">
                <a:latin typeface="Arial"/>
                <a:cs typeface="Arial"/>
              </a:rPr>
              <a:t>cu</a:t>
            </a:r>
            <a:r>
              <a:rPr lang="tr-TR" spc="-25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K</a:t>
            </a:r>
            <a:r>
              <a:rPr lang="tr-TR" spc="-5" dirty="0" smtClean="0">
                <a:latin typeface="Arial"/>
                <a:cs typeface="Arial"/>
              </a:rPr>
              <a:t>ullanmama,</a:t>
            </a:r>
            <a:endParaRPr lang="tr-TR" dirty="0" smtClean="0">
              <a:latin typeface="Arial"/>
              <a:cs typeface="Arial"/>
            </a:endParaRPr>
          </a:p>
          <a:p>
            <a:pPr marL="201930" indent="-188595">
              <a:spcBef>
                <a:spcPts val="439"/>
              </a:spcBef>
              <a:tabLst>
                <a:tab pos="202565" algn="l"/>
              </a:tabLst>
              <a:defRPr/>
            </a:pPr>
            <a:r>
              <a:rPr lang="tr-TR" spc="-5" dirty="0" smtClean="0">
                <a:latin typeface="Arial"/>
                <a:cs typeface="Arial"/>
              </a:rPr>
              <a:t>Bo</a:t>
            </a:r>
            <a:r>
              <a:rPr lang="tr-TR" dirty="0" smtClean="0">
                <a:latin typeface="Arial"/>
                <a:cs typeface="Arial"/>
              </a:rPr>
              <a:t>ş</a:t>
            </a:r>
            <a:r>
              <a:rPr lang="tr-TR" spc="-10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Z</a:t>
            </a:r>
            <a:r>
              <a:rPr lang="tr-TR" spc="-5" dirty="0" smtClean="0">
                <a:latin typeface="Arial"/>
                <a:cs typeface="Arial"/>
              </a:rPr>
              <a:t>amanla</a:t>
            </a:r>
            <a:r>
              <a:rPr lang="tr-TR" dirty="0" smtClean="0">
                <a:latin typeface="Arial"/>
                <a:cs typeface="Arial"/>
              </a:rPr>
              <a:t>r</a:t>
            </a:r>
            <a:r>
              <a:rPr lang="tr-TR" spc="-5" dirty="0" smtClean="0">
                <a:latin typeface="Arial"/>
                <a:cs typeface="Arial"/>
              </a:rPr>
              <a:t>ın</a:t>
            </a:r>
            <a:r>
              <a:rPr lang="tr-TR" dirty="0" smtClean="0">
                <a:latin typeface="Arial"/>
                <a:cs typeface="Arial"/>
              </a:rPr>
              <a:t>ı</a:t>
            </a:r>
            <a:r>
              <a:rPr lang="tr-TR" spc="-10" dirty="0" smtClean="0">
                <a:latin typeface="Arial"/>
                <a:cs typeface="Arial"/>
              </a:rPr>
              <a:t> </a:t>
            </a:r>
            <a:r>
              <a:rPr lang="tr-TR" spc="-5" dirty="0" smtClean="0">
                <a:latin typeface="Arial"/>
                <a:cs typeface="Arial"/>
              </a:rPr>
              <a:t>Değe</a:t>
            </a:r>
            <a:r>
              <a:rPr lang="tr-TR" dirty="0" smtClean="0">
                <a:latin typeface="Arial"/>
                <a:cs typeface="Arial"/>
              </a:rPr>
              <a:t>r</a:t>
            </a:r>
            <a:r>
              <a:rPr lang="tr-TR" spc="-5" dirty="0" smtClean="0">
                <a:latin typeface="Arial"/>
                <a:cs typeface="Arial"/>
              </a:rPr>
              <a:t>lendi</a:t>
            </a:r>
            <a:r>
              <a:rPr lang="tr-TR" dirty="0" smtClean="0">
                <a:latin typeface="Arial"/>
                <a:cs typeface="Arial"/>
              </a:rPr>
              <a:t>r</a:t>
            </a:r>
            <a:r>
              <a:rPr lang="tr-TR" spc="-5" dirty="0" smtClean="0">
                <a:latin typeface="Arial"/>
                <a:cs typeface="Arial"/>
              </a:rPr>
              <a:t>me,</a:t>
            </a:r>
            <a:endParaRPr lang="tr-TR" dirty="0" smtClean="0">
              <a:latin typeface="Arial"/>
              <a:cs typeface="Arial"/>
            </a:endParaRPr>
          </a:p>
          <a:p>
            <a:pPr marL="201930" indent="-188595">
              <a:spcBef>
                <a:spcPts val="439"/>
              </a:spcBef>
              <a:tabLst>
                <a:tab pos="202565" algn="l"/>
              </a:tabLst>
              <a:defRPr/>
            </a:pPr>
            <a:r>
              <a:rPr lang="tr-TR" spc="-5" dirty="0" smtClean="0">
                <a:latin typeface="Arial"/>
                <a:cs typeface="Arial"/>
              </a:rPr>
              <a:t>Temi</a:t>
            </a:r>
            <a:r>
              <a:rPr lang="tr-TR" dirty="0" smtClean="0">
                <a:latin typeface="Arial"/>
                <a:cs typeface="Arial"/>
              </a:rPr>
              <a:t>z</a:t>
            </a:r>
            <a:r>
              <a:rPr lang="tr-TR" spc="-10" dirty="0" smtClean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S</a:t>
            </a:r>
            <a:r>
              <a:rPr lang="tr-TR" spc="-5" dirty="0" smtClean="0">
                <a:latin typeface="Arial"/>
                <a:cs typeface="Arial"/>
              </a:rPr>
              <a:t>u,</a:t>
            </a:r>
            <a:endParaRPr lang="tr-TR" dirty="0" smtClean="0">
              <a:latin typeface="Arial"/>
              <a:cs typeface="Arial"/>
            </a:endParaRPr>
          </a:p>
          <a:p>
            <a:pPr marL="201930" indent="-188595">
              <a:spcBef>
                <a:spcPts val="439"/>
              </a:spcBef>
              <a:tabLst>
                <a:tab pos="202565" algn="l"/>
              </a:tabLst>
              <a:defRPr/>
            </a:pPr>
            <a:r>
              <a:rPr lang="tr-TR" spc="-5" dirty="0" smtClean="0">
                <a:latin typeface="Arial"/>
                <a:cs typeface="Arial"/>
              </a:rPr>
              <a:t>Tu</a:t>
            </a:r>
            <a:r>
              <a:rPr lang="tr-TR" dirty="0" smtClean="0">
                <a:latin typeface="Arial"/>
                <a:cs typeface="Arial"/>
              </a:rPr>
              <a:t>v</a:t>
            </a:r>
            <a:r>
              <a:rPr lang="tr-TR" spc="-5" dirty="0" smtClean="0">
                <a:latin typeface="Arial"/>
                <a:cs typeface="Arial"/>
              </a:rPr>
              <a:t>ale</a:t>
            </a:r>
            <a:r>
              <a:rPr lang="tr-TR" dirty="0" smtClean="0">
                <a:latin typeface="Arial"/>
                <a:cs typeface="Arial"/>
              </a:rPr>
              <a:t>t</a:t>
            </a:r>
            <a:r>
              <a:rPr lang="tr-TR" spc="-15" dirty="0" smtClean="0">
                <a:latin typeface="Arial"/>
                <a:cs typeface="Arial"/>
              </a:rPr>
              <a:t> </a:t>
            </a:r>
            <a:r>
              <a:rPr lang="tr-TR" spc="-5" dirty="0" smtClean="0">
                <a:latin typeface="Arial"/>
                <a:cs typeface="Arial"/>
              </a:rPr>
              <a:t>Hij</a:t>
            </a:r>
            <a:r>
              <a:rPr lang="tr-TR" dirty="0" smtClean="0">
                <a:latin typeface="Arial"/>
                <a:cs typeface="Arial"/>
              </a:rPr>
              <a:t>y</a:t>
            </a:r>
            <a:r>
              <a:rPr lang="tr-TR" spc="-5" dirty="0" smtClean="0">
                <a:latin typeface="Arial"/>
                <a:cs typeface="Arial"/>
              </a:rPr>
              <a:t>en</a:t>
            </a:r>
            <a:r>
              <a:rPr lang="tr-TR" dirty="0" smtClean="0">
                <a:latin typeface="Arial"/>
                <a:cs typeface="Arial"/>
              </a:rPr>
              <a:t>i</a:t>
            </a:r>
            <a:r>
              <a:rPr lang="tr-TR" spc="5" dirty="0" smtClean="0">
                <a:latin typeface="Arial"/>
                <a:cs typeface="Arial"/>
              </a:rPr>
              <a:t> </a:t>
            </a:r>
            <a:r>
              <a:rPr lang="tr-TR" spc="-5" dirty="0" smtClean="0">
                <a:latin typeface="Arial"/>
                <a:cs typeface="Arial"/>
              </a:rPr>
              <a:t>Gib</a:t>
            </a:r>
            <a:r>
              <a:rPr lang="tr-TR" dirty="0" smtClean="0">
                <a:latin typeface="Arial"/>
                <a:cs typeface="Arial"/>
              </a:rPr>
              <a:t>i K</a:t>
            </a:r>
            <a:r>
              <a:rPr lang="tr-TR" spc="-5" dirty="0" smtClean="0">
                <a:latin typeface="Arial"/>
                <a:cs typeface="Arial"/>
              </a:rPr>
              <a:t>onula</a:t>
            </a:r>
            <a:r>
              <a:rPr lang="tr-TR" dirty="0" smtClean="0">
                <a:latin typeface="Arial"/>
                <a:cs typeface="Arial"/>
              </a:rPr>
              <a:t>rı</a:t>
            </a:r>
            <a:r>
              <a:rPr lang="tr-TR" spc="-10" dirty="0" smtClean="0">
                <a:latin typeface="Arial"/>
                <a:cs typeface="Arial"/>
              </a:rPr>
              <a:t> </a:t>
            </a:r>
            <a:r>
              <a:rPr lang="tr-TR" spc="-5" dirty="0" smtClean="0">
                <a:latin typeface="Arial"/>
                <a:cs typeface="Arial"/>
              </a:rPr>
              <a:t>El</a:t>
            </a:r>
            <a:r>
              <a:rPr lang="tr-TR" dirty="0" smtClean="0">
                <a:latin typeface="Arial"/>
                <a:cs typeface="Arial"/>
              </a:rPr>
              <a:t>e</a:t>
            </a:r>
            <a:r>
              <a:rPr lang="tr-TR" spc="-5" dirty="0" smtClean="0">
                <a:latin typeface="Arial"/>
                <a:cs typeface="Arial"/>
              </a:rPr>
              <a:t> Alma</a:t>
            </a:r>
            <a:r>
              <a:rPr lang="tr-TR" dirty="0" smtClean="0">
                <a:latin typeface="Arial"/>
                <a:cs typeface="Arial"/>
              </a:rPr>
              <a:t>k</a:t>
            </a:r>
            <a:r>
              <a:rPr lang="tr-TR" spc="-5" dirty="0" smtClean="0">
                <a:latin typeface="Arial"/>
                <a:cs typeface="Arial"/>
              </a:rPr>
              <a:t>tadı</a:t>
            </a:r>
            <a:r>
              <a:rPr lang="tr-TR" dirty="0" smtClean="0">
                <a:latin typeface="Arial"/>
                <a:cs typeface="Arial"/>
              </a:rPr>
              <a:t>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>
                <a:latin typeface="Arial" charset="0"/>
              </a:rPr>
              <a:t>Hijyenik </a:t>
            </a:r>
            <a:r>
              <a:rPr lang="tr-TR" b="1" dirty="0" err="1" smtClean="0">
                <a:latin typeface="Arial" charset="0"/>
              </a:rPr>
              <a:t>uygulamalari</a:t>
            </a:r>
            <a:r>
              <a:rPr lang="tr-TR" b="1" dirty="0" smtClean="0">
                <a:latin typeface="Arial" charset="0"/>
              </a:rPr>
              <a:t> </a:t>
            </a:r>
            <a:r>
              <a:rPr lang="tr-TR" b="1" dirty="0" err="1" smtClean="0">
                <a:latin typeface="Arial" charset="0"/>
              </a:rPr>
              <a:t>aşağidaki</a:t>
            </a:r>
            <a:r>
              <a:rPr lang="tr-TR" b="1" dirty="0" smtClean="0">
                <a:latin typeface="Arial" charset="0"/>
              </a:rPr>
              <a:t> amaçlara hizmet eder: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/>
          <a:lstStyle/>
          <a:p>
            <a:pPr marL="200025" indent="-187325">
              <a:lnSpc>
                <a:spcPct val="101000"/>
              </a:lnSpc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Bireyin temizliği, rahatlaması, dinlenmesi, gevşemesi</a:t>
            </a:r>
          </a:p>
          <a:p>
            <a:pPr marL="200025" indent="-187325">
              <a:spcBef>
                <a:spcPts val="438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Kas gerilimini azaltmak,</a:t>
            </a:r>
          </a:p>
          <a:p>
            <a:pPr marL="200025" indent="-187325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Bireyin genel görünümünü olumlu hale getirmek gibi</a:t>
            </a:r>
          </a:p>
          <a:p>
            <a:r>
              <a:rPr lang="tr-TR" dirty="0" smtClean="0">
                <a:latin typeface="Arial" charset="0"/>
              </a:rPr>
              <a:t>Kamplarda, deplasmanda ya da yurtdışında da hijyen büyük önem taşımaktadır.</a:t>
            </a:r>
          </a:p>
          <a:p>
            <a:r>
              <a:rPr lang="tr-TR" dirty="0" smtClean="0">
                <a:latin typeface="Arial" charset="0"/>
              </a:rPr>
              <a:t>Seyahate çıkan sporcu pişmemiş yiyeceklerden, temiz olmayan ya da şişede olmayan sulardan, dondurma, salata, soyulmamış meyvelerden uzak durmalıdır.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dirty="0" smtClean="0">
                <a:latin typeface="Arial"/>
                <a:cs typeface="Arial"/>
              </a:rPr>
              <a:t>E</a:t>
            </a:r>
            <a:r>
              <a:rPr lang="tr-TR" sz="3200" spc="-5" dirty="0" smtClean="0">
                <a:latin typeface="Arial"/>
                <a:cs typeface="Arial"/>
              </a:rPr>
              <a:t>n</a:t>
            </a:r>
            <a:r>
              <a:rPr lang="tr-TR" sz="3200" dirty="0" smtClean="0">
                <a:latin typeface="Arial"/>
                <a:cs typeface="Arial"/>
              </a:rPr>
              <a:t>f</a:t>
            </a:r>
            <a:r>
              <a:rPr lang="tr-TR" sz="3200" spc="-5" dirty="0" smtClean="0">
                <a:latin typeface="Arial"/>
                <a:cs typeface="Arial"/>
              </a:rPr>
              <a:t>eksiyo</a:t>
            </a:r>
            <a:r>
              <a:rPr lang="tr-TR" sz="3200" dirty="0" smtClean="0">
                <a:latin typeface="Arial"/>
                <a:cs typeface="Arial"/>
              </a:rPr>
              <a:t>n</a:t>
            </a:r>
            <a:r>
              <a:rPr lang="tr-TR" sz="3200" spc="-25" dirty="0" smtClean="0">
                <a:latin typeface="Arial"/>
                <a:cs typeface="Arial"/>
              </a:rPr>
              <a:t> </a:t>
            </a:r>
            <a:r>
              <a:rPr lang="tr-TR" sz="3200" dirty="0" smtClean="0">
                <a:latin typeface="Arial"/>
                <a:cs typeface="Arial"/>
              </a:rPr>
              <a:t>r</a:t>
            </a:r>
            <a:r>
              <a:rPr lang="tr-TR" sz="3200" spc="-5" dirty="0" smtClean="0">
                <a:latin typeface="Arial"/>
                <a:cs typeface="Arial"/>
              </a:rPr>
              <a:t>iskin</a:t>
            </a:r>
            <a:r>
              <a:rPr lang="tr-TR" sz="3200" dirty="0" smtClean="0">
                <a:latin typeface="Arial"/>
                <a:cs typeface="Arial"/>
              </a:rPr>
              <a:t>i</a:t>
            </a:r>
            <a:r>
              <a:rPr lang="tr-TR" sz="3200" spc="-15" dirty="0" smtClean="0">
                <a:latin typeface="Arial"/>
                <a:cs typeface="Arial"/>
              </a:rPr>
              <a:t> </a:t>
            </a:r>
            <a:r>
              <a:rPr lang="tr-TR" sz="3200" spc="-5" dirty="0" smtClean="0">
                <a:latin typeface="Arial"/>
                <a:cs typeface="Arial"/>
              </a:rPr>
              <a:t>a</a:t>
            </a:r>
            <a:r>
              <a:rPr lang="tr-TR" sz="3200" dirty="0" smtClean="0">
                <a:latin typeface="Arial"/>
                <a:cs typeface="Arial"/>
              </a:rPr>
              <a:t>z</a:t>
            </a:r>
            <a:r>
              <a:rPr lang="tr-TR" sz="3200" spc="-5" dirty="0" smtClean="0">
                <a:latin typeface="Arial"/>
                <a:cs typeface="Arial"/>
              </a:rPr>
              <a:t>al</a:t>
            </a:r>
            <a:r>
              <a:rPr lang="tr-TR" sz="3200" dirty="0" smtClean="0">
                <a:latin typeface="Arial"/>
                <a:cs typeface="Arial"/>
              </a:rPr>
              <a:t>t</a:t>
            </a:r>
            <a:r>
              <a:rPr lang="tr-TR" sz="3200" spc="-5" dirty="0" smtClean="0">
                <a:latin typeface="Arial"/>
                <a:cs typeface="Arial"/>
              </a:rPr>
              <a:t>mak</a:t>
            </a:r>
            <a:r>
              <a:rPr lang="tr-TR" sz="3200" spc="-10" dirty="0" smtClean="0">
                <a:latin typeface="Arial"/>
                <a:cs typeface="Arial"/>
              </a:rPr>
              <a:t> </a:t>
            </a:r>
            <a:r>
              <a:rPr lang="tr-TR" sz="3200" spc="-5" dirty="0" smtClean="0">
                <a:latin typeface="Arial"/>
                <a:cs typeface="Arial"/>
              </a:rPr>
              <a:t>için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00025" indent="-187325">
              <a:lnSpc>
                <a:spcPct val="101000"/>
              </a:lnSpc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Egzersiz sonrasında en kısa zamanda duş alınmalı,</a:t>
            </a:r>
          </a:p>
          <a:p>
            <a:pPr marL="200025" indent="-187325">
              <a:spcBef>
                <a:spcPts val="438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Başkasının malzemeleri kullanılmamalı,</a:t>
            </a:r>
          </a:p>
          <a:p>
            <a:pPr marL="200025" indent="-187325">
              <a:spcBef>
                <a:spcPts val="438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Çıplak ayakla zemine basılmamalı</a:t>
            </a:r>
          </a:p>
          <a:p>
            <a:pPr marL="200025" indent="-187325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Zemin periyodik olarak antiseptik bir temizleyici ile temizlenmelidir.</a:t>
            </a:r>
          </a:p>
          <a:p>
            <a:pPr marL="200025" indent="-187325" algn="just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Solunum yolu enfeksiyonları riskini azaltmak için soyunma odaları ve spor yapılan alanlar gerektiği kadar havalandırılmalıdır.</a:t>
            </a:r>
          </a:p>
          <a:p>
            <a:pPr marL="200025" indent="-187325" algn="just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Ortamın sıcaklığına uygun ve vücut ısısını normal düzeyde tutacak giysiler tercih edilmelidir.</a:t>
            </a:r>
          </a:p>
          <a:p>
            <a:pPr marL="200025" indent="-187325" algn="just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endParaRPr lang="tr-TR" dirty="0" smtClean="0">
              <a:latin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00025" indent="-187325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Sıcak ve nemli havalarda hafif, pamuklu, teri çeken, eğer açık havada yapılıyorsa güneş ışınlarını yansıtan giysiler giyilmeli</a:t>
            </a:r>
            <a:r>
              <a:rPr lang="tr-TR" b="1" dirty="0" smtClean="0">
                <a:latin typeface="Arial" charset="0"/>
              </a:rPr>
              <a:t>, </a:t>
            </a:r>
            <a:r>
              <a:rPr lang="tr-TR" dirty="0" smtClean="0">
                <a:latin typeface="Arial" charset="0"/>
              </a:rPr>
              <a:t>sentetik giysiler giyilmemelidir.</a:t>
            </a:r>
          </a:p>
          <a:p>
            <a:pPr marL="200025" indent="-187325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endParaRPr lang="tr-TR" dirty="0" smtClean="0">
              <a:latin typeface="Arial" charset="0"/>
            </a:endParaRPr>
          </a:p>
          <a:p>
            <a:pPr marL="200025" indent="-187325">
              <a:spcBef>
                <a:spcPts val="438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Vücudun soğuktan korunması için kat kat giyinmek ve ısındıktan sonra ya da gerektiğinde üstteki giysiler çıkartmak önerilmektedir</a:t>
            </a:r>
          </a:p>
          <a:p>
            <a:pPr marL="200025" indent="-187325">
              <a:spcBef>
                <a:spcPts val="438"/>
              </a:spcBef>
              <a:tabLst>
                <a:tab pos="201613" algn="l"/>
              </a:tabLst>
            </a:pP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00025" indent="-187325">
              <a:lnSpc>
                <a:spcPct val="101000"/>
              </a:lnSpc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Spora uygun ve deforme olmamış ayakkabılar spor yaralanmalarından korunmada önemli rol oynar.</a:t>
            </a:r>
          </a:p>
          <a:p>
            <a:pPr marL="200025" indent="-187325">
              <a:lnSpc>
                <a:spcPct val="101000"/>
              </a:lnSpc>
              <a:tabLst>
                <a:tab pos="201613" algn="l"/>
              </a:tabLst>
            </a:pPr>
            <a:endParaRPr lang="tr-TR" dirty="0" smtClean="0">
              <a:latin typeface="Arial" charset="0"/>
            </a:endParaRPr>
          </a:p>
          <a:p>
            <a:pPr marL="200025" indent="-187325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Spor ayakkabıları ayağa binen yükü azaltabilmeli ve ayak bileğinin aşırı içe dönüşünü önleyebilmelidir.</a:t>
            </a:r>
          </a:p>
          <a:p>
            <a:pPr marL="200025" indent="-187325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endParaRPr lang="tr-TR" dirty="0" smtClean="0">
              <a:latin typeface="Arial" charset="0"/>
            </a:endParaRPr>
          </a:p>
          <a:p>
            <a:pPr marL="200025" indent="-187325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Ayakkabıların terletmemesi mantar enfeksiyonlarının önlenmesi açısından önem taşımaktadır.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Özet sonuç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2700"/>
            <a:r>
              <a:rPr lang="tr-TR" dirty="0" smtClean="0">
                <a:latin typeface="Arial" charset="0"/>
              </a:rPr>
              <a:t>Spora katılım öncesi muayenelerin amaçları;</a:t>
            </a:r>
          </a:p>
          <a:p>
            <a:pPr marL="12700">
              <a:lnSpc>
                <a:spcPct val="101000"/>
              </a:lnSpc>
              <a:spcBef>
                <a:spcPts val="425"/>
              </a:spcBef>
            </a:pPr>
            <a:r>
              <a:rPr lang="tr-TR" dirty="0" smtClean="0">
                <a:latin typeface="Arial" charset="0"/>
              </a:rPr>
              <a:t>Yaşamı tehdit edebilecek ya da engelliliğe neden olabilecek durumları araştırmak</a:t>
            </a:r>
          </a:p>
          <a:p>
            <a:pPr marL="12700">
              <a:lnSpc>
                <a:spcPct val="101000"/>
              </a:lnSpc>
              <a:spcBef>
                <a:spcPts val="425"/>
              </a:spcBef>
            </a:pPr>
            <a:r>
              <a:rPr lang="tr-TR" dirty="0" smtClean="0">
                <a:latin typeface="Arial" charset="0"/>
              </a:rPr>
              <a:t>yaralanma veya hastalıklar için hazırlayıcı faktörleri tespit etmek,</a:t>
            </a:r>
          </a:p>
          <a:p>
            <a:pPr marL="12700">
              <a:spcBef>
                <a:spcPts val="438"/>
              </a:spcBef>
            </a:pPr>
            <a:r>
              <a:rPr lang="tr-TR" dirty="0" smtClean="0">
                <a:latin typeface="Arial" charset="0"/>
              </a:rPr>
              <a:t>fiziksel uygunluğun değerlendirilmesi,</a:t>
            </a:r>
          </a:p>
          <a:p>
            <a:pPr marL="12700">
              <a:spcBef>
                <a:spcPts val="438"/>
              </a:spcBef>
            </a:pPr>
            <a:r>
              <a:rPr lang="tr-TR" dirty="0" smtClean="0">
                <a:latin typeface="Arial" charset="0"/>
              </a:rPr>
              <a:t>malzemenin gözden geçirilmesi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Spora katilim öncesi lisans muayeneleri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329642" cy="4873752"/>
          </a:xfrm>
        </p:spPr>
        <p:txBody>
          <a:bodyPr>
            <a:normAutofit/>
          </a:bodyPr>
          <a:lstStyle/>
          <a:p>
            <a:pPr marL="201295" indent="-188595">
              <a:spcBef>
                <a:spcPts val="0"/>
              </a:spcBef>
              <a:tabLst>
                <a:tab pos="201930" algn="l"/>
              </a:tabLst>
              <a:defRPr/>
            </a:pPr>
            <a:r>
              <a:rPr lang="tr-TR" dirty="0">
                <a:solidFill>
                  <a:srgbClr val="00B0F0"/>
                </a:solidFill>
                <a:latin typeface="Times New Roman"/>
                <a:cs typeface="Times New Roman"/>
              </a:rPr>
              <a:t>İkincil</a:t>
            </a:r>
            <a:r>
              <a:rPr lang="tr-TR" spc="-20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rgbClr val="00B0F0"/>
                </a:solidFill>
                <a:latin typeface="Times New Roman"/>
                <a:cs typeface="Times New Roman"/>
              </a:rPr>
              <a:t>Amaç;</a:t>
            </a:r>
          </a:p>
          <a:p>
            <a:pPr marL="567055" lvl="1" indent="-188595">
              <a:spcBef>
                <a:spcPts val="0"/>
              </a:spcBef>
              <a:tabLst>
                <a:tab pos="201930" algn="l"/>
              </a:tabLst>
              <a:defRPr/>
            </a:pPr>
            <a:r>
              <a:rPr lang="tr-TR" sz="2800" dirty="0">
                <a:latin typeface="Times New Roman"/>
                <a:cs typeface="Times New Roman"/>
              </a:rPr>
              <a:t>Genel</a:t>
            </a:r>
            <a:r>
              <a:rPr lang="tr-TR" sz="2800" spc="-15" dirty="0">
                <a:latin typeface="Times New Roman"/>
                <a:cs typeface="Times New Roman"/>
              </a:rPr>
              <a:t> </a:t>
            </a:r>
            <a:r>
              <a:rPr lang="tr-TR" sz="2800" dirty="0">
                <a:latin typeface="Times New Roman"/>
                <a:cs typeface="Times New Roman"/>
              </a:rPr>
              <a:t>Sağlığı</a:t>
            </a:r>
            <a:r>
              <a:rPr lang="tr-TR" sz="2800" spc="-10" dirty="0">
                <a:latin typeface="Times New Roman"/>
                <a:cs typeface="Times New Roman"/>
              </a:rPr>
              <a:t> </a:t>
            </a:r>
            <a:r>
              <a:rPr lang="tr-TR" sz="2800" dirty="0">
                <a:latin typeface="Times New Roman"/>
                <a:cs typeface="Times New Roman"/>
              </a:rPr>
              <a:t>Değerlendirmektir</a:t>
            </a:r>
            <a:r>
              <a:rPr lang="tr-TR" sz="2800" dirty="0" smtClean="0">
                <a:latin typeface="Times New Roman"/>
                <a:cs typeface="Times New Roman"/>
              </a:rPr>
              <a:t>.</a:t>
            </a:r>
            <a:endParaRPr lang="tr-T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0025" indent="-187325">
              <a:tabLst>
                <a:tab pos="201613" algn="l"/>
              </a:tabLst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 amaçlar ;</a:t>
            </a:r>
          </a:p>
          <a:p>
            <a:pPr marL="422275" lvl="1" indent="-157163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Sporcunun Yarışma Dışı Kalabileceği Durumları Araştırmak</a:t>
            </a:r>
          </a:p>
          <a:p>
            <a:pPr marL="422275" lvl="1" indent="-157163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Yaralanmaya Neden Olabilecek Durumları Araştırmak,</a:t>
            </a:r>
          </a:p>
          <a:p>
            <a:pPr marL="422275" lvl="1" indent="-157163">
              <a:spcBef>
                <a:spcPts val="438"/>
              </a:spcBef>
              <a:tabLst>
                <a:tab pos="201613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Fiziksel Uygunluk Düzeyini Değerlendirmek</a:t>
            </a:r>
          </a:p>
          <a:p>
            <a:pPr marL="422275" lvl="1" indent="-157163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Egzersiz Programı İçin Önerilerde Bulunmayı Kapsamaktadır.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Özet sonuç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00025" indent="-187325" algn="just">
              <a:lnSpc>
                <a:spcPct val="101000"/>
              </a:lnSpc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Sezon başlamadan önce sporcunun 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eksik yönlerini tamamlamak </a:t>
            </a:r>
            <a:r>
              <a:rPr lang="tr-TR" dirty="0" smtClean="0">
                <a:latin typeface="Arial" charset="0"/>
              </a:rPr>
              <a:t>ve gerekli 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önlemleri alabilmek için yeterli zamanı olmalıdır.</a:t>
            </a:r>
            <a:endParaRPr lang="tr-TR" dirty="0" smtClean="0">
              <a:latin typeface="Arial" charset="0"/>
            </a:endParaRPr>
          </a:p>
          <a:p>
            <a:pPr marL="200025" indent="-187325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Spora katılım öncesi muayenelerin yapılması ile sezonun başlaması arasında geçen süre 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minimum 4 hafta </a:t>
            </a:r>
            <a:r>
              <a:rPr lang="tr-TR" dirty="0" smtClean="0">
                <a:latin typeface="Arial" charset="0"/>
              </a:rPr>
              <a:t>olmalıdır.</a:t>
            </a:r>
          </a:p>
          <a:p>
            <a:r>
              <a:rPr lang="tr-TR" dirty="0" smtClean="0">
                <a:latin typeface="Arial" charset="0"/>
              </a:rPr>
              <a:t>Her sporcu her yıl sağlık izin belgesi almak zorundadır.</a:t>
            </a:r>
          </a:p>
          <a:p>
            <a:r>
              <a:rPr lang="tr-TR" dirty="0" smtClean="0">
                <a:latin typeface="Arial" charset="0"/>
              </a:rPr>
              <a:t>Yönetmelikte yer alan sağlık belgesi formu yerine daha 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detaylı bir formun kullanımı </a:t>
            </a:r>
            <a:r>
              <a:rPr lang="tr-TR" dirty="0" smtClean="0">
                <a:latin typeface="Arial" charset="0"/>
              </a:rPr>
              <a:t>ani ölümler gibi bazı önemli durumlar ve spor yaralanmalarından korunmada büyük önem taşımaktadır.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Özet sonuç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00025" indent="-187325"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Hijyen oldukça önemlidir.</a:t>
            </a:r>
          </a:p>
          <a:p>
            <a:pPr marL="200025" indent="-187325">
              <a:spcBef>
                <a:spcPts val="438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Sporcuların sağlığı açısından sporcular</a:t>
            </a:r>
          </a:p>
          <a:p>
            <a:pPr marL="200025" indent="-187325">
              <a:spcBef>
                <a:spcPts val="438"/>
              </a:spcBef>
              <a:tabLst>
                <a:tab pos="201613" algn="l"/>
              </a:tabLst>
            </a:pPr>
            <a:endParaRPr lang="tr-TR" dirty="0" smtClean="0">
              <a:latin typeface="Arial" charset="0"/>
            </a:endParaRPr>
          </a:p>
          <a:p>
            <a:pPr marL="200025" indent="-187325">
              <a:lnSpc>
                <a:spcPct val="101000"/>
              </a:lnSpc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hijyen konusunda 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eğitilmeli </a:t>
            </a:r>
            <a:r>
              <a:rPr lang="tr-TR" dirty="0" smtClean="0">
                <a:latin typeface="Arial" charset="0"/>
              </a:rPr>
              <a:t>ve 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spor ortamının hijyenik olması </a:t>
            </a:r>
            <a:r>
              <a:rPr lang="tr-TR" dirty="0" smtClean="0">
                <a:latin typeface="Arial" charset="0"/>
              </a:rPr>
              <a:t>sağlanmalıdır.</a:t>
            </a:r>
          </a:p>
          <a:p>
            <a:pPr marL="200025" indent="-187325">
              <a:lnSpc>
                <a:spcPct val="101000"/>
              </a:lnSpc>
              <a:tabLst>
                <a:tab pos="201613" algn="l"/>
              </a:tabLst>
            </a:pPr>
            <a:endParaRPr lang="tr-TR" dirty="0" smtClean="0">
              <a:latin typeface="Arial" charset="0"/>
            </a:endParaRPr>
          </a:p>
          <a:p>
            <a:r>
              <a:rPr lang="tr-TR" dirty="0" smtClean="0">
                <a:latin typeface="Arial" charset="0"/>
              </a:rPr>
              <a:t>Antrenörün sporcu sağlığına ilişkin genel esasları 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bilmesi </a:t>
            </a:r>
            <a:r>
              <a:rPr lang="tr-TR" dirty="0" smtClean="0">
                <a:latin typeface="Arial" charset="0"/>
              </a:rPr>
              <a:t>ve 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gereklerini yerine getirebilmesi </a:t>
            </a:r>
            <a:r>
              <a:rPr lang="tr-TR" dirty="0" smtClean="0">
                <a:latin typeface="Arial" charset="0"/>
              </a:rPr>
              <a:t>ya da 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organize edebilmesi </a:t>
            </a:r>
            <a:r>
              <a:rPr lang="tr-TR" dirty="0" smtClean="0">
                <a:latin typeface="Arial" charset="0"/>
              </a:rPr>
              <a:t>önemlidir.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Spora katilim öncesi lisans muayeneleri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01295" indent="-188595">
              <a:spcBef>
                <a:spcPts val="0"/>
              </a:spcBef>
              <a:tabLst>
                <a:tab pos="201930" algn="l"/>
              </a:tabLst>
              <a:defRPr/>
            </a:pPr>
            <a:r>
              <a:rPr lang="tr-TR" spc="-10" dirty="0" smtClean="0">
                <a:latin typeface="Times New Roman"/>
                <a:cs typeface="Times New Roman"/>
              </a:rPr>
              <a:t>Spora</a:t>
            </a:r>
            <a:r>
              <a:rPr lang="tr-TR" spc="-15" dirty="0" smtClean="0">
                <a:latin typeface="Times New Roman"/>
                <a:cs typeface="Times New Roman"/>
              </a:rPr>
              <a:t> </a:t>
            </a:r>
            <a:r>
              <a:rPr lang="tr-TR" spc="-10" dirty="0" smtClean="0">
                <a:latin typeface="Times New Roman"/>
                <a:cs typeface="Times New Roman"/>
              </a:rPr>
              <a:t>k</a:t>
            </a:r>
            <a:r>
              <a:rPr lang="tr-TR" spc="-15" dirty="0" smtClean="0">
                <a:latin typeface="Times New Roman"/>
                <a:cs typeface="Times New Roman"/>
              </a:rPr>
              <a:t>a</a:t>
            </a:r>
            <a:r>
              <a:rPr lang="tr-TR" spc="-10" dirty="0" smtClean="0">
                <a:latin typeface="Times New Roman"/>
                <a:cs typeface="Times New Roman"/>
              </a:rPr>
              <a:t>tılım</a:t>
            </a:r>
            <a:r>
              <a:rPr lang="tr-TR" spc="-15" dirty="0" smtClean="0">
                <a:latin typeface="Times New Roman"/>
                <a:cs typeface="Times New Roman"/>
              </a:rPr>
              <a:t> </a:t>
            </a:r>
            <a:r>
              <a:rPr lang="tr-TR" spc="-10" dirty="0" smtClean="0">
                <a:latin typeface="Times New Roman"/>
                <a:cs typeface="Times New Roman"/>
              </a:rPr>
              <a:t>ön</a:t>
            </a:r>
            <a:r>
              <a:rPr lang="tr-TR" spc="-15" dirty="0" smtClean="0">
                <a:latin typeface="Times New Roman"/>
                <a:cs typeface="Times New Roman"/>
              </a:rPr>
              <a:t>ce</a:t>
            </a:r>
            <a:r>
              <a:rPr lang="tr-TR" spc="-10" dirty="0" smtClean="0">
                <a:latin typeface="Times New Roman"/>
                <a:cs typeface="Times New Roman"/>
              </a:rPr>
              <a:t>si </a:t>
            </a:r>
            <a:r>
              <a:rPr lang="tr-TR" spc="-5" dirty="0" smtClean="0">
                <a:latin typeface="Times New Roman"/>
                <a:cs typeface="Times New Roman"/>
              </a:rPr>
              <a:t>lis</a:t>
            </a:r>
            <a:r>
              <a:rPr lang="tr-TR" spc="-15" dirty="0" smtClean="0">
                <a:latin typeface="Times New Roman"/>
                <a:cs typeface="Times New Roman"/>
              </a:rPr>
              <a:t>a</a:t>
            </a:r>
            <a:r>
              <a:rPr lang="tr-TR" spc="-10" dirty="0" smtClean="0">
                <a:latin typeface="Times New Roman"/>
                <a:cs typeface="Times New Roman"/>
              </a:rPr>
              <a:t>ns </a:t>
            </a:r>
            <a:r>
              <a:rPr lang="tr-TR" spc="-25" dirty="0" smtClean="0">
                <a:latin typeface="Times New Roman"/>
                <a:cs typeface="Times New Roman"/>
              </a:rPr>
              <a:t>m</a:t>
            </a:r>
            <a:r>
              <a:rPr lang="tr-TR" spc="-10" dirty="0" smtClean="0">
                <a:latin typeface="Times New Roman"/>
                <a:cs typeface="Times New Roman"/>
              </a:rPr>
              <a:t>u</a:t>
            </a:r>
            <a:r>
              <a:rPr lang="tr-TR" spc="-15" dirty="0" smtClean="0">
                <a:latin typeface="Times New Roman"/>
                <a:cs typeface="Times New Roman"/>
              </a:rPr>
              <a:t>a</a:t>
            </a:r>
            <a:r>
              <a:rPr lang="tr-TR" spc="-10" dirty="0" smtClean="0">
                <a:latin typeface="Times New Roman"/>
                <a:cs typeface="Times New Roman"/>
              </a:rPr>
              <a:t>y</a:t>
            </a:r>
            <a:r>
              <a:rPr lang="tr-TR" spc="-15" dirty="0" smtClean="0">
                <a:latin typeface="Times New Roman"/>
                <a:cs typeface="Times New Roman"/>
              </a:rPr>
              <a:t>e</a:t>
            </a:r>
            <a:r>
              <a:rPr lang="tr-TR" spc="-10" dirty="0" smtClean="0">
                <a:latin typeface="Times New Roman"/>
                <a:cs typeface="Times New Roman"/>
              </a:rPr>
              <a:t>n</a:t>
            </a:r>
            <a:r>
              <a:rPr lang="tr-TR" spc="-15" dirty="0" smtClean="0">
                <a:latin typeface="Times New Roman"/>
                <a:cs typeface="Times New Roman"/>
              </a:rPr>
              <a:t>e</a:t>
            </a:r>
            <a:r>
              <a:rPr lang="tr-TR" spc="-5" dirty="0" smtClean="0">
                <a:latin typeface="Times New Roman"/>
                <a:cs typeface="Times New Roman"/>
              </a:rPr>
              <a:t>l</a:t>
            </a:r>
            <a:r>
              <a:rPr lang="tr-TR" spc="-15" dirty="0" smtClean="0">
                <a:latin typeface="Times New Roman"/>
                <a:cs typeface="Times New Roman"/>
              </a:rPr>
              <a:t>e</a:t>
            </a:r>
            <a:r>
              <a:rPr lang="tr-TR" spc="-5" dirty="0" smtClean="0">
                <a:latin typeface="Times New Roman"/>
                <a:cs typeface="Times New Roman"/>
              </a:rPr>
              <a:t>ri;</a:t>
            </a:r>
            <a:endParaRPr lang="tr-TR" dirty="0" smtClean="0">
              <a:latin typeface="Times New Roman"/>
              <a:cs typeface="Times New Roman"/>
            </a:endParaRPr>
          </a:p>
          <a:p>
            <a:pPr marL="422275" lvl="1" indent="-157480">
              <a:spcBef>
                <a:spcPts val="360"/>
              </a:spcBef>
              <a:buClr>
                <a:srgbClr val="FF0000"/>
              </a:buClr>
              <a:tabLst>
                <a:tab pos="422909" algn="l"/>
              </a:tabLst>
              <a:defRPr/>
            </a:pPr>
            <a:r>
              <a:rPr lang="tr-TR" sz="24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Tıbbi</a:t>
            </a:r>
            <a:r>
              <a:rPr lang="tr-TR" sz="24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Hik</a:t>
            </a:r>
            <a:r>
              <a:rPr lang="tr-TR" sz="2400" spc="-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lang="tr-TR" sz="24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ye </a:t>
            </a:r>
            <a:r>
              <a:rPr lang="tr-TR" sz="24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422909" lvl="1" indent="-158115">
              <a:spcBef>
                <a:spcPts val="360"/>
              </a:spcBef>
              <a:buClr>
                <a:srgbClr val="FF0000"/>
              </a:buClr>
              <a:tabLst>
                <a:tab pos="423545" algn="l"/>
              </a:tabLst>
              <a:defRPr/>
            </a:pPr>
            <a:r>
              <a:rPr lang="tr-TR" sz="24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Fi</a:t>
            </a:r>
            <a:r>
              <a:rPr lang="tr-TR" sz="2400" spc="-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lang="tr-TR" sz="24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ik</a:t>
            </a:r>
            <a:r>
              <a:rPr lang="tr-TR" sz="2400" spc="-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tr-TR" sz="24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lang="tr-TR" sz="24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lang="tr-TR" sz="2400" spc="-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lang="tr-TR" sz="24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lang="tr-TR" sz="2400" spc="-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lang="tr-TR" sz="24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tr-TR" sz="2400" spc="-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lang="tr-TR" sz="24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422909" lvl="1" indent="-158115">
              <a:spcBef>
                <a:spcPts val="360"/>
              </a:spcBef>
              <a:buClr>
                <a:srgbClr val="FF0000"/>
              </a:buClr>
              <a:tabLst>
                <a:tab pos="423545" algn="l"/>
              </a:tabLst>
              <a:defRPr/>
            </a:pPr>
            <a:r>
              <a:rPr lang="tr-TR" sz="2400" spc="-10" dirty="0" smtClean="0">
                <a:latin typeface="Times New Roman"/>
                <a:cs typeface="Times New Roman"/>
              </a:rPr>
              <a:t>G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10" dirty="0" smtClean="0">
                <a:latin typeface="Times New Roman"/>
                <a:cs typeface="Times New Roman"/>
              </a:rPr>
              <a:t>n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5" dirty="0" smtClean="0">
                <a:latin typeface="Times New Roman"/>
                <a:cs typeface="Times New Roman"/>
              </a:rPr>
              <a:t>l</a:t>
            </a:r>
            <a:r>
              <a:rPr lang="tr-TR" sz="2400" spc="-20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Tıbbi S</a:t>
            </a:r>
            <a:r>
              <a:rPr lang="tr-TR" sz="2400" spc="-15" dirty="0" smtClean="0">
                <a:latin typeface="Times New Roman"/>
                <a:cs typeface="Times New Roman"/>
              </a:rPr>
              <a:t>a</a:t>
            </a:r>
            <a:r>
              <a:rPr lang="tr-TR" sz="2400" spc="-10" dirty="0" smtClean="0">
                <a:latin typeface="Times New Roman"/>
                <a:cs typeface="Times New Roman"/>
              </a:rPr>
              <a:t>ğlığın</a:t>
            </a:r>
            <a:r>
              <a:rPr lang="tr-TR" sz="2400" spc="-15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D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10" dirty="0" smtClean="0">
                <a:latin typeface="Times New Roman"/>
                <a:cs typeface="Times New Roman"/>
              </a:rPr>
              <a:t>ğ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5" dirty="0" smtClean="0">
                <a:latin typeface="Times New Roman"/>
                <a:cs typeface="Times New Roman"/>
              </a:rPr>
              <a:t>rl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10" dirty="0" smtClean="0">
                <a:latin typeface="Times New Roman"/>
                <a:cs typeface="Times New Roman"/>
              </a:rPr>
              <a:t>ndiril</a:t>
            </a:r>
            <a:r>
              <a:rPr lang="tr-TR" sz="2400" spc="-25" dirty="0" smtClean="0">
                <a:latin typeface="Times New Roman"/>
                <a:cs typeface="Times New Roman"/>
              </a:rPr>
              <a:t>m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5" dirty="0" smtClean="0">
                <a:latin typeface="Times New Roman"/>
                <a:cs typeface="Times New Roman"/>
              </a:rPr>
              <a:t>si,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422909" lvl="1" indent="-158115">
              <a:spcBef>
                <a:spcPts val="360"/>
              </a:spcBef>
              <a:buClr>
                <a:srgbClr val="FF0000"/>
              </a:buClr>
              <a:tabLst>
                <a:tab pos="423545" algn="l"/>
              </a:tabLst>
              <a:defRPr/>
            </a:pPr>
            <a:r>
              <a:rPr lang="tr-TR" sz="2400" spc="-10" dirty="0" smtClean="0">
                <a:latin typeface="Times New Roman"/>
                <a:cs typeface="Times New Roman"/>
              </a:rPr>
              <a:t>Vü</a:t>
            </a:r>
            <a:r>
              <a:rPr lang="tr-TR" sz="2400" spc="-15" dirty="0" smtClean="0">
                <a:latin typeface="Times New Roman"/>
                <a:cs typeface="Times New Roman"/>
              </a:rPr>
              <a:t>c</a:t>
            </a:r>
            <a:r>
              <a:rPr lang="tr-TR" sz="2400" spc="-10" dirty="0" smtClean="0">
                <a:latin typeface="Times New Roman"/>
                <a:cs typeface="Times New Roman"/>
              </a:rPr>
              <a:t>ut</a:t>
            </a:r>
            <a:r>
              <a:rPr lang="tr-TR" sz="2400" spc="-20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Ko</a:t>
            </a:r>
            <a:r>
              <a:rPr lang="tr-TR" sz="2400" spc="-25" dirty="0" smtClean="0">
                <a:latin typeface="Times New Roman"/>
                <a:cs typeface="Times New Roman"/>
              </a:rPr>
              <a:t>m</a:t>
            </a:r>
            <a:r>
              <a:rPr lang="tr-TR" sz="2400" spc="-10" dirty="0" smtClean="0">
                <a:latin typeface="Times New Roman"/>
                <a:cs typeface="Times New Roman"/>
              </a:rPr>
              <a:t>po</a:t>
            </a:r>
            <a:r>
              <a:rPr lang="tr-TR" sz="2400" spc="-15" dirty="0" smtClean="0">
                <a:latin typeface="Times New Roman"/>
                <a:cs typeface="Times New Roman"/>
              </a:rPr>
              <a:t>z</a:t>
            </a:r>
            <a:r>
              <a:rPr lang="tr-TR" sz="2400" spc="-10" dirty="0" smtClean="0">
                <a:latin typeface="Times New Roman"/>
                <a:cs typeface="Times New Roman"/>
              </a:rPr>
              <a:t>isyonu,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422909" lvl="1" indent="-158115">
              <a:spcBef>
                <a:spcPts val="360"/>
              </a:spcBef>
              <a:buClr>
                <a:srgbClr val="FF0000"/>
              </a:buClr>
              <a:tabLst>
                <a:tab pos="423545" algn="l"/>
              </a:tabLst>
              <a:defRPr/>
            </a:pPr>
            <a:r>
              <a:rPr lang="tr-TR" sz="2400" spc="-15" dirty="0" smtClean="0">
                <a:latin typeface="Times New Roman"/>
                <a:cs typeface="Times New Roman"/>
              </a:rPr>
              <a:t>A</a:t>
            </a:r>
            <a:r>
              <a:rPr lang="tr-TR" sz="2400" spc="-10" dirty="0" smtClean="0">
                <a:latin typeface="Times New Roman"/>
                <a:cs typeface="Times New Roman"/>
              </a:rPr>
              <a:t>n</a:t>
            </a:r>
            <a:r>
              <a:rPr lang="tr-TR" sz="2400" spc="-15" dirty="0" smtClean="0">
                <a:latin typeface="Times New Roman"/>
                <a:cs typeface="Times New Roman"/>
              </a:rPr>
              <a:t>a</a:t>
            </a:r>
            <a:r>
              <a:rPr lang="tr-TR" sz="2400" spc="-10" dirty="0" smtClean="0">
                <a:latin typeface="Times New Roman"/>
                <a:cs typeface="Times New Roman"/>
              </a:rPr>
              <a:t>to</a:t>
            </a:r>
            <a:r>
              <a:rPr lang="tr-TR" sz="2400" spc="-25" dirty="0" smtClean="0">
                <a:latin typeface="Times New Roman"/>
                <a:cs typeface="Times New Roman"/>
              </a:rPr>
              <a:t>m</a:t>
            </a:r>
            <a:r>
              <a:rPr lang="tr-TR" sz="2400" spc="-10" dirty="0" smtClean="0">
                <a:latin typeface="Times New Roman"/>
                <a:cs typeface="Times New Roman"/>
              </a:rPr>
              <a:t>ik ve Biyo</a:t>
            </a:r>
            <a:r>
              <a:rPr lang="tr-TR" sz="2400" spc="-25" dirty="0" smtClean="0">
                <a:latin typeface="Times New Roman"/>
                <a:cs typeface="Times New Roman"/>
              </a:rPr>
              <a:t>m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10" dirty="0" smtClean="0">
                <a:latin typeface="Times New Roman"/>
                <a:cs typeface="Times New Roman"/>
              </a:rPr>
              <a:t>k</a:t>
            </a:r>
            <a:r>
              <a:rPr lang="tr-TR" sz="2400" spc="-15" dirty="0" smtClean="0">
                <a:latin typeface="Times New Roman"/>
                <a:cs typeface="Times New Roman"/>
              </a:rPr>
              <a:t>a</a:t>
            </a:r>
            <a:r>
              <a:rPr lang="tr-TR" sz="2400" spc="-10" dirty="0" smtClean="0">
                <a:latin typeface="Times New Roman"/>
                <a:cs typeface="Times New Roman"/>
              </a:rPr>
              <a:t>nik D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10" dirty="0" smtClean="0">
                <a:latin typeface="Times New Roman"/>
                <a:cs typeface="Times New Roman"/>
              </a:rPr>
              <a:t>ğ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5" dirty="0" smtClean="0">
                <a:latin typeface="Times New Roman"/>
                <a:cs typeface="Times New Roman"/>
              </a:rPr>
              <a:t>rl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10" dirty="0" smtClean="0">
                <a:latin typeface="Times New Roman"/>
                <a:cs typeface="Times New Roman"/>
              </a:rPr>
              <a:t>ndir</a:t>
            </a:r>
            <a:r>
              <a:rPr lang="tr-TR" sz="2400" spc="-25" dirty="0" smtClean="0">
                <a:latin typeface="Times New Roman"/>
                <a:cs typeface="Times New Roman"/>
              </a:rPr>
              <a:t>m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5" dirty="0" smtClean="0">
                <a:latin typeface="Times New Roman"/>
                <a:cs typeface="Times New Roman"/>
              </a:rPr>
              <a:t>,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422909" lvl="1" indent="-158115">
              <a:spcBef>
                <a:spcPts val="360"/>
              </a:spcBef>
              <a:buClr>
                <a:srgbClr val="FF0000"/>
              </a:buClr>
              <a:tabLst>
                <a:tab pos="423545" algn="l"/>
              </a:tabLst>
              <a:defRPr/>
            </a:pPr>
            <a:r>
              <a:rPr lang="tr-TR" sz="2400" spc="-10" dirty="0" smtClean="0">
                <a:latin typeface="Times New Roman"/>
                <a:cs typeface="Times New Roman"/>
              </a:rPr>
              <a:t>K</a:t>
            </a:r>
            <a:r>
              <a:rPr lang="tr-TR" sz="2400" spc="-15" dirty="0" smtClean="0">
                <a:latin typeface="Times New Roman"/>
                <a:cs typeface="Times New Roman"/>
              </a:rPr>
              <a:t>a</a:t>
            </a:r>
            <a:r>
              <a:rPr lang="tr-TR" sz="2400" spc="-10" dirty="0" smtClean="0">
                <a:latin typeface="Times New Roman"/>
                <a:cs typeface="Times New Roman"/>
              </a:rPr>
              <a:t>s-isk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5" dirty="0" smtClean="0">
                <a:latin typeface="Times New Roman"/>
                <a:cs typeface="Times New Roman"/>
              </a:rPr>
              <a:t>l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5" dirty="0" smtClean="0">
                <a:latin typeface="Times New Roman"/>
                <a:cs typeface="Times New Roman"/>
              </a:rPr>
              <a:t>t</a:t>
            </a:r>
            <a:r>
              <a:rPr lang="tr-TR" sz="2400" spc="-25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Sist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25" dirty="0" smtClean="0">
                <a:latin typeface="Times New Roman"/>
                <a:cs typeface="Times New Roman"/>
              </a:rPr>
              <a:t>m</a:t>
            </a:r>
            <a:r>
              <a:rPr lang="tr-TR" sz="2400" spc="-5" dirty="0" smtClean="0">
                <a:latin typeface="Times New Roman"/>
                <a:cs typeface="Times New Roman"/>
              </a:rPr>
              <a:t>i </a:t>
            </a:r>
            <a:r>
              <a:rPr lang="tr-TR" sz="2400" spc="-25" dirty="0" smtClean="0">
                <a:latin typeface="Times New Roman"/>
                <a:cs typeface="Times New Roman"/>
              </a:rPr>
              <a:t>M</a:t>
            </a:r>
            <a:r>
              <a:rPr lang="tr-TR" sz="2400" spc="-10" dirty="0" smtClean="0">
                <a:latin typeface="Times New Roman"/>
                <a:cs typeface="Times New Roman"/>
              </a:rPr>
              <a:t>u</a:t>
            </a:r>
            <a:r>
              <a:rPr lang="tr-TR" sz="2400" spc="-15" dirty="0" smtClean="0">
                <a:latin typeface="Times New Roman"/>
                <a:cs typeface="Times New Roman"/>
              </a:rPr>
              <a:t>a</a:t>
            </a:r>
            <a:r>
              <a:rPr lang="tr-TR" sz="2400" spc="-10" dirty="0" smtClean="0">
                <a:latin typeface="Times New Roman"/>
                <a:cs typeface="Times New Roman"/>
              </a:rPr>
              <a:t>y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10" dirty="0" smtClean="0">
                <a:latin typeface="Times New Roman"/>
                <a:cs typeface="Times New Roman"/>
              </a:rPr>
              <a:t>n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5" dirty="0" smtClean="0">
                <a:latin typeface="Times New Roman"/>
                <a:cs typeface="Times New Roman"/>
              </a:rPr>
              <a:t>si,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422909" lvl="1" indent="-158115">
              <a:spcBef>
                <a:spcPts val="360"/>
              </a:spcBef>
              <a:buClr>
                <a:srgbClr val="FF0000"/>
              </a:buClr>
              <a:tabLst>
                <a:tab pos="423545" algn="l"/>
              </a:tabLst>
              <a:defRPr/>
            </a:pPr>
            <a:r>
              <a:rPr lang="tr-TR" sz="2400" spc="-25" dirty="0" smtClean="0">
                <a:latin typeface="Times New Roman"/>
                <a:cs typeface="Times New Roman"/>
              </a:rPr>
              <a:t>M</a:t>
            </a:r>
            <a:r>
              <a:rPr lang="tr-TR" sz="2400" spc="-15" dirty="0" smtClean="0">
                <a:latin typeface="Times New Roman"/>
                <a:cs typeface="Times New Roman"/>
              </a:rPr>
              <a:t>a</a:t>
            </a:r>
            <a:r>
              <a:rPr lang="tr-TR" sz="2400" spc="-5" dirty="0" smtClean="0">
                <a:latin typeface="Times New Roman"/>
                <a:cs typeface="Times New Roman"/>
              </a:rPr>
              <a:t>l</a:t>
            </a:r>
            <a:r>
              <a:rPr lang="tr-TR" sz="2400" spc="-15" dirty="0" smtClean="0">
                <a:latin typeface="Times New Roman"/>
                <a:cs typeface="Times New Roman"/>
              </a:rPr>
              <a:t>ze</a:t>
            </a:r>
            <a:r>
              <a:rPr lang="tr-TR" sz="2400" spc="-25" dirty="0" smtClean="0">
                <a:latin typeface="Times New Roman"/>
                <a:cs typeface="Times New Roman"/>
              </a:rPr>
              <a:t>m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10" dirty="0" smtClean="0">
                <a:latin typeface="Times New Roman"/>
                <a:cs typeface="Times New Roman"/>
              </a:rPr>
              <a:t>nin</a:t>
            </a:r>
            <a:r>
              <a:rPr lang="tr-TR" sz="2400" spc="5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Gö</a:t>
            </a:r>
            <a:r>
              <a:rPr lang="tr-TR" sz="2400" spc="-15" dirty="0" smtClean="0">
                <a:latin typeface="Times New Roman"/>
                <a:cs typeface="Times New Roman"/>
              </a:rPr>
              <a:t>z</a:t>
            </a:r>
            <a:r>
              <a:rPr lang="tr-TR" sz="2400" spc="-10" dirty="0" smtClean="0">
                <a:latin typeface="Times New Roman"/>
                <a:cs typeface="Times New Roman"/>
              </a:rPr>
              <a:t>d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10" dirty="0" smtClean="0">
                <a:latin typeface="Times New Roman"/>
                <a:cs typeface="Times New Roman"/>
              </a:rPr>
              <a:t>n G</a:t>
            </a:r>
            <a:r>
              <a:rPr lang="tr-TR" sz="2400" spc="-15" dirty="0" smtClean="0">
                <a:latin typeface="Times New Roman"/>
                <a:cs typeface="Times New Roman"/>
              </a:rPr>
              <a:t>eç</a:t>
            </a:r>
            <a:r>
              <a:rPr lang="tr-TR" sz="2400" spc="-5" dirty="0" smtClean="0">
                <a:latin typeface="Times New Roman"/>
                <a:cs typeface="Times New Roman"/>
              </a:rPr>
              <a:t>iril</a:t>
            </a:r>
            <a:r>
              <a:rPr lang="tr-TR" sz="2400" spc="-25" dirty="0" smtClean="0">
                <a:latin typeface="Times New Roman"/>
                <a:cs typeface="Times New Roman"/>
              </a:rPr>
              <a:t>m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10" dirty="0" smtClean="0">
                <a:latin typeface="Times New Roman"/>
                <a:cs typeface="Times New Roman"/>
              </a:rPr>
              <a:t>sini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422909" lvl="1" indent="-158115">
              <a:spcBef>
                <a:spcPts val="360"/>
              </a:spcBef>
              <a:buClr>
                <a:srgbClr val="FF0000"/>
              </a:buClr>
              <a:tabLst>
                <a:tab pos="423545" algn="l"/>
              </a:tabLst>
              <a:defRPr/>
            </a:pPr>
            <a:r>
              <a:rPr lang="tr-TR" sz="2400" spc="-5" dirty="0" smtClean="0">
                <a:latin typeface="Times New Roman"/>
                <a:cs typeface="Times New Roman"/>
              </a:rPr>
              <a:t>Fi</a:t>
            </a:r>
            <a:r>
              <a:rPr lang="tr-TR" sz="2400" spc="-15" dirty="0" smtClean="0">
                <a:latin typeface="Times New Roman"/>
                <a:cs typeface="Times New Roman"/>
              </a:rPr>
              <a:t>z</a:t>
            </a:r>
            <a:r>
              <a:rPr lang="tr-TR" sz="2400" spc="-10" dirty="0" smtClean="0">
                <a:latin typeface="Times New Roman"/>
                <a:cs typeface="Times New Roman"/>
              </a:rPr>
              <a:t>iks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5" dirty="0" smtClean="0">
                <a:latin typeface="Times New Roman"/>
                <a:cs typeface="Times New Roman"/>
              </a:rPr>
              <a:t>l</a:t>
            </a:r>
            <a:r>
              <a:rPr lang="tr-TR" sz="2400" spc="-20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Uygunluğun</a:t>
            </a:r>
            <a:r>
              <a:rPr lang="tr-TR" sz="2400" spc="-25" dirty="0" smtClean="0">
                <a:latin typeface="Times New Roman"/>
                <a:cs typeface="Times New Roman"/>
              </a:rPr>
              <a:t> </a:t>
            </a:r>
            <a:r>
              <a:rPr lang="tr-TR" sz="2400" spc="-10" dirty="0" smtClean="0">
                <a:latin typeface="Times New Roman"/>
                <a:cs typeface="Times New Roman"/>
              </a:rPr>
              <a:t>D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10" dirty="0" smtClean="0">
                <a:latin typeface="Times New Roman"/>
                <a:cs typeface="Times New Roman"/>
              </a:rPr>
              <a:t>ğ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5" dirty="0" smtClean="0">
                <a:latin typeface="Times New Roman"/>
                <a:cs typeface="Times New Roman"/>
              </a:rPr>
              <a:t>rl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10" dirty="0" smtClean="0">
                <a:latin typeface="Times New Roman"/>
                <a:cs typeface="Times New Roman"/>
              </a:rPr>
              <a:t>ndiril</a:t>
            </a:r>
            <a:r>
              <a:rPr lang="tr-TR" sz="2400" spc="-25" dirty="0" smtClean="0">
                <a:latin typeface="Times New Roman"/>
                <a:cs typeface="Times New Roman"/>
              </a:rPr>
              <a:t>m</a:t>
            </a:r>
            <a:r>
              <a:rPr lang="tr-TR" sz="2400" spc="-15" dirty="0" smtClean="0">
                <a:latin typeface="Times New Roman"/>
                <a:cs typeface="Times New Roman"/>
              </a:rPr>
              <a:t>e</a:t>
            </a:r>
            <a:r>
              <a:rPr lang="tr-TR" sz="2400" spc="-10" dirty="0" smtClean="0">
                <a:latin typeface="Times New Roman"/>
                <a:cs typeface="Times New Roman"/>
              </a:rPr>
              <a:t>si</a:t>
            </a:r>
            <a:endParaRPr lang="tr-TR" sz="2400" dirty="0" smtClean="0"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Tibbi</a:t>
            </a:r>
            <a:r>
              <a:rPr lang="tr-TR" dirty="0" smtClean="0"/>
              <a:t> özgeçmiş (Hikaye)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00025" indent="-187325">
              <a:lnSpc>
                <a:spcPct val="101000"/>
              </a:lnSpc>
              <a:tabLst>
                <a:tab pos="201613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Spora Katılımı Engelleyen ve Yaralamaya Neden Olan Daha 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Önceki Yaralanmalar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Hakkında Bilgi Sağlanmakta,</a:t>
            </a:r>
          </a:p>
          <a:p>
            <a:pPr marL="200025" indent="-187325">
              <a:lnSpc>
                <a:spcPct val="101000"/>
              </a:lnSpc>
              <a:tabLst>
                <a:tab pos="201613" algn="l"/>
              </a:tabLst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200025" indent="-187325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Hastalıklar  ve Operasyonlar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Konusunda Gerekli Bilgiler Elde Edilmekte</a:t>
            </a:r>
          </a:p>
          <a:p>
            <a:pPr marL="200025" indent="-187325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200025" indent="-187325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Problemlerin Yaklaşık % 60-75’i Tanımlanabilmektedir.</a:t>
            </a:r>
          </a:p>
          <a:p>
            <a:pPr marL="200025" indent="-187325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200025" indent="-187325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/>
          <a:lstStyle/>
          <a:p>
            <a:pPr algn="ctr"/>
            <a:r>
              <a:rPr lang="tr-TR" dirty="0" err="1" smtClean="0"/>
              <a:t>Tibbi</a:t>
            </a:r>
            <a:r>
              <a:rPr lang="tr-TR" dirty="0" smtClean="0"/>
              <a:t> hikaye formu ne zaman doldurulur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Tıbbi hikaye formunun 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doğru doldurulması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ve sporcuya 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önceden ulaşmasını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sağlamak önemlidir.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En ideali 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ay önceden antrenör tarafından sporculara verilmesi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ve doldurulan formun muayeneden en az </a:t>
            </a:r>
            <a:r>
              <a:rPr lang="tr-T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bir hafta önce doktorun eline ulaşmasıdır.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err="1" smtClean="0">
                <a:latin typeface="Arial Narrow" pitchFamily="34" charset="0"/>
              </a:rPr>
              <a:t>Tibbi</a:t>
            </a:r>
            <a:r>
              <a:rPr lang="tr-TR" sz="2800" b="1" dirty="0" smtClean="0">
                <a:latin typeface="Arial Narrow" pitchFamily="34" charset="0"/>
              </a:rPr>
              <a:t> Hikayede Önem Gösterilmesi  Gereken  Konulardan </a:t>
            </a:r>
            <a:r>
              <a:rPr lang="tr-TR" sz="2800" b="1" dirty="0" err="1" smtClean="0">
                <a:latin typeface="Arial Narrow" pitchFamily="34" charset="0"/>
              </a:rPr>
              <a:t>Bazilari</a:t>
            </a:r>
            <a:endParaRPr lang="tr-TR" sz="2800" dirty="0">
              <a:latin typeface="Arial Narrow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873752"/>
          </a:xfrm>
        </p:spPr>
        <p:txBody>
          <a:bodyPr/>
          <a:lstStyle/>
          <a:p>
            <a:pPr marL="795338" indent="-247650">
              <a:lnSpc>
                <a:spcPts val="1563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Hastaneye yatma ve ameliyat</a:t>
            </a:r>
          </a:p>
          <a:p>
            <a:pPr marL="795338" indent="-247650">
              <a:spcBef>
                <a:spcPts val="363"/>
              </a:spcBef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İlaç kullanma</a:t>
            </a:r>
          </a:p>
          <a:p>
            <a:pPr marL="795338" indent="-247650">
              <a:spcBef>
                <a:spcPts val="363"/>
              </a:spcBef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Allerji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795338" indent="-247650">
              <a:spcBef>
                <a:spcPts val="363"/>
              </a:spcBef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Tetanoz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aşısının durumu</a:t>
            </a:r>
          </a:p>
          <a:p>
            <a:pPr marL="795338" indent="-247650">
              <a:spcBef>
                <a:spcPts val="363"/>
              </a:spcBef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Ailedeki kalp-damar hastalığı  problemleri</a:t>
            </a:r>
          </a:p>
          <a:p>
            <a:pPr marL="795338" indent="-247650">
              <a:spcBef>
                <a:spcPts val="363"/>
              </a:spcBef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Deri problemleri</a:t>
            </a:r>
          </a:p>
          <a:p>
            <a:pPr marL="795338" indent="-247650">
              <a:spcBef>
                <a:spcPts val="363"/>
              </a:spcBef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Zorlanma</a:t>
            </a:r>
          </a:p>
          <a:p>
            <a:pPr marL="795338" indent="-247650">
              <a:spcBef>
                <a:spcPts val="363"/>
              </a:spcBef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Burkulma</a:t>
            </a:r>
          </a:p>
          <a:p>
            <a:pPr marL="795338" indent="-247650">
              <a:spcBef>
                <a:spcPts val="363"/>
              </a:spcBef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Kırıklar</a:t>
            </a:r>
          </a:p>
          <a:p>
            <a:pPr marL="795338" indent="-247650">
              <a:spcBef>
                <a:spcPts val="363"/>
              </a:spcBef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Sıcak ya da soğukla başa çıkamama problemleri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Fizik Muayene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/>
          <a:lstStyle/>
          <a:p>
            <a:pPr marL="200025" indent="-187325">
              <a:tabLst>
                <a:tab pos="201613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Hayati Bulgular,</a:t>
            </a:r>
          </a:p>
          <a:p>
            <a:pPr marL="200025" indent="-187325">
              <a:spcBef>
                <a:spcPts val="438"/>
              </a:spcBef>
              <a:tabLst>
                <a:tab pos="201613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Göz Muayenesi,</a:t>
            </a:r>
          </a:p>
          <a:p>
            <a:pPr marL="200025" indent="-187325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Kas-iskelet Sistemi Muayenesi Ve Profilinin Değerlendirilmesi,</a:t>
            </a:r>
          </a:p>
          <a:p>
            <a:pPr marL="200025" indent="-187325">
              <a:spcBef>
                <a:spcPts val="438"/>
              </a:spcBef>
              <a:tabLst>
                <a:tab pos="201613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Nörolojik Muayene,</a:t>
            </a:r>
          </a:p>
          <a:p>
            <a:pPr marL="200025" indent="-187325">
              <a:spcBef>
                <a:spcPts val="438"/>
              </a:spcBef>
              <a:tabLst>
                <a:tab pos="201613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Kalp-damar Ve Solunum Sistemlerinin Muayenesi,</a:t>
            </a:r>
          </a:p>
          <a:p>
            <a:pPr marL="200025" indent="-187325">
              <a:spcBef>
                <a:spcPts val="438"/>
              </a:spcBef>
              <a:tabLst>
                <a:tab pos="201613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Diş Muayenesi,</a:t>
            </a:r>
          </a:p>
          <a:p>
            <a:pPr marL="200025" indent="-187325">
              <a:spcBef>
                <a:spcPts val="438"/>
              </a:spcBef>
              <a:tabLst>
                <a:tab pos="201613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Fiziksel Uygunluk Düzeyi Değerlendirilmelidir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Fizik Muayene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/>
          <a:lstStyle/>
          <a:p>
            <a:pPr marL="200025" indent="-187325">
              <a:lnSpc>
                <a:spcPct val="102000"/>
              </a:lnSpc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Pek çok spor yaralanması kas-iskelet problemlerinden kaynaklanmaktadır.</a:t>
            </a:r>
          </a:p>
          <a:p>
            <a:pPr marL="200025" indent="-187325">
              <a:spcBef>
                <a:spcPts val="513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Fiziksel muayene;</a:t>
            </a:r>
          </a:p>
          <a:p>
            <a:pPr marL="565785" lvl="1" indent="-187325">
              <a:spcBef>
                <a:spcPts val="513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Eklem Fonksiyonlarını,</a:t>
            </a:r>
          </a:p>
          <a:p>
            <a:pPr marL="565785" lvl="1" indent="-187325">
              <a:spcBef>
                <a:spcPts val="513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Eklem Hareket Genişliğini</a:t>
            </a:r>
          </a:p>
          <a:p>
            <a:pPr marL="565785" lvl="1" indent="-187325">
              <a:spcBef>
                <a:spcPts val="513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Ağrının Olduğu Bölgeyi de İçermelidir.</a:t>
            </a:r>
          </a:p>
          <a:p>
            <a:pPr marL="378460" lvl="1" indent="0">
              <a:spcBef>
                <a:spcPts val="513"/>
              </a:spcBef>
              <a:buNone/>
              <a:tabLst>
                <a:tab pos="201613" algn="l"/>
              </a:tabLst>
            </a:pPr>
            <a:endParaRPr lang="tr-TR" dirty="0" smtClean="0">
              <a:latin typeface="Arial" charset="0"/>
            </a:endParaRPr>
          </a:p>
          <a:p>
            <a:pPr marL="200025" indent="-187325"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Sınırlanmış eklem hareket genişliği,</a:t>
            </a:r>
          </a:p>
          <a:p>
            <a:pPr marL="200025" indent="-187325">
              <a:spcBef>
                <a:spcPts val="438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Sert </a:t>
            </a:r>
            <a:r>
              <a:rPr lang="tr-TR" dirty="0">
                <a:latin typeface="Arial" charset="0"/>
              </a:rPr>
              <a:t>kaslar</a:t>
            </a:r>
          </a:p>
          <a:p>
            <a:pPr marL="200025" indent="-187325">
              <a:spcBef>
                <a:spcPts val="438"/>
              </a:spcBef>
              <a:tabLst>
                <a:tab pos="201613" algn="l"/>
              </a:tabLst>
            </a:pPr>
            <a:r>
              <a:rPr lang="tr-TR" dirty="0">
                <a:latin typeface="Arial" charset="0"/>
              </a:rPr>
              <a:t>Kas kuvvetinin yetersizliği</a:t>
            </a:r>
          </a:p>
          <a:p>
            <a:pPr marL="200025" indent="-187325">
              <a:lnSpc>
                <a:spcPct val="101000"/>
              </a:lnSpc>
              <a:spcBef>
                <a:spcPts val="425"/>
              </a:spcBef>
              <a:tabLst>
                <a:tab pos="201613" algn="l"/>
              </a:tabLst>
            </a:pPr>
            <a:r>
              <a:rPr lang="tr-TR" dirty="0" smtClean="0">
                <a:latin typeface="Arial" charset="0"/>
              </a:rPr>
              <a:t>Sporcu </a:t>
            </a:r>
            <a:r>
              <a:rPr lang="tr-TR" dirty="0">
                <a:latin typeface="Arial" charset="0"/>
              </a:rPr>
              <a:t>için </a:t>
            </a:r>
            <a:r>
              <a:rPr lang="tr-TR" dirty="0" smtClean="0">
                <a:latin typeface="Arial" charset="0"/>
              </a:rPr>
              <a:t>yaralanma riski </a:t>
            </a:r>
            <a:r>
              <a:rPr lang="tr-TR" dirty="0">
                <a:latin typeface="Arial" charset="0"/>
              </a:rPr>
              <a:t>arttırmaktadır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187</TotalTime>
  <Words>1283</Words>
  <Application>Microsoft Office PowerPoint</Application>
  <PresentationFormat>Ekran Gösterisi (4:3)</PresentationFormat>
  <Paragraphs>210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Cumba</vt:lpstr>
      <vt:lpstr>SPORCU SAĞLIĞI  </vt:lpstr>
      <vt:lpstr>Spora katilim öncesi lisans muayeneleri</vt:lpstr>
      <vt:lpstr>Spora katilim öncesi lisans muayeneleri</vt:lpstr>
      <vt:lpstr>Spora katilim öncesi lisans muayeneleri</vt:lpstr>
      <vt:lpstr>Tibbi özgeçmiş (Hikaye)</vt:lpstr>
      <vt:lpstr>Tibbi hikaye formu ne zaman doldurulur</vt:lpstr>
      <vt:lpstr>Tibbi Hikayede Önem Gösterilmesi  Gereken  Konulardan Bazilari</vt:lpstr>
      <vt:lpstr>Fizik Muayene</vt:lpstr>
      <vt:lpstr>Fizik Muayene</vt:lpstr>
      <vt:lpstr>Fizik Muayene</vt:lpstr>
      <vt:lpstr>Fizik Muayene</vt:lpstr>
      <vt:lpstr>Spora katilim öncesi muayeneler ne  zaman yapilmalidir?</vt:lpstr>
      <vt:lpstr>Spora katilim öncesi değerlendirmenin amaçlarindan bazilari</vt:lpstr>
      <vt:lpstr>Lisans muayenelerinin sağlik boyutunda yasal zorunluluklar</vt:lpstr>
      <vt:lpstr> Lisans muayenesinin sağlik boyutunun önemini bilme</vt:lpstr>
      <vt:lpstr>Sporcu sağliğiyla ilgili kurum ve  kuruluşlar</vt:lpstr>
      <vt:lpstr>Kulüp sporcu sağliği organizasyonu</vt:lpstr>
      <vt:lpstr>Sporcu sağliği organizasyonunda  görev alan personel</vt:lpstr>
      <vt:lpstr>Sağlik odasi</vt:lpstr>
      <vt:lpstr>Donanim </vt:lpstr>
      <vt:lpstr>ilk yardim çantasi ve malzemeleri </vt:lpstr>
      <vt:lpstr>ilk yardim çantasi ve malzemeleri </vt:lpstr>
      <vt:lpstr>Genel hijyen bilgisi </vt:lpstr>
      <vt:lpstr>Genel hijyen bilgisi </vt:lpstr>
      <vt:lpstr>Hijyenik uygulamalari aşağidaki amaçlara hizmet eder:</vt:lpstr>
      <vt:lpstr>Enfeksiyon riskini azaltmak için</vt:lpstr>
      <vt:lpstr>Slayt 27</vt:lpstr>
      <vt:lpstr>Slayt 28</vt:lpstr>
      <vt:lpstr>Özet sonuç</vt:lpstr>
      <vt:lpstr>Özet sonuç</vt:lpstr>
      <vt:lpstr>Özet sonuç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SPORA KATILIM ÖNCESİ LİSANS MUAYENELERİ, KULÜP VE OKULLARDA SPORCU SAĞLIĞI ORGANİZASYONU VE GENEL HİJYENBİLGİSİ </dc:title>
  <cp:lastModifiedBy>user</cp:lastModifiedBy>
  <cp:revision>21</cp:revision>
  <dcterms:modified xsi:type="dcterms:W3CDTF">2018-02-16T06:20:52Z</dcterms:modified>
</cp:coreProperties>
</file>