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8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8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707" autoAdjust="0"/>
  </p:normalViewPr>
  <p:slideViewPr>
    <p:cSldViewPr snapToGrid="0">
      <p:cViewPr varScale="1">
        <p:scale>
          <a:sx n="66" d="100"/>
          <a:sy n="66" d="100"/>
        </p:scale>
        <p:origin x="600" y="78"/>
      </p:cViewPr>
      <p:guideLst>
        <p:guide orient="horz" pos="2682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6" d="100"/>
          <a:sy n="86" d="100"/>
        </p:scale>
        <p:origin x="3786" y="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B04086-71D2-4538-8DD8-6B63E351F448}" type="datetimeFigureOut">
              <a:rPr lang="tr-TR" smtClean="0"/>
              <a:t>4.09.2026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0746AE-2BC7-4F22-B448-3641CF0CCF8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46131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746AE-2BC7-4F22-B448-3641CF0CCF81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355482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746AE-2BC7-4F22-B448-3641CF0CCF81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172778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5951-A9C0-4EB6-95F1-3B409E06401D}" type="datetimeFigureOut">
              <a:rPr lang="tr-TR" smtClean="0"/>
              <a:t>4.09.2026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EF961-D88D-4F40-8AB3-B3A554342C1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35617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5951-A9C0-4EB6-95F1-3B409E06401D}" type="datetimeFigureOut">
              <a:rPr lang="tr-TR" smtClean="0"/>
              <a:t>4.09.2026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EF961-D88D-4F40-8AB3-B3A554342C1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28393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5951-A9C0-4EB6-95F1-3B409E06401D}" type="datetimeFigureOut">
              <a:rPr lang="tr-TR" smtClean="0"/>
              <a:t>4.09.2026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EF961-D88D-4F40-8AB3-B3A554342C1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41979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5951-A9C0-4EB6-95F1-3B409E06401D}" type="datetimeFigureOut">
              <a:rPr lang="tr-TR" smtClean="0"/>
              <a:t>4.09.2026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EF961-D88D-4F40-8AB3-B3A554342C1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60194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5951-A9C0-4EB6-95F1-3B409E06401D}" type="datetimeFigureOut">
              <a:rPr lang="tr-TR" smtClean="0"/>
              <a:t>4.09.2026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EF961-D88D-4F40-8AB3-B3A554342C1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78461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5951-A9C0-4EB6-95F1-3B409E06401D}" type="datetimeFigureOut">
              <a:rPr lang="tr-TR" smtClean="0"/>
              <a:t>4.09.2026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EF961-D88D-4F40-8AB3-B3A554342C1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49521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5951-A9C0-4EB6-95F1-3B409E06401D}" type="datetimeFigureOut">
              <a:rPr lang="tr-TR" smtClean="0"/>
              <a:t>4.09.2026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EF961-D88D-4F40-8AB3-B3A554342C1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49929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5951-A9C0-4EB6-95F1-3B409E06401D}" type="datetimeFigureOut">
              <a:rPr lang="tr-TR" smtClean="0"/>
              <a:t>4.09.2026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EF961-D88D-4F40-8AB3-B3A554342C1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60428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5951-A9C0-4EB6-95F1-3B409E06401D}" type="datetimeFigureOut">
              <a:rPr lang="tr-TR" smtClean="0"/>
              <a:t>4.09.2026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EF961-D88D-4F40-8AB3-B3A554342C1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01412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5951-A9C0-4EB6-95F1-3B409E06401D}" type="datetimeFigureOut">
              <a:rPr lang="tr-TR" smtClean="0"/>
              <a:t>4.09.2026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EF961-D88D-4F40-8AB3-B3A554342C1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31702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5951-A9C0-4EB6-95F1-3B409E06401D}" type="datetimeFigureOut">
              <a:rPr lang="tr-TR" smtClean="0"/>
              <a:t>4.09.2026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EF961-D88D-4F40-8AB3-B3A554342C1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84952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6000">
              <a:srgbClr val="E7F1F9"/>
            </a:gs>
            <a:gs pos="94000">
              <a:srgbClr val="CFE2F2"/>
            </a:gs>
            <a:gs pos="33000">
              <a:schemeClr val="accent3">
                <a:lumMod val="40000"/>
                <a:lumOff val="6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525951-A9C0-4EB6-95F1-3B409E06401D}" type="datetimeFigureOut">
              <a:rPr lang="tr-TR" smtClean="0"/>
              <a:t>4.09.2026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BEF961-D88D-4F40-8AB3-B3A554342C1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985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Resim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3671" y="125128"/>
            <a:ext cx="2932498" cy="2932498"/>
          </a:xfrm>
          <a:prstGeom prst="rect">
            <a:avLst/>
          </a:prstGeom>
        </p:spPr>
      </p:pic>
      <p:sp>
        <p:nvSpPr>
          <p:cNvPr id="6" name="Metin kutusu 5"/>
          <p:cNvSpPr txBox="1"/>
          <p:nvPr/>
        </p:nvSpPr>
        <p:spPr>
          <a:xfrm>
            <a:off x="1041148" y="3374342"/>
            <a:ext cx="6096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4400" dirty="0">
                <a:solidFill>
                  <a:schemeClr val="accent1">
                    <a:lumMod val="50000"/>
                  </a:schemeClr>
                </a:solidFill>
              </a:rPr>
              <a:t>SPOR BİLGİ SİSTEMİ </a:t>
            </a:r>
          </a:p>
          <a:p>
            <a:r>
              <a:rPr lang="tr-TR" sz="4400" dirty="0">
                <a:solidFill>
                  <a:schemeClr val="accent1">
                    <a:lumMod val="50000"/>
                  </a:schemeClr>
                </a:solidFill>
              </a:rPr>
              <a:t>KURS BÜTÜNLEME BAŞVURU YÖNLENDİRME </a:t>
            </a:r>
          </a:p>
        </p:txBody>
      </p:sp>
    </p:spTree>
    <p:extLst>
      <p:ext uri="{BB962C8B-B14F-4D97-AF65-F5344CB8AC3E}">
        <p14:creationId xmlns:p14="http://schemas.microsoft.com/office/powerpoint/2010/main" val="25954609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Resim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3671" y="125128"/>
            <a:ext cx="2932498" cy="2932498"/>
          </a:xfrm>
          <a:prstGeom prst="rect">
            <a:avLst/>
          </a:prstGeom>
        </p:spPr>
      </p:pic>
      <p:pic>
        <p:nvPicPr>
          <p:cNvPr id="3" name="İçerik Yer Tutucusu 2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925" y="371192"/>
            <a:ext cx="7387627" cy="5758004"/>
          </a:xfrm>
        </p:spPr>
      </p:pic>
      <p:sp>
        <p:nvSpPr>
          <p:cNvPr id="4" name="Aşağı Ok 3"/>
          <p:cNvSpPr/>
          <p:nvPr/>
        </p:nvSpPr>
        <p:spPr>
          <a:xfrm>
            <a:off x="3716594" y="1042219"/>
            <a:ext cx="206477" cy="3736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Metin kutusu 4"/>
          <p:cNvSpPr txBox="1"/>
          <p:nvPr/>
        </p:nvSpPr>
        <p:spPr>
          <a:xfrm>
            <a:off x="8503671" y="3883742"/>
            <a:ext cx="293249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1400" dirty="0">
                <a:ea typeface="Segoe UI Emoji" panose="020B0502040204020203" pitchFamily="34" charset="0"/>
                <a:cs typeface="Segoe UI Semilight" panose="020B0402040204020203" pitchFamily="34" charset="0"/>
              </a:rPr>
              <a:t>E-devlet/Spor Bilgi Sistemine Türkiye Cumhuriyeti vatandaşlık numarası ve şifreniz ile giriş yapınız.</a:t>
            </a:r>
          </a:p>
          <a:p>
            <a:pPr algn="just"/>
            <a:endParaRPr lang="tr-TR" sz="1400" dirty="0">
              <a:ea typeface="Segoe UI Emoji" panose="020B0502040204020203" pitchFamily="34" charset="0"/>
              <a:cs typeface="Segoe UI Semilight" panose="020B0402040204020203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1400" dirty="0">
                <a:ea typeface="Segoe UI Emoji" panose="020B0502040204020203" pitchFamily="34" charset="0"/>
                <a:cs typeface="Segoe UI Semilight" panose="020B0402040204020203" pitchFamily="34" charset="0"/>
              </a:rPr>
              <a:t>Spor Elemanı alanını seçerek devam ediniz.</a:t>
            </a:r>
          </a:p>
        </p:txBody>
      </p:sp>
    </p:spTree>
    <p:extLst>
      <p:ext uri="{BB962C8B-B14F-4D97-AF65-F5344CB8AC3E}">
        <p14:creationId xmlns:p14="http://schemas.microsoft.com/office/powerpoint/2010/main" val="7908862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Metin kutusu 14"/>
          <p:cNvSpPr txBox="1"/>
          <p:nvPr/>
        </p:nvSpPr>
        <p:spPr>
          <a:xfrm>
            <a:off x="8503671" y="3926926"/>
            <a:ext cx="2932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1400" dirty="0">
                <a:ea typeface="Segoe UI Emoji" panose="020B0502040204020203" pitchFamily="34" charset="0"/>
              </a:rPr>
              <a:t>Kurs Bütünleme Başvuru alanını seçerek devam ediniz</a:t>
            </a:r>
            <a:r>
              <a:rPr lang="tr-TR" sz="1400" dirty="0">
                <a:latin typeface="Segoe UI Emoji" panose="020B0502040204020203" pitchFamily="34" charset="0"/>
                <a:ea typeface="Segoe UI Emoji" panose="020B0502040204020203" pitchFamily="34" charset="0"/>
              </a:rPr>
              <a:t>.</a:t>
            </a:r>
            <a:endParaRPr lang="tr-TR" dirty="0"/>
          </a:p>
        </p:txBody>
      </p:sp>
      <p:pic>
        <p:nvPicPr>
          <p:cNvPr id="17" name="Resim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3671" y="125128"/>
            <a:ext cx="2932498" cy="2932498"/>
          </a:xfrm>
          <a:prstGeom prst="rect">
            <a:avLst/>
          </a:prstGeom>
        </p:spPr>
      </p:pic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77" y="362140"/>
            <a:ext cx="7396681" cy="5776110"/>
          </a:xfrm>
        </p:spPr>
      </p:pic>
      <p:sp>
        <p:nvSpPr>
          <p:cNvPr id="8" name="Aşağı Ok 7"/>
          <p:cNvSpPr/>
          <p:nvPr/>
        </p:nvSpPr>
        <p:spPr>
          <a:xfrm>
            <a:off x="3677265" y="1120877"/>
            <a:ext cx="206477" cy="3736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505695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Metin kutusu 14"/>
          <p:cNvSpPr txBox="1"/>
          <p:nvPr/>
        </p:nvSpPr>
        <p:spPr>
          <a:xfrm>
            <a:off x="8489958" y="3828604"/>
            <a:ext cx="2932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1400" dirty="0">
                <a:ea typeface="Segoe UI Emoji" panose="020B0502040204020203" pitchFamily="34" charset="0"/>
              </a:rPr>
              <a:t>Bilgilendirme metnini okuyarak, onaylayınız.</a:t>
            </a:r>
          </a:p>
        </p:txBody>
      </p:sp>
      <p:pic>
        <p:nvPicPr>
          <p:cNvPr id="17" name="Resim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9958" y="251877"/>
            <a:ext cx="2932498" cy="2932498"/>
          </a:xfrm>
          <a:prstGeom prst="rect">
            <a:avLst/>
          </a:prstGeom>
        </p:spPr>
      </p:pic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031" y="362139"/>
            <a:ext cx="7378575" cy="5776111"/>
          </a:xfrm>
        </p:spPr>
      </p:pic>
    </p:spTree>
    <p:extLst>
      <p:ext uri="{BB962C8B-B14F-4D97-AF65-F5344CB8AC3E}">
        <p14:creationId xmlns:p14="http://schemas.microsoft.com/office/powerpoint/2010/main" val="1315408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Metin kutusu 14"/>
          <p:cNvSpPr txBox="1"/>
          <p:nvPr/>
        </p:nvSpPr>
        <p:spPr>
          <a:xfrm>
            <a:off x="8489958" y="3820871"/>
            <a:ext cx="293249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1400" dirty="0">
                <a:ea typeface="Segoe UI Emoji" panose="020B0502040204020203" pitchFamily="34" charset="0"/>
              </a:rPr>
              <a:t>Başarısız olarak bütünlemeye kaldığınız kurs ve ders seçimini yapınız.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1400" dirty="0">
                <a:ea typeface="Segoe UI Emoji" panose="020B0502040204020203" pitchFamily="34" charset="0"/>
              </a:rPr>
              <a:t>Birden fazla başarısız olarak bütünlemeye kaldığınız kurs olması durumunda, katılmak istediğiniz kurs ve ders seçiminizi yaparak devam ediniz.</a:t>
            </a:r>
          </a:p>
        </p:txBody>
      </p:sp>
      <p:pic>
        <p:nvPicPr>
          <p:cNvPr id="17" name="Resim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9958" y="162962"/>
            <a:ext cx="2932498" cy="2932498"/>
          </a:xfrm>
          <a:prstGeom prst="rect">
            <a:avLst/>
          </a:prstGeom>
        </p:spPr>
      </p:pic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79" y="362138"/>
            <a:ext cx="7387628" cy="5767057"/>
          </a:xfrm>
        </p:spPr>
      </p:pic>
    </p:spTree>
    <p:extLst>
      <p:ext uri="{BB962C8B-B14F-4D97-AF65-F5344CB8AC3E}">
        <p14:creationId xmlns:p14="http://schemas.microsoft.com/office/powerpoint/2010/main" val="882348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Metin kutusu 14"/>
          <p:cNvSpPr txBox="1"/>
          <p:nvPr/>
        </p:nvSpPr>
        <p:spPr>
          <a:xfrm>
            <a:off x="8489958" y="3631958"/>
            <a:ext cx="293249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1400" dirty="0">
                <a:ea typeface="Segoe UI Emoji" panose="020B0502040204020203" pitchFamily="34" charset="0"/>
              </a:rPr>
              <a:t>Bütünleme kursiyeri olarak katılmak istediğiniz kurs ve ders seçimini yapınız.</a:t>
            </a:r>
          </a:p>
          <a:p>
            <a:pPr algn="just"/>
            <a:endParaRPr lang="tr-TR" sz="1400" dirty="0">
              <a:ea typeface="Segoe UI Emoji" panose="020B0502040204020203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1400" dirty="0">
                <a:ea typeface="Segoe UI Emoji" panose="020B0502040204020203" pitchFamily="34" charset="0"/>
              </a:rPr>
              <a:t>Bütünleme kursiyeri olarak katılmak istediğiniz uygulama eğitimi kursu, daha önce başarısız olarak bütünlemeye kaldığınız uygulama eğitimi ile aynı kademede olmalıdır.</a:t>
            </a:r>
          </a:p>
        </p:txBody>
      </p:sp>
      <p:pic>
        <p:nvPicPr>
          <p:cNvPr id="17" name="Resim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9958" y="197555"/>
            <a:ext cx="2932498" cy="2932498"/>
          </a:xfrm>
          <a:prstGeom prst="rect">
            <a:avLst/>
          </a:prstGeom>
        </p:spPr>
      </p:pic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031" y="362139"/>
            <a:ext cx="7387628" cy="5776111"/>
          </a:xfrm>
        </p:spPr>
      </p:pic>
    </p:spTree>
    <p:extLst>
      <p:ext uri="{BB962C8B-B14F-4D97-AF65-F5344CB8AC3E}">
        <p14:creationId xmlns:p14="http://schemas.microsoft.com/office/powerpoint/2010/main" val="39506218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Metin kutusu 14"/>
          <p:cNvSpPr txBox="1"/>
          <p:nvPr/>
        </p:nvSpPr>
        <p:spPr>
          <a:xfrm>
            <a:off x="8489958" y="3631959"/>
            <a:ext cx="2932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1400" dirty="0">
                <a:ea typeface="Segoe UI Emoji" panose="020B0502040204020203" pitchFamily="34" charset="0"/>
              </a:rPr>
              <a:t>Ö</a:t>
            </a:r>
            <a:r>
              <a:rPr lang="tr-TR" sz="1400" dirty="0">
                <a:ea typeface="Segoe UI Emoji" panose="020B0502040204020203" pitchFamily="34" charset="0"/>
                <a:cs typeface="Calibri Light" panose="020F0302020204030204" pitchFamily="34" charset="0"/>
              </a:rPr>
              <a:t>ğ</a:t>
            </a:r>
            <a:r>
              <a:rPr lang="tr-TR" sz="1400" dirty="0">
                <a:ea typeface="Segoe UI Emoji" panose="020B0502040204020203" pitchFamily="34" charset="0"/>
              </a:rPr>
              <a:t>renim bilgileri alanını doldurarak devam ediniz.</a:t>
            </a:r>
          </a:p>
        </p:txBody>
      </p:sp>
      <p:pic>
        <p:nvPicPr>
          <p:cNvPr id="17" name="Resim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9958" y="224716"/>
            <a:ext cx="2932498" cy="2932498"/>
          </a:xfrm>
          <a:prstGeom prst="rect">
            <a:avLst/>
          </a:prstGeom>
        </p:spPr>
      </p:pic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032" y="371192"/>
            <a:ext cx="7387627" cy="5758004"/>
          </a:xfrm>
        </p:spPr>
      </p:pic>
    </p:spTree>
    <p:extLst>
      <p:ext uri="{BB962C8B-B14F-4D97-AF65-F5344CB8AC3E}">
        <p14:creationId xmlns:p14="http://schemas.microsoft.com/office/powerpoint/2010/main" val="4856148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Metin kutusu 14"/>
          <p:cNvSpPr txBox="1"/>
          <p:nvPr/>
        </p:nvSpPr>
        <p:spPr>
          <a:xfrm>
            <a:off x="8503671" y="3710618"/>
            <a:ext cx="2932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1400" dirty="0">
                <a:latin typeface="Segoe UI Emoji" panose="020B0502040204020203" pitchFamily="34" charset="0"/>
                <a:ea typeface="Segoe UI Emoji" panose="020B0502040204020203" pitchFamily="34" charset="0"/>
              </a:rPr>
              <a:t>Ki</a:t>
            </a:r>
            <a:r>
              <a:rPr lang="tr-TR" sz="1400" dirty="0">
                <a:latin typeface="Segoe UI Semilight" panose="020B0402040204020203" pitchFamily="34" charset="0"/>
                <a:ea typeface="Segoe UI Emoji" panose="020B0502040204020203" pitchFamily="34" charset="0"/>
                <a:cs typeface="Segoe UI Semilight" panose="020B0402040204020203" pitchFamily="34" charset="0"/>
              </a:rPr>
              <a:t>ş</a:t>
            </a:r>
            <a:r>
              <a:rPr lang="tr-TR" sz="1400" dirty="0">
                <a:latin typeface="Segoe UI Emoji" panose="020B0502040204020203" pitchFamily="34" charset="0"/>
                <a:ea typeface="Segoe UI Emoji" panose="020B0502040204020203" pitchFamily="34" charset="0"/>
              </a:rPr>
              <a:t>isel bilgiler alanını doldurarak devam ediniz.</a:t>
            </a:r>
          </a:p>
        </p:txBody>
      </p:sp>
      <p:pic>
        <p:nvPicPr>
          <p:cNvPr id="17" name="Resim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3671" y="79861"/>
            <a:ext cx="2932498" cy="2932498"/>
          </a:xfrm>
          <a:prstGeom prst="rect">
            <a:avLst/>
          </a:prstGeom>
        </p:spPr>
      </p:pic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78" y="371193"/>
            <a:ext cx="7387628" cy="5758004"/>
          </a:xfrm>
        </p:spPr>
      </p:pic>
    </p:spTree>
    <p:extLst>
      <p:ext uri="{BB962C8B-B14F-4D97-AF65-F5344CB8AC3E}">
        <p14:creationId xmlns:p14="http://schemas.microsoft.com/office/powerpoint/2010/main" val="42063497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Metin kutusu 14"/>
          <p:cNvSpPr txBox="1"/>
          <p:nvPr/>
        </p:nvSpPr>
        <p:spPr>
          <a:xfrm>
            <a:off x="8489958" y="3523804"/>
            <a:ext cx="293249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1400" dirty="0">
                <a:ea typeface="Segoe UI Emoji" panose="020B0502040204020203" pitchFamily="34" charset="0"/>
              </a:rPr>
              <a:t>Sağlık beyanı alanını işaretleyerek devam ediniz.</a:t>
            </a:r>
          </a:p>
          <a:p>
            <a:pPr algn="just"/>
            <a:endParaRPr lang="tr-TR" sz="1400" dirty="0">
              <a:ea typeface="Segoe UI Emoji" panose="020B0502040204020203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1400" dirty="0">
                <a:ea typeface="Segoe UI Emoji" panose="020B0502040204020203" pitchFamily="34" charset="0"/>
              </a:rPr>
              <a:t>Sportif cezanız olması durumunda görüntüleme izni beyanınızı veriniz.</a:t>
            </a:r>
          </a:p>
        </p:txBody>
      </p:sp>
      <p:pic>
        <p:nvPicPr>
          <p:cNvPr id="17" name="Resim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3671" y="125128"/>
            <a:ext cx="2932498" cy="2932498"/>
          </a:xfrm>
          <a:prstGeom prst="rect">
            <a:avLst/>
          </a:prstGeom>
        </p:spPr>
      </p:pic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032" y="380246"/>
            <a:ext cx="7378575" cy="5758004"/>
          </a:xfrm>
        </p:spPr>
      </p:pic>
    </p:spTree>
    <p:extLst>
      <p:ext uri="{BB962C8B-B14F-4D97-AF65-F5344CB8AC3E}">
        <p14:creationId xmlns:p14="http://schemas.microsoft.com/office/powerpoint/2010/main" val="42616902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Metin kutusu 14"/>
          <p:cNvSpPr txBox="1"/>
          <p:nvPr/>
        </p:nvSpPr>
        <p:spPr>
          <a:xfrm>
            <a:off x="8489958" y="3523804"/>
            <a:ext cx="29324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1400" dirty="0"/>
              <a:t>Yüklemeniz gereken belge olması durumunda gerekli yüklemeleri yaparak devam ediniz.</a:t>
            </a:r>
          </a:p>
        </p:txBody>
      </p:sp>
      <p:pic>
        <p:nvPicPr>
          <p:cNvPr id="17" name="Resim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3671" y="125128"/>
            <a:ext cx="2932498" cy="2932498"/>
          </a:xfrm>
          <a:prstGeom prst="rect">
            <a:avLst/>
          </a:prstGeom>
        </p:spPr>
      </p:pic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033" y="353085"/>
            <a:ext cx="7378574" cy="5785165"/>
          </a:xfrm>
        </p:spPr>
      </p:pic>
    </p:spTree>
    <p:extLst>
      <p:ext uri="{BB962C8B-B14F-4D97-AF65-F5344CB8AC3E}">
        <p14:creationId xmlns:p14="http://schemas.microsoft.com/office/powerpoint/2010/main" val="21401962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Metin kutusu 14"/>
          <p:cNvSpPr txBox="1"/>
          <p:nvPr/>
        </p:nvSpPr>
        <p:spPr>
          <a:xfrm>
            <a:off x="8489958" y="3523804"/>
            <a:ext cx="29324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1400" dirty="0">
                <a:ea typeface="Segoe UI Emoji" panose="020B0502040204020203" pitchFamily="34" charset="0"/>
              </a:rPr>
              <a:t>Özet kısmında beyan etmiş olduğunuz bilgileri kontrol ederek başvurunuzu tamamlayınız.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dirty="0"/>
          </a:p>
        </p:txBody>
      </p:sp>
      <p:pic>
        <p:nvPicPr>
          <p:cNvPr id="17" name="Resim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3671" y="125128"/>
            <a:ext cx="2932498" cy="2932498"/>
          </a:xfrm>
          <a:prstGeom prst="rect">
            <a:avLst/>
          </a:prstGeom>
        </p:spPr>
      </p:pic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032" y="371191"/>
            <a:ext cx="7387627" cy="5758005"/>
          </a:xfrm>
        </p:spPr>
      </p:pic>
    </p:spTree>
    <p:extLst>
      <p:ext uri="{BB962C8B-B14F-4D97-AF65-F5344CB8AC3E}">
        <p14:creationId xmlns:p14="http://schemas.microsoft.com/office/powerpoint/2010/main" val="6635030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Resim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3671" y="125128"/>
            <a:ext cx="2932498" cy="2932498"/>
          </a:xfrm>
          <a:prstGeom prst="rect">
            <a:avLst/>
          </a:prstGeom>
        </p:spPr>
      </p:pic>
      <p:sp>
        <p:nvSpPr>
          <p:cNvPr id="3" name="Metin kutusu 2"/>
          <p:cNvSpPr txBox="1"/>
          <p:nvPr/>
        </p:nvSpPr>
        <p:spPr>
          <a:xfrm>
            <a:off x="624689" y="1376128"/>
            <a:ext cx="778844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>
                <a:solidFill>
                  <a:srgbClr val="FF0000"/>
                </a:solidFill>
              </a:rPr>
              <a:t>Lütfen okuyunuz</a:t>
            </a:r>
          </a:p>
          <a:p>
            <a:endParaRPr lang="tr-T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1600" dirty="0"/>
              <a:t>14.12.2019 tarihinden sonra katılarak başarısız olduğunuz uygulama eğitimi ders ya da dersler için bütünleme başvurusunda bulunabilirsiniz.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1600" dirty="0"/>
              <a:t>Başarısız olarak bütünlemeye kaldığınız aynı kademe, federasyon ve branşta bütünleme başvurusunda bulunabilirsiniz.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1600" dirty="0"/>
              <a:t>Bütünleme başvurunuz sonucunda ilgili federasyon tarafından kontroller sağlanacaktır.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1600" dirty="0"/>
              <a:t>Başvurunuza ilgili federasyon tarafından onay verilmesi durumunda tarafınıza bütünleme ücreti için referans numarası oluşturulacaktır.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1600" dirty="0"/>
              <a:t>İlgili federasyonun anlaşmalı olduğu bankaya ön kayıt tarihleri arasında bütünleme ücretini yatırınız.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1600" dirty="0"/>
              <a:t>Her kurs için belirli sayıda bütünleme kursiyeri kontenjan verilecektir. Lütfen başvuru durumunuzu kontrol ediniz.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1600" dirty="0"/>
              <a:t>Tüm sorularınız için başvuruda bulunduğunuz ilgili spor federasyonu ile iletişime geçebilirsiniz.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602704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975</TotalTime>
  <Words>258</Words>
  <Application>Microsoft Office PowerPoint</Application>
  <PresentationFormat>Geniş ekran</PresentationFormat>
  <Paragraphs>30</Paragraphs>
  <Slides>12</Slides>
  <Notes>2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Segoe UI Emoji</vt:lpstr>
      <vt:lpstr>Segoe UI Semilight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Alper DEMIRBAG</dc:creator>
  <cp:lastModifiedBy>Şahsine ATEŞ</cp:lastModifiedBy>
  <cp:revision>22</cp:revision>
  <dcterms:created xsi:type="dcterms:W3CDTF">2022-05-24T07:15:25Z</dcterms:created>
  <dcterms:modified xsi:type="dcterms:W3CDTF">2026-09-04T12:34:18Z</dcterms:modified>
</cp:coreProperties>
</file>