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8" r:id="rId1"/>
    <p:sldMasterId id="2147483687" r:id="rId2"/>
    <p:sldMasterId id="2147483707" r:id="rId3"/>
  </p:sldMasterIdLst>
  <p:notesMasterIdLst>
    <p:notesMasterId r:id="rId75"/>
  </p:notesMasterIdLst>
  <p:sldIdLst>
    <p:sldId id="256" r:id="rId4"/>
    <p:sldId id="264" r:id="rId5"/>
    <p:sldId id="257" r:id="rId6"/>
    <p:sldId id="336" r:id="rId7"/>
    <p:sldId id="338" r:id="rId8"/>
    <p:sldId id="342" r:id="rId9"/>
    <p:sldId id="343" r:id="rId10"/>
    <p:sldId id="345" r:id="rId11"/>
    <p:sldId id="346" r:id="rId12"/>
    <p:sldId id="266" r:id="rId13"/>
    <p:sldId id="349" r:id="rId14"/>
    <p:sldId id="267" r:id="rId15"/>
    <p:sldId id="265" r:id="rId16"/>
    <p:sldId id="268" r:id="rId17"/>
    <p:sldId id="258" r:id="rId18"/>
    <p:sldId id="259" r:id="rId19"/>
    <p:sldId id="347" r:id="rId20"/>
    <p:sldId id="330" r:id="rId21"/>
    <p:sldId id="331" r:id="rId22"/>
    <p:sldId id="332" r:id="rId23"/>
    <p:sldId id="329" r:id="rId24"/>
    <p:sldId id="273" r:id="rId25"/>
    <p:sldId id="261" r:id="rId26"/>
    <p:sldId id="269" r:id="rId27"/>
    <p:sldId id="270" r:id="rId28"/>
    <p:sldId id="271" r:id="rId29"/>
    <p:sldId id="272" r:id="rId30"/>
    <p:sldId id="274" r:id="rId31"/>
    <p:sldId id="289" r:id="rId32"/>
    <p:sldId id="290" r:id="rId33"/>
    <p:sldId id="291" r:id="rId34"/>
    <p:sldId id="292" r:id="rId35"/>
    <p:sldId id="293" r:id="rId36"/>
    <p:sldId id="294" r:id="rId37"/>
    <p:sldId id="295" r:id="rId38"/>
    <p:sldId id="296" r:id="rId39"/>
    <p:sldId id="335" r:id="rId40"/>
    <p:sldId id="297" r:id="rId41"/>
    <p:sldId id="298" r:id="rId42"/>
    <p:sldId id="299" r:id="rId43"/>
    <p:sldId id="333" r:id="rId44"/>
    <p:sldId id="300" r:id="rId45"/>
    <p:sldId id="301" r:id="rId46"/>
    <p:sldId id="348" r:id="rId47"/>
    <p:sldId id="303" r:id="rId48"/>
    <p:sldId id="304" r:id="rId49"/>
    <p:sldId id="305" r:id="rId50"/>
    <p:sldId id="306" r:id="rId51"/>
    <p:sldId id="307" r:id="rId52"/>
    <p:sldId id="308" r:id="rId53"/>
    <p:sldId id="309" r:id="rId54"/>
    <p:sldId id="262" r:id="rId55"/>
    <p:sldId id="310" r:id="rId56"/>
    <p:sldId id="311" r:id="rId57"/>
    <p:sldId id="312" r:id="rId58"/>
    <p:sldId id="313" r:id="rId59"/>
    <p:sldId id="314" r:id="rId60"/>
    <p:sldId id="263"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282" r:id="rId74"/>
  </p:sldIdLst>
  <p:sldSz cx="14630400" cy="8229600"/>
  <p:notesSz cx="8229600" cy="14630400"/>
  <p:embeddedFontLst>
    <p:embeddedFont>
      <p:font typeface="IBM Plex Sans Medium" panose="020B0603050203000203" pitchFamily="34" charset="0"/>
      <p:regular r:id="rId76"/>
      <p:italic r:id="rId77"/>
    </p:embeddedFont>
    <p:embeddedFont>
      <p:font typeface="Instrument Sans Medium" panose="020B0604020202020204" charset="0"/>
      <p:regular r:id="rId78"/>
    </p:embeddedFont>
  </p:embeddedFont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3" autoAdjust="0"/>
    <p:restoredTop sz="94524" autoAdjust="0"/>
  </p:normalViewPr>
  <p:slideViewPr>
    <p:cSldViewPr snapToGrid="0" snapToObjects="1">
      <p:cViewPr varScale="1">
        <p:scale>
          <a:sx n="56" d="100"/>
          <a:sy n="56" d="100"/>
        </p:scale>
        <p:origin x="56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font" Target="fonts/font2.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font" Target="fonts/font3.fntdata"/><Relationship Id="rId8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font" Target="fonts/font1.fntdata"/><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8345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33273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8778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97858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A9B21B4-9EBD-68CD-F1F3-3FA52CA69B5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7197E14-A1F6-7045-B57F-AF3076B9F1D1}" type="slidenum">
              <a:rPr kumimoji="0" lang="tr-TR" altLang="tr-TR"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tr-TR" altLang="tr-TR"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3954" name="Rectangle 2">
            <a:extLst>
              <a:ext uri="{FF2B5EF4-FFF2-40B4-BE49-F238E27FC236}">
                <a16:creationId xmlns:a16="http://schemas.microsoft.com/office/drawing/2014/main" id="{5029B93B-43EC-15C9-9A16-95E8854B1469}"/>
              </a:ext>
            </a:extLst>
          </p:cNvPr>
          <p:cNvSpPr>
            <a:spLocks noGrp="1" noRot="1" noChangeAspect="1" noChangeArrowheads="1" noTextEdit="1"/>
          </p:cNvSpPr>
          <p:nvPr>
            <p:ph type="sldImg"/>
          </p:nvPr>
        </p:nvSpPr>
        <p:spPr>
          <a:xfrm>
            <a:off x="382588" y="714375"/>
            <a:ext cx="6100762" cy="3432175"/>
          </a:xfrm>
          <a:ln/>
        </p:spPr>
      </p:sp>
      <p:sp>
        <p:nvSpPr>
          <p:cNvPr id="253955" name="Rectangle 3">
            <a:extLst>
              <a:ext uri="{FF2B5EF4-FFF2-40B4-BE49-F238E27FC236}">
                <a16:creationId xmlns:a16="http://schemas.microsoft.com/office/drawing/2014/main" id="{CC9582B0-328C-EE44-FE86-2CE9BCC55B06}"/>
              </a:ext>
            </a:extLst>
          </p:cNvPr>
          <p:cNvSpPr>
            <a:spLocks noGrp="1" noChangeArrowheads="1"/>
          </p:cNvSpPr>
          <p:nvPr>
            <p:ph type="body" idx="1"/>
          </p:nvPr>
        </p:nvSpPr>
        <p:spPr>
          <a:xfrm>
            <a:off x="915988" y="4360863"/>
            <a:ext cx="5032375" cy="4073525"/>
          </a:xfrm>
        </p:spPr>
        <p:txBody>
          <a:bodyPr/>
          <a:lstStyle/>
          <a:p>
            <a:r>
              <a:rPr lang="tr-TR" altLang="tr-TR"/>
              <a:t>İueieie </a:t>
            </a:r>
          </a:p>
          <a:p>
            <a:endParaRPr lang="tr-TR" altLang="tr-TR"/>
          </a:p>
          <a:p>
            <a:endParaRPr lang="tr-TR" altLang="tr-TR"/>
          </a:p>
          <a:p>
            <a:endParaRPr lang="tr-TR" altLang="tr-TR"/>
          </a:p>
          <a:p>
            <a:endParaRPr lang="tr-TR" altLang="tr-TR"/>
          </a:p>
          <a:p>
            <a:endParaRPr lang="tr-TR" altLang="tr-TR"/>
          </a:p>
          <a:p>
            <a:endParaRPr lang="tr-TR" altLang="tr-TR"/>
          </a:p>
          <a:p>
            <a:endParaRPr lang="tr-TR" altLang="tr-TR"/>
          </a:p>
          <a:p>
            <a:endParaRPr lang="tr-TR" alt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77EC1D7-D39B-5D51-FB6C-E4923902D03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459F654-12C6-334E-9692-AE9EE8C5BB1E}" type="slidenum">
              <a:rPr kumimoji="0" lang="tr-TR" altLang="tr-TR"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tr-TR" altLang="tr-TR"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6002" name="Rectangle 2">
            <a:extLst>
              <a:ext uri="{FF2B5EF4-FFF2-40B4-BE49-F238E27FC236}">
                <a16:creationId xmlns:a16="http://schemas.microsoft.com/office/drawing/2014/main" id="{4CED165D-D102-DF8F-7E01-1A0116F392AB}"/>
              </a:ext>
            </a:extLst>
          </p:cNvPr>
          <p:cNvSpPr>
            <a:spLocks noGrp="1" noRot="1" noChangeAspect="1" noChangeArrowheads="1" noTextEdit="1"/>
          </p:cNvSpPr>
          <p:nvPr>
            <p:ph type="sldImg"/>
          </p:nvPr>
        </p:nvSpPr>
        <p:spPr>
          <a:xfrm>
            <a:off x="382588" y="714375"/>
            <a:ext cx="6100762" cy="3432175"/>
          </a:xfrm>
          <a:ln/>
        </p:spPr>
      </p:sp>
      <p:sp>
        <p:nvSpPr>
          <p:cNvPr id="256003" name="Rectangle 3">
            <a:extLst>
              <a:ext uri="{FF2B5EF4-FFF2-40B4-BE49-F238E27FC236}">
                <a16:creationId xmlns:a16="http://schemas.microsoft.com/office/drawing/2014/main" id="{EB6383F7-B1F3-894B-8B39-FDCC875465D5}"/>
              </a:ext>
            </a:extLst>
          </p:cNvPr>
          <p:cNvSpPr>
            <a:spLocks noGrp="1" noChangeArrowheads="1"/>
          </p:cNvSpPr>
          <p:nvPr>
            <p:ph type="body" idx="1"/>
          </p:nvPr>
        </p:nvSpPr>
        <p:spPr>
          <a:xfrm>
            <a:off x="915988" y="4360863"/>
            <a:ext cx="5032375" cy="4073525"/>
          </a:xfrm>
        </p:spPr>
        <p:txBody>
          <a:bodyPr/>
          <a:lstStyle/>
          <a:p>
            <a:r>
              <a:rPr lang="tr-TR" altLang="tr-TR"/>
              <a:t>İueieie </a:t>
            </a:r>
          </a:p>
          <a:p>
            <a:endParaRPr lang="tr-TR" altLang="tr-TR"/>
          </a:p>
          <a:p>
            <a:endParaRPr lang="tr-TR" altLang="tr-TR"/>
          </a:p>
          <a:p>
            <a:endParaRPr lang="tr-TR" altLang="tr-TR"/>
          </a:p>
          <a:p>
            <a:endParaRPr lang="tr-TR" altLang="tr-TR"/>
          </a:p>
          <a:p>
            <a:endParaRPr lang="tr-TR" altLang="tr-TR"/>
          </a:p>
          <a:p>
            <a:endParaRPr lang="tr-TR" altLang="tr-TR"/>
          </a:p>
          <a:p>
            <a:endParaRPr lang="tr-TR" altLang="tr-TR"/>
          </a:p>
          <a:p>
            <a:endParaRPr lang="tr-TR" alt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0EAE8B2-FA05-66B1-84E0-8EF254E7536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DFCC504-4707-104A-B1F8-11B3411C38E0}" type="slidenum">
              <a:rPr kumimoji="0" lang="tr-TR" altLang="tr-TR"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tr-TR" altLang="tr-TR"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8050" name="Rectangle 2">
            <a:extLst>
              <a:ext uri="{FF2B5EF4-FFF2-40B4-BE49-F238E27FC236}">
                <a16:creationId xmlns:a16="http://schemas.microsoft.com/office/drawing/2014/main" id="{884909B5-DAA6-A674-2017-220808FA1491}"/>
              </a:ext>
            </a:extLst>
          </p:cNvPr>
          <p:cNvSpPr>
            <a:spLocks noGrp="1" noRot="1" noChangeAspect="1" noChangeArrowheads="1" noTextEdit="1"/>
          </p:cNvSpPr>
          <p:nvPr>
            <p:ph type="sldImg"/>
          </p:nvPr>
        </p:nvSpPr>
        <p:spPr>
          <a:xfrm>
            <a:off x="382588" y="714375"/>
            <a:ext cx="6100762" cy="3432175"/>
          </a:xfrm>
          <a:ln/>
        </p:spPr>
      </p:sp>
      <p:sp>
        <p:nvSpPr>
          <p:cNvPr id="258051" name="Rectangle 3">
            <a:extLst>
              <a:ext uri="{FF2B5EF4-FFF2-40B4-BE49-F238E27FC236}">
                <a16:creationId xmlns:a16="http://schemas.microsoft.com/office/drawing/2014/main" id="{F1A848E0-FF28-3EC1-BE81-F014B49C961C}"/>
              </a:ext>
            </a:extLst>
          </p:cNvPr>
          <p:cNvSpPr>
            <a:spLocks noGrp="1" noChangeArrowheads="1"/>
          </p:cNvSpPr>
          <p:nvPr>
            <p:ph type="body" idx="1"/>
          </p:nvPr>
        </p:nvSpPr>
        <p:spPr>
          <a:xfrm>
            <a:off x="915988" y="4360863"/>
            <a:ext cx="5032375" cy="4073525"/>
          </a:xfrm>
        </p:spPr>
        <p:txBody>
          <a:bodyPr/>
          <a:lstStyle/>
          <a:p>
            <a:r>
              <a:rPr lang="tr-TR" altLang="tr-TR"/>
              <a:t>İueieie </a:t>
            </a:r>
          </a:p>
          <a:p>
            <a:endParaRPr lang="tr-TR" altLang="tr-TR"/>
          </a:p>
          <a:p>
            <a:endParaRPr lang="tr-TR" altLang="tr-TR"/>
          </a:p>
          <a:p>
            <a:endParaRPr lang="tr-TR" altLang="tr-TR"/>
          </a:p>
          <a:p>
            <a:endParaRPr lang="tr-TR" altLang="tr-TR"/>
          </a:p>
          <a:p>
            <a:endParaRPr lang="tr-TR" altLang="tr-TR"/>
          </a:p>
          <a:p>
            <a:endParaRPr lang="tr-TR" altLang="tr-TR"/>
          </a:p>
          <a:p>
            <a:endParaRPr lang="tr-TR" altLang="tr-TR"/>
          </a:p>
          <a:p>
            <a:endParaRPr lang="tr-TR" alt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7/31/2026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6968444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70519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5531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7363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62638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66475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8500474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68253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E28C06-43D1-2823-62DD-B877D1A596F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79BDF2F-ED80-3F09-ED22-4383466492F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BC4F3DC-62B2-4C34-D35B-39D6F3EF0C62}"/>
              </a:ext>
            </a:extLst>
          </p:cNvPr>
          <p:cNvSpPr>
            <a:spLocks noGrp="1"/>
          </p:cNvSpPr>
          <p:nvPr>
            <p:ph type="dt" sz="half" idx="10"/>
          </p:nvPr>
        </p:nvSpPr>
        <p:spPr/>
        <p:txBody>
          <a:bodyPr/>
          <a:lstStyle>
            <a:lvl1pPr>
              <a:defRPr/>
            </a:lvl1pPr>
          </a:lstStyle>
          <a:p>
            <a:endParaRPr lang="tr-TR" altLang="tr-TR"/>
          </a:p>
        </p:txBody>
      </p:sp>
      <p:sp>
        <p:nvSpPr>
          <p:cNvPr id="5" name="Alt Bilgi Yer Tutucusu 4">
            <a:extLst>
              <a:ext uri="{FF2B5EF4-FFF2-40B4-BE49-F238E27FC236}">
                <a16:creationId xmlns:a16="http://schemas.microsoft.com/office/drawing/2014/main" id="{F205213E-9CF4-6408-515A-0FCDC4722404}"/>
              </a:ext>
            </a:extLst>
          </p:cNvPr>
          <p:cNvSpPr>
            <a:spLocks noGrp="1"/>
          </p:cNvSpPr>
          <p:nvPr>
            <p:ph type="ftr" sz="quarter" idx="11"/>
          </p:nvPr>
        </p:nvSpPr>
        <p:spPr/>
        <p:txBody>
          <a:bodyPr/>
          <a:lstStyle>
            <a:lvl1pPr>
              <a:defRPr/>
            </a:lvl1pPr>
          </a:lstStyle>
          <a:p>
            <a:endParaRPr lang="tr-TR" altLang="tr-TR"/>
          </a:p>
        </p:txBody>
      </p:sp>
      <p:sp>
        <p:nvSpPr>
          <p:cNvPr id="6" name="Slayt Numarası Yer Tutucusu 5">
            <a:extLst>
              <a:ext uri="{FF2B5EF4-FFF2-40B4-BE49-F238E27FC236}">
                <a16:creationId xmlns:a16="http://schemas.microsoft.com/office/drawing/2014/main" id="{26294753-AF96-39D4-0CC6-E845A6BF74B7}"/>
              </a:ext>
            </a:extLst>
          </p:cNvPr>
          <p:cNvSpPr>
            <a:spLocks noGrp="1"/>
          </p:cNvSpPr>
          <p:nvPr>
            <p:ph type="sldNum" sz="quarter" idx="12"/>
          </p:nvPr>
        </p:nvSpPr>
        <p:spPr/>
        <p:txBody>
          <a:bodyPr/>
          <a:lstStyle>
            <a:lvl1pPr>
              <a:defRPr/>
            </a:lvl1pPr>
          </a:lstStyle>
          <a:p>
            <a:fld id="{4AD16871-33AE-2E41-A332-161F2013F776}" type="slidenum">
              <a:rPr lang="tr-TR" altLang="tr-TR"/>
              <a:pPr/>
              <a:t>‹#›</a:t>
            </a:fld>
            <a:endParaRPr lang="tr-TR" altLang="tr-TR"/>
          </a:p>
        </p:txBody>
      </p:sp>
    </p:spTree>
    <p:extLst>
      <p:ext uri="{BB962C8B-B14F-4D97-AF65-F5344CB8AC3E}">
        <p14:creationId xmlns:p14="http://schemas.microsoft.com/office/powerpoint/2010/main" val="243779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7773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4253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5072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405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982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0531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8484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1659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C764DE79-268F-4C1A-8933-263129D2AF90}" type="datetimeFigureOut">
              <a:rPr lang="en-US" dirty="0"/>
              <a:t>7/31/2026</a:t>
            </a:fld>
            <a:endParaRPr lang="en-US" dirty="0"/>
          </a:p>
        </p:txBody>
      </p:sp>
      <p:sp>
        <p:nvSpPr>
          <p:cNvPr id="5" name="Footer Placeholder 4"/>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539695573"/>
      </p:ext>
    </p:extLst>
  </p:cSld>
  <p:clrMap bg1="lt1" tx1="dk1" bg2="lt2" tx2="dk2" accent1="accent1" accent2="accent2" accent3="accent3" accent4="accent4" accent5="accent5" accent6="accent6" hlink="hlink" folHlink="folHlink"/>
  <p:sldLayoutIdLst>
    <p:sldLayoutId id="2147483675" r:id="rId1"/>
    <p:sldLayoutId id="2147483680" r:id="rId2"/>
    <p:sldLayoutId id="2147483681" r:id="rId3"/>
    <p:sldLayoutId id="2147483682" r:id="rId4"/>
    <p:sldLayoutId id="2147483683" r:id="rId5"/>
    <p:sldLayoutId id="2147483684" r:id="rId6"/>
    <p:sldLayoutId id="2147483685" r:id="rId7"/>
    <p:sldLayoutId id="2147483686" r:id="rId8"/>
  </p:sldLayoutIdLst>
  <p:hf sldNum="0" hdr="0" ftr="0" dt="0"/>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C764DE79-268F-4C1A-8933-263129D2AF90}" type="datetimeFigureOut">
              <a:rPr lang="en-US" dirty="0"/>
              <a:t>7/31/2026</a:t>
            </a:fld>
            <a:endParaRPr lang="en-US" dirty="0"/>
          </a:p>
        </p:txBody>
      </p:sp>
      <p:sp>
        <p:nvSpPr>
          <p:cNvPr id="5" name="Footer Placeholder 4"/>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827159817"/>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Lst>
  <p:hf sldNum="0" hdr="0" ftr="0" dt="0"/>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87466AD0-7B2C-01B0-9490-09A8713764E1}"/>
              </a:ext>
            </a:extLst>
          </p:cNvPr>
          <p:cNvSpPr>
            <a:spLocks noGrp="1" noChangeArrowheads="1"/>
          </p:cNvSpPr>
          <p:nvPr>
            <p:ph type="title"/>
          </p:nvPr>
        </p:nvSpPr>
        <p:spPr bwMode="auto">
          <a:xfrm>
            <a:off x="1097280" y="731520"/>
            <a:ext cx="1243584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95235" name="Rectangle 3">
            <a:extLst>
              <a:ext uri="{FF2B5EF4-FFF2-40B4-BE49-F238E27FC236}">
                <a16:creationId xmlns:a16="http://schemas.microsoft.com/office/drawing/2014/main" id="{D74AA094-C78E-96D4-885C-6E88AA1BDFDB}"/>
              </a:ext>
            </a:extLst>
          </p:cNvPr>
          <p:cNvSpPr>
            <a:spLocks noGrp="1" noChangeArrowheads="1"/>
          </p:cNvSpPr>
          <p:nvPr>
            <p:ph type="body" idx="1"/>
          </p:nvPr>
        </p:nvSpPr>
        <p:spPr bwMode="auto">
          <a:xfrm>
            <a:off x="1097280" y="2377440"/>
            <a:ext cx="12435840" cy="4937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95236" name="Rectangle 4">
            <a:extLst>
              <a:ext uri="{FF2B5EF4-FFF2-40B4-BE49-F238E27FC236}">
                <a16:creationId xmlns:a16="http://schemas.microsoft.com/office/drawing/2014/main" id="{46C3259F-AE28-42F4-92BE-FAA3CF9E8D17}"/>
              </a:ext>
            </a:extLst>
          </p:cNvPr>
          <p:cNvSpPr>
            <a:spLocks noGrp="1" noChangeArrowheads="1"/>
          </p:cNvSpPr>
          <p:nvPr>
            <p:ph type="dt" sz="half" idx="2"/>
          </p:nvPr>
        </p:nvSpPr>
        <p:spPr bwMode="auto">
          <a:xfrm>
            <a:off x="1097280" y="7498080"/>
            <a:ext cx="3048000" cy="548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680"/>
            </a:lvl1pPr>
          </a:lstStyle>
          <a:p>
            <a:endParaRPr lang="tr-TR" altLang="tr-TR"/>
          </a:p>
        </p:txBody>
      </p:sp>
      <p:sp>
        <p:nvSpPr>
          <p:cNvPr id="95237" name="Rectangle 5">
            <a:extLst>
              <a:ext uri="{FF2B5EF4-FFF2-40B4-BE49-F238E27FC236}">
                <a16:creationId xmlns:a16="http://schemas.microsoft.com/office/drawing/2014/main" id="{326FAFC3-389D-00A1-E53B-CF5BC0B8EFC4}"/>
              </a:ext>
            </a:extLst>
          </p:cNvPr>
          <p:cNvSpPr>
            <a:spLocks noGrp="1" noChangeArrowheads="1"/>
          </p:cNvSpPr>
          <p:nvPr>
            <p:ph type="ftr" sz="quarter" idx="3"/>
          </p:nvPr>
        </p:nvSpPr>
        <p:spPr bwMode="auto">
          <a:xfrm>
            <a:off x="4998720" y="7498080"/>
            <a:ext cx="4632960" cy="548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680"/>
            </a:lvl1pPr>
          </a:lstStyle>
          <a:p>
            <a:endParaRPr lang="tr-TR" altLang="tr-TR"/>
          </a:p>
        </p:txBody>
      </p:sp>
      <p:sp>
        <p:nvSpPr>
          <p:cNvPr id="95238" name="Rectangle 6">
            <a:extLst>
              <a:ext uri="{FF2B5EF4-FFF2-40B4-BE49-F238E27FC236}">
                <a16:creationId xmlns:a16="http://schemas.microsoft.com/office/drawing/2014/main" id="{E5E8FB02-60A7-98A2-B735-FBBEF290E875}"/>
              </a:ext>
            </a:extLst>
          </p:cNvPr>
          <p:cNvSpPr>
            <a:spLocks noGrp="1" noChangeArrowheads="1"/>
          </p:cNvSpPr>
          <p:nvPr>
            <p:ph type="sldNum" sz="quarter" idx="4"/>
          </p:nvPr>
        </p:nvSpPr>
        <p:spPr bwMode="auto">
          <a:xfrm>
            <a:off x="10485120" y="7498080"/>
            <a:ext cx="3048000" cy="548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680"/>
            </a:lvl1pPr>
          </a:lstStyle>
          <a:p>
            <a:fld id="{1641904F-EBB1-DB4F-BDA5-0BF05EA10651}" type="slidenum">
              <a:rPr lang="tr-TR" altLang="tr-TR"/>
              <a:pPr/>
              <a:t>‹#›</a:t>
            </a:fld>
            <a:endParaRPr lang="tr-TR" altLang="tr-TR"/>
          </a:p>
        </p:txBody>
      </p:sp>
    </p:spTree>
    <p:extLst>
      <p:ext uri="{BB962C8B-B14F-4D97-AF65-F5344CB8AC3E}">
        <p14:creationId xmlns:p14="http://schemas.microsoft.com/office/powerpoint/2010/main" val="1140348553"/>
      </p:ext>
    </p:extLst>
  </p:cSld>
  <p:clrMap bg1="lt1" tx1="dk1" bg2="lt2" tx2="dk2" accent1="accent1" accent2="accent2" accent3="accent3" accent4="accent4" accent5="accent5" accent6="accent6" hlink="hlink" folHlink="folHlink"/>
  <p:sldLayoutIdLst>
    <p:sldLayoutId id="2147483709" r:id="rId1"/>
  </p:sldLayoutIdLst>
  <p:txStyles>
    <p:titleStyle>
      <a:lvl1pPr algn="ctr" rtl="0" fontAlgn="base">
        <a:spcBef>
          <a:spcPct val="0"/>
        </a:spcBef>
        <a:spcAft>
          <a:spcPct val="0"/>
        </a:spcAft>
        <a:defRPr sz="5280" i="1" kern="1200">
          <a:solidFill>
            <a:schemeClr val="tx2"/>
          </a:solidFill>
          <a:latin typeface="+mj-lt"/>
          <a:ea typeface="+mj-ea"/>
          <a:cs typeface="+mj-cs"/>
        </a:defRPr>
      </a:lvl1pPr>
      <a:lvl2pPr algn="ctr" rtl="0" fontAlgn="base">
        <a:spcBef>
          <a:spcPct val="0"/>
        </a:spcBef>
        <a:spcAft>
          <a:spcPct val="0"/>
        </a:spcAft>
        <a:defRPr sz="5280" i="1">
          <a:solidFill>
            <a:schemeClr val="tx2"/>
          </a:solidFill>
          <a:latin typeface="Times New Roman" panose="02020603050405020304" pitchFamily="18" charset="0"/>
        </a:defRPr>
      </a:lvl2pPr>
      <a:lvl3pPr algn="ctr" rtl="0" fontAlgn="base">
        <a:spcBef>
          <a:spcPct val="0"/>
        </a:spcBef>
        <a:spcAft>
          <a:spcPct val="0"/>
        </a:spcAft>
        <a:defRPr sz="5280" i="1">
          <a:solidFill>
            <a:schemeClr val="tx2"/>
          </a:solidFill>
          <a:latin typeface="Times New Roman" panose="02020603050405020304" pitchFamily="18" charset="0"/>
        </a:defRPr>
      </a:lvl3pPr>
      <a:lvl4pPr algn="ctr" rtl="0" fontAlgn="base">
        <a:spcBef>
          <a:spcPct val="0"/>
        </a:spcBef>
        <a:spcAft>
          <a:spcPct val="0"/>
        </a:spcAft>
        <a:defRPr sz="5280" i="1">
          <a:solidFill>
            <a:schemeClr val="tx2"/>
          </a:solidFill>
          <a:latin typeface="Times New Roman" panose="02020603050405020304" pitchFamily="18" charset="0"/>
        </a:defRPr>
      </a:lvl4pPr>
      <a:lvl5pPr algn="ctr" rtl="0" fontAlgn="base">
        <a:spcBef>
          <a:spcPct val="0"/>
        </a:spcBef>
        <a:spcAft>
          <a:spcPct val="0"/>
        </a:spcAft>
        <a:defRPr sz="5280" i="1">
          <a:solidFill>
            <a:schemeClr val="tx2"/>
          </a:solidFill>
          <a:latin typeface="Times New Roman" panose="02020603050405020304" pitchFamily="18" charset="0"/>
        </a:defRPr>
      </a:lvl5pPr>
      <a:lvl6pPr marL="548640" algn="ctr" rtl="0" fontAlgn="base">
        <a:spcBef>
          <a:spcPct val="0"/>
        </a:spcBef>
        <a:spcAft>
          <a:spcPct val="0"/>
        </a:spcAft>
        <a:defRPr sz="5280" i="1">
          <a:solidFill>
            <a:schemeClr val="tx2"/>
          </a:solidFill>
          <a:latin typeface="Times New Roman" panose="02020603050405020304" pitchFamily="18" charset="0"/>
        </a:defRPr>
      </a:lvl6pPr>
      <a:lvl7pPr marL="1097280" algn="ctr" rtl="0" fontAlgn="base">
        <a:spcBef>
          <a:spcPct val="0"/>
        </a:spcBef>
        <a:spcAft>
          <a:spcPct val="0"/>
        </a:spcAft>
        <a:defRPr sz="5280" i="1">
          <a:solidFill>
            <a:schemeClr val="tx2"/>
          </a:solidFill>
          <a:latin typeface="Times New Roman" panose="02020603050405020304" pitchFamily="18" charset="0"/>
        </a:defRPr>
      </a:lvl7pPr>
      <a:lvl8pPr marL="1645920" algn="ctr" rtl="0" fontAlgn="base">
        <a:spcBef>
          <a:spcPct val="0"/>
        </a:spcBef>
        <a:spcAft>
          <a:spcPct val="0"/>
        </a:spcAft>
        <a:defRPr sz="5280" i="1">
          <a:solidFill>
            <a:schemeClr val="tx2"/>
          </a:solidFill>
          <a:latin typeface="Times New Roman" panose="02020603050405020304" pitchFamily="18" charset="0"/>
        </a:defRPr>
      </a:lvl8pPr>
      <a:lvl9pPr marL="2194560" algn="ctr" rtl="0" fontAlgn="base">
        <a:spcBef>
          <a:spcPct val="0"/>
        </a:spcBef>
        <a:spcAft>
          <a:spcPct val="0"/>
        </a:spcAft>
        <a:defRPr sz="5280" i="1">
          <a:solidFill>
            <a:schemeClr val="tx2"/>
          </a:solidFill>
          <a:latin typeface="Times New Roman" panose="02020603050405020304" pitchFamily="18" charset="0"/>
        </a:defRPr>
      </a:lvl9pPr>
    </p:titleStyle>
    <p:bodyStyle>
      <a:lvl1pPr marL="411480" indent="-411480" algn="l" rtl="0" fontAlgn="base">
        <a:spcBef>
          <a:spcPct val="20000"/>
        </a:spcBef>
        <a:spcAft>
          <a:spcPct val="0"/>
        </a:spcAft>
        <a:buClr>
          <a:schemeClr val="tx2"/>
        </a:buClr>
        <a:buSzPct val="65000"/>
        <a:buFont typeface="Wingdings" pitchFamily="2" charset="2"/>
        <a:buChar char="v"/>
        <a:defRPr sz="3840" kern="1200">
          <a:solidFill>
            <a:schemeClr val="tx1"/>
          </a:solidFill>
          <a:latin typeface="+mn-lt"/>
          <a:ea typeface="+mn-ea"/>
          <a:cs typeface="+mn-cs"/>
        </a:defRPr>
      </a:lvl1pPr>
      <a:lvl2pPr marL="891540" indent="-342900" algn="l" rtl="0" fontAlgn="base">
        <a:spcBef>
          <a:spcPct val="20000"/>
        </a:spcBef>
        <a:spcAft>
          <a:spcPct val="0"/>
        </a:spcAft>
        <a:buChar char="–"/>
        <a:defRPr sz="3360" kern="1200">
          <a:solidFill>
            <a:schemeClr val="tx1"/>
          </a:solidFill>
          <a:latin typeface="+mn-lt"/>
          <a:ea typeface="+mn-ea"/>
          <a:cs typeface="+mn-cs"/>
        </a:defRPr>
      </a:lvl2pPr>
      <a:lvl3pPr marL="1371600" indent="-274320" algn="l" rtl="0" fontAlgn="base">
        <a:spcBef>
          <a:spcPct val="20000"/>
        </a:spcBef>
        <a:spcAft>
          <a:spcPct val="0"/>
        </a:spcAft>
        <a:buChar char="•"/>
        <a:defRPr sz="2880" kern="1200">
          <a:solidFill>
            <a:schemeClr val="tx1"/>
          </a:solidFill>
          <a:latin typeface="+mn-lt"/>
          <a:ea typeface="+mn-ea"/>
          <a:cs typeface="+mn-cs"/>
        </a:defRPr>
      </a:lvl3pPr>
      <a:lvl4pPr marL="1920240" indent="-274320" algn="l" rtl="0" fontAlgn="base">
        <a:spcBef>
          <a:spcPct val="20000"/>
        </a:spcBef>
        <a:spcAft>
          <a:spcPct val="0"/>
        </a:spcAft>
        <a:buChar char="–"/>
        <a:defRPr sz="2400" kern="1200">
          <a:solidFill>
            <a:schemeClr val="tx1"/>
          </a:solidFill>
          <a:latin typeface="+mn-lt"/>
          <a:ea typeface="+mn-ea"/>
          <a:cs typeface="+mn-cs"/>
        </a:defRPr>
      </a:lvl4pPr>
      <a:lvl5pPr marL="2468880" indent="-274320" algn="l" rtl="0" fontAlgn="base">
        <a:spcBef>
          <a:spcPct val="20000"/>
        </a:spcBef>
        <a:spcAft>
          <a:spcPct val="0"/>
        </a:spcAft>
        <a:buSzPct val="65000"/>
        <a:buChar char="•"/>
        <a:defRPr sz="240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tr-TR"/>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28.png"/><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image" Target="../media/image32.png"/></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6.xml"/><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png"/><Relationship Id="rId1" Type="http://schemas.openxmlformats.org/officeDocument/2006/relationships/slideLayout" Target="../slideLayouts/slideLayout16.xm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0.png"/><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2.png"/><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7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3155478" y="3080087"/>
            <a:ext cx="8319443" cy="1417558"/>
          </a:xfrm>
          <a:prstGeom prst="rect">
            <a:avLst/>
          </a:prstGeom>
          <a:noFill/>
          <a:ln/>
        </p:spPr>
        <p:txBody>
          <a:bodyPr wrap="square" lIns="0" tIns="0" rIns="0" bIns="0" rtlCol="0" anchor="t"/>
          <a:lstStyle/>
          <a:p>
            <a:pPr marL="0" indent="0" algn="ctr">
              <a:lnSpc>
                <a:spcPts val="5550"/>
              </a:lnSpc>
              <a:buNone/>
            </a:pPr>
            <a:r>
              <a:rPr lang="en-US" sz="4450" b="1" dirty="0">
                <a:latin typeface="Times New Roman" panose="02020603050405020304" pitchFamily="18" charset="0"/>
                <a:ea typeface="IBM Plex Sans Medium" pitchFamily="34" charset="-122"/>
                <a:cs typeface="Times New Roman" panose="02020603050405020304" pitchFamily="18" charset="0"/>
              </a:rPr>
              <a:t>YETENEK </a:t>
            </a:r>
            <a:r>
              <a:rPr lang="tr-TR" sz="4450" b="1" dirty="0">
                <a:latin typeface="Times New Roman" panose="02020603050405020304" pitchFamily="18" charset="0"/>
                <a:ea typeface="IBM Plex Sans Medium" pitchFamily="34" charset="-122"/>
                <a:cs typeface="Times New Roman" panose="02020603050405020304" pitchFamily="18" charset="0"/>
              </a:rPr>
              <a:t>TANIMLAMASI</a:t>
            </a:r>
            <a:r>
              <a:rPr lang="en-US" sz="4450" b="1" dirty="0">
                <a:latin typeface="Times New Roman" panose="02020603050405020304" pitchFamily="18" charset="0"/>
                <a:ea typeface="IBM Plex Sans Medium" pitchFamily="34" charset="-122"/>
                <a:cs typeface="Times New Roman" panose="02020603050405020304" pitchFamily="18" charset="0"/>
              </a:rPr>
              <a:t> VE MEVK</a:t>
            </a:r>
            <a:r>
              <a:rPr lang="tr-TR" sz="4450" b="1" dirty="0">
                <a:latin typeface="Times New Roman" panose="02020603050405020304" pitchFamily="18" charset="0"/>
                <a:ea typeface="IBM Plex Sans Medium" pitchFamily="34" charset="-122"/>
                <a:cs typeface="Times New Roman" panose="02020603050405020304" pitchFamily="18" charset="0"/>
              </a:rPr>
              <a:t>İLERE GÖRE</a:t>
            </a:r>
            <a:r>
              <a:rPr lang="en-US" sz="4450" b="1" dirty="0">
                <a:latin typeface="Times New Roman" panose="02020603050405020304" pitchFamily="18" charset="0"/>
                <a:ea typeface="IBM Plex Sans Medium" pitchFamily="34" charset="-122"/>
                <a:cs typeface="Times New Roman" panose="02020603050405020304" pitchFamily="18" charset="0"/>
              </a:rPr>
              <a:t> YÖNLEND</a:t>
            </a:r>
            <a:r>
              <a:rPr lang="tr-TR" sz="4450" b="1" dirty="0">
                <a:latin typeface="Times New Roman" panose="02020603050405020304" pitchFamily="18" charset="0"/>
                <a:ea typeface="IBM Plex Sans Medium" pitchFamily="34" charset="-122"/>
                <a:cs typeface="Times New Roman" panose="02020603050405020304" pitchFamily="18" charset="0"/>
              </a:rPr>
              <a:t>İ</a:t>
            </a:r>
            <a:r>
              <a:rPr lang="en-US" sz="4450" b="1" dirty="0">
                <a:latin typeface="Times New Roman" panose="02020603050405020304" pitchFamily="18" charset="0"/>
                <a:ea typeface="IBM Plex Sans Medium" pitchFamily="34" charset="-122"/>
                <a:cs typeface="Times New Roman" panose="02020603050405020304" pitchFamily="18" charset="0"/>
              </a:rPr>
              <a:t>R</a:t>
            </a:r>
            <a:r>
              <a:rPr lang="tr-TR" sz="4450" b="1" dirty="0">
                <a:latin typeface="Times New Roman" panose="02020603050405020304" pitchFamily="18" charset="0"/>
                <a:ea typeface="IBM Plex Sans Medium" pitchFamily="34" charset="-122"/>
                <a:cs typeface="Times New Roman" panose="02020603050405020304" pitchFamily="18" charset="0"/>
              </a:rPr>
              <a:t>İL</a:t>
            </a:r>
            <a:r>
              <a:rPr lang="en-US" sz="4450" b="1" dirty="0">
                <a:latin typeface="Times New Roman" panose="02020603050405020304" pitchFamily="18" charset="0"/>
                <a:ea typeface="IBM Plex Sans Medium" pitchFamily="34" charset="-122"/>
                <a:cs typeface="Times New Roman" panose="02020603050405020304" pitchFamily="18" charset="0"/>
              </a:rPr>
              <a:t>ME</a:t>
            </a:r>
            <a:r>
              <a:rPr lang="tr-TR" sz="4450" b="1" dirty="0">
                <a:latin typeface="Times New Roman" panose="02020603050405020304" pitchFamily="18" charset="0"/>
                <a:ea typeface="IBM Plex Sans Medium" pitchFamily="34" charset="-122"/>
                <a:cs typeface="Times New Roman" panose="02020603050405020304" pitchFamily="18" charset="0"/>
              </a:rPr>
              <a:t>Sİ</a:t>
            </a:r>
            <a:endParaRPr lang="en-US" sz="4450" b="1" dirty="0">
              <a:latin typeface="Times New Roman" panose="02020603050405020304" pitchFamily="18" charset="0"/>
              <a:cs typeface="Times New Roman" panose="02020603050405020304" pitchFamily="18" charset="0"/>
            </a:endParaRPr>
          </a:p>
        </p:txBody>
      </p:sp>
      <p:sp>
        <p:nvSpPr>
          <p:cNvPr id="7" name="Text 3"/>
          <p:cNvSpPr/>
          <p:nvPr/>
        </p:nvSpPr>
        <p:spPr>
          <a:xfrm>
            <a:off x="6076188" y="6102345"/>
            <a:ext cx="2002869" cy="396835"/>
          </a:xfrm>
          <a:prstGeom prst="rect">
            <a:avLst/>
          </a:prstGeom>
          <a:noFill/>
          <a:ln/>
        </p:spPr>
        <p:txBody>
          <a:bodyPr wrap="none" lIns="0" tIns="0" rIns="0" bIns="0" rtlCol="0" anchor="t"/>
          <a:lstStyle/>
          <a:p>
            <a:pPr marL="0" marR="0" lvl="0" indent="0" algn="ctr" defTabSz="761970" rtl="0" eaLnBrk="1" fontAlgn="auto" latinLnBrk="0" hangingPunct="1">
              <a:lnSpc>
                <a:spcPts val="2583"/>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ea typeface="Roboto Bold" pitchFamily="34" charset="-122"/>
                <a:cs typeface="Times New Roman" panose="02020603050405020304" pitchFamily="18" charset="0"/>
              </a:rPr>
              <a:t>Prof. Dr.</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Roboto Bold" pitchFamily="34" charset="-122"/>
                <a:cs typeface="Times New Roman" panose="02020603050405020304" pitchFamily="18" charset="0"/>
              </a:rPr>
              <a:t> </a:t>
            </a: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ea typeface="Roboto Bold" pitchFamily="34" charset="-122"/>
                <a:cs typeface="Times New Roman" panose="02020603050405020304" pitchFamily="18" charset="0"/>
              </a:rPr>
              <a:t>Nebahat ELER</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Roboto Bold" pitchFamily="34" charset="-122"/>
              <a:cs typeface="Times New Roman" panose="02020603050405020304" pitchFamily="18" charset="0"/>
            </a:endParaRPr>
          </a:p>
          <a:p>
            <a:pPr marL="0" marR="0" lvl="0" indent="0" algn="ctr" defTabSz="761970" rtl="0" eaLnBrk="1" fontAlgn="auto" latinLnBrk="0" hangingPunct="1">
              <a:lnSpc>
                <a:spcPts val="2583"/>
              </a:lnSpc>
              <a:spcBef>
                <a:spcPts val="0"/>
              </a:spcBef>
              <a:spcAft>
                <a:spcPts val="0"/>
              </a:spcAft>
              <a:buClrTx/>
              <a:buSzTx/>
              <a:buFontTx/>
              <a:buNone/>
              <a:tabLst/>
              <a:defRPr/>
            </a:pPr>
            <a:endPar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ea typeface="Roboto Bold" pitchFamily="34" charset="-122"/>
              <a:cs typeface="Times New Roman" panose="02020603050405020304" pitchFamily="18" charset="0"/>
            </a:endParaRPr>
          </a:p>
          <a:p>
            <a:pPr marL="0" marR="0" lvl="0" indent="0" algn="ctr" defTabSz="761970" rtl="0" eaLnBrk="1" fontAlgn="auto" latinLnBrk="0" hangingPunct="1">
              <a:lnSpc>
                <a:spcPts val="2583"/>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ea typeface="Roboto Bold" pitchFamily="34" charset="-122"/>
                <a:cs typeface="Times New Roman" panose="02020603050405020304" pitchFamily="18" charset="0"/>
              </a:rPr>
              <a:t>Gazi Üniversitesi</a:t>
            </a:r>
          </a:p>
          <a:p>
            <a:pPr marL="0" marR="0" lvl="0" indent="0" algn="ctr" defTabSz="761970" rtl="0" eaLnBrk="1" fontAlgn="auto" latinLnBrk="0" hangingPunct="1">
              <a:lnSpc>
                <a:spcPts val="2583"/>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ea typeface="Roboto Bold" pitchFamily="34" charset="-122"/>
                <a:cs typeface="Times New Roman" panose="02020603050405020304" pitchFamily="18" charset="0"/>
              </a:rPr>
              <a:t> Spor Bilimleri Fakültesi</a:t>
            </a:r>
          </a:p>
          <a:p>
            <a:pPr marL="0" marR="0" lvl="0" indent="0" algn="ctr" defTabSz="761970" rtl="0" eaLnBrk="1" fontAlgn="auto" latinLnBrk="0" hangingPunct="1">
              <a:lnSpc>
                <a:spcPts val="2583"/>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ea typeface="Roboto Bold" pitchFamily="34" charset="-122"/>
                <a:cs typeface="Times New Roman" panose="02020603050405020304" pitchFamily="18" charset="0"/>
              </a:rPr>
              <a:t>Antrenörlük Eğitimi Bölümü</a:t>
            </a:r>
            <a:endParaRPr lang="en-US" sz="2200" b="1" dirty="0">
              <a:latin typeface="Times New Roman" panose="02020603050405020304" pitchFamily="18" charset="0"/>
              <a:ea typeface="Roboto Bold" pitchFamily="34" charset="-122"/>
              <a:cs typeface="Times New Roman" panose="02020603050405020304" pitchFamily="18" charset="0"/>
            </a:endParaRPr>
          </a:p>
        </p:txBody>
      </p:sp>
      <p:pic>
        <p:nvPicPr>
          <p:cNvPr id="1026" name="Picture 2" descr="TVF Logo   Türkiye Voleybol Federasyonu [tvf.org.tr] png">
            <a:extLst>
              <a:ext uri="{FF2B5EF4-FFF2-40B4-BE49-F238E27FC236}">
                <a16:creationId xmlns:a16="http://schemas.microsoft.com/office/drawing/2014/main" id="{1C314273-ABD1-41B4-B0C6-B9345AA5F2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7705" y="163063"/>
            <a:ext cx="5614988" cy="18669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5BE842D1-190B-4B9F-A1A8-4DAFB10E3313}"/>
              </a:ext>
            </a:extLst>
          </p:cNvPr>
          <p:cNvSpPr txBox="1"/>
          <p:nvPr/>
        </p:nvSpPr>
        <p:spPr>
          <a:xfrm>
            <a:off x="571500" y="360609"/>
            <a:ext cx="12850586" cy="729430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YETENEK SEÇİMİ İÇİN ÖN ŞARTLAR </a:t>
            </a:r>
          </a:p>
          <a:p>
            <a:pPr marL="342900" lvl="0" indent="-342900" algn="just" defTabSz="761970">
              <a:lnSpc>
                <a:spcPct val="150000"/>
              </a:lnSpc>
              <a:buFont typeface="Wingdings" panose="05000000000000000000" pitchFamily="2" charset="2"/>
              <a:buChar char="q"/>
              <a:defRPr/>
            </a:pPr>
            <a:r>
              <a:rPr lang="tr-TR" sz="2400" dirty="0" err="1">
                <a:solidFill>
                  <a:prstClr val="black"/>
                </a:solidFill>
                <a:latin typeface="Times New Roman" panose="02020603050405020304" pitchFamily="18" charset="0"/>
                <a:cs typeface="Times New Roman" panose="02020603050405020304" pitchFamily="18" charset="0"/>
              </a:rPr>
              <a:t>Antropometrik</a:t>
            </a:r>
            <a:r>
              <a:rPr lang="tr-TR" sz="2400" dirty="0">
                <a:solidFill>
                  <a:prstClr val="black"/>
                </a:solidFill>
                <a:latin typeface="Times New Roman" panose="02020603050405020304" pitchFamily="18" charset="0"/>
                <a:cs typeface="Times New Roman" panose="02020603050405020304" pitchFamily="18" charset="0"/>
              </a:rPr>
              <a:t> Ön Şartlar: Sporcunun; boyu, kilosu, vücut yapısı, vücudunun ağırlık merkezi vb. özellikleri </a:t>
            </a:r>
          </a:p>
          <a:p>
            <a:pPr marL="342900" lvl="0" indent="-342900" algn="just" defTabSz="761970">
              <a:lnSpc>
                <a:spcPct val="150000"/>
              </a:lnSpc>
              <a:buFont typeface="Wingdings" panose="05000000000000000000" pitchFamily="2" charset="2"/>
              <a:buChar char="q"/>
              <a:defRPr/>
            </a:pPr>
            <a:r>
              <a:rPr lang="tr-TR" sz="2400" dirty="0">
                <a:solidFill>
                  <a:prstClr val="black"/>
                </a:solidFill>
                <a:latin typeface="Times New Roman" panose="02020603050405020304" pitchFamily="18" charset="0"/>
                <a:cs typeface="Times New Roman" panose="02020603050405020304" pitchFamily="18" charset="0"/>
              </a:rPr>
              <a:t>Kondisyonel Ön Şartlar: Sporcunun; genel ve özel dayanıklılığı, statik ve dinamik kuvveti, sürat, reaksiyon yeteneği, beceri ve hareketlilik gibi özellikleri.</a:t>
            </a:r>
            <a:endParaRPr kumimoji="0" lang="tr-TR"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Performans için ön şartlar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Sporcunun, yüklenmelere dayanabilme özelliği, antrenman isteği, başarıya ulaşma arzusu gibi özellikleri </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Öğrenim yeteneği</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Sporcunun algılama, gözlem ve analiz etme özellikleri </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Tekno-motorik</a:t>
            </a: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özellikler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Sporcunun, denge yeteneği, yer mesafe ve tempo hissi, topa yatkınlığı, ritmik ve akıcılık gibi özellikleri. </a:t>
            </a:r>
          </a:p>
        </p:txBody>
      </p:sp>
      <p:pic>
        <p:nvPicPr>
          <p:cNvPr id="2" name="Resim 1">
            <a:extLst>
              <a:ext uri="{FF2B5EF4-FFF2-40B4-BE49-F238E27FC236}">
                <a16:creationId xmlns:a16="http://schemas.microsoft.com/office/drawing/2014/main" id="{FBEED891-B6CB-7EAC-5E30-74380942F8A3}"/>
              </a:ext>
            </a:extLst>
          </p:cNvPr>
          <p:cNvPicPr>
            <a:picLocks noChangeAspect="1"/>
          </p:cNvPicPr>
          <p:nvPr/>
        </p:nvPicPr>
        <p:blipFill>
          <a:blip r:embed="rId2"/>
          <a:stretch>
            <a:fillRect/>
          </a:stretch>
        </p:blipFill>
        <p:spPr bwMode="auto">
          <a:xfrm>
            <a:off x="12630150" y="0"/>
            <a:ext cx="2000250" cy="1042988"/>
          </a:xfrm>
          <a:prstGeom prst="rect">
            <a:avLst/>
          </a:prstGeom>
          <a:noFill/>
          <a:ln w="9525">
            <a:noFill/>
            <a:miter lim="800000"/>
          </a:ln>
        </p:spPr>
      </p:pic>
    </p:spTree>
    <p:extLst>
      <p:ext uri="{BB962C8B-B14F-4D97-AF65-F5344CB8AC3E}">
        <p14:creationId xmlns:p14="http://schemas.microsoft.com/office/powerpoint/2010/main" val="2245188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07582" y="1871858"/>
            <a:ext cx="12930389" cy="3970318"/>
          </a:xfrm>
          <a:prstGeom prst="rect">
            <a:avLst/>
          </a:prstGeom>
        </p:spPr>
        <p:txBody>
          <a:bodyPr wrap="square">
            <a:spAutoFit/>
          </a:bodyPr>
          <a:lstStyle/>
          <a:p>
            <a:pPr marL="342900" lvl="0" indent="-342900" algn="just">
              <a:lnSpc>
                <a:spcPct val="150000"/>
              </a:lnSpc>
              <a:buFont typeface="Wingdings" panose="05000000000000000000" pitchFamily="2" charset="2"/>
              <a:buChar char="q"/>
              <a:defRPr/>
            </a:pPr>
            <a:r>
              <a:rPr lang="tr-TR" sz="2400" dirty="0">
                <a:solidFill>
                  <a:prstClr val="black"/>
                </a:solidFill>
                <a:latin typeface="Times New Roman" panose="02020603050405020304" pitchFamily="18" charset="0"/>
                <a:cs typeface="Times New Roman" panose="02020603050405020304" pitchFamily="18" charset="0"/>
              </a:rPr>
              <a:t>Psikolojik Ön Şartlar</a:t>
            </a:r>
          </a:p>
          <a:p>
            <a:pPr lvl="0" algn="just">
              <a:lnSpc>
                <a:spcPct val="150000"/>
              </a:lnSpc>
              <a:defRPr/>
            </a:pPr>
            <a:r>
              <a:rPr lang="tr-TR" sz="2400" dirty="0">
                <a:solidFill>
                  <a:prstClr val="black"/>
                </a:solidFill>
                <a:latin typeface="Times New Roman" panose="02020603050405020304" pitchFamily="18" charset="0"/>
                <a:cs typeface="Times New Roman" panose="02020603050405020304" pitchFamily="18" charset="0"/>
              </a:rPr>
              <a:t>Sağlam psikolojik yapı, müsabakaya hazır olma, strese dayanabilme, zoru başarma isteği gibi özellikler </a:t>
            </a:r>
          </a:p>
          <a:p>
            <a:pPr marL="342900" lvl="0" indent="-342900" algn="just">
              <a:lnSpc>
                <a:spcPct val="150000"/>
              </a:lnSpc>
              <a:buFont typeface="Wingdings" panose="05000000000000000000" pitchFamily="2" charset="2"/>
              <a:buChar char="q"/>
              <a:defRPr/>
            </a:pPr>
            <a:r>
              <a:rPr lang="tr-TR" sz="2400" dirty="0">
                <a:solidFill>
                  <a:prstClr val="black"/>
                </a:solidFill>
                <a:latin typeface="Times New Roman" panose="02020603050405020304" pitchFamily="18" charset="0"/>
                <a:cs typeface="Times New Roman" panose="02020603050405020304" pitchFamily="18" charset="0"/>
              </a:rPr>
              <a:t>Sosyal Faktörler</a:t>
            </a:r>
          </a:p>
          <a:p>
            <a:pPr lvl="0" algn="just">
              <a:lnSpc>
                <a:spcPct val="150000"/>
              </a:lnSpc>
              <a:defRPr/>
            </a:pPr>
            <a:r>
              <a:rPr lang="tr-TR" sz="2400" dirty="0">
                <a:solidFill>
                  <a:prstClr val="black"/>
                </a:solidFill>
                <a:latin typeface="Times New Roman" panose="02020603050405020304" pitchFamily="18" charset="0"/>
                <a:cs typeface="Times New Roman" panose="02020603050405020304" pitchFamily="18" charset="0"/>
              </a:rPr>
              <a:t>Liderlik, sorumluluk taşıma, takım anlayışı gibi özellikler </a:t>
            </a:r>
          </a:p>
          <a:p>
            <a:pPr marL="342900" lvl="0" indent="-342900" algn="just">
              <a:lnSpc>
                <a:spcPct val="150000"/>
              </a:lnSpc>
              <a:buFont typeface="Wingdings" panose="05000000000000000000" pitchFamily="2" charset="2"/>
              <a:buChar char="q"/>
              <a:defRPr/>
            </a:pPr>
            <a:r>
              <a:rPr lang="tr-TR" sz="2400" dirty="0">
                <a:solidFill>
                  <a:prstClr val="black"/>
                </a:solidFill>
                <a:latin typeface="Times New Roman" panose="02020603050405020304" pitchFamily="18" charset="0"/>
                <a:cs typeface="Times New Roman" panose="02020603050405020304" pitchFamily="18" charset="0"/>
              </a:rPr>
              <a:t>Zihinsel(Kognitif) Yetenekler</a:t>
            </a:r>
          </a:p>
          <a:p>
            <a:pPr lvl="0" algn="just">
              <a:lnSpc>
                <a:spcPct val="150000"/>
              </a:lnSpc>
              <a:defRPr/>
            </a:pPr>
            <a:r>
              <a:rPr lang="tr-TR" sz="2400" dirty="0">
                <a:solidFill>
                  <a:prstClr val="black"/>
                </a:solidFill>
                <a:latin typeface="Times New Roman" panose="02020603050405020304" pitchFamily="18" charset="0"/>
                <a:cs typeface="Times New Roman" panose="02020603050405020304" pitchFamily="18" charset="0"/>
              </a:rPr>
              <a:t>Dikkat, </a:t>
            </a:r>
            <a:r>
              <a:rPr lang="tr-TR" sz="2400" dirty="0" err="1">
                <a:solidFill>
                  <a:prstClr val="black"/>
                </a:solidFill>
                <a:latin typeface="Times New Roman" panose="02020603050405020304" pitchFamily="18" charset="0"/>
                <a:cs typeface="Times New Roman" panose="02020603050405020304" pitchFamily="18" charset="0"/>
              </a:rPr>
              <a:t>motorik</a:t>
            </a:r>
            <a:r>
              <a:rPr lang="tr-TR" sz="2400" dirty="0">
                <a:solidFill>
                  <a:prstClr val="black"/>
                </a:solidFill>
                <a:latin typeface="Times New Roman" panose="02020603050405020304" pitchFamily="18" charset="0"/>
                <a:cs typeface="Times New Roman" panose="02020603050405020304" pitchFamily="18" charset="0"/>
              </a:rPr>
              <a:t> akılcılık (oyun anlayışı), yaratıcılık, inisiyatif kullanabilme yeteneği, taktik yetenek gibi özellikler.</a:t>
            </a:r>
          </a:p>
        </p:txBody>
      </p:sp>
    </p:spTree>
    <p:extLst>
      <p:ext uri="{BB962C8B-B14F-4D97-AF65-F5344CB8AC3E}">
        <p14:creationId xmlns:p14="http://schemas.microsoft.com/office/powerpoint/2010/main" val="141817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DCF70BB8-87B7-4FBF-80C5-44883F8276FE}"/>
              </a:ext>
            </a:extLst>
          </p:cNvPr>
          <p:cNvSpPr txBox="1"/>
          <p:nvPr/>
        </p:nvSpPr>
        <p:spPr>
          <a:xfrm>
            <a:off x="2750564" y="1014413"/>
            <a:ext cx="8458210" cy="523220"/>
          </a:xfrm>
          <a:prstGeom prst="rect">
            <a:avLst/>
          </a:prstGeom>
          <a:noFill/>
        </p:spPr>
        <p:txBody>
          <a:bodyPr wrap="square">
            <a:spAutoFit/>
          </a:bodyPr>
          <a:lstStyle/>
          <a:p>
            <a:r>
              <a:rPr lang="tr-TR" sz="2800" b="1" dirty="0">
                <a:latin typeface="Times New Roman" panose="02020603050405020304" pitchFamily="18" charset="0"/>
                <a:cs typeface="Times New Roman" panose="02020603050405020304" pitchFamily="18" charset="0"/>
              </a:rPr>
              <a:t>Yetenek Seçiminde Voleybolcular İçin Beklentimiz</a:t>
            </a:r>
          </a:p>
        </p:txBody>
      </p:sp>
      <p:sp>
        <p:nvSpPr>
          <p:cNvPr id="5" name="Metin kutusu 4">
            <a:extLst>
              <a:ext uri="{FF2B5EF4-FFF2-40B4-BE49-F238E27FC236}">
                <a16:creationId xmlns:a16="http://schemas.microsoft.com/office/drawing/2014/main" id="{65627102-1862-4ACC-9214-9DEB9751D17C}"/>
              </a:ext>
            </a:extLst>
          </p:cNvPr>
          <p:cNvSpPr txBox="1"/>
          <p:nvPr/>
        </p:nvSpPr>
        <p:spPr>
          <a:xfrm>
            <a:off x="1768840" y="1939299"/>
            <a:ext cx="7315200" cy="5021055"/>
          </a:xfrm>
          <a:prstGeom prst="rect">
            <a:avLst/>
          </a:prstGeom>
          <a:noFill/>
        </p:spPr>
        <p:txBody>
          <a:bodyPr wrap="square">
            <a:spAutoFit/>
          </a:bodyPr>
          <a:lstStyle/>
          <a:p>
            <a:pPr marL="342900" indent="-342900" algn="just">
              <a:lnSpc>
                <a:spcPct val="15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Kaslı-İnce</a:t>
            </a:r>
          </a:p>
          <a:p>
            <a:pPr marL="342900" indent="-342900" algn="just">
              <a:lnSpc>
                <a:spcPct val="15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Uzun boy, uzun </a:t>
            </a:r>
            <a:r>
              <a:rPr lang="tr-TR" sz="2400" dirty="0" err="1">
                <a:latin typeface="Times New Roman" panose="02020603050405020304" pitchFamily="18" charset="0"/>
                <a:cs typeface="Times New Roman" panose="02020603050405020304" pitchFamily="18" charset="0"/>
              </a:rPr>
              <a:t>ekstremiteler</a:t>
            </a:r>
            <a:r>
              <a:rPr lang="tr-TR" sz="2400" dirty="0">
                <a:latin typeface="Times New Roman" panose="02020603050405020304" pitchFamily="18" charset="0"/>
                <a:cs typeface="Times New Roman" panose="02020603050405020304" pitchFamily="18" charset="0"/>
              </a:rPr>
              <a:t> </a:t>
            </a:r>
          </a:p>
          <a:p>
            <a:pPr marL="342900" indent="-342900" algn="just">
              <a:lnSpc>
                <a:spcPct val="15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Kuvvetli, hızlı, çabuk, dayanıklı</a:t>
            </a:r>
          </a:p>
          <a:p>
            <a:pPr marL="342900" indent="-342900" algn="just">
              <a:lnSpc>
                <a:spcPct val="15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Teknik - taktik beceri </a:t>
            </a:r>
          </a:p>
          <a:p>
            <a:pPr marL="342900" indent="-342900" algn="just">
              <a:lnSpc>
                <a:spcPct val="15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İstek, hırs ve motivasyon </a:t>
            </a:r>
          </a:p>
          <a:p>
            <a:pPr marL="342900" indent="-342900" algn="just">
              <a:lnSpc>
                <a:spcPct val="15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Takım sporcusu olma  </a:t>
            </a:r>
          </a:p>
          <a:p>
            <a:pPr marL="342900" indent="-342900" algn="just">
              <a:lnSpc>
                <a:spcPct val="15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Yüksek koordinasyon </a:t>
            </a:r>
          </a:p>
          <a:p>
            <a:pPr marL="342900" indent="-342900" algn="just">
              <a:lnSpc>
                <a:spcPct val="15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Yüksek öğrenme kapasitesi </a:t>
            </a:r>
          </a:p>
          <a:p>
            <a:pPr marL="342900" indent="-342900" algn="just">
              <a:lnSpc>
                <a:spcPct val="15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Oyun zekası</a:t>
            </a:r>
          </a:p>
        </p:txBody>
      </p:sp>
      <p:pic>
        <p:nvPicPr>
          <p:cNvPr id="2" name="Resim 1">
            <a:extLst>
              <a:ext uri="{FF2B5EF4-FFF2-40B4-BE49-F238E27FC236}">
                <a16:creationId xmlns:a16="http://schemas.microsoft.com/office/drawing/2014/main" id="{9177AD99-B124-FC4E-92A1-49FCB766352E}"/>
              </a:ext>
            </a:extLst>
          </p:cNvPr>
          <p:cNvPicPr>
            <a:picLocks noChangeAspect="1"/>
          </p:cNvPicPr>
          <p:nvPr/>
        </p:nvPicPr>
        <p:blipFill>
          <a:blip r:embed="rId2"/>
          <a:stretch>
            <a:fillRect/>
          </a:stretch>
        </p:blipFill>
        <p:spPr bwMode="auto">
          <a:xfrm>
            <a:off x="12497921" y="0"/>
            <a:ext cx="2000250" cy="1014413"/>
          </a:xfrm>
          <a:prstGeom prst="rect">
            <a:avLst/>
          </a:prstGeom>
          <a:noFill/>
          <a:ln w="9525">
            <a:noFill/>
            <a:miter lim="800000"/>
          </a:ln>
        </p:spPr>
      </p:pic>
      <p:pic>
        <p:nvPicPr>
          <p:cNvPr id="6" name="Resim 5" descr="spor oyunu, top, spor ekipmanı, spor içeren bir resim&#10;&#10;Açıklama otomatik olarak oluşturuldu">
            <a:extLst>
              <a:ext uri="{FF2B5EF4-FFF2-40B4-BE49-F238E27FC236}">
                <a16:creationId xmlns:a16="http://schemas.microsoft.com/office/drawing/2014/main" id="{C5FFD04E-4EBC-CCF2-53C1-D47C89024F81}"/>
              </a:ext>
            </a:extLst>
          </p:cNvPr>
          <p:cNvPicPr>
            <a:picLocks noChangeAspect="1"/>
          </p:cNvPicPr>
          <p:nvPr/>
        </p:nvPicPr>
        <p:blipFill>
          <a:blip r:embed="rId3"/>
          <a:stretch>
            <a:fillRect/>
          </a:stretch>
        </p:blipFill>
        <p:spPr>
          <a:xfrm>
            <a:off x="7315200" y="2646295"/>
            <a:ext cx="5927057" cy="3607061"/>
          </a:xfrm>
          <a:prstGeom prst="rect">
            <a:avLst/>
          </a:prstGeom>
        </p:spPr>
      </p:pic>
    </p:spTree>
    <p:extLst>
      <p:ext uri="{BB962C8B-B14F-4D97-AF65-F5344CB8AC3E}">
        <p14:creationId xmlns:p14="http://schemas.microsoft.com/office/powerpoint/2010/main" val="3609184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231522D6-317E-49AB-9BBB-9153B1ADF7BB}"/>
              </a:ext>
            </a:extLst>
          </p:cNvPr>
          <p:cNvSpPr txBox="1"/>
          <p:nvPr/>
        </p:nvSpPr>
        <p:spPr>
          <a:xfrm>
            <a:off x="1240591" y="1441800"/>
            <a:ext cx="731520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Yetenek Seçiminde Amacımız</a:t>
            </a:r>
          </a:p>
        </p:txBody>
      </p:sp>
      <p:sp>
        <p:nvSpPr>
          <p:cNvPr id="5" name="Metin kutusu 4">
            <a:extLst>
              <a:ext uri="{FF2B5EF4-FFF2-40B4-BE49-F238E27FC236}">
                <a16:creationId xmlns:a16="http://schemas.microsoft.com/office/drawing/2014/main" id="{B3B2947A-430E-4821-AABB-786F2149E8D9}"/>
              </a:ext>
            </a:extLst>
          </p:cNvPr>
          <p:cNvSpPr txBox="1"/>
          <p:nvPr/>
        </p:nvSpPr>
        <p:spPr>
          <a:xfrm>
            <a:off x="840921" y="2435269"/>
            <a:ext cx="12948557" cy="3359061"/>
          </a:xfrm>
          <a:prstGeom prst="rect">
            <a:avLst/>
          </a:prstGeom>
          <a:noFill/>
        </p:spPr>
        <p:txBody>
          <a:bodyPr wrap="square">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Seçilen spor dalına uygun çok sayıda voleybolcuyu belirlemek, </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Çocuk ve gençlerin voleybola yatkınlıkları ve yetenekleri, genel ve özel anlamda voleybolun antrenman uygulamaları içinde belirlenir. </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Bu ilkeden hareketle, voleybol için çok sayıda düzenli antrenman grubu organize edilmelidir.</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Bilinçli ve amaca yönelik antrenmanların organizasyonu ile voleybola yatkınlık ve yeteneklilerin seçileceği ortamı hazırlamaktır. </a:t>
            </a:r>
          </a:p>
        </p:txBody>
      </p:sp>
      <p:pic>
        <p:nvPicPr>
          <p:cNvPr id="4" name="Resim 1">
            <a:extLst>
              <a:ext uri="{FF2B5EF4-FFF2-40B4-BE49-F238E27FC236}">
                <a16:creationId xmlns:a16="http://schemas.microsoft.com/office/drawing/2014/main" id="{606BA090-5EEE-B1EB-356E-39894D725477}"/>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599152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54731B98-1E3C-4D5A-97D9-7894F06E0817}"/>
              </a:ext>
            </a:extLst>
          </p:cNvPr>
          <p:cNvSpPr txBox="1"/>
          <p:nvPr/>
        </p:nvSpPr>
        <p:spPr>
          <a:xfrm>
            <a:off x="1244159" y="987401"/>
            <a:ext cx="9797143" cy="461665"/>
          </a:xfrm>
          <a:prstGeom prst="rect">
            <a:avLst/>
          </a:prstGeom>
          <a:noFill/>
        </p:spPr>
        <p:txBody>
          <a:bodyPr wrap="square">
            <a:spAutoFit/>
          </a:bodyPr>
          <a:lstStyle/>
          <a:p>
            <a:r>
              <a:rPr lang="tr-TR" sz="2400" b="1" dirty="0">
                <a:effectLst/>
                <a:latin typeface="Times New Roman" panose="02020603050405020304" pitchFamily="18" charset="0"/>
                <a:ea typeface="Calibri" panose="020F0502020204030204" pitchFamily="34" charset="0"/>
                <a:cs typeface="Times New Roman" panose="02020603050405020304" pitchFamily="18" charset="0"/>
              </a:rPr>
              <a:t>Sportif oyunlarda, yapılacak planlama iki temel noktayı kapsamalıdır. </a:t>
            </a:r>
            <a:endParaRPr lang="tr-TR" sz="2400" b="1" dirty="0">
              <a:latin typeface="Times New Roman" panose="02020603050405020304" pitchFamily="18" charset="0"/>
              <a:cs typeface="Times New Roman" panose="02020603050405020304" pitchFamily="18" charset="0"/>
            </a:endParaRPr>
          </a:p>
        </p:txBody>
      </p:sp>
      <p:sp>
        <p:nvSpPr>
          <p:cNvPr id="5" name="Metin kutusu 4">
            <a:extLst>
              <a:ext uri="{FF2B5EF4-FFF2-40B4-BE49-F238E27FC236}">
                <a16:creationId xmlns:a16="http://schemas.microsoft.com/office/drawing/2014/main" id="{85F30664-3D3A-42B2-9AD5-6B7CCC4FDAE5}"/>
              </a:ext>
            </a:extLst>
          </p:cNvPr>
          <p:cNvSpPr txBox="1"/>
          <p:nvPr/>
        </p:nvSpPr>
        <p:spPr>
          <a:xfrm>
            <a:off x="1244159" y="1603545"/>
            <a:ext cx="12321822" cy="3231654"/>
          </a:xfrm>
          <a:prstGeom prst="rect">
            <a:avLst/>
          </a:prstGeom>
          <a:noFill/>
        </p:spPr>
        <p:txBody>
          <a:bodyPr wrap="square">
            <a:spAutoFit/>
          </a:bodyPr>
          <a:lstStyle/>
          <a:p>
            <a:pPr marL="285750" indent="-285750">
              <a:lnSpc>
                <a:spcPct val="15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Uzun Süreli</a:t>
            </a:r>
          </a:p>
          <a:p>
            <a:pPr>
              <a:lnSpc>
                <a:spcPct val="150000"/>
              </a:lnSpc>
            </a:pPr>
            <a:r>
              <a:rPr lang="tr-TR" sz="2400" dirty="0">
                <a:latin typeface="Times New Roman" panose="02020603050405020304" pitchFamily="18" charset="0"/>
                <a:cs typeface="Times New Roman" panose="02020603050405020304" pitchFamily="18" charset="0"/>
              </a:rPr>
              <a:t>Uzun süreli bir planlama içerisinde, okul, kulüp ve ülke çapında yapılacak genel yetenek seçimi ve gelişiminin nasıl olması gerektiği konusunda çerçeve program ve organizasyonlar hazırlanır. </a:t>
            </a:r>
          </a:p>
          <a:p>
            <a:pPr marL="285750" indent="-285750">
              <a:lnSpc>
                <a:spcPct val="15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Kısa Süreli Amaçlar</a:t>
            </a:r>
          </a:p>
          <a:p>
            <a:pPr>
              <a:lnSpc>
                <a:spcPct val="150000"/>
              </a:lnSpc>
            </a:pPr>
            <a:r>
              <a:rPr lang="tr-TR" sz="2400" dirty="0">
                <a:latin typeface="Times New Roman" panose="02020603050405020304" pitchFamily="18" charset="0"/>
                <a:cs typeface="Times New Roman" panose="02020603050405020304" pitchFamily="18" charset="0"/>
              </a:rPr>
              <a:t>Yetenek seçimi kriterleri üç yetenek gelişimi için bir model oluşturur. </a:t>
            </a:r>
          </a:p>
          <a:p>
            <a:endParaRPr lang="tr-TR" sz="2400" dirty="0">
              <a:latin typeface="Times New Roman" panose="02020603050405020304" pitchFamily="18" charset="0"/>
              <a:cs typeface="Times New Roman" panose="02020603050405020304" pitchFamily="18" charset="0"/>
            </a:endParaRPr>
          </a:p>
        </p:txBody>
      </p:sp>
      <p:sp>
        <p:nvSpPr>
          <p:cNvPr id="9" name="Metin kutusu 8">
            <a:extLst>
              <a:ext uri="{FF2B5EF4-FFF2-40B4-BE49-F238E27FC236}">
                <a16:creationId xmlns:a16="http://schemas.microsoft.com/office/drawing/2014/main" id="{CD747841-C5EE-4259-A3C4-F8B5F19AAF6F}"/>
              </a:ext>
            </a:extLst>
          </p:cNvPr>
          <p:cNvSpPr txBox="1"/>
          <p:nvPr/>
        </p:nvSpPr>
        <p:spPr>
          <a:xfrm>
            <a:off x="1389339" y="5871488"/>
            <a:ext cx="14042571" cy="1697068"/>
          </a:xfrm>
          <a:prstGeom prst="rect">
            <a:avLst/>
          </a:prstGeom>
          <a:noFill/>
        </p:spPr>
        <p:txBody>
          <a:bodyPr wrap="square">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Kondisyonel</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ve teknik alan (</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motorik</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spor testleri) </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Teknik-taktik alan (antrenman ve müsabaka gözlemleri) </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Sosyo</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psikolojik alan (genel ve branşa yönelik anket formları)</a:t>
            </a:r>
          </a:p>
        </p:txBody>
      </p:sp>
      <p:sp>
        <p:nvSpPr>
          <p:cNvPr id="11" name="Metin kutusu 10">
            <a:extLst>
              <a:ext uri="{FF2B5EF4-FFF2-40B4-BE49-F238E27FC236}">
                <a16:creationId xmlns:a16="http://schemas.microsoft.com/office/drawing/2014/main" id="{070E3487-D5E5-4A7D-8BC5-A5CB4DE60653}"/>
              </a:ext>
            </a:extLst>
          </p:cNvPr>
          <p:cNvSpPr txBox="1"/>
          <p:nvPr/>
        </p:nvSpPr>
        <p:spPr>
          <a:xfrm>
            <a:off x="1389339" y="4706333"/>
            <a:ext cx="11527972" cy="113396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Sportif oyunlardan yetenekli sporcu seçimini, üç temel kriterden hareket ederek belirleriz </a:t>
            </a:r>
          </a:p>
        </p:txBody>
      </p:sp>
      <p:pic>
        <p:nvPicPr>
          <p:cNvPr id="4" name="Resim 1">
            <a:extLst>
              <a:ext uri="{FF2B5EF4-FFF2-40B4-BE49-F238E27FC236}">
                <a16:creationId xmlns:a16="http://schemas.microsoft.com/office/drawing/2014/main" id="{BEA4C48E-0D78-8B78-7157-30B94D93A832}"/>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2577330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60302" y="1804103"/>
            <a:ext cx="5670590" cy="708779"/>
          </a:xfrm>
          <a:prstGeom prst="rect">
            <a:avLst/>
          </a:prstGeom>
          <a:noFill/>
          <a:ln/>
        </p:spPr>
        <p:txBody>
          <a:bodyPr wrap="none" lIns="0" tIns="0" rIns="0" bIns="0" rtlCol="0" anchor="t"/>
          <a:lstStyle/>
          <a:p>
            <a:pPr marL="0" indent="0">
              <a:lnSpc>
                <a:spcPts val="5550"/>
              </a:lnSpc>
              <a:buNone/>
            </a:pPr>
            <a:r>
              <a:rPr lang="en-US" sz="4450" dirty="0">
                <a:latin typeface="Times New Roman" panose="02020603050405020304" pitchFamily="18" charset="0"/>
                <a:ea typeface="IBM Plex Sans Medium" pitchFamily="34" charset="-122"/>
                <a:cs typeface="Times New Roman" panose="02020603050405020304" pitchFamily="18" charset="0"/>
              </a:rPr>
              <a:t>Yetenek Seçimi</a:t>
            </a:r>
            <a:endParaRPr lang="en-US" sz="4450" dirty="0">
              <a:latin typeface="Times New Roman" panose="02020603050405020304" pitchFamily="18" charset="0"/>
              <a:cs typeface="Times New Roman" panose="02020603050405020304" pitchFamily="18" charset="0"/>
            </a:endParaRPr>
          </a:p>
        </p:txBody>
      </p:sp>
      <p:sp>
        <p:nvSpPr>
          <p:cNvPr id="4" name="Shape 1"/>
          <p:cNvSpPr/>
          <p:nvPr/>
        </p:nvSpPr>
        <p:spPr>
          <a:xfrm>
            <a:off x="5661184" y="3594497"/>
            <a:ext cx="510302" cy="510302"/>
          </a:xfrm>
          <a:prstGeom prst="roundRect">
            <a:avLst>
              <a:gd name="adj" fmla="val 6667"/>
            </a:avLst>
          </a:prstGeom>
          <a:solidFill>
            <a:srgbClr val="484B51"/>
          </a:solidFill>
          <a:ln/>
        </p:spPr>
        <p:txBody>
          <a:bodyPr/>
          <a:lstStyle/>
          <a:p>
            <a:endParaRPr lang="tr-TR"/>
          </a:p>
        </p:txBody>
      </p:sp>
      <p:sp>
        <p:nvSpPr>
          <p:cNvPr id="5" name="Text 2"/>
          <p:cNvSpPr/>
          <p:nvPr/>
        </p:nvSpPr>
        <p:spPr>
          <a:xfrm>
            <a:off x="5814239" y="3699390"/>
            <a:ext cx="204192" cy="340281"/>
          </a:xfrm>
          <a:prstGeom prst="rect">
            <a:avLst/>
          </a:prstGeom>
          <a:noFill/>
          <a:ln/>
        </p:spPr>
        <p:txBody>
          <a:bodyPr wrap="none" lIns="0" tIns="0" rIns="0" bIns="0" rtlCol="0" anchor="t"/>
          <a:lstStyle/>
          <a:p>
            <a:pPr marL="0" indent="0" algn="ctr">
              <a:lnSpc>
                <a:spcPts val="2650"/>
              </a:lnSpc>
              <a:buNone/>
            </a:pPr>
            <a:r>
              <a:rPr lang="en-US" sz="2650" dirty="0">
                <a:solidFill>
                  <a:srgbClr val="D4D4D1"/>
                </a:solidFill>
                <a:latin typeface="IBM Plex Sans Medium" pitchFamily="34" charset="0"/>
                <a:ea typeface="IBM Plex Sans Medium" pitchFamily="34" charset="-122"/>
                <a:cs typeface="IBM Plex Sans Medium" pitchFamily="34" charset="-120"/>
              </a:rPr>
              <a:t>1</a:t>
            </a:r>
            <a:endParaRPr lang="en-US" sz="2650" dirty="0"/>
          </a:p>
        </p:txBody>
      </p:sp>
      <p:sp>
        <p:nvSpPr>
          <p:cNvPr id="6" name="Text 3"/>
          <p:cNvSpPr/>
          <p:nvPr/>
        </p:nvSpPr>
        <p:spPr>
          <a:xfrm>
            <a:off x="6505874" y="3614380"/>
            <a:ext cx="2835235" cy="354330"/>
          </a:xfrm>
          <a:prstGeom prst="rect">
            <a:avLst/>
          </a:prstGeom>
          <a:noFill/>
          <a:ln/>
        </p:spPr>
        <p:txBody>
          <a:bodyPr wrap="none" lIns="0" tIns="0" rIns="0" bIns="0" rtlCol="0" anchor="t"/>
          <a:lstStyle/>
          <a:p>
            <a:pPr marL="0" indent="0">
              <a:lnSpc>
                <a:spcPts val="2750"/>
              </a:lnSpc>
              <a:buNone/>
            </a:pPr>
            <a:r>
              <a:rPr lang="en-US" sz="2800" b="1" dirty="0">
                <a:latin typeface="Times New Roman" panose="02020603050405020304" pitchFamily="18" charset="0"/>
                <a:ea typeface="IBM Plex Sans Medium" pitchFamily="34" charset="-122"/>
                <a:cs typeface="Times New Roman" panose="02020603050405020304" pitchFamily="18" charset="0"/>
              </a:rPr>
              <a:t>Doğal Seçim</a:t>
            </a:r>
            <a:endParaRPr lang="en-US" sz="2800" b="1" dirty="0">
              <a:latin typeface="Times New Roman" panose="02020603050405020304" pitchFamily="18" charset="0"/>
              <a:cs typeface="Times New Roman" panose="02020603050405020304" pitchFamily="18" charset="0"/>
            </a:endParaRPr>
          </a:p>
        </p:txBody>
      </p:sp>
      <p:sp>
        <p:nvSpPr>
          <p:cNvPr id="7" name="Text 4"/>
          <p:cNvSpPr/>
          <p:nvPr/>
        </p:nvSpPr>
        <p:spPr>
          <a:xfrm>
            <a:off x="6346270" y="4104799"/>
            <a:ext cx="3598783" cy="1814513"/>
          </a:xfrm>
          <a:prstGeom prst="rect">
            <a:avLst/>
          </a:prstGeom>
          <a:noFill/>
          <a:ln/>
        </p:spPr>
        <p:txBody>
          <a:bodyPr wrap="square" lIns="0" tIns="0" rIns="0" bIns="0" rtlCol="0" anchor="t"/>
          <a:lstStyle/>
          <a:p>
            <a:pPr marL="0" indent="0">
              <a:lnSpc>
                <a:spcPts val="2850"/>
              </a:lnSpc>
              <a:buNone/>
            </a:pPr>
            <a:r>
              <a:rPr lang="en-US" sz="2400" dirty="0">
                <a:latin typeface="Times New Roman" panose="02020603050405020304" pitchFamily="18" charset="0"/>
                <a:ea typeface="Roboto" pitchFamily="34" charset="-122"/>
                <a:cs typeface="Times New Roman" panose="02020603050405020304" pitchFamily="18" charset="0"/>
              </a:rPr>
              <a:t>Sporcunun yerel etkilerin (okul, ailelerin istekleri, çevrenin etkisi vb.) sonucu olarak bir spora yönelme durumudur.</a:t>
            </a:r>
            <a:endParaRPr lang="en-US" sz="2400" dirty="0">
              <a:latin typeface="Times New Roman" panose="02020603050405020304" pitchFamily="18" charset="0"/>
              <a:cs typeface="Times New Roman" panose="02020603050405020304" pitchFamily="18" charset="0"/>
            </a:endParaRPr>
          </a:p>
        </p:txBody>
      </p:sp>
      <p:sp>
        <p:nvSpPr>
          <p:cNvPr id="8" name="Shape 5"/>
          <p:cNvSpPr/>
          <p:nvPr/>
        </p:nvSpPr>
        <p:spPr>
          <a:xfrm>
            <a:off x="10171867" y="3614380"/>
            <a:ext cx="510302" cy="510302"/>
          </a:xfrm>
          <a:prstGeom prst="roundRect">
            <a:avLst>
              <a:gd name="adj" fmla="val 6667"/>
            </a:avLst>
          </a:prstGeom>
          <a:solidFill>
            <a:srgbClr val="484B51"/>
          </a:solidFill>
          <a:ln/>
        </p:spPr>
        <p:txBody>
          <a:bodyPr/>
          <a:lstStyle/>
          <a:p>
            <a:endParaRPr lang="tr-TR"/>
          </a:p>
        </p:txBody>
      </p:sp>
      <p:sp>
        <p:nvSpPr>
          <p:cNvPr id="9" name="Text 6"/>
          <p:cNvSpPr/>
          <p:nvPr/>
        </p:nvSpPr>
        <p:spPr>
          <a:xfrm>
            <a:off x="10324862" y="3699391"/>
            <a:ext cx="204192" cy="340281"/>
          </a:xfrm>
          <a:prstGeom prst="rect">
            <a:avLst/>
          </a:prstGeom>
          <a:noFill/>
          <a:ln/>
        </p:spPr>
        <p:txBody>
          <a:bodyPr wrap="none" lIns="0" tIns="0" rIns="0" bIns="0" rtlCol="0" anchor="t"/>
          <a:lstStyle/>
          <a:p>
            <a:pPr marL="0" indent="0" algn="ctr">
              <a:lnSpc>
                <a:spcPts val="2650"/>
              </a:lnSpc>
              <a:buNone/>
            </a:pPr>
            <a:r>
              <a:rPr lang="en-US" sz="2650" dirty="0">
                <a:solidFill>
                  <a:srgbClr val="D4D4D1"/>
                </a:solidFill>
                <a:latin typeface="IBM Plex Sans Medium" pitchFamily="34" charset="0"/>
                <a:ea typeface="IBM Plex Sans Medium" pitchFamily="34" charset="-122"/>
                <a:cs typeface="IBM Plex Sans Medium" pitchFamily="34" charset="-120"/>
              </a:rPr>
              <a:t>2</a:t>
            </a:r>
            <a:endParaRPr lang="en-US" sz="2650" dirty="0"/>
          </a:p>
        </p:txBody>
      </p:sp>
      <p:sp>
        <p:nvSpPr>
          <p:cNvPr id="10" name="Text 7"/>
          <p:cNvSpPr/>
          <p:nvPr/>
        </p:nvSpPr>
        <p:spPr>
          <a:xfrm>
            <a:off x="10908983" y="3614380"/>
            <a:ext cx="2835235" cy="354330"/>
          </a:xfrm>
          <a:prstGeom prst="rect">
            <a:avLst/>
          </a:prstGeom>
          <a:noFill/>
          <a:ln/>
        </p:spPr>
        <p:txBody>
          <a:bodyPr wrap="none" lIns="0" tIns="0" rIns="0" bIns="0" rtlCol="0" anchor="t"/>
          <a:lstStyle/>
          <a:p>
            <a:pPr marL="0" indent="0">
              <a:lnSpc>
                <a:spcPts val="2750"/>
              </a:lnSpc>
              <a:buNone/>
            </a:pPr>
            <a:r>
              <a:rPr lang="en-US" sz="2800" b="1" dirty="0">
                <a:latin typeface="Times New Roman" panose="02020603050405020304" pitchFamily="18" charset="0"/>
                <a:ea typeface="IBM Plex Sans Medium" pitchFamily="34" charset="-122"/>
                <a:cs typeface="Times New Roman" panose="02020603050405020304" pitchFamily="18" charset="0"/>
              </a:rPr>
              <a:t>Bilimsel Seçim</a:t>
            </a:r>
            <a:endParaRPr lang="en-US" sz="2800" b="1" dirty="0">
              <a:latin typeface="Times New Roman" panose="02020603050405020304" pitchFamily="18" charset="0"/>
              <a:cs typeface="Times New Roman" panose="02020603050405020304" pitchFamily="18" charset="0"/>
            </a:endParaRPr>
          </a:p>
        </p:txBody>
      </p:sp>
      <p:sp>
        <p:nvSpPr>
          <p:cNvPr id="11" name="Text 8"/>
          <p:cNvSpPr/>
          <p:nvPr/>
        </p:nvSpPr>
        <p:spPr>
          <a:xfrm>
            <a:off x="10908983" y="4104799"/>
            <a:ext cx="3264217" cy="1814513"/>
          </a:xfrm>
          <a:prstGeom prst="rect">
            <a:avLst/>
          </a:prstGeom>
          <a:noFill/>
          <a:ln/>
        </p:spPr>
        <p:txBody>
          <a:bodyPr wrap="square" lIns="0" tIns="0" rIns="0" bIns="0" rtlCol="0" anchor="t"/>
          <a:lstStyle/>
          <a:p>
            <a:pPr marL="0" indent="0">
              <a:lnSpc>
                <a:spcPts val="2850"/>
              </a:lnSpc>
              <a:buNone/>
            </a:pPr>
            <a:r>
              <a:rPr lang="en-US" sz="2400" dirty="0">
                <a:latin typeface="Times New Roman" panose="02020603050405020304" pitchFamily="18" charset="0"/>
                <a:ea typeface="Roboto" pitchFamily="34" charset="-122"/>
                <a:cs typeface="Times New Roman" panose="02020603050405020304" pitchFamily="18" charset="0"/>
              </a:rPr>
              <a:t>Antrenörün özel bir spor alanında doğuştan yeteneğe sahip olan, gelecek sunan gençleri değerlendirdiği yöntemdir.</a:t>
            </a:r>
            <a:endParaRPr lang="en-US" sz="2400" dirty="0">
              <a:latin typeface="Times New Roman" panose="02020603050405020304" pitchFamily="18" charset="0"/>
              <a:cs typeface="Times New Roman" panose="02020603050405020304" pitchFamily="18" charset="0"/>
            </a:endParaRPr>
          </a:p>
        </p:txBody>
      </p:sp>
      <p:pic>
        <p:nvPicPr>
          <p:cNvPr id="13" name="Resim 1">
            <a:extLst>
              <a:ext uri="{FF2B5EF4-FFF2-40B4-BE49-F238E27FC236}">
                <a16:creationId xmlns:a16="http://schemas.microsoft.com/office/drawing/2014/main" id="{69CBB973-0414-3D35-2DA8-A10E4293877B}"/>
              </a:ext>
            </a:extLst>
          </p:cNvPr>
          <p:cNvPicPr>
            <a:picLocks noChangeAspect="1"/>
          </p:cNvPicPr>
          <p:nvPr/>
        </p:nvPicPr>
        <p:blipFill>
          <a:blip r:embed="rId4"/>
          <a:stretch>
            <a:fillRect/>
          </a:stretch>
        </p:blipFill>
        <p:spPr bwMode="auto">
          <a:xfrm>
            <a:off x="12615863" y="0"/>
            <a:ext cx="1900237" cy="971550"/>
          </a:xfrm>
          <a:prstGeom prst="rect">
            <a:avLst/>
          </a:prstGeom>
          <a:noFill/>
          <a:ln w="9525">
            <a:noFill/>
            <a:miter lim="800000"/>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06133" y="669608"/>
            <a:ext cx="5140881" cy="642580"/>
          </a:xfrm>
          <a:prstGeom prst="rect">
            <a:avLst/>
          </a:prstGeom>
          <a:noFill/>
          <a:ln/>
        </p:spPr>
        <p:txBody>
          <a:bodyPr wrap="none" lIns="0" tIns="0" rIns="0" bIns="0" rtlCol="0" anchor="t"/>
          <a:lstStyle/>
          <a:p>
            <a:pPr marL="0" indent="0">
              <a:lnSpc>
                <a:spcPts val="5050"/>
              </a:lnSpc>
              <a:buNone/>
            </a:pPr>
            <a:r>
              <a:rPr lang="en-US" sz="4000" dirty="0">
                <a:latin typeface="Times New Roman" panose="02020603050405020304" pitchFamily="18" charset="0"/>
                <a:ea typeface="IBM Plex Sans Medium" pitchFamily="34" charset="-122"/>
                <a:cs typeface="Times New Roman" panose="02020603050405020304" pitchFamily="18" charset="0"/>
              </a:rPr>
              <a:t>Seçim Aşamaları</a:t>
            </a:r>
            <a:endParaRPr lang="en-US" sz="4000" dirty="0">
              <a:latin typeface="Times New Roman" panose="02020603050405020304" pitchFamily="18" charset="0"/>
              <a:cs typeface="Times New Roman" panose="02020603050405020304" pitchFamily="18" charset="0"/>
            </a:endParaRPr>
          </a:p>
        </p:txBody>
      </p:sp>
      <p:sp>
        <p:nvSpPr>
          <p:cNvPr id="4" name="Shape 1"/>
          <p:cNvSpPr/>
          <p:nvPr/>
        </p:nvSpPr>
        <p:spPr>
          <a:xfrm>
            <a:off x="6503075" y="1620560"/>
            <a:ext cx="22860" cy="5939433"/>
          </a:xfrm>
          <a:prstGeom prst="roundRect">
            <a:avLst>
              <a:gd name="adj" fmla="val 134933"/>
            </a:avLst>
          </a:prstGeom>
          <a:solidFill>
            <a:srgbClr val="61646A"/>
          </a:solidFill>
          <a:ln/>
        </p:spPr>
        <p:txBody>
          <a:bodyPr/>
          <a:lstStyle/>
          <a:p>
            <a:endParaRPr lang="tr-TR"/>
          </a:p>
        </p:txBody>
      </p:sp>
      <p:sp>
        <p:nvSpPr>
          <p:cNvPr id="5" name="Shape 2"/>
          <p:cNvSpPr/>
          <p:nvPr/>
        </p:nvSpPr>
        <p:spPr>
          <a:xfrm>
            <a:off x="6722983" y="2071807"/>
            <a:ext cx="719733" cy="22860"/>
          </a:xfrm>
          <a:prstGeom prst="roundRect">
            <a:avLst>
              <a:gd name="adj" fmla="val 134933"/>
            </a:avLst>
          </a:prstGeom>
          <a:solidFill>
            <a:srgbClr val="61646A"/>
          </a:solidFill>
          <a:ln/>
        </p:spPr>
        <p:txBody>
          <a:bodyPr/>
          <a:lstStyle/>
          <a:p>
            <a:endParaRPr lang="tr-TR"/>
          </a:p>
        </p:txBody>
      </p:sp>
      <p:sp>
        <p:nvSpPr>
          <p:cNvPr id="6" name="Shape 3"/>
          <p:cNvSpPr/>
          <p:nvPr/>
        </p:nvSpPr>
        <p:spPr>
          <a:xfrm>
            <a:off x="6283166" y="1851898"/>
            <a:ext cx="462677" cy="462677"/>
          </a:xfrm>
          <a:prstGeom prst="roundRect">
            <a:avLst>
              <a:gd name="adj" fmla="val 6667"/>
            </a:avLst>
          </a:prstGeom>
          <a:solidFill>
            <a:srgbClr val="484B51"/>
          </a:solidFill>
          <a:ln/>
        </p:spPr>
        <p:txBody>
          <a:bodyPr/>
          <a:lstStyle/>
          <a:p>
            <a:endParaRPr lang="tr-TR"/>
          </a:p>
        </p:txBody>
      </p:sp>
      <p:sp>
        <p:nvSpPr>
          <p:cNvPr id="7" name="Text 4"/>
          <p:cNvSpPr/>
          <p:nvPr/>
        </p:nvSpPr>
        <p:spPr>
          <a:xfrm>
            <a:off x="6421993" y="1928932"/>
            <a:ext cx="185023" cy="308491"/>
          </a:xfrm>
          <a:prstGeom prst="rect">
            <a:avLst/>
          </a:prstGeom>
          <a:noFill/>
          <a:ln/>
        </p:spPr>
        <p:txBody>
          <a:bodyPr wrap="none" lIns="0" tIns="0" rIns="0" bIns="0" rtlCol="0" anchor="t"/>
          <a:lstStyle/>
          <a:p>
            <a:pPr marL="0" indent="0" algn="ctr">
              <a:lnSpc>
                <a:spcPts val="2400"/>
              </a:lnSpc>
              <a:buNone/>
            </a:pPr>
            <a:r>
              <a:rPr lang="en-US" sz="2400" dirty="0">
                <a:solidFill>
                  <a:srgbClr val="D4D4D1"/>
                </a:solidFill>
                <a:latin typeface="IBM Plex Sans Medium" pitchFamily="34" charset="0"/>
                <a:ea typeface="IBM Plex Sans Medium" pitchFamily="34" charset="-122"/>
                <a:cs typeface="IBM Plex Sans Medium" pitchFamily="34" charset="-120"/>
              </a:rPr>
              <a:t>1</a:t>
            </a:r>
            <a:endParaRPr lang="en-US" sz="2400" dirty="0"/>
          </a:p>
        </p:txBody>
      </p:sp>
      <p:sp>
        <p:nvSpPr>
          <p:cNvPr id="8" name="Text 5"/>
          <p:cNvSpPr/>
          <p:nvPr/>
        </p:nvSpPr>
        <p:spPr>
          <a:xfrm>
            <a:off x="7645479" y="1826181"/>
            <a:ext cx="2570440" cy="321231"/>
          </a:xfrm>
          <a:prstGeom prst="rect">
            <a:avLst/>
          </a:prstGeom>
          <a:noFill/>
          <a:ln/>
        </p:spPr>
        <p:txBody>
          <a:bodyPr wrap="none" lIns="0" tIns="0" rIns="0" bIns="0" rtlCol="0" anchor="t"/>
          <a:lstStyle/>
          <a:p>
            <a:pPr marL="0" indent="0" algn="l">
              <a:lnSpc>
                <a:spcPts val="2500"/>
              </a:lnSpc>
              <a:buNone/>
            </a:pPr>
            <a:r>
              <a:rPr lang="en-US" sz="2000" dirty="0">
                <a:latin typeface="Times New Roman" panose="02020603050405020304" pitchFamily="18" charset="0"/>
                <a:ea typeface="IBM Plex Sans Medium" pitchFamily="34" charset="-122"/>
                <a:cs typeface="Times New Roman" panose="02020603050405020304" pitchFamily="18" charset="0"/>
              </a:rPr>
              <a:t>1. Aşama</a:t>
            </a:r>
            <a:endParaRPr lang="en-US" sz="2000" dirty="0">
              <a:latin typeface="Times New Roman" panose="02020603050405020304" pitchFamily="18" charset="0"/>
              <a:cs typeface="Times New Roman" panose="02020603050405020304" pitchFamily="18" charset="0"/>
            </a:endParaRPr>
          </a:p>
        </p:txBody>
      </p:sp>
      <p:sp>
        <p:nvSpPr>
          <p:cNvPr id="9" name="Text 6"/>
          <p:cNvSpPr/>
          <p:nvPr/>
        </p:nvSpPr>
        <p:spPr>
          <a:xfrm>
            <a:off x="7645479" y="2270760"/>
            <a:ext cx="6265188" cy="1315879"/>
          </a:xfrm>
          <a:prstGeom prst="rect">
            <a:avLst/>
          </a:prstGeom>
          <a:noFill/>
          <a:ln/>
        </p:spPr>
        <p:txBody>
          <a:bodyPr wrap="square" lIns="0" tIns="0" rIns="0" bIns="0" rtlCol="0" anchor="t"/>
          <a:lstStyle/>
          <a:p>
            <a:pPr marL="0" indent="0" algn="l">
              <a:lnSpc>
                <a:spcPts val="2550"/>
              </a:lnSpc>
              <a:buNone/>
            </a:pPr>
            <a:r>
              <a:rPr lang="en-US" sz="1600" dirty="0">
                <a:latin typeface="Times New Roman" panose="02020603050405020304" pitchFamily="18" charset="0"/>
                <a:ea typeface="Roboto" pitchFamily="34" charset="-122"/>
                <a:cs typeface="Times New Roman" panose="02020603050405020304" pitchFamily="18" charset="0"/>
              </a:rPr>
              <a:t>Okul öncesi, beden eğitimi dersleri ve okul dışı spor faaliyetleri, ilk yetenek seçiminin temel kaynağıdır. Gençlerin seçiminde, başlangıçta özel performans aranmaz, genel spor yeteneği değerlendirilir.</a:t>
            </a:r>
            <a:endParaRPr lang="en-US" sz="1600" dirty="0">
              <a:latin typeface="Times New Roman" panose="02020603050405020304" pitchFamily="18" charset="0"/>
              <a:cs typeface="Times New Roman" panose="02020603050405020304" pitchFamily="18" charset="0"/>
            </a:endParaRPr>
          </a:p>
        </p:txBody>
      </p:sp>
      <p:sp>
        <p:nvSpPr>
          <p:cNvPr id="10" name="Shape 7"/>
          <p:cNvSpPr/>
          <p:nvPr/>
        </p:nvSpPr>
        <p:spPr>
          <a:xfrm>
            <a:off x="6722983" y="4449128"/>
            <a:ext cx="719733" cy="22860"/>
          </a:xfrm>
          <a:prstGeom prst="roundRect">
            <a:avLst>
              <a:gd name="adj" fmla="val 134933"/>
            </a:avLst>
          </a:prstGeom>
          <a:solidFill>
            <a:srgbClr val="61646A"/>
          </a:solidFill>
          <a:ln/>
        </p:spPr>
        <p:txBody>
          <a:bodyPr/>
          <a:lstStyle/>
          <a:p>
            <a:endParaRPr lang="tr-TR"/>
          </a:p>
        </p:txBody>
      </p:sp>
      <p:sp>
        <p:nvSpPr>
          <p:cNvPr id="11" name="Shape 8"/>
          <p:cNvSpPr/>
          <p:nvPr/>
        </p:nvSpPr>
        <p:spPr>
          <a:xfrm>
            <a:off x="6283166" y="4229219"/>
            <a:ext cx="462677" cy="462677"/>
          </a:xfrm>
          <a:prstGeom prst="roundRect">
            <a:avLst>
              <a:gd name="adj" fmla="val 6667"/>
            </a:avLst>
          </a:prstGeom>
          <a:solidFill>
            <a:srgbClr val="484B51"/>
          </a:solidFill>
          <a:ln/>
        </p:spPr>
        <p:txBody>
          <a:bodyPr/>
          <a:lstStyle/>
          <a:p>
            <a:endParaRPr lang="tr-TR"/>
          </a:p>
        </p:txBody>
      </p:sp>
      <p:sp>
        <p:nvSpPr>
          <p:cNvPr id="12" name="Text 9"/>
          <p:cNvSpPr/>
          <p:nvPr/>
        </p:nvSpPr>
        <p:spPr>
          <a:xfrm>
            <a:off x="6421993" y="4306253"/>
            <a:ext cx="185023" cy="308491"/>
          </a:xfrm>
          <a:prstGeom prst="rect">
            <a:avLst/>
          </a:prstGeom>
          <a:noFill/>
          <a:ln/>
        </p:spPr>
        <p:txBody>
          <a:bodyPr wrap="none" lIns="0" tIns="0" rIns="0" bIns="0" rtlCol="0" anchor="t"/>
          <a:lstStyle/>
          <a:p>
            <a:pPr marL="0" indent="0" algn="ctr">
              <a:lnSpc>
                <a:spcPts val="2400"/>
              </a:lnSpc>
              <a:buNone/>
            </a:pPr>
            <a:r>
              <a:rPr lang="en-US" sz="2400" dirty="0">
                <a:solidFill>
                  <a:srgbClr val="D4D4D1"/>
                </a:solidFill>
                <a:latin typeface="IBM Plex Sans Medium" pitchFamily="34" charset="0"/>
                <a:ea typeface="IBM Plex Sans Medium" pitchFamily="34" charset="-122"/>
                <a:cs typeface="IBM Plex Sans Medium" pitchFamily="34" charset="-120"/>
              </a:rPr>
              <a:t>2</a:t>
            </a:r>
            <a:endParaRPr lang="en-US" sz="2400" dirty="0"/>
          </a:p>
        </p:txBody>
      </p:sp>
      <p:sp>
        <p:nvSpPr>
          <p:cNvPr id="13" name="Text 10"/>
          <p:cNvSpPr/>
          <p:nvPr/>
        </p:nvSpPr>
        <p:spPr>
          <a:xfrm>
            <a:off x="7645479" y="4203502"/>
            <a:ext cx="2570440" cy="321231"/>
          </a:xfrm>
          <a:prstGeom prst="rect">
            <a:avLst/>
          </a:prstGeom>
          <a:noFill/>
          <a:ln/>
        </p:spPr>
        <p:txBody>
          <a:bodyPr wrap="none" lIns="0" tIns="0" rIns="0" bIns="0" rtlCol="0" anchor="t"/>
          <a:lstStyle/>
          <a:p>
            <a:pPr marL="0" indent="0" algn="l">
              <a:lnSpc>
                <a:spcPts val="2500"/>
              </a:lnSpc>
              <a:buNone/>
            </a:pPr>
            <a:r>
              <a:rPr lang="en-US" sz="2000" dirty="0">
                <a:latin typeface="Times New Roman" panose="02020603050405020304" pitchFamily="18" charset="0"/>
                <a:ea typeface="IBM Plex Sans Medium" pitchFamily="34" charset="-122"/>
                <a:cs typeface="Times New Roman" panose="02020603050405020304" pitchFamily="18" charset="0"/>
              </a:rPr>
              <a:t>2. Aşama</a:t>
            </a:r>
            <a:endParaRPr lang="en-US" sz="2000" dirty="0">
              <a:latin typeface="Times New Roman" panose="02020603050405020304" pitchFamily="18" charset="0"/>
              <a:cs typeface="Times New Roman" panose="02020603050405020304" pitchFamily="18" charset="0"/>
            </a:endParaRPr>
          </a:p>
        </p:txBody>
      </p:sp>
      <p:sp>
        <p:nvSpPr>
          <p:cNvPr id="14" name="Text 11"/>
          <p:cNvSpPr/>
          <p:nvPr/>
        </p:nvSpPr>
        <p:spPr>
          <a:xfrm>
            <a:off x="7645479" y="4648081"/>
            <a:ext cx="6265188" cy="986909"/>
          </a:xfrm>
          <a:prstGeom prst="rect">
            <a:avLst/>
          </a:prstGeom>
          <a:noFill/>
          <a:ln/>
        </p:spPr>
        <p:txBody>
          <a:bodyPr wrap="square" lIns="0" tIns="0" rIns="0" bIns="0" rtlCol="0" anchor="t"/>
          <a:lstStyle/>
          <a:p>
            <a:pPr marL="0" indent="0" algn="l">
              <a:lnSpc>
                <a:spcPts val="2550"/>
              </a:lnSpc>
              <a:buNone/>
            </a:pPr>
            <a:r>
              <a:rPr lang="en-US" sz="1600" dirty="0">
                <a:latin typeface="Times New Roman" panose="02020603050405020304" pitchFamily="18" charset="0"/>
                <a:ea typeface="Roboto" pitchFamily="34" charset="-122"/>
                <a:cs typeface="Times New Roman" panose="02020603050405020304" pitchFamily="18" charset="0"/>
              </a:rPr>
              <a:t>Düzenli gelişim antrenmanlarıyla yürütülen bu aşamada, sporcunun seçmiş olduğu spor dalında üst düzey performans için gerekli verimlilik parametrelere sahip olup olmadığı saptanır.</a:t>
            </a:r>
            <a:endParaRPr lang="en-US" sz="1600" dirty="0">
              <a:latin typeface="Times New Roman" panose="02020603050405020304" pitchFamily="18" charset="0"/>
              <a:cs typeface="Times New Roman" panose="02020603050405020304" pitchFamily="18" charset="0"/>
            </a:endParaRPr>
          </a:p>
        </p:txBody>
      </p:sp>
      <p:sp>
        <p:nvSpPr>
          <p:cNvPr id="15" name="Shape 12"/>
          <p:cNvSpPr/>
          <p:nvPr/>
        </p:nvSpPr>
        <p:spPr>
          <a:xfrm>
            <a:off x="6722983" y="6497479"/>
            <a:ext cx="719733" cy="22860"/>
          </a:xfrm>
          <a:prstGeom prst="roundRect">
            <a:avLst>
              <a:gd name="adj" fmla="val 134933"/>
            </a:avLst>
          </a:prstGeom>
          <a:solidFill>
            <a:srgbClr val="61646A"/>
          </a:solidFill>
          <a:ln/>
        </p:spPr>
        <p:txBody>
          <a:bodyPr/>
          <a:lstStyle/>
          <a:p>
            <a:endParaRPr lang="tr-TR"/>
          </a:p>
        </p:txBody>
      </p:sp>
      <p:sp>
        <p:nvSpPr>
          <p:cNvPr id="16" name="Shape 13"/>
          <p:cNvSpPr/>
          <p:nvPr/>
        </p:nvSpPr>
        <p:spPr>
          <a:xfrm>
            <a:off x="6283166" y="6277570"/>
            <a:ext cx="462677" cy="462677"/>
          </a:xfrm>
          <a:prstGeom prst="roundRect">
            <a:avLst>
              <a:gd name="adj" fmla="val 6667"/>
            </a:avLst>
          </a:prstGeom>
          <a:solidFill>
            <a:srgbClr val="484B51"/>
          </a:solidFill>
          <a:ln/>
        </p:spPr>
        <p:txBody>
          <a:bodyPr/>
          <a:lstStyle/>
          <a:p>
            <a:endParaRPr lang="tr-TR"/>
          </a:p>
        </p:txBody>
      </p:sp>
      <p:sp>
        <p:nvSpPr>
          <p:cNvPr id="17" name="Text 14"/>
          <p:cNvSpPr/>
          <p:nvPr/>
        </p:nvSpPr>
        <p:spPr>
          <a:xfrm>
            <a:off x="6421993" y="6354604"/>
            <a:ext cx="185023" cy="308491"/>
          </a:xfrm>
          <a:prstGeom prst="rect">
            <a:avLst/>
          </a:prstGeom>
          <a:noFill/>
          <a:ln/>
        </p:spPr>
        <p:txBody>
          <a:bodyPr wrap="none" lIns="0" tIns="0" rIns="0" bIns="0" rtlCol="0" anchor="t"/>
          <a:lstStyle/>
          <a:p>
            <a:pPr marL="0" indent="0" algn="ctr">
              <a:lnSpc>
                <a:spcPts val="2400"/>
              </a:lnSpc>
              <a:buNone/>
            </a:pPr>
            <a:r>
              <a:rPr lang="en-US" sz="2400" dirty="0">
                <a:solidFill>
                  <a:srgbClr val="D4D4D1"/>
                </a:solidFill>
                <a:latin typeface="IBM Plex Sans Medium" pitchFamily="34" charset="0"/>
                <a:ea typeface="IBM Plex Sans Medium" pitchFamily="34" charset="-122"/>
                <a:cs typeface="IBM Plex Sans Medium" pitchFamily="34" charset="-120"/>
              </a:rPr>
              <a:t>3</a:t>
            </a:r>
            <a:endParaRPr lang="en-US" sz="2400" dirty="0"/>
          </a:p>
        </p:txBody>
      </p:sp>
      <p:sp>
        <p:nvSpPr>
          <p:cNvPr id="18" name="Text 15"/>
          <p:cNvSpPr/>
          <p:nvPr/>
        </p:nvSpPr>
        <p:spPr>
          <a:xfrm>
            <a:off x="7645479" y="6251853"/>
            <a:ext cx="2570440" cy="321231"/>
          </a:xfrm>
          <a:prstGeom prst="rect">
            <a:avLst/>
          </a:prstGeom>
          <a:noFill/>
          <a:ln/>
        </p:spPr>
        <p:txBody>
          <a:bodyPr wrap="none" lIns="0" tIns="0" rIns="0" bIns="0" rtlCol="0" anchor="t"/>
          <a:lstStyle/>
          <a:p>
            <a:pPr marL="0" indent="0" algn="l">
              <a:lnSpc>
                <a:spcPts val="2500"/>
              </a:lnSpc>
              <a:buNone/>
            </a:pPr>
            <a:r>
              <a:rPr lang="en-US" sz="2000" dirty="0">
                <a:latin typeface="Times New Roman" panose="02020603050405020304" pitchFamily="18" charset="0"/>
                <a:ea typeface="IBM Plex Sans Medium" pitchFamily="34" charset="-122"/>
                <a:cs typeface="Times New Roman" panose="02020603050405020304" pitchFamily="18" charset="0"/>
              </a:rPr>
              <a:t>3. Aşama</a:t>
            </a:r>
            <a:endParaRPr lang="en-US" sz="2000" dirty="0">
              <a:latin typeface="Times New Roman" panose="02020603050405020304" pitchFamily="18" charset="0"/>
              <a:cs typeface="Times New Roman" panose="02020603050405020304" pitchFamily="18" charset="0"/>
            </a:endParaRPr>
          </a:p>
        </p:txBody>
      </p:sp>
      <p:sp>
        <p:nvSpPr>
          <p:cNvPr id="19" name="Text 16"/>
          <p:cNvSpPr/>
          <p:nvPr/>
        </p:nvSpPr>
        <p:spPr>
          <a:xfrm>
            <a:off x="7645479" y="6696432"/>
            <a:ext cx="6265188" cy="657939"/>
          </a:xfrm>
          <a:prstGeom prst="rect">
            <a:avLst/>
          </a:prstGeom>
          <a:noFill/>
          <a:ln/>
        </p:spPr>
        <p:txBody>
          <a:bodyPr wrap="square" lIns="0" tIns="0" rIns="0" bIns="0" rtlCol="0" anchor="t"/>
          <a:lstStyle/>
          <a:p>
            <a:pPr marL="0" indent="0" algn="l">
              <a:lnSpc>
                <a:spcPts val="2550"/>
              </a:lnSpc>
              <a:buNone/>
            </a:pPr>
            <a:r>
              <a:rPr lang="en-US" sz="1600" dirty="0">
                <a:latin typeface="Times New Roman" panose="02020603050405020304" pitchFamily="18" charset="0"/>
                <a:ea typeface="Roboto" pitchFamily="34" charset="-122"/>
                <a:cs typeface="Times New Roman" panose="02020603050405020304" pitchFamily="18" charset="0"/>
              </a:rPr>
              <a:t>Üst düzey antrenmanları için seçimler yapılır. En önemli seçim kriteri, sporcunun müsabakalarda ortaya koyduğu performanstır.</a:t>
            </a:r>
            <a:endParaRPr lang="en-US" sz="1600" dirty="0">
              <a:latin typeface="Times New Roman" panose="02020603050405020304" pitchFamily="18" charset="0"/>
              <a:cs typeface="Times New Roman" panose="02020603050405020304" pitchFamily="18" charset="0"/>
            </a:endParaRPr>
          </a:p>
        </p:txBody>
      </p:sp>
      <p:pic>
        <p:nvPicPr>
          <p:cNvPr id="21" name="Resim 1">
            <a:extLst>
              <a:ext uri="{FF2B5EF4-FFF2-40B4-BE49-F238E27FC236}">
                <a16:creationId xmlns:a16="http://schemas.microsoft.com/office/drawing/2014/main" id="{0CAD48D1-DBCD-2EBD-31FB-2E7C602E0E07}"/>
              </a:ext>
            </a:extLst>
          </p:cNvPr>
          <p:cNvPicPr>
            <a:picLocks noChangeAspect="1"/>
          </p:cNvPicPr>
          <p:nvPr/>
        </p:nvPicPr>
        <p:blipFill>
          <a:blip r:embed="rId4"/>
          <a:stretch>
            <a:fillRect/>
          </a:stretch>
        </p:blipFill>
        <p:spPr bwMode="auto">
          <a:xfrm>
            <a:off x="12615863" y="0"/>
            <a:ext cx="1900237" cy="971550"/>
          </a:xfrm>
          <a:prstGeom prst="rect">
            <a:avLst/>
          </a:prstGeom>
          <a:noFill/>
          <a:ln w="9525">
            <a:noFill/>
            <a:miter lim="800000"/>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9AF854D6-EA5A-4556-B1E3-E02C795BAC52}"/>
              </a:ext>
            </a:extLst>
          </p:cNvPr>
          <p:cNvSpPr/>
          <p:nvPr/>
        </p:nvSpPr>
        <p:spPr>
          <a:xfrm>
            <a:off x="1784555" y="687399"/>
            <a:ext cx="3279058" cy="1843548"/>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Calibri" panose="020F0502020204030204" pitchFamily="34" charset="0"/>
              </a:rPr>
              <a:t>Yetenekli bir sporcu, kendini tam anlamıyla spora adar, çalışkan ve hırslıdır, sistematik şekilde çalışır. </a:t>
            </a:r>
            <a:endParaRPr kumimoji="0" lang="tr-TR" sz="18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4" name="Oval 3">
            <a:extLst>
              <a:ext uri="{FF2B5EF4-FFF2-40B4-BE49-F238E27FC236}">
                <a16:creationId xmlns:a16="http://schemas.microsoft.com/office/drawing/2014/main" id="{4F8E2BB1-6BA0-4514-94C0-FF9C319B9204}"/>
              </a:ext>
            </a:extLst>
          </p:cNvPr>
          <p:cNvSpPr/>
          <p:nvPr/>
        </p:nvSpPr>
        <p:spPr>
          <a:xfrm>
            <a:off x="9439061" y="687399"/>
            <a:ext cx="2890684" cy="1843548"/>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Daha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çabuk</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öğrenir</a:t>
            </a:r>
            <a:r>
              <a:rPr kumimoji="0" lang="tr-TR"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a:t>
            </a:r>
            <a:endParaRPr kumimoji="0" lang="tr-TR"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35DEA60D-01BE-486F-AA47-E059B64E0865}"/>
              </a:ext>
            </a:extLst>
          </p:cNvPr>
          <p:cNvSpPr/>
          <p:nvPr/>
        </p:nvSpPr>
        <p:spPr>
          <a:xfrm>
            <a:off x="10884403" y="3218271"/>
            <a:ext cx="3082413" cy="1995948"/>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ts val="285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Antrenmanda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verilen</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yeni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uyaranlara</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daha</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çabuk</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uyum</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sağlar</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5D697ADC-0E0B-4A2C-B63E-71D296DB6471}"/>
              </a:ext>
            </a:extLst>
          </p:cNvPr>
          <p:cNvSpPr/>
          <p:nvPr/>
        </p:nvSpPr>
        <p:spPr>
          <a:xfrm>
            <a:off x="5416140" y="5939758"/>
            <a:ext cx="3033251" cy="2148348"/>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ts val="285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Daha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önce</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edindiği</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deneyimleri</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yaratıcı</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bir</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şekilde</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başarısını</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artırmak</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için</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kullanır</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9C7C75F8-AD9E-453F-A6A3-315359ED19E9}"/>
              </a:ext>
            </a:extLst>
          </p:cNvPr>
          <p:cNvSpPr/>
          <p:nvPr/>
        </p:nvSpPr>
        <p:spPr>
          <a:xfrm>
            <a:off x="401402" y="2756691"/>
            <a:ext cx="3279058" cy="2148348"/>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ts val="285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Aynı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kapsam</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ve</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büyüklükteki</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antrenman</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uyaranlarında</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büyük</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başarı</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elde</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r>
              <a:rPr kumimoji="0" lang="en-US" sz="1800" b="1" i="0" u="none" strike="noStrike" kern="1200" cap="none" spc="0" normalizeH="0" baseline="0" noProof="0" dirty="0" err="1">
                <a:ln>
                  <a:noFill/>
                </a:ln>
                <a:solidFill>
                  <a:prstClr val="white"/>
                </a:solidFill>
                <a:effectLst/>
                <a:uLnTx/>
                <a:uFillTx/>
                <a:latin typeface="Calibri" panose="020F0502020204030204"/>
                <a:ea typeface="Roboto" pitchFamily="34" charset="-122"/>
                <a:cs typeface="Roboto" pitchFamily="34" charset="-120"/>
              </a:rPr>
              <a:t>eder</a:t>
            </a:r>
            <a:r>
              <a:rPr kumimoji="0" lang="en-US" sz="1800" b="1" i="0" u="none" strike="noStrike" kern="1200" cap="none" spc="0" normalizeH="0" baseline="0" noProof="0" dirty="0">
                <a:ln>
                  <a:noFill/>
                </a:ln>
                <a:solidFill>
                  <a:prstClr val="white"/>
                </a:solidFill>
                <a:effectLst/>
                <a:uLnTx/>
                <a:uFillTx/>
                <a:latin typeface="Calibri" panose="020F0502020204030204"/>
                <a:ea typeface="Roboto" pitchFamily="34" charset="-122"/>
                <a:cs typeface="Roboto" pitchFamily="34" charset="-120"/>
              </a:rPr>
              <a:t>. </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DCE5B520-C29C-407A-9546-1041BC00DCDD}"/>
              </a:ext>
            </a:extLst>
          </p:cNvPr>
          <p:cNvSpPr/>
          <p:nvPr/>
        </p:nvSpPr>
        <p:spPr>
          <a:xfrm>
            <a:off x="5558707" y="366101"/>
            <a:ext cx="2890684" cy="1843548"/>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mn-cs"/>
              </a:rPr>
              <a:t>Riski göze alabilir</a:t>
            </a:r>
            <a:endParaRPr kumimoji="0" lang="tr-TR"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34FC8B8C-F131-4B30-8FAE-F4F75BFA9593}"/>
              </a:ext>
            </a:extLst>
          </p:cNvPr>
          <p:cNvSpPr/>
          <p:nvPr/>
        </p:nvSpPr>
        <p:spPr>
          <a:xfrm>
            <a:off x="9158748" y="5901543"/>
            <a:ext cx="2890684" cy="1843548"/>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Calibri" panose="020F0502020204030204" pitchFamily="34" charset="0"/>
              </a:rPr>
              <a:t>Gerginlikte (Stres anında) bile gerçekçi, doğru değerlendirme yapabilir. </a:t>
            </a:r>
            <a:endParaRPr kumimoji="0" lang="tr-TR" sz="18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0" name="Oval 9">
            <a:extLst>
              <a:ext uri="{FF2B5EF4-FFF2-40B4-BE49-F238E27FC236}">
                <a16:creationId xmlns:a16="http://schemas.microsoft.com/office/drawing/2014/main" id="{3A7A5619-7026-4ABC-82C5-03C54EDC09B2}"/>
              </a:ext>
            </a:extLst>
          </p:cNvPr>
          <p:cNvSpPr/>
          <p:nvPr/>
        </p:nvSpPr>
        <p:spPr>
          <a:xfrm>
            <a:off x="1046168" y="5482253"/>
            <a:ext cx="3338052" cy="2148348"/>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tr-TR" sz="1800" b="1" dirty="0"/>
              <a:t>Kendine verilen zor görevleri bile başarıyla yerine getirir ve sorunları yaratıcı ve orijinal bir biçimde çözer.</a:t>
            </a:r>
          </a:p>
        </p:txBody>
      </p:sp>
      <p:sp>
        <p:nvSpPr>
          <p:cNvPr id="12" name="Oval 11">
            <a:extLst>
              <a:ext uri="{FF2B5EF4-FFF2-40B4-BE49-F238E27FC236}">
                <a16:creationId xmlns:a16="http://schemas.microsoft.com/office/drawing/2014/main" id="{BD971337-710D-4C1F-9A78-A0D35249BEEE}"/>
              </a:ext>
            </a:extLst>
          </p:cNvPr>
          <p:cNvSpPr/>
          <p:nvPr/>
        </p:nvSpPr>
        <p:spPr>
          <a:xfrm>
            <a:off x="5063613" y="2819554"/>
            <a:ext cx="4095135" cy="251029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2800" b="1" dirty="0">
                <a:solidFill>
                  <a:srgbClr val="C00000"/>
                </a:solidFill>
              </a:rPr>
              <a:t>YETENEKLİ SPORCU</a:t>
            </a:r>
          </a:p>
        </p:txBody>
      </p:sp>
    </p:spTree>
    <p:extLst>
      <p:ext uri="{BB962C8B-B14F-4D97-AF65-F5344CB8AC3E}">
        <p14:creationId xmlns:p14="http://schemas.microsoft.com/office/powerpoint/2010/main" val="2411248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3132A76-112C-4D1E-A897-F3EDD730DBA9}"/>
              </a:ext>
            </a:extLst>
          </p:cNvPr>
          <p:cNvSpPr txBox="1"/>
          <p:nvPr/>
        </p:nvSpPr>
        <p:spPr>
          <a:xfrm>
            <a:off x="776613" y="1707323"/>
            <a:ext cx="13252537" cy="6498382"/>
          </a:xfrm>
          <a:prstGeom prst="rect">
            <a:avLst/>
          </a:prstGeom>
          <a:noFill/>
        </p:spPr>
        <p:txBody>
          <a:bodyPr wrap="square">
            <a:spAutoFit/>
          </a:bodyPr>
          <a:lstStyle/>
          <a:p>
            <a:pPr marL="285750" indent="-28575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 Kişinin spora yatkınlığı ve yeteneği konusundaki görüşler, sabit ve değişmez değildir. </a:t>
            </a:r>
          </a:p>
          <a:p>
            <a:pPr marL="342900" indent="-34290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Sportif antrenmanlar, bir sporcunun seçtiği spor dalında çok başarılı olacağını garanti etmez. </a:t>
            </a:r>
          </a:p>
          <a:p>
            <a:pPr marL="342900" indent="-34290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Yetenekli sporcunun belirlenmesi, spor dalına özgü birçok kombine yeteneğin, motivasyon ve ilginin iyi tahmin edilebilmesine bağlıdır. </a:t>
            </a:r>
          </a:p>
          <a:p>
            <a:pPr marL="342900" indent="-34290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Çok sayıda yetenekli sporcunun bulunması, çok sayıda antrenman gruplarının oluşturulmasına bağlıdır.</a:t>
            </a:r>
          </a:p>
          <a:p>
            <a:pPr marL="342900" indent="-34290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 Yetenekli sporcunun istenilen gelişimi yapabilmesi için, kronolojik yaşı, biyolojik yaşı, antrenman yaşı ve antrenman kapsamı gibi faktörler dikkate alınarak, güç durumu ve gelişim şansı iyi değerlendirilmelidir. </a:t>
            </a:r>
          </a:p>
          <a:p>
            <a:pPr marL="342900" indent="-342900" algn="just">
              <a:lnSpc>
                <a:spcPct val="150000"/>
              </a:lnSpc>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p:txBody>
      </p:sp>
      <p:sp>
        <p:nvSpPr>
          <p:cNvPr id="5" name="Metin kutusu 4">
            <a:extLst>
              <a:ext uri="{FF2B5EF4-FFF2-40B4-BE49-F238E27FC236}">
                <a16:creationId xmlns:a16="http://schemas.microsoft.com/office/drawing/2014/main" id="{10BAFC41-D52B-4764-8E8A-B5168644080D}"/>
              </a:ext>
            </a:extLst>
          </p:cNvPr>
          <p:cNvSpPr txBox="1"/>
          <p:nvPr/>
        </p:nvSpPr>
        <p:spPr>
          <a:xfrm>
            <a:off x="1027134" y="983294"/>
            <a:ext cx="7315200" cy="523220"/>
          </a:xfrm>
          <a:prstGeom prst="rect">
            <a:avLst/>
          </a:prstGeom>
          <a:noFill/>
        </p:spPr>
        <p:txBody>
          <a:bodyPr wrap="square">
            <a:spAutoFit/>
          </a:bodyPr>
          <a:lstStyle/>
          <a:p>
            <a:r>
              <a:rPr lang="tr-TR" sz="2800" b="1" dirty="0">
                <a:latin typeface="Times New Roman" panose="02020603050405020304" pitchFamily="18" charset="0"/>
                <a:cs typeface="Times New Roman" panose="02020603050405020304" pitchFamily="18" charset="0"/>
              </a:rPr>
              <a:t>GENEL OLARAK,</a:t>
            </a:r>
          </a:p>
        </p:txBody>
      </p:sp>
      <p:pic>
        <p:nvPicPr>
          <p:cNvPr id="4" name="Resim 1">
            <a:extLst>
              <a:ext uri="{FF2B5EF4-FFF2-40B4-BE49-F238E27FC236}">
                <a16:creationId xmlns:a16="http://schemas.microsoft.com/office/drawing/2014/main" id="{DB0E8BE4-98FD-4ED8-8303-1DDCD0945A34}"/>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3777743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1ED12E9C-5523-4C8D-8F9D-470B1EB6C4E1}"/>
              </a:ext>
            </a:extLst>
          </p:cNvPr>
          <p:cNvSpPr txBox="1"/>
          <p:nvPr/>
        </p:nvSpPr>
        <p:spPr>
          <a:xfrm>
            <a:off x="1503124" y="529091"/>
            <a:ext cx="12175298" cy="7237046"/>
          </a:xfrm>
          <a:prstGeom prst="rect">
            <a:avLst/>
          </a:prstGeom>
          <a:noFill/>
        </p:spPr>
        <p:txBody>
          <a:bodyPr wrap="square">
            <a:spAutoFit/>
          </a:bodyPr>
          <a:lstStyle/>
          <a:p>
            <a:pPr marL="342900" indent="-34290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Sporcunun, spor dalına yeteneği, uzun süreli antrenman süreci içerisinde değerlendirilmeli ve her antrenman devresi birbiriyle bilinçli örülmelidir. </a:t>
            </a:r>
          </a:p>
          <a:p>
            <a:pPr marL="342900" indent="-34290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Yetenekli sporcuların gelişiminde, antrenmanlar müsabakalarla bağlanmalıdır. Müsabakalar, yeteneklerin olgunlaştığı son istasyondur.</a:t>
            </a:r>
          </a:p>
          <a:p>
            <a:pPr marL="342900" indent="-34290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Yetenekli sporcuların seçimi ve gelişimi için genel ve her spor dalına özgü test bataryaları geliştirilmelidir (</a:t>
            </a:r>
            <a:r>
              <a:rPr lang="tr-TR" sz="2400" dirty="0" err="1">
                <a:latin typeface="Times New Roman" panose="02020603050405020304" pitchFamily="18" charset="0"/>
                <a:cs typeface="Times New Roman" panose="02020603050405020304" pitchFamily="18" charset="0"/>
              </a:rPr>
              <a:t>motorik</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psikolojik,tıp</a:t>
            </a:r>
            <a:r>
              <a:rPr lang="tr-TR" sz="2400" dirty="0">
                <a:latin typeface="Times New Roman" panose="02020603050405020304" pitchFamily="18" charset="0"/>
                <a:cs typeface="Times New Roman" panose="02020603050405020304" pitchFamily="18" charset="0"/>
              </a:rPr>
              <a:t> ve sosyal alanda). </a:t>
            </a:r>
          </a:p>
          <a:p>
            <a:pPr marL="342900" indent="-34290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Erken ve geç gelişen sporcu tiplerini iyi ayırmak gerekir. Biyolojik olarak, geç gelişen bazı yetenekli sporcuların normal ve erken gelişen sporculardan daha yüksek performansa eriştikleri gözlenmiştir. </a:t>
            </a:r>
          </a:p>
          <a:p>
            <a:pPr marL="342900" indent="-342900" algn="just">
              <a:lnSpc>
                <a:spcPct val="150000"/>
              </a:lnSpc>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9678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1">
            <a:extLst>
              <a:ext uri="{FF2B5EF4-FFF2-40B4-BE49-F238E27FC236}">
                <a16:creationId xmlns:a16="http://schemas.microsoft.com/office/drawing/2014/main" id="{B7701431-6FFA-47AA-A5ED-970F26603CA9}"/>
              </a:ext>
            </a:extLst>
          </p:cNvPr>
          <p:cNvSpPr/>
          <p:nvPr/>
        </p:nvSpPr>
        <p:spPr>
          <a:xfrm>
            <a:off x="1843557" y="2156346"/>
            <a:ext cx="10943285" cy="3237066"/>
          </a:xfrm>
          <a:prstGeom prst="rect">
            <a:avLst/>
          </a:prstGeom>
          <a:noFill/>
          <a:ln/>
        </p:spPr>
        <p:txBody>
          <a:bodyPr wrap="square" lIns="0" tIns="0" rIns="0" bIns="0" rtlCol="0" anchor="t"/>
          <a:lstStyle/>
          <a:p>
            <a:pPr marL="0" indent="0" algn="ctr">
              <a:lnSpc>
                <a:spcPct val="150000"/>
              </a:lnSpc>
              <a:buNone/>
            </a:pPr>
            <a:r>
              <a:rPr lang="en-US" sz="3200" dirty="0">
                <a:latin typeface="Times New Roman" panose="02020603050405020304" pitchFamily="18" charset="0"/>
                <a:ea typeface="Roboto" pitchFamily="34" charset="-122"/>
                <a:cs typeface="Times New Roman" panose="02020603050405020304" pitchFamily="18" charset="0"/>
              </a:rPr>
              <a:t>Her </a:t>
            </a:r>
            <a:r>
              <a:rPr lang="en-US" sz="3200" dirty="0" err="1">
                <a:latin typeface="Times New Roman" panose="02020603050405020304" pitchFamily="18" charset="0"/>
                <a:ea typeface="Roboto" pitchFamily="34" charset="-122"/>
                <a:cs typeface="Times New Roman" panose="02020603050405020304" pitchFamily="18" charset="0"/>
              </a:rPr>
              <a:t>spor</a:t>
            </a:r>
            <a:r>
              <a:rPr lang="en-US" sz="3200" dirty="0">
                <a:latin typeface="Times New Roman" panose="02020603050405020304" pitchFamily="18" charset="0"/>
                <a:ea typeface="Roboto" pitchFamily="34" charset="-122"/>
                <a:cs typeface="Times New Roman" panose="02020603050405020304" pitchFamily="18" charset="0"/>
              </a:rPr>
              <a:t> </a:t>
            </a:r>
            <a:r>
              <a:rPr lang="tr-TR" sz="3200" dirty="0">
                <a:latin typeface="Times New Roman" panose="02020603050405020304" pitchFamily="18" charset="0"/>
                <a:ea typeface="Roboto" pitchFamily="34" charset="-122"/>
                <a:cs typeface="Times New Roman" panose="02020603050405020304" pitchFamily="18" charset="0"/>
              </a:rPr>
              <a:t>branşında</a:t>
            </a:r>
            <a:r>
              <a:rPr lang="en-US" sz="3200" dirty="0">
                <a:latin typeface="Times New Roman" panose="02020603050405020304" pitchFamily="18" charset="0"/>
                <a:ea typeface="Roboto" pitchFamily="34" charset="-122"/>
                <a:cs typeface="Times New Roman" panose="02020603050405020304" pitchFamily="18" charset="0"/>
              </a:rPr>
              <a:t>, </a:t>
            </a:r>
            <a:r>
              <a:rPr lang="tr-TR" sz="3200" dirty="0">
                <a:latin typeface="Times New Roman" panose="02020603050405020304" pitchFamily="18" charset="0"/>
                <a:ea typeface="Roboto" pitchFamily="34" charset="-122"/>
                <a:cs typeface="Times New Roman" panose="02020603050405020304" pitchFamily="18" charset="0"/>
              </a:rPr>
              <a:t>üst</a:t>
            </a:r>
            <a:r>
              <a:rPr lang="en-US" sz="3200" dirty="0">
                <a:latin typeface="Times New Roman" panose="02020603050405020304" pitchFamily="18" charset="0"/>
                <a:ea typeface="Roboto" pitchFamily="34" charset="-122"/>
                <a:cs typeface="Times New Roman" panose="02020603050405020304" pitchFamily="18" charset="0"/>
              </a:rPr>
              <a:t> </a:t>
            </a:r>
            <a:r>
              <a:rPr lang="en-US" sz="3200" dirty="0" err="1">
                <a:latin typeface="Times New Roman" panose="02020603050405020304" pitchFamily="18" charset="0"/>
                <a:ea typeface="Roboto" pitchFamily="34" charset="-122"/>
                <a:cs typeface="Times New Roman" panose="02020603050405020304" pitchFamily="18" charset="0"/>
              </a:rPr>
              <a:t>düzeyde</a:t>
            </a:r>
            <a:r>
              <a:rPr lang="en-US" sz="3200" dirty="0">
                <a:latin typeface="Times New Roman" panose="02020603050405020304" pitchFamily="18" charset="0"/>
                <a:ea typeface="Roboto" pitchFamily="34" charset="-122"/>
                <a:cs typeface="Times New Roman" panose="02020603050405020304" pitchFamily="18" charset="0"/>
              </a:rPr>
              <a:t>, </a:t>
            </a:r>
            <a:r>
              <a:rPr lang="en-US" sz="3200" dirty="0" err="1">
                <a:latin typeface="Times New Roman" panose="02020603050405020304" pitchFamily="18" charset="0"/>
                <a:ea typeface="Roboto" pitchFamily="34" charset="-122"/>
                <a:cs typeface="Times New Roman" panose="02020603050405020304" pitchFamily="18" charset="0"/>
              </a:rPr>
              <a:t>yüksek</a:t>
            </a:r>
            <a:r>
              <a:rPr lang="en-US" sz="3200" dirty="0">
                <a:latin typeface="Times New Roman" panose="02020603050405020304" pitchFamily="18" charset="0"/>
                <a:ea typeface="Roboto" pitchFamily="34" charset="-122"/>
                <a:cs typeface="Times New Roman" panose="02020603050405020304" pitchFamily="18" charset="0"/>
              </a:rPr>
              <a:t> sportif </a:t>
            </a:r>
            <a:r>
              <a:rPr lang="en-US" sz="3200" dirty="0" err="1">
                <a:latin typeface="Times New Roman" panose="02020603050405020304" pitchFamily="18" charset="0"/>
                <a:ea typeface="Roboto" pitchFamily="34" charset="-122"/>
                <a:cs typeface="Times New Roman" panose="02020603050405020304" pitchFamily="18" charset="0"/>
              </a:rPr>
              <a:t>güce</a:t>
            </a:r>
            <a:r>
              <a:rPr lang="en-US" sz="3200" dirty="0">
                <a:latin typeface="Times New Roman" panose="02020603050405020304" pitchFamily="18" charset="0"/>
                <a:ea typeface="Roboto" pitchFamily="34" charset="-122"/>
                <a:cs typeface="Times New Roman" panose="02020603050405020304" pitchFamily="18" charset="0"/>
              </a:rPr>
              <a:t> ve </a:t>
            </a:r>
            <a:r>
              <a:rPr lang="en-US" sz="3200" dirty="0" err="1">
                <a:latin typeface="Times New Roman" panose="02020603050405020304" pitchFamily="18" charset="0"/>
                <a:ea typeface="Roboto" pitchFamily="34" charset="-122"/>
                <a:cs typeface="Times New Roman" panose="02020603050405020304" pitchFamily="18" charset="0"/>
              </a:rPr>
              <a:t>başarıya</a:t>
            </a:r>
            <a:r>
              <a:rPr lang="en-US" sz="3200" dirty="0">
                <a:latin typeface="Times New Roman" panose="02020603050405020304" pitchFamily="18" charset="0"/>
                <a:ea typeface="Roboto" pitchFamily="34" charset="-122"/>
                <a:cs typeface="Times New Roman" panose="02020603050405020304" pitchFamily="18" charset="0"/>
              </a:rPr>
              <a:t> </a:t>
            </a:r>
            <a:r>
              <a:rPr lang="en-US" sz="3200" dirty="0" err="1">
                <a:latin typeface="Times New Roman" panose="02020603050405020304" pitchFamily="18" charset="0"/>
                <a:ea typeface="Roboto" pitchFamily="34" charset="-122"/>
                <a:cs typeface="Times New Roman" panose="02020603050405020304" pitchFamily="18" charset="0"/>
              </a:rPr>
              <a:t>ulaşmak</a:t>
            </a:r>
            <a:r>
              <a:rPr lang="en-US" sz="3200" dirty="0">
                <a:latin typeface="Times New Roman" panose="02020603050405020304" pitchFamily="18" charset="0"/>
                <a:ea typeface="Roboto" pitchFamily="34" charset="-122"/>
                <a:cs typeface="Times New Roman" panose="02020603050405020304" pitchFamily="18" charset="0"/>
              </a:rPr>
              <a:t> için, </a:t>
            </a:r>
            <a:r>
              <a:rPr lang="en-US" sz="3200" dirty="0" err="1">
                <a:latin typeface="Times New Roman" panose="02020603050405020304" pitchFamily="18" charset="0"/>
                <a:ea typeface="Roboto" pitchFamily="34" charset="-122"/>
                <a:cs typeface="Times New Roman" panose="02020603050405020304" pitchFamily="18" charset="0"/>
              </a:rPr>
              <a:t>yetenekli</a:t>
            </a:r>
            <a:r>
              <a:rPr lang="en-US" sz="3200" dirty="0">
                <a:latin typeface="Times New Roman" panose="02020603050405020304" pitchFamily="18" charset="0"/>
                <a:ea typeface="Roboto" pitchFamily="34" charset="-122"/>
                <a:cs typeface="Times New Roman" panose="02020603050405020304" pitchFamily="18" charset="0"/>
              </a:rPr>
              <a:t> </a:t>
            </a:r>
            <a:r>
              <a:rPr lang="en-US" sz="3200" dirty="0" err="1">
                <a:latin typeface="Times New Roman" panose="02020603050405020304" pitchFamily="18" charset="0"/>
                <a:ea typeface="Roboto" pitchFamily="34" charset="-122"/>
                <a:cs typeface="Times New Roman" panose="02020603050405020304" pitchFamily="18" charset="0"/>
              </a:rPr>
              <a:t>sporcuların</a:t>
            </a:r>
            <a:r>
              <a:rPr lang="en-US" sz="3200" dirty="0">
                <a:latin typeface="Times New Roman" panose="02020603050405020304" pitchFamily="18" charset="0"/>
                <a:ea typeface="Roboto" pitchFamily="34" charset="-122"/>
                <a:cs typeface="Times New Roman" panose="02020603050405020304" pitchFamily="18" charset="0"/>
              </a:rPr>
              <a:t> </a:t>
            </a:r>
            <a:r>
              <a:rPr lang="en-US" sz="3200" dirty="0" err="1">
                <a:latin typeface="Times New Roman" panose="02020603050405020304" pitchFamily="18" charset="0"/>
                <a:ea typeface="Roboto" pitchFamily="34" charset="-122"/>
                <a:cs typeface="Times New Roman" panose="02020603050405020304" pitchFamily="18" charset="0"/>
              </a:rPr>
              <a:t>zamanında</a:t>
            </a:r>
            <a:r>
              <a:rPr lang="en-US" sz="3200" dirty="0">
                <a:latin typeface="Times New Roman" panose="02020603050405020304" pitchFamily="18" charset="0"/>
                <a:ea typeface="Roboto" pitchFamily="34" charset="-122"/>
                <a:cs typeface="Times New Roman" panose="02020603050405020304" pitchFamily="18" charset="0"/>
              </a:rPr>
              <a:t> ve </a:t>
            </a:r>
            <a:r>
              <a:rPr lang="en-US" sz="3200" dirty="0" err="1">
                <a:latin typeface="Times New Roman" panose="02020603050405020304" pitchFamily="18" charset="0"/>
                <a:ea typeface="Roboto" pitchFamily="34" charset="-122"/>
                <a:cs typeface="Times New Roman" panose="02020603050405020304" pitchFamily="18" charset="0"/>
              </a:rPr>
              <a:t>doğru</a:t>
            </a:r>
            <a:r>
              <a:rPr lang="en-US" sz="3200" dirty="0">
                <a:latin typeface="Times New Roman" panose="02020603050405020304" pitchFamily="18" charset="0"/>
                <a:ea typeface="Roboto" pitchFamily="34" charset="-122"/>
                <a:cs typeface="Times New Roman" panose="02020603050405020304" pitchFamily="18" charset="0"/>
              </a:rPr>
              <a:t> </a:t>
            </a:r>
            <a:r>
              <a:rPr lang="en-US" sz="3200" dirty="0" err="1">
                <a:latin typeface="Times New Roman" panose="02020603050405020304" pitchFamily="18" charset="0"/>
                <a:ea typeface="Roboto" pitchFamily="34" charset="-122"/>
                <a:cs typeface="Times New Roman" panose="02020603050405020304" pitchFamily="18" charset="0"/>
              </a:rPr>
              <a:t>biçimde</a:t>
            </a:r>
            <a:r>
              <a:rPr lang="en-US" sz="3200" dirty="0">
                <a:latin typeface="Times New Roman" panose="02020603050405020304" pitchFamily="18" charset="0"/>
                <a:ea typeface="Roboto" pitchFamily="34" charset="-122"/>
                <a:cs typeface="Times New Roman" panose="02020603050405020304" pitchFamily="18" charset="0"/>
              </a:rPr>
              <a:t> </a:t>
            </a:r>
            <a:r>
              <a:rPr lang="en-US" sz="3200" dirty="0" err="1">
                <a:latin typeface="Times New Roman" panose="02020603050405020304" pitchFamily="18" charset="0"/>
                <a:ea typeface="Roboto" pitchFamily="34" charset="-122"/>
                <a:cs typeface="Times New Roman" panose="02020603050405020304" pitchFamily="18" charset="0"/>
              </a:rPr>
              <a:t>seçilerek</a:t>
            </a:r>
            <a:r>
              <a:rPr lang="en-US" sz="3200" dirty="0">
                <a:latin typeface="Times New Roman" panose="02020603050405020304" pitchFamily="18" charset="0"/>
                <a:ea typeface="Roboto" pitchFamily="34" charset="-122"/>
                <a:cs typeface="Times New Roman" panose="02020603050405020304" pitchFamily="18" charset="0"/>
              </a:rPr>
              <a:t> </a:t>
            </a:r>
            <a:r>
              <a:rPr lang="en-US" sz="3200" dirty="0" err="1">
                <a:latin typeface="Times New Roman" panose="02020603050405020304" pitchFamily="18" charset="0"/>
                <a:ea typeface="Roboto" pitchFamily="34" charset="-122"/>
                <a:cs typeface="Times New Roman" panose="02020603050405020304" pitchFamily="18" charset="0"/>
              </a:rPr>
              <a:t>uzun</a:t>
            </a:r>
            <a:r>
              <a:rPr lang="en-US" sz="3200" dirty="0">
                <a:latin typeface="Times New Roman" panose="02020603050405020304" pitchFamily="18" charset="0"/>
                <a:ea typeface="Roboto" pitchFamily="34" charset="-122"/>
                <a:cs typeface="Times New Roman" panose="02020603050405020304" pitchFamily="18" charset="0"/>
              </a:rPr>
              <a:t> </a:t>
            </a:r>
            <a:r>
              <a:rPr lang="en-US" sz="3200" dirty="0" err="1">
                <a:latin typeface="Times New Roman" panose="02020603050405020304" pitchFamily="18" charset="0"/>
                <a:ea typeface="Roboto" pitchFamily="34" charset="-122"/>
                <a:cs typeface="Times New Roman" panose="02020603050405020304" pitchFamily="18" charset="0"/>
              </a:rPr>
              <a:t>süreli</a:t>
            </a:r>
            <a:r>
              <a:rPr lang="en-US" sz="3200" dirty="0">
                <a:latin typeface="Times New Roman" panose="02020603050405020304" pitchFamily="18" charset="0"/>
                <a:ea typeface="Roboto" pitchFamily="34" charset="-122"/>
                <a:cs typeface="Times New Roman" panose="02020603050405020304" pitchFamily="18" charset="0"/>
              </a:rPr>
              <a:t> ve </a:t>
            </a:r>
            <a:r>
              <a:rPr lang="en-US" sz="3200" dirty="0" err="1">
                <a:latin typeface="Times New Roman" panose="02020603050405020304" pitchFamily="18" charset="0"/>
                <a:ea typeface="Roboto" pitchFamily="34" charset="-122"/>
                <a:cs typeface="Times New Roman" panose="02020603050405020304" pitchFamily="18" charset="0"/>
              </a:rPr>
              <a:t>sistematik</a:t>
            </a:r>
            <a:r>
              <a:rPr lang="en-US" sz="3200" dirty="0">
                <a:latin typeface="Times New Roman" panose="02020603050405020304" pitchFamily="18" charset="0"/>
                <a:ea typeface="Roboto" pitchFamily="34" charset="-122"/>
                <a:cs typeface="Times New Roman" panose="02020603050405020304" pitchFamily="18" charset="0"/>
              </a:rPr>
              <a:t> </a:t>
            </a:r>
            <a:r>
              <a:rPr lang="en-US" sz="3200" dirty="0" err="1">
                <a:latin typeface="Times New Roman" panose="02020603050405020304" pitchFamily="18" charset="0"/>
                <a:ea typeface="Roboto" pitchFamily="34" charset="-122"/>
                <a:cs typeface="Times New Roman" panose="02020603050405020304" pitchFamily="18" charset="0"/>
              </a:rPr>
              <a:t>bir</a:t>
            </a:r>
            <a:r>
              <a:rPr lang="en-US" sz="3200" dirty="0">
                <a:latin typeface="Times New Roman" panose="02020603050405020304" pitchFamily="18" charset="0"/>
                <a:ea typeface="Roboto" pitchFamily="34" charset="-122"/>
                <a:cs typeface="Times New Roman" panose="02020603050405020304" pitchFamily="18" charset="0"/>
              </a:rPr>
              <a:t> </a:t>
            </a:r>
            <a:r>
              <a:rPr lang="en-US" sz="3200" dirty="0" err="1">
                <a:latin typeface="Times New Roman" panose="02020603050405020304" pitchFamily="18" charset="0"/>
                <a:ea typeface="Roboto" pitchFamily="34" charset="-122"/>
                <a:cs typeface="Times New Roman" panose="02020603050405020304" pitchFamily="18" charset="0"/>
              </a:rPr>
              <a:t>çalışmaya</a:t>
            </a:r>
            <a:r>
              <a:rPr lang="en-US" sz="3200" dirty="0">
                <a:latin typeface="Times New Roman" panose="02020603050405020304" pitchFamily="18" charset="0"/>
                <a:ea typeface="Roboto" pitchFamily="34" charset="-122"/>
                <a:cs typeface="Times New Roman" panose="02020603050405020304" pitchFamily="18" charset="0"/>
              </a:rPr>
              <a:t> </a:t>
            </a:r>
            <a:r>
              <a:rPr lang="en-US" sz="3200" dirty="0" err="1">
                <a:latin typeface="Times New Roman" panose="02020603050405020304" pitchFamily="18" charset="0"/>
                <a:ea typeface="Roboto" pitchFamily="34" charset="-122"/>
                <a:cs typeface="Times New Roman" panose="02020603050405020304" pitchFamily="18" charset="0"/>
              </a:rPr>
              <a:t>girmeleri</a:t>
            </a:r>
            <a:r>
              <a:rPr lang="en-US" sz="3200" dirty="0">
                <a:latin typeface="Times New Roman" panose="02020603050405020304" pitchFamily="18" charset="0"/>
                <a:ea typeface="Roboto" pitchFamily="34" charset="-122"/>
                <a:cs typeface="Times New Roman" panose="02020603050405020304" pitchFamily="18" charset="0"/>
              </a:rPr>
              <a:t> </a:t>
            </a:r>
            <a:r>
              <a:rPr lang="en-US" sz="3200" dirty="0" err="1">
                <a:latin typeface="Times New Roman" panose="02020603050405020304" pitchFamily="18" charset="0"/>
                <a:ea typeface="Roboto" pitchFamily="34" charset="-122"/>
                <a:cs typeface="Times New Roman" panose="02020603050405020304" pitchFamily="18" charset="0"/>
              </a:rPr>
              <a:t>zorunludur</a:t>
            </a:r>
            <a:r>
              <a:rPr lang="en-US" sz="3200" dirty="0">
                <a:latin typeface="Times New Roman" panose="02020603050405020304" pitchFamily="18" charset="0"/>
                <a:ea typeface="Roboto" pitchFamily="34" charset="-122"/>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pic>
        <p:nvPicPr>
          <p:cNvPr id="3" name="Resim 1">
            <a:extLst>
              <a:ext uri="{FF2B5EF4-FFF2-40B4-BE49-F238E27FC236}">
                <a16:creationId xmlns:a16="http://schemas.microsoft.com/office/drawing/2014/main" id="{0EB65BA8-2412-4B59-B04B-7F6BC5FE2B77}"/>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37323192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E84D6614-4A19-4C46-B5E2-A792ED46AC54}"/>
              </a:ext>
            </a:extLst>
          </p:cNvPr>
          <p:cNvSpPr txBox="1"/>
          <p:nvPr/>
        </p:nvSpPr>
        <p:spPr>
          <a:xfrm>
            <a:off x="1240077" y="778971"/>
            <a:ext cx="11924778" cy="7237046"/>
          </a:xfrm>
          <a:prstGeom prst="rect">
            <a:avLst/>
          </a:prstGeom>
          <a:noFill/>
        </p:spPr>
        <p:txBody>
          <a:bodyPr wrap="square">
            <a:spAutoFit/>
          </a:bodyPr>
          <a:lstStyle/>
          <a:p>
            <a:pPr marL="285750" indent="-28575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Yüksek sportif verimliliğe erişmek için, erken yaşta spora başlamak gerektiği bilinen bir gerçektir. Ancak, çok erken branşlaşma ve özel spor dalına yönelme, beraberinde problemler de getirmektedir. </a:t>
            </a:r>
          </a:p>
          <a:p>
            <a:pPr marL="285750" indent="-28575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Üst düzeyde, sportif başarıya ulaşmak için, erken değil, zamanında branşlaşmaya gidilmelidir. Özellikle bu prensip gelişim antrenmanları içim büyük önem taşır. </a:t>
            </a:r>
          </a:p>
          <a:p>
            <a:pPr marL="285750" indent="-28575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Her spor dalı için, spora başlama yaşı belirlenmelidir. </a:t>
            </a:r>
          </a:p>
          <a:p>
            <a:pPr marL="285750" indent="-28575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Her spor dalı için, yetenekli sporcuları seçme ve geliştirme modeli olmalıdır. </a:t>
            </a:r>
          </a:p>
          <a:p>
            <a:pPr marL="285750" indent="-28575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Yetenekli sporcu seçimi organizasyonunda, aile-okul-kulüp işbirliği temel ön şartlardan birisidir. </a:t>
            </a:r>
          </a:p>
          <a:p>
            <a:pPr marL="285750" indent="-285750" algn="just">
              <a:lnSpc>
                <a:spcPct val="150000"/>
              </a:lnSpc>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3804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1">
            <a:extLst>
              <a:ext uri="{FF2B5EF4-FFF2-40B4-BE49-F238E27FC236}">
                <a16:creationId xmlns:a16="http://schemas.microsoft.com/office/drawing/2014/main" id="{2165DEF5-E9D6-4E77-8E9E-FB343942764D}"/>
              </a:ext>
            </a:extLst>
          </p:cNvPr>
          <p:cNvSpPr/>
          <p:nvPr/>
        </p:nvSpPr>
        <p:spPr>
          <a:xfrm>
            <a:off x="885240" y="310574"/>
            <a:ext cx="2498646" cy="312301"/>
          </a:xfrm>
          <a:prstGeom prst="rect">
            <a:avLst/>
          </a:prstGeom>
          <a:noFill/>
          <a:ln/>
        </p:spPr>
        <p:txBody>
          <a:bodyPr wrap="none" lIns="0" tIns="0" rIns="0" bIns="0" rtlCol="0" anchor="t"/>
          <a:lstStyle/>
          <a:p>
            <a:pPr marL="0" indent="0" algn="l">
              <a:lnSpc>
                <a:spcPts val="2450"/>
              </a:lnSpc>
              <a:buNone/>
            </a:pPr>
            <a:r>
              <a:rPr lang="tr-TR" sz="3200" b="1" dirty="0">
                <a:latin typeface="Times New Roman" panose="02020603050405020304" pitchFamily="18" charset="0"/>
                <a:ea typeface="IBM Plex Sans Medium" pitchFamily="34" charset="-122"/>
                <a:cs typeface="Times New Roman" panose="02020603050405020304" pitchFamily="18" charset="0"/>
              </a:rPr>
              <a:t>Voleybolda Mevkiler</a:t>
            </a:r>
            <a:endParaRPr lang="en-US" sz="3200" b="1" dirty="0">
              <a:latin typeface="Times New Roman" panose="02020603050405020304" pitchFamily="18" charset="0"/>
              <a:cs typeface="Times New Roman" panose="02020603050405020304" pitchFamily="18" charset="0"/>
            </a:endParaRPr>
          </a:p>
        </p:txBody>
      </p:sp>
      <p:sp>
        <p:nvSpPr>
          <p:cNvPr id="4" name="Metin kutusu 3">
            <a:extLst>
              <a:ext uri="{FF2B5EF4-FFF2-40B4-BE49-F238E27FC236}">
                <a16:creationId xmlns:a16="http://schemas.microsoft.com/office/drawing/2014/main" id="{6E62FE77-EA13-403D-AB29-E53181B294DD}"/>
              </a:ext>
            </a:extLst>
          </p:cNvPr>
          <p:cNvSpPr txBox="1"/>
          <p:nvPr/>
        </p:nvSpPr>
        <p:spPr>
          <a:xfrm>
            <a:off x="682387" y="883146"/>
            <a:ext cx="13456693" cy="6961970"/>
          </a:xfrm>
          <a:prstGeom prst="rect">
            <a:avLst/>
          </a:prstGeom>
          <a:noFill/>
        </p:spPr>
        <p:txBody>
          <a:bodyPr wrap="square">
            <a:spAutoFit/>
          </a:bodyPr>
          <a:lstStyle/>
          <a:p>
            <a:pPr marL="342900" indent="-342900" algn="just">
              <a:lnSpc>
                <a:spcPct val="150000"/>
              </a:lnSpc>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Her oyun bölgesinde oynayabilecek ve mevkilerinde uzmanlaşmış yeterli sayıda sporcuya sahip olmamız, ülkemizdeki sporcu</a:t>
            </a:r>
          </a:p>
          <a:p>
            <a:pPr algn="just">
              <a:lnSpc>
                <a:spcPct val="150000"/>
              </a:lnSpc>
            </a:pPr>
            <a:r>
              <a:rPr lang="tr-TR" sz="2000" dirty="0">
                <a:latin typeface="Times New Roman" panose="02020603050405020304" pitchFamily="18" charset="0"/>
                <a:cs typeface="Times New Roman" panose="02020603050405020304" pitchFamily="18" charset="0"/>
              </a:rPr>
              <a:t>envanteri açısından çok büyük önem taşır. Ülkenizdeki oyuncu envanterinizin mevkilere göre dağılımı, eğer uygun standartlarda ve dengeli bir şekilde yapılmadıysa, kulüp ve Milli Takımlarınızın kısa bir süre içerisinde büyük bir sorun yaşamaları kaçınılmazdır.</a:t>
            </a:r>
          </a:p>
          <a:p>
            <a:pPr algn="just">
              <a:lnSpc>
                <a:spcPct val="150000"/>
              </a:lnSpc>
            </a:pPr>
            <a:r>
              <a:rPr lang="tr-TR" sz="2000" dirty="0">
                <a:latin typeface="Times New Roman" panose="02020603050405020304" pitchFamily="18" charset="0"/>
                <a:cs typeface="Times New Roman" panose="02020603050405020304" pitchFamily="18" charset="0"/>
              </a:rPr>
              <a:t>Sporcuların mevki planlaması olarak yapılan bu çalışmalar kendi haline bırakılarak yapılacak bir düzenleme değildir. </a:t>
            </a:r>
          </a:p>
          <a:p>
            <a:pPr marL="342900" indent="-342900" algn="just">
              <a:lnSpc>
                <a:spcPct val="150000"/>
              </a:lnSpc>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Bu planlamayı yapacak ve Voleybolcu adaylarının pasör, pasör çaprazı, libero, köşe oyuncu ve orta oyuncu mevkilerinden</a:t>
            </a:r>
          </a:p>
          <a:p>
            <a:pPr algn="just">
              <a:lnSpc>
                <a:spcPct val="150000"/>
              </a:lnSpc>
            </a:pPr>
            <a:r>
              <a:rPr lang="tr-TR" sz="2000" dirty="0">
                <a:latin typeface="Times New Roman" panose="02020603050405020304" pitchFamily="18" charset="0"/>
                <a:cs typeface="Times New Roman" panose="02020603050405020304" pitchFamily="18" charset="0"/>
              </a:rPr>
              <a:t>hangisinin oyuncusu yapılacağının kararını verecek olan antrenörlerimizdir.</a:t>
            </a:r>
          </a:p>
          <a:p>
            <a:pPr algn="just">
              <a:lnSpc>
                <a:spcPct val="150000"/>
              </a:lnSpc>
            </a:pPr>
            <a:r>
              <a:rPr lang="tr-TR" sz="2000" dirty="0">
                <a:latin typeface="Times New Roman" panose="02020603050405020304" pitchFamily="18" charset="0"/>
                <a:cs typeface="Times New Roman" panose="02020603050405020304" pitchFamily="18" charset="0"/>
              </a:rPr>
              <a:t>Eğer bu dağılımı dengeli ve doğru bir şekilde yapılmazsa ileride bütün oyuncu mevkilerinde aşırı fazlalık veya noksanlık oluşacak; </a:t>
            </a:r>
          </a:p>
          <a:p>
            <a:pPr algn="just">
              <a:lnSpc>
                <a:spcPct val="150000"/>
              </a:lnSpc>
            </a:pPr>
            <a:r>
              <a:rPr lang="tr-TR" sz="2000" dirty="0">
                <a:latin typeface="Times New Roman" panose="02020603050405020304" pitchFamily="18" charset="0"/>
                <a:cs typeface="Times New Roman" panose="02020603050405020304" pitchFamily="18" charset="0"/>
              </a:rPr>
              <a:t>Bir sporcu adayının hangi mevkide en iyi kariyeri yapabileceğini belirlemek hayati bir önem taşımaktadır.  </a:t>
            </a:r>
          </a:p>
          <a:p>
            <a:pPr algn="just">
              <a:lnSpc>
                <a:spcPct val="150000"/>
              </a:lnSpc>
            </a:pPr>
            <a:r>
              <a:rPr lang="tr-TR" sz="2000" dirty="0">
                <a:latin typeface="Times New Roman" panose="02020603050405020304" pitchFamily="18" charset="0"/>
                <a:cs typeface="Times New Roman" panose="02020603050405020304" pitchFamily="18" charset="0"/>
              </a:rPr>
              <a:t>Bu konuda gerekli olan özen gösterilemezse yeteneklerini daha fazla verim verecekleri mevkilerde kullanma şansı olan birçok sporcu yanlış mevkilerde eğilmek durumunda kalacaktır. </a:t>
            </a:r>
          </a:p>
          <a:p>
            <a:pPr marL="342900" indent="-342900" algn="just">
              <a:lnSpc>
                <a:spcPct val="150000"/>
              </a:lnSpc>
              <a:buFont typeface="Wingdings" panose="05000000000000000000" pitchFamily="2" charset="2"/>
              <a:buChar char="q"/>
            </a:pPr>
            <a:r>
              <a:rPr lang="tr-TR" sz="2000" dirty="0">
                <a:latin typeface="Times New Roman" panose="02020603050405020304" pitchFamily="18" charset="0"/>
                <a:cs typeface="Times New Roman" panose="02020603050405020304" pitchFamily="18" charset="0"/>
              </a:rPr>
              <a:t> «En uzun ortaya, daha kısası köşe ve pasör çaprazı, daha kısası pasör ve libero olur» anlayışı çağ dışı kalmış bir anlayıştır. </a:t>
            </a:r>
          </a:p>
          <a:p>
            <a:pPr algn="just">
              <a:lnSpc>
                <a:spcPct val="150000"/>
              </a:lnSpc>
            </a:pPr>
            <a:r>
              <a:rPr lang="tr-TR" sz="2000" dirty="0">
                <a:latin typeface="Times New Roman" panose="02020603050405020304" pitchFamily="18" charset="0"/>
                <a:cs typeface="Times New Roman" panose="02020603050405020304" pitchFamily="18" charset="0"/>
              </a:rPr>
              <a:t>Günümüzde kullanılan testler ile fiziksel ve teknik beceriler, deneme süreçleri gibi bir takım bilimsel veriler kullanarak bu planlama yapılmaktadır.</a:t>
            </a:r>
          </a:p>
        </p:txBody>
      </p:sp>
    </p:spTree>
    <p:extLst>
      <p:ext uri="{BB962C8B-B14F-4D97-AF65-F5344CB8AC3E}">
        <p14:creationId xmlns:p14="http://schemas.microsoft.com/office/powerpoint/2010/main" val="3388740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1">
            <a:extLst>
              <a:ext uri="{FF2B5EF4-FFF2-40B4-BE49-F238E27FC236}">
                <a16:creationId xmlns:a16="http://schemas.microsoft.com/office/drawing/2014/main" id="{F4306A7B-DD4E-4432-8E12-2BB7A8A375DC}"/>
              </a:ext>
            </a:extLst>
          </p:cNvPr>
          <p:cNvSpPr/>
          <p:nvPr/>
        </p:nvSpPr>
        <p:spPr>
          <a:xfrm>
            <a:off x="2170321" y="1259393"/>
            <a:ext cx="2498646" cy="312301"/>
          </a:xfrm>
          <a:prstGeom prst="rect">
            <a:avLst/>
          </a:prstGeom>
          <a:noFill/>
          <a:ln/>
        </p:spPr>
        <p:txBody>
          <a:bodyPr wrap="none" lIns="0" tIns="0" rIns="0" bIns="0" rtlCol="0" anchor="t"/>
          <a:lstStyle/>
          <a:p>
            <a:pPr marL="0" indent="0" algn="l">
              <a:lnSpc>
                <a:spcPts val="2450"/>
              </a:lnSpc>
              <a:buNone/>
            </a:pPr>
            <a:r>
              <a:rPr lang="tr-TR" sz="3200" b="1" dirty="0">
                <a:latin typeface="Times New Roman" panose="02020603050405020304" pitchFamily="18" charset="0"/>
                <a:ea typeface="IBM Plex Sans Medium" pitchFamily="34" charset="-122"/>
                <a:cs typeface="Times New Roman" panose="02020603050405020304" pitchFamily="18" charset="0"/>
              </a:rPr>
              <a:t>Voleybolda Mevkiler</a:t>
            </a:r>
            <a:endParaRPr lang="en-US" sz="3200" b="1" dirty="0">
              <a:latin typeface="Times New Roman" panose="02020603050405020304" pitchFamily="18" charset="0"/>
              <a:cs typeface="Times New Roman" panose="02020603050405020304" pitchFamily="18" charset="0"/>
            </a:endParaRPr>
          </a:p>
        </p:txBody>
      </p:sp>
      <p:sp>
        <p:nvSpPr>
          <p:cNvPr id="4" name="Metin kutusu 3">
            <a:extLst>
              <a:ext uri="{FF2B5EF4-FFF2-40B4-BE49-F238E27FC236}">
                <a16:creationId xmlns:a16="http://schemas.microsoft.com/office/drawing/2014/main" id="{3459DA96-D6D3-4337-A36C-AC55D9F42C19}"/>
              </a:ext>
            </a:extLst>
          </p:cNvPr>
          <p:cNvSpPr txBox="1"/>
          <p:nvPr/>
        </p:nvSpPr>
        <p:spPr>
          <a:xfrm>
            <a:off x="2170321" y="3048662"/>
            <a:ext cx="10975318" cy="3667542"/>
          </a:xfrm>
          <a:prstGeom prst="rect">
            <a:avLst/>
          </a:prstGeom>
          <a:noFill/>
        </p:spPr>
        <p:txBody>
          <a:bodyPr wrap="square">
            <a:spAutoFit/>
          </a:bodyPr>
          <a:lstStyle/>
          <a:p>
            <a:pPr marL="457200" indent="-457200" algn="just">
              <a:lnSpc>
                <a:spcPct val="150000"/>
              </a:lnSpc>
              <a:spcAft>
                <a:spcPts val="800"/>
              </a:spcAft>
              <a:buFont typeface="Wingdings" panose="05000000000000000000" pitchFamily="2" charset="2"/>
              <a:buChar char="q"/>
            </a:pPr>
            <a:r>
              <a:rPr lang="tr-TR" sz="2800" dirty="0">
                <a:effectLst/>
                <a:latin typeface="Times New Roman" panose="02020603050405020304" pitchFamily="18" charset="0"/>
                <a:ea typeface="Calibri" panose="020F0502020204030204" pitchFamily="34" charset="0"/>
                <a:cs typeface="Times New Roman" panose="02020603050405020304" pitchFamily="18" charset="0"/>
              </a:rPr>
              <a:t>Pasör (oyun kurucu, </a:t>
            </a:r>
            <a:r>
              <a:rPr lang="tr-TR" sz="2800" dirty="0" err="1">
                <a:effectLst/>
                <a:latin typeface="Times New Roman" panose="02020603050405020304" pitchFamily="18" charset="0"/>
                <a:ea typeface="Calibri" panose="020F0502020204030204" pitchFamily="34" charset="0"/>
                <a:cs typeface="Times New Roman" panose="02020603050405020304" pitchFamily="18" charset="0"/>
              </a:rPr>
              <a:t>playmaker</a:t>
            </a:r>
            <a:r>
              <a:rPr lang="tr-TR"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2800" dirty="0" err="1">
                <a:effectLst/>
                <a:latin typeface="Times New Roman" panose="02020603050405020304" pitchFamily="18" charset="0"/>
                <a:ea typeface="Calibri" panose="020F0502020204030204" pitchFamily="34" charset="0"/>
                <a:cs typeface="Times New Roman" panose="02020603050405020304" pitchFamily="18" charset="0"/>
              </a:rPr>
              <a:t>setter</a:t>
            </a:r>
            <a:r>
              <a:rPr lang="tr-TR" sz="2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457200" indent="-457200" algn="just">
              <a:lnSpc>
                <a:spcPct val="150000"/>
              </a:lnSpc>
              <a:spcAft>
                <a:spcPts val="800"/>
              </a:spcAft>
              <a:buFont typeface="Wingdings" panose="05000000000000000000" pitchFamily="2" charset="2"/>
              <a:buChar char="q"/>
            </a:pPr>
            <a:r>
              <a:rPr lang="tr-TR" sz="2800" dirty="0">
                <a:effectLst/>
                <a:latin typeface="Times New Roman" panose="02020603050405020304" pitchFamily="18" charset="0"/>
                <a:ea typeface="Calibri" panose="020F0502020204030204" pitchFamily="34" charset="0"/>
                <a:cs typeface="Times New Roman" panose="02020603050405020304" pitchFamily="18" charset="0"/>
              </a:rPr>
              <a:t>Pasör çaprazı (diyagonal, </a:t>
            </a:r>
            <a:r>
              <a:rPr lang="tr-TR" sz="2800" dirty="0" err="1">
                <a:effectLst/>
                <a:latin typeface="Times New Roman" panose="02020603050405020304" pitchFamily="18" charset="0"/>
                <a:ea typeface="Calibri" panose="020F0502020204030204" pitchFamily="34" charset="0"/>
                <a:cs typeface="Times New Roman" panose="02020603050405020304" pitchFamily="18" charset="0"/>
              </a:rPr>
              <a:t>opposite</a:t>
            </a:r>
            <a:r>
              <a:rPr lang="tr-TR" sz="2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457200" indent="-457200" algn="just">
              <a:lnSpc>
                <a:spcPct val="150000"/>
              </a:lnSpc>
              <a:spcAft>
                <a:spcPts val="800"/>
              </a:spcAft>
              <a:buFont typeface="Wingdings" panose="05000000000000000000" pitchFamily="2" charset="2"/>
              <a:buChar char="q"/>
            </a:pPr>
            <a:r>
              <a:rPr lang="tr-TR" sz="2800" dirty="0">
                <a:effectLst/>
                <a:latin typeface="Times New Roman" panose="02020603050405020304" pitchFamily="18" charset="0"/>
                <a:ea typeface="Calibri" panose="020F0502020204030204" pitchFamily="34" charset="0"/>
                <a:cs typeface="Times New Roman" panose="02020603050405020304" pitchFamily="18" charset="0"/>
              </a:rPr>
              <a:t>Orta oyuncu (1. tempo, </a:t>
            </a:r>
            <a:r>
              <a:rPr lang="tr-TR" sz="2800" dirty="0" err="1">
                <a:effectLst/>
                <a:latin typeface="Times New Roman" panose="02020603050405020304" pitchFamily="18" charset="0"/>
                <a:ea typeface="Calibri" panose="020F0502020204030204" pitchFamily="34" charset="0"/>
                <a:cs typeface="Times New Roman" panose="02020603050405020304" pitchFamily="18" charset="0"/>
              </a:rPr>
              <a:t>center</a:t>
            </a:r>
            <a:r>
              <a:rPr lang="tr-TR" sz="2800" dirty="0">
                <a:effectLst/>
                <a:latin typeface="Times New Roman" panose="02020603050405020304" pitchFamily="18" charset="0"/>
                <a:ea typeface="Calibri" panose="020F0502020204030204" pitchFamily="34" charset="0"/>
                <a:cs typeface="Times New Roman" panose="02020603050405020304" pitchFamily="18" charset="0"/>
              </a:rPr>
              <a:t>, orta blokçu, </a:t>
            </a:r>
            <a:r>
              <a:rPr lang="tr-TR" sz="2800" dirty="0" err="1">
                <a:effectLst/>
                <a:latin typeface="Times New Roman" panose="02020603050405020304" pitchFamily="18" charset="0"/>
                <a:ea typeface="Calibri" panose="020F0502020204030204" pitchFamily="34" charset="0"/>
                <a:cs typeface="Times New Roman" panose="02020603050405020304" pitchFamily="18" charset="0"/>
              </a:rPr>
              <a:t>middle</a:t>
            </a:r>
            <a:r>
              <a:rPr lang="tr-TR"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2800" dirty="0" err="1">
                <a:effectLst/>
                <a:latin typeface="Times New Roman" panose="02020603050405020304" pitchFamily="18" charset="0"/>
                <a:ea typeface="Calibri" panose="020F0502020204030204" pitchFamily="34" charset="0"/>
                <a:cs typeface="Times New Roman" panose="02020603050405020304" pitchFamily="18" charset="0"/>
              </a:rPr>
              <a:t>bloker</a:t>
            </a:r>
            <a:r>
              <a:rPr lang="tr-TR" sz="2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457200" indent="-457200" algn="just">
              <a:lnSpc>
                <a:spcPct val="150000"/>
              </a:lnSpc>
              <a:spcAft>
                <a:spcPts val="800"/>
              </a:spcAft>
              <a:buFont typeface="Wingdings" panose="05000000000000000000" pitchFamily="2" charset="2"/>
              <a:buChar char="q"/>
            </a:pPr>
            <a:r>
              <a:rPr lang="tr-TR" sz="2800" dirty="0">
                <a:effectLst/>
                <a:latin typeface="Times New Roman" panose="02020603050405020304" pitchFamily="18" charset="0"/>
                <a:ea typeface="Calibri" panose="020F0502020204030204" pitchFamily="34" charset="0"/>
                <a:cs typeface="Times New Roman" panose="02020603050405020304" pitchFamily="18" charset="0"/>
              </a:rPr>
              <a:t>Köşe oyuncu (2. tempo, top karşılayıcı, smaçör, </a:t>
            </a:r>
            <a:r>
              <a:rPr lang="tr-TR" sz="2800" dirty="0" err="1">
                <a:effectLst/>
                <a:latin typeface="Times New Roman" panose="02020603050405020304" pitchFamily="18" charset="0"/>
                <a:ea typeface="Calibri" panose="020F0502020204030204" pitchFamily="34" charset="0"/>
                <a:cs typeface="Times New Roman" panose="02020603050405020304" pitchFamily="18" charset="0"/>
              </a:rPr>
              <a:t>corner</a:t>
            </a:r>
            <a:r>
              <a:rPr lang="tr-TR"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2800" dirty="0" err="1">
                <a:effectLst/>
                <a:latin typeface="Times New Roman" panose="02020603050405020304" pitchFamily="18" charset="0"/>
                <a:ea typeface="Calibri" panose="020F0502020204030204" pitchFamily="34" charset="0"/>
                <a:cs typeface="Times New Roman" panose="02020603050405020304" pitchFamily="18" charset="0"/>
              </a:rPr>
              <a:t>player</a:t>
            </a:r>
            <a:r>
              <a:rPr lang="tr-TR" sz="2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457200" indent="-457200" algn="just">
              <a:lnSpc>
                <a:spcPct val="150000"/>
              </a:lnSpc>
              <a:spcAft>
                <a:spcPts val="800"/>
              </a:spcAft>
              <a:buFont typeface="Wingdings" panose="05000000000000000000" pitchFamily="2" charset="2"/>
              <a:buChar char="q"/>
            </a:pPr>
            <a:r>
              <a:rPr lang="tr-TR" sz="2800" dirty="0">
                <a:effectLst/>
                <a:latin typeface="Times New Roman" panose="02020603050405020304" pitchFamily="18" charset="0"/>
                <a:ea typeface="Calibri" panose="020F0502020204030204" pitchFamily="34" charset="0"/>
                <a:cs typeface="Times New Roman" panose="02020603050405020304" pitchFamily="18" charset="0"/>
              </a:rPr>
              <a:t>Libero</a:t>
            </a:r>
          </a:p>
        </p:txBody>
      </p:sp>
      <p:pic>
        <p:nvPicPr>
          <p:cNvPr id="5" name="Resim 1">
            <a:extLst>
              <a:ext uri="{FF2B5EF4-FFF2-40B4-BE49-F238E27FC236}">
                <a16:creationId xmlns:a16="http://schemas.microsoft.com/office/drawing/2014/main" id="{3A381232-2CD2-5948-5FB3-C430B5E3C197}"/>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sp>
        <p:nvSpPr>
          <p:cNvPr id="6" name="Metin kutusu 5">
            <a:extLst>
              <a:ext uri="{FF2B5EF4-FFF2-40B4-BE49-F238E27FC236}">
                <a16:creationId xmlns:a16="http://schemas.microsoft.com/office/drawing/2014/main" id="{CAF86608-4EC9-4FE9-A8D0-542EADDDAF5C}"/>
              </a:ext>
            </a:extLst>
          </p:cNvPr>
          <p:cNvSpPr txBox="1"/>
          <p:nvPr/>
        </p:nvSpPr>
        <p:spPr>
          <a:xfrm>
            <a:off x="2083981" y="1891118"/>
            <a:ext cx="10531882" cy="830997"/>
          </a:xfrm>
          <a:prstGeom prst="rect">
            <a:avLst/>
          </a:prstGeom>
          <a:noFill/>
        </p:spPr>
        <p:txBody>
          <a:bodyPr wrap="square">
            <a:spAutoFit/>
          </a:bodyPr>
          <a:lstStyle/>
          <a:p>
            <a:r>
              <a:rPr lang="tr-TR" sz="2400" dirty="0">
                <a:latin typeface="Times New Roman" panose="02020603050405020304" pitchFamily="18" charset="0"/>
                <a:cs typeface="Times New Roman" panose="02020603050405020304" pitchFamily="18" charset="0"/>
              </a:rPr>
              <a:t>Voleybolda sporcular görev ve fiziksel/fizyolojik ihtiyaçlarına göre beş mevkide görev alırlar. </a:t>
            </a:r>
          </a:p>
        </p:txBody>
      </p:sp>
    </p:spTree>
    <p:extLst>
      <p:ext uri="{BB962C8B-B14F-4D97-AF65-F5344CB8AC3E}">
        <p14:creationId xmlns:p14="http://schemas.microsoft.com/office/powerpoint/2010/main" val="33331156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3217246" y="255793"/>
            <a:ext cx="7909917" cy="624602"/>
          </a:xfrm>
          <a:prstGeom prst="rect">
            <a:avLst/>
          </a:prstGeom>
          <a:noFill/>
          <a:ln/>
        </p:spPr>
        <p:txBody>
          <a:bodyPr wrap="none" lIns="0" tIns="0" rIns="0" bIns="0" rtlCol="0" anchor="t"/>
          <a:lstStyle/>
          <a:p>
            <a:pPr marL="0" indent="0">
              <a:lnSpc>
                <a:spcPts val="4900"/>
              </a:lnSpc>
              <a:buNone/>
            </a:pPr>
            <a:r>
              <a:rPr lang="en-US" sz="3900" b="1" dirty="0">
                <a:latin typeface="Times New Roman" panose="02020603050405020304" pitchFamily="18" charset="0"/>
                <a:ea typeface="IBM Plex Sans Medium" pitchFamily="34" charset="-122"/>
                <a:cs typeface="Times New Roman" panose="02020603050405020304" pitchFamily="18" charset="0"/>
              </a:rPr>
              <a:t>Voleybolda </a:t>
            </a:r>
            <a:r>
              <a:rPr lang="en-US" sz="3900" b="1" dirty="0" err="1">
                <a:latin typeface="Times New Roman" panose="02020603050405020304" pitchFamily="18" charset="0"/>
                <a:ea typeface="IBM Plex Sans Medium" pitchFamily="34" charset="-122"/>
                <a:cs typeface="Times New Roman" panose="02020603050405020304" pitchFamily="18" charset="0"/>
              </a:rPr>
              <a:t>Mevkilere</a:t>
            </a:r>
            <a:r>
              <a:rPr lang="en-US" sz="3900" b="1" dirty="0">
                <a:latin typeface="Times New Roman" panose="02020603050405020304" pitchFamily="18" charset="0"/>
                <a:ea typeface="IBM Plex Sans Medium" pitchFamily="34" charset="-122"/>
                <a:cs typeface="Times New Roman" panose="02020603050405020304" pitchFamily="18" charset="0"/>
              </a:rPr>
              <a:t> </a:t>
            </a:r>
            <a:r>
              <a:rPr lang="tr-TR" sz="3900" b="1" dirty="0">
                <a:latin typeface="Times New Roman" panose="02020603050405020304" pitchFamily="18" charset="0"/>
                <a:ea typeface="IBM Plex Sans Medium" pitchFamily="34" charset="-122"/>
                <a:cs typeface="Times New Roman" panose="02020603050405020304" pitchFamily="18" charset="0"/>
              </a:rPr>
              <a:t>Göre </a:t>
            </a:r>
            <a:r>
              <a:rPr lang="en-US" sz="3900" b="1" dirty="0" err="1">
                <a:latin typeface="Times New Roman" panose="02020603050405020304" pitchFamily="18" charset="0"/>
                <a:ea typeface="IBM Plex Sans Medium" pitchFamily="34" charset="-122"/>
                <a:cs typeface="Times New Roman" panose="02020603050405020304" pitchFamily="18" charset="0"/>
              </a:rPr>
              <a:t>Yönlendirme</a:t>
            </a:r>
            <a:endParaRPr lang="en-US" sz="3900" b="1" dirty="0">
              <a:latin typeface="Times New Roman" panose="02020603050405020304" pitchFamily="18" charset="0"/>
              <a:cs typeface="Times New Roman" panose="02020603050405020304" pitchFamily="18" charset="0"/>
            </a:endParaRPr>
          </a:p>
        </p:txBody>
      </p:sp>
      <p:sp>
        <p:nvSpPr>
          <p:cNvPr id="4" name="Text 1"/>
          <p:cNvSpPr/>
          <p:nvPr/>
        </p:nvSpPr>
        <p:spPr>
          <a:xfrm>
            <a:off x="1192733" y="1336727"/>
            <a:ext cx="2498646" cy="312301"/>
          </a:xfrm>
          <a:prstGeom prst="rect">
            <a:avLst/>
          </a:prstGeom>
          <a:noFill/>
          <a:ln/>
        </p:spPr>
        <p:txBody>
          <a:bodyPr wrap="none" lIns="0" tIns="0" rIns="0" bIns="0" rtlCol="0" anchor="t"/>
          <a:lstStyle/>
          <a:p>
            <a:pPr marL="0" indent="0" algn="l">
              <a:lnSpc>
                <a:spcPts val="2450"/>
              </a:lnSpc>
              <a:buNone/>
            </a:pPr>
            <a:r>
              <a:rPr lang="en-US" sz="2800" b="1" dirty="0">
                <a:latin typeface="Times New Roman" panose="02020603050405020304" pitchFamily="18" charset="0"/>
                <a:ea typeface="IBM Plex Sans Medium" pitchFamily="34" charset="-122"/>
                <a:cs typeface="Times New Roman" panose="02020603050405020304" pitchFamily="18" charset="0"/>
              </a:rPr>
              <a:t>Pasör</a:t>
            </a:r>
            <a:endParaRPr lang="en-US" sz="2800" b="1" dirty="0">
              <a:latin typeface="Times New Roman" panose="02020603050405020304" pitchFamily="18" charset="0"/>
              <a:cs typeface="Times New Roman" panose="02020603050405020304" pitchFamily="18" charset="0"/>
            </a:endParaRPr>
          </a:p>
        </p:txBody>
      </p:sp>
      <p:sp>
        <p:nvSpPr>
          <p:cNvPr id="5" name="Text 2"/>
          <p:cNvSpPr/>
          <p:nvPr/>
        </p:nvSpPr>
        <p:spPr>
          <a:xfrm>
            <a:off x="664011" y="2274570"/>
            <a:ext cx="13016389" cy="1226820"/>
          </a:xfrm>
          <a:prstGeom prst="rect">
            <a:avLst/>
          </a:prstGeom>
          <a:noFill/>
          <a:ln/>
        </p:spPr>
        <p:txBody>
          <a:bodyPr wrap="square" lIns="0" tIns="0" rIns="0" bIns="0" rtlCol="0" anchor="t"/>
          <a:lstStyle/>
          <a:p>
            <a:pPr marL="0" indent="0" algn="just">
              <a:lnSpc>
                <a:spcPct val="150000"/>
              </a:lnSpc>
              <a:buNone/>
            </a:pPr>
            <a:endParaRPr lang="en-US" sz="2400" dirty="0"/>
          </a:p>
        </p:txBody>
      </p:sp>
      <p:sp>
        <p:nvSpPr>
          <p:cNvPr id="26" name="Metin kutusu 25">
            <a:extLst>
              <a:ext uri="{FF2B5EF4-FFF2-40B4-BE49-F238E27FC236}">
                <a16:creationId xmlns:a16="http://schemas.microsoft.com/office/drawing/2014/main" id="{EB0A35ED-DE3B-4603-980A-40A563D2564F}"/>
              </a:ext>
            </a:extLst>
          </p:cNvPr>
          <p:cNvSpPr txBox="1"/>
          <p:nvPr/>
        </p:nvSpPr>
        <p:spPr>
          <a:xfrm>
            <a:off x="718600" y="1674226"/>
            <a:ext cx="13539267" cy="6284093"/>
          </a:xfrm>
          <a:prstGeom prst="rect">
            <a:avLst/>
          </a:prstGeom>
          <a:noFill/>
        </p:spPr>
        <p:txBody>
          <a:bodyPr wrap="square">
            <a:spAutoFit/>
          </a:bodyPr>
          <a:lstStyle/>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Arka alanda 1 numaralı, ön alanda 2 numaralı oyun bölgesini kullanır. </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Pasör kaçışları için tüm oyun bölgelerini kullanmak zorundadır. </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Ana sorumluluğu, pas dağıtım organizasyonunu yapmaktır. </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Devam eden sorumlulukları ise blok, servis ve defanstır.</a:t>
            </a:r>
          </a:p>
          <a:p>
            <a:pPr marL="342900" indent="-342900" algn="just">
              <a:lnSpc>
                <a:spcPct val="150000"/>
              </a:lnSpc>
              <a:spcAft>
                <a:spcPts val="800"/>
              </a:spcAft>
              <a:buFont typeface="Wingdings" panose="05000000000000000000" pitchFamily="2" charset="2"/>
              <a:buChar char="q"/>
            </a:pP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Diğer</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mevkilere göre kat ettikleri mesafe daha fazladır. Bu nedenle de aerobik dayanıklılıkları daha fazladır. </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Her pas organizasyonunda özellikle de kötü manşetler sonrasında hareketin sürati önemlidir.</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Pasörün denge yetisi, sıçrama sırasında doğru pozisyonda kalmasını ve pasların isabet oranını artırmasını sağlar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Marques</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et al., 2009).</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Hareketli pozisyonlardan stabil paslar verebilme yetisi oyun kontrolü için gereklidir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Silva</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et al., 2014).</a:t>
            </a:r>
          </a:p>
        </p:txBody>
      </p:sp>
      <p:pic>
        <p:nvPicPr>
          <p:cNvPr id="3" name="Grafik 2" descr="Voleybol düz dolguyla">
            <a:extLst>
              <a:ext uri="{FF2B5EF4-FFF2-40B4-BE49-F238E27FC236}">
                <a16:creationId xmlns:a16="http://schemas.microsoft.com/office/drawing/2014/main" id="{9C245C86-86B2-71E7-B13F-D217A4EC4A1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86326" y="1061743"/>
            <a:ext cx="2439648" cy="243964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3">
            <a:extLst>
              <a:ext uri="{FF2B5EF4-FFF2-40B4-BE49-F238E27FC236}">
                <a16:creationId xmlns:a16="http://schemas.microsoft.com/office/drawing/2014/main" id="{FCCF8200-9729-40A2-A13B-F98E8488ABDD}"/>
              </a:ext>
            </a:extLst>
          </p:cNvPr>
          <p:cNvSpPr/>
          <p:nvPr/>
        </p:nvSpPr>
        <p:spPr>
          <a:xfrm>
            <a:off x="718600" y="1172696"/>
            <a:ext cx="2498646" cy="312301"/>
          </a:xfrm>
          <a:prstGeom prst="rect">
            <a:avLst/>
          </a:prstGeom>
          <a:noFill/>
          <a:ln/>
        </p:spPr>
        <p:txBody>
          <a:bodyPr wrap="none" lIns="0" tIns="0" rIns="0" bIns="0" rtlCol="0" anchor="t"/>
          <a:lstStyle/>
          <a:p>
            <a:pPr marL="0" indent="0" algn="l">
              <a:lnSpc>
                <a:spcPts val="2450"/>
              </a:lnSpc>
              <a:buNone/>
            </a:pPr>
            <a:r>
              <a:rPr lang="en-US" sz="3200" b="1" dirty="0">
                <a:latin typeface="Times New Roman" panose="02020603050405020304" pitchFamily="18" charset="0"/>
                <a:ea typeface="IBM Plex Sans Medium" pitchFamily="34" charset="-122"/>
                <a:cs typeface="Times New Roman" panose="02020603050405020304" pitchFamily="18" charset="0"/>
              </a:rPr>
              <a:t>Pasör Çaprazı</a:t>
            </a:r>
            <a:endParaRPr lang="en-US" sz="3200" b="1" dirty="0">
              <a:latin typeface="Times New Roman" panose="02020603050405020304" pitchFamily="18" charset="0"/>
              <a:cs typeface="Times New Roman" panose="02020603050405020304" pitchFamily="18" charset="0"/>
            </a:endParaRPr>
          </a:p>
        </p:txBody>
      </p:sp>
      <p:sp>
        <p:nvSpPr>
          <p:cNvPr id="5" name="Text 0">
            <a:extLst>
              <a:ext uri="{FF2B5EF4-FFF2-40B4-BE49-F238E27FC236}">
                <a16:creationId xmlns:a16="http://schemas.microsoft.com/office/drawing/2014/main" id="{621566E7-0CF6-4E21-9405-961BBDB2080D}"/>
              </a:ext>
            </a:extLst>
          </p:cNvPr>
          <p:cNvSpPr/>
          <p:nvPr/>
        </p:nvSpPr>
        <p:spPr>
          <a:xfrm>
            <a:off x="3217246" y="255793"/>
            <a:ext cx="7909917" cy="624602"/>
          </a:xfrm>
          <a:prstGeom prst="rect">
            <a:avLst/>
          </a:prstGeom>
          <a:noFill/>
          <a:ln/>
        </p:spPr>
        <p:txBody>
          <a:bodyPr wrap="none" lIns="0" tIns="0" rIns="0" bIns="0" rtlCol="0" anchor="t"/>
          <a:lstStyle/>
          <a:p>
            <a:pPr marL="0" indent="0">
              <a:lnSpc>
                <a:spcPts val="4900"/>
              </a:lnSpc>
              <a:buNone/>
            </a:pPr>
            <a:r>
              <a:rPr lang="en-US" sz="3900" b="1" dirty="0">
                <a:latin typeface="Times New Roman" panose="02020603050405020304" pitchFamily="18" charset="0"/>
                <a:ea typeface="IBM Plex Sans Medium" pitchFamily="34" charset="-122"/>
                <a:cs typeface="Times New Roman" panose="02020603050405020304" pitchFamily="18" charset="0"/>
              </a:rPr>
              <a:t>Voleybolda </a:t>
            </a:r>
            <a:r>
              <a:rPr lang="en-US" sz="3900" b="1" dirty="0" err="1">
                <a:latin typeface="Times New Roman" panose="02020603050405020304" pitchFamily="18" charset="0"/>
                <a:ea typeface="IBM Plex Sans Medium" pitchFamily="34" charset="-122"/>
                <a:cs typeface="Times New Roman" panose="02020603050405020304" pitchFamily="18" charset="0"/>
              </a:rPr>
              <a:t>Mevkilere</a:t>
            </a:r>
            <a:r>
              <a:rPr lang="en-US" sz="3900" b="1" dirty="0">
                <a:latin typeface="Times New Roman" panose="02020603050405020304" pitchFamily="18" charset="0"/>
                <a:ea typeface="IBM Plex Sans Medium" pitchFamily="34" charset="-122"/>
                <a:cs typeface="Times New Roman" panose="02020603050405020304" pitchFamily="18" charset="0"/>
              </a:rPr>
              <a:t> </a:t>
            </a:r>
            <a:r>
              <a:rPr lang="tr-TR" sz="3900" b="1" dirty="0">
                <a:latin typeface="Times New Roman" panose="02020603050405020304" pitchFamily="18" charset="0"/>
                <a:ea typeface="IBM Plex Sans Medium" pitchFamily="34" charset="-122"/>
                <a:cs typeface="Times New Roman" panose="02020603050405020304" pitchFamily="18" charset="0"/>
              </a:rPr>
              <a:t>Göre </a:t>
            </a:r>
            <a:r>
              <a:rPr lang="en-US" sz="3900" b="1" dirty="0" err="1">
                <a:latin typeface="Times New Roman" panose="02020603050405020304" pitchFamily="18" charset="0"/>
                <a:ea typeface="IBM Plex Sans Medium" pitchFamily="34" charset="-122"/>
                <a:cs typeface="Times New Roman" panose="02020603050405020304" pitchFamily="18" charset="0"/>
              </a:rPr>
              <a:t>Yönlendirme</a:t>
            </a:r>
            <a:endParaRPr lang="en-US" sz="3900" b="1" dirty="0">
              <a:latin typeface="Times New Roman" panose="02020603050405020304" pitchFamily="18" charset="0"/>
              <a:cs typeface="Times New Roman" panose="02020603050405020304" pitchFamily="18" charset="0"/>
            </a:endParaRPr>
          </a:p>
        </p:txBody>
      </p:sp>
      <p:sp>
        <p:nvSpPr>
          <p:cNvPr id="7" name="Metin kutusu 6">
            <a:extLst>
              <a:ext uri="{FF2B5EF4-FFF2-40B4-BE49-F238E27FC236}">
                <a16:creationId xmlns:a16="http://schemas.microsoft.com/office/drawing/2014/main" id="{C2CA43F1-CECC-4C95-8F97-40F4B357A122}"/>
              </a:ext>
            </a:extLst>
          </p:cNvPr>
          <p:cNvSpPr txBox="1"/>
          <p:nvPr/>
        </p:nvSpPr>
        <p:spPr>
          <a:xfrm>
            <a:off x="310243" y="1484997"/>
            <a:ext cx="14009914" cy="6744603"/>
          </a:xfrm>
          <a:prstGeom prst="rect">
            <a:avLst/>
          </a:prstGeom>
          <a:noFill/>
        </p:spPr>
        <p:txBody>
          <a:bodyPr wrap="square">
            <a:spAutoFit/>
          </a:bodyPr>
          <a:lstStyle/>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Arka alanda 1 numaralı, ön alanda 2 numaralı oyun bölgesini kullanır. </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Servis karşılama düzeninde ön ve geri atak için tüm oyun bölgelerini kullanabilirler </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Ana sorumluluğu ön, arka alan atağı ve bloktur. </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Devam eden sorumlulukları ise servis ve defanstır.</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Takımın skor yükünü taşıyan oyunculardır. Özellikle 20’li sayılardan sonra topla buluşma sayıları artar. Bu nedenle de güçte devamlılıklarının düşmemesi gerekmektedir. Güçte devamlılık performansı da anaerobik dayanıklılıkla ilişkilidir. </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Maksimum sıçrama performansı önemli özellikleridir. (smaçörlerden daha çok istikrarlı sıçrama beklentisi vardır.) </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Çabukluk, savunma ve hücum arasında hızla geçiş yapmasını sağlar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Lidor</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&amp;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Ziv</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2010). Özellikle arka alan ataklarında yatay sıçrama önemlidir.</a:t>
            </a:r>
          </a:p>
        </p:txBody>
      </p:sp>
      <p:pic>
        <p:nvPicPr>
          <p:cNvPr id="2" name="Grafik 1" descr="Voleybol düz dolguyla">
            <a:extLst>
              <a:ext uri="{FF2B5EF4-FFF2-40B4-BE49-F238E27FC236}">
                <a16:creationId xmlns:a16="http://schemas.microsoft.com/office/drawing/2014/main" id="{8B9313DA-35F6-138E-AE9E-9229AA5CE82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127163" y="899685"/>
            <a:ext cx="2375143" cy="2375143"/>
          </a:xfrm>
          <a:prstGeom prst="rect">
            <a:avLst/>
          </a:prstGeom>
        </p:spPr>
      </p:pic>
    </p:spTree>
    <p:extLst>
      <p:ext uri="{BB962C8B-B14F-4D97-AF65-F5344CB8AC3E}">
        <p14:creationId xmlns:p14="http://schemas.microsoft.com/office/powerpoint/2010/main" val="2125796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5">
            <a:extLst>
              <a:ext uri="{FF2B5EF4-FFF2-40B4-BE49-F238E27FC236}">
                <a16:creationId xmlns:a16="http://schemas.microsoft.com/office/drawing/2014/main" id="{4633A6F5-8D4B-449E-BD15-66D4F0C259A5}"/>
              </a:ext>
            </a:extLst>
          </p:cNvPr>
          <p:cNvSpPr/>
          <p:nvPr/>
        </p:nvSpPr>
        <p:spPr>
          <a:xfrm>
            <a:off x="1040823" y="1538182"/>
            <a:ext cx="2498646" cy="312301"/>
          </a:xfrm>
          <a:prstGeom prst="rect">
            <a:avLst/>
          </a:prstGeom>
          <a:noFill/>
          <a:ln/>
        </p:spPr>
        <p:txBody>
          <a:bodyPr wrap="none" lIns="0" tIns="0" rIns="0" bIns="0" rtlCol="0" anchor="t"/>
          <a:lstStyle/>
          <a:p>
            <a:pPr marL="0" indent="0" algn="l">
              <a:lnSpc>
                <a:spcPts val="2450"/>
              </a:lnSpc>
              <a:buNone/>
            </a:pPr>
            <a:r>
              <a:rPr lang="en-US" sz="2800" b="1" dirty="0">
                <a:latin typeface="Times New Roman" panose="02020603050405020304" pitchFamily="18" charset="0"/>
                <a:ea typeface="IBM Plex Sans Medium" pitchFamily="34" charset="-122"/>
                <a:cs typeface="Times New Roman" panose="02020603050405020304" pitchFamily="18" charset="0"/>
              </a:rPr>
              <a:t>Orta Oyuncu</a:t>
            </a:r>
            <a:endParaRPr lang="en-US" sz="2800" b="1" dirty="0">
              <a:latin typeface="Times New Roman" panose="02020603050405020304" pitchFamily="18" charset="0"/>
              <a:cs typeface="Times New Roman" panose="02020603050405020304" pitchFamily="18" charset="0"/>
            </a:endParaRPr>
          </a:p>
        </p:txBody>
      </p:sp>
      <p:sp>
        <p:nvSpPr>
          <p:cNvPr id="5" name="Text 0">
            <a:extLst>
              <a:ext uri="{FF2B5EF4-FFF2-40B4-BE49-F238E27FC236}">
                <a16:creationId xmlns:a16="http://schemas.microsoft.com/office/drawing/2014/main" id="{98A09D74-0D3D-44B3-B267-91F94A2425D6}"/>
              </a:ext>
            </a:extLst>
          </p:cNvPr>
          <p:cNvSpPr/>
          <p:nvPr/>
        </p:nvSpPr>
        <p:spPr>
          <a:xfrm>
            <a:off x="3217246" y="255793"/>
            <a:ext cx="7909917" cy="624602"/>
          </a:xfrm>
          <a:prstGeom prst="rect">
            <a:avLst/>
          </a:prstGeom>
          <a:noFill/>
          <a:ln/>
        </p:spPr>
        <p:txBody>
          <a:bodyPr wrap="none" lIns="0" tIns="0" rIns="0" bIns="0" rtlCol="0" anchor="t"/>
          <a:lstStyle/>
          <a:p>
            <a:pPr marL="0" indent="0">
              <a:lnSpc>
                <a:spcPts val="4900"/>
              </a:lnSpc>
              <a:buNone/>
            </a:pPr>
            <a:r>
              <a:rPr lang="en-US" sz="3900" b="1" dirty="0">
                <a:latin typeface="Times New Roman" panose="02020603050405020304" pitchFamily="18" charset="0"/>
                <a:ea typeface="IBM Plex Sans Medium" pitchFamily="34" charset="-122"/>
                <a:cs typeface="Times New Roman" panose="02020603050405020304" pitchFamily="18" charset="0"/>
              </a:rPr>
              <a:t>Voleybolda </a:t>
            </a:r>
            <a:r>
              <a:rPr lang="en-US" sz="3900" b="1" dirty="0" err="1">
                <a:latin typeface="Times New Roman" panose="02020603050405020304" pitchFamily="18" charset="0"/>
                <a:ea typeface="IBM Plex Sans Medium" pitchFamily="34" charset="-122"/>
                <a:cs typeface="Times New Roman" panose="02020603050405020304" pitchFamily="18" charset="0"/>
              </a:rPr>
              <a:t>Mevkilere</a:t>
            </a:r>
            <a:r>
              <a:rPr lang="en-US" sz="3900" b="1" dirty="0">
                <a:latin typeface="Times New Roman" panose="02020603050405020304" pitchFamily="18" charset="0"/>
                <a:ea typeface="IBM Plex Sans Medium" pitchFamily="34" charset="-122"/>
                <a:cs typeface="Times New Roman" panose="02020603050405020304" pitchFamily="18" charset="0"/>
              </a:rPr>
              <a:t> </a:t>
            </a:r>
            <a:r>
              <a:rPr lang="tr-TR" sz="3900" b="1" dirty="0">
                <a:latin typeface="Times New Roman" panose="02020603050405020304" pitchFamily="18" charset="0"/>
                <a:ea typeface="IBM Plex Sans Medium" pitchFamily="34" charset="-122"/>
                <a:cs typeface="Times New Roman" panose="02020603050405020304" pitchFamily="18" charset="0"/>
              </a:rPr>
              <a:t>Göre </a:t>
            </a:r>
            <a:r>
              <a:rPr lang="en-US" sz="3900" b="1" dirty="0" err="1">
                <a:latin typeface="Times New Roman" panose="02020603050405020304" pitchFamily="18" charset="0"/>
                <a:ea typeface="IBM Plex Sans Medium" pitchFamily="34" charset="-122"/>
                <a:cs typeface="Times New Roman" panose="02020603050405020304" pitchFamily="18" charset="0"/>
              </a:rPr>
              <a:t>Yönlendirme</a:t>
            </a:r>
            <a:endParaRPr lang="en-US" sz="3900" b="1" dirty="0">
              <a:latin typeface="Times New Roman" panose="02020603050405020304" pitchFamily="18" charset="0"/>
              <a:cs typeface="Times New Roman" panose="02020603050405020304" pitchFamily="18" charset="0"/>
            </a:endParaRPr>
          </a:p>
        </p:txBody>
      </p:sp>
      <p:sp>
        <p:nvSpPr>
          <p:cNvPr id="7" name="Metin kutusu 6">
            <a:extLst>
              <a:ext uri="{FF2B5EF4-FFF2-40B4-BE49-F238E27FC236}">
                <a16:creationId xmlns:a16="http://schemas.microsoft.com/office/drawing/2014/main" id="{AA954D40-5450-4CEB-A9EF-3C54DE085C66}"/>
              </a:ext>
            </a:extLst>
          </p:cNvPr>
          <p:cNvSpPr txBox="1"/>
          <p:nvPr/>
        </p:nvSpPr>
        <p:spPr>
          <a:xfrm>
            <a:off x="612321" y="2124422"/>
            <a:ext cx="13634357" cy="5082610"/>
          </a:xfrm>
          <a:prstGeom prst="rect">
            <a:avLst/>
          </a:prstGeom>
          <a:noFill/>
        </p:spPr>
        <p:txBody>
          <a:bodyPr wrap="square">
            <a:spAutoFit/>
          </a:bodyPr>
          <a:lstStyle/>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Arka alanda 5 veya 6 numaralı, ön alanda 3 numaralı oyun bölgesini kullanır. </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Genelde libero ile değiştirilir. </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Ana sorumluluğu blok ve hızlı orta ataklarıdır. Devam eden sorumlulukları servis ve defanstır.</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Uzun rallilerde KAH % 90’ları bulur. Bu nedenle anaerobik dayanıklılıkları önemlidir.</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Blokta avantaj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sağlayabilmeleri</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adına,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diğer</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mevkilere göre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squat</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sıçramalarının daha yüksek olması beklenir. </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Aynı zamanda da omuzların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izometrik</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kuvveti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diğer</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mevkilere göre farklıdır.</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Blok sonrası yan düşüşler söz konusudur. Bu da denge ve düşüşün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değerlendirilmesini</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de gerektirir.</a:t>
            </a:r>
          </a:p>
        </p:txBody>
      </p:sp>
      <p:pic>
        <p:nvPicPr>
          <p:cNvPr id="3" name="Grafik 2" descr="Voleybol düz dolguyla">
            <a:extLst>
              <a:ext uri="{FF2B5EF4-FFF2-40B4-BE49-F238E27FC236}">
                <a16:creationId xmlns:a16="http://schemas.microsoft.com/office/drawing/2014/main" id="{B63492B4-905E-8A90-4AAE-2EF7AE3BDCF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133051" y="863410"/>
            <a:ext cx="2347623" cy="2347623"/>
          </a:xfrm>
          <a:prstGeom prst="rect">
            <a:avLst/>
          </a:prstGeom>
        </p:spPr>
      </p:pic>
    </p:spTree>
    <p:extLst>
      <p:ext uri="{BB962C8B-B14F-4D97-AF65-F5344CB8AC3E}">
        <p14:creationId xmlns:p14="http://schemas.microsoft.com/office/powerpoint/2010/main" val="3892685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7">
            <a:extLst>
              <a:ext uri="{FF2B5EF4-FFF2-40B4-BE49-F238E27FC236}">
                <a16:creationId xmlns:a16="http://schemas.microsoft.com/office/drawing/2014/main" id="{562F6F75-7501-45EC-B435-462CA0B209E7}"/>
              </a:ext>
            </a:extLst>
          </p:cNvPr>
          <p:cNvSpPr/>
          <p:nvPr/>
        </p:nvSpPr>
        <p:spPr>
          <a:xfrm>
            <a:off x="823855" y="1581672"/>
            <a:ext cx="2498646" cy="312301"/>
          </a:xfrm>
          <a:prstGeom prst="rect">
            <a:avLst/>
          </a:prstGeom>
          <a:noFill/>
          <a:ln/>
        </p:spPr>
        <p:txBody>
          <a:bodyPr wrap="none" lIns="0" tIns="0" rIns="0" bIns="0" rtlCol="0" anchor="t"/>
          <a:lstStyle/>
          <a:p>
            <a:pPr marL="0" indent="0" algn="l">
              <a:lnSpc>
                <a:spcPts val="2450"/>
              </a:lnSpc>
              <a:buNone/>
            </a:pPr>
            <a:r>
              <a:rPr lang="en-US" sz="3200" b="1" dirty="0">
                <a:latin typeface="Times New Roman" panose="02020603050405020304" pitchFamily="18" charset="0"/>
                <a:ea typeface="IBM Plex Sans Medium" pitchFamily="34" charset="-122"/>
                <a:cs typeface="Times New Roman" panose="02020603050405020304" pitchFamily="18" charset="0"/>
              </a:rPr>
              <a:t>Smaçör</a:t>
            </a:r>
            <a:endParaRPr lang="en-US" sz="3200" b="1" dirty="0">
              <a:latin typeface="Times New Roman" panose="02020603050405020304" pitchFamily="18" charset="0"/>
              <a:cs typeface="Times New Roman" panose="02020603050405020304" pitchFamily="18" charset="0"/>
            </a:endParaRPr>
          </a:p>
        </p:txBody>
      </p:sp>
      <p:sp>
        <p:nvSpPr>
          <p:cNvPr id="5" name="Text 0">
            <a:extLst>
              <a:ext uri="{FF2B5EF4-FFF2-40B4-BE49-F238E27FC236}">
                <a16:creationId xmlns:a16="http://schemas.microsoft.com/office/drawing/2014/main" id="{FA6884BE-952C-45F4-A28C-07E9677839B9}"/>
              </a:ext>
            </a:extLst>
          </p:cNvPr>
          <p:cNvSpPr/>
          <p:nvPr/>
        </p:nvSpPr>
        <p:spPr>
          <a:xfrm>
            <a:off x="2652801" y="568094"/>
            <a:ext cx="7909917" cy="624602"/>
          </a:xfrm>
          <a:prstGeom prst="rect">
            <a:avLst/>
          </a:prstGeom>
          <a:noFill/>
          <a:ln/>
        </p:spPr>
        <p:txBody>
          <a:bodyPr wrap="none" lIns="0" tIns="0" rIns="0" bIns="0" rtlCol="0" anchor="t"/>
          <a:lstStyle/>
          <a:p>
            <a:pPr marL="0" indent="0">
              <a:lnSpc>
                <a:spcPts val="4900"/>
              </a:lnSpc>
              <a:buNone/>
            </a:pPr>
            <a:r>
              <a:rPr lang="en-US" sz="3900" b="1" dirty="0">
                <a:latin typeface="Times New Roman" panose="02020603050405020304" pitchFamily="18" charset="0"/>
                <a:ea typeface="IBM Plex Sans Medium" pitchFamily="34" charset="-122"/>
                <a:cs typeface="Times New Roman" panose="02020603050405020304" pitchFamily="18" charset="0"/>
              </a:rPr>
              <a:t>Voleybolda </a:t>
            </a:r>
            <a:r>
              <a:rPr lang="en-US" sz="3900" b="1" dirty="0" err="1">
                <a:latin typeface="Times New Roman" panose="02020603050405020304" pitchFamily="18" charset="0"/>
                <a:ea typeface="IBM Plex Sans Medium" pitchFamily="34" charset="-122"/>
                <a:cs typeface="Times New Roman" panose="02020603050405020304" pitchFamily="18" charset="0"/>
              </a:rPr>
              <a:t>Mevkilere</a:t>
            </a:r>
            <a:r>
              <a:rPr lang="en-US" sz="3900" b="1" dirty="0">
                <a:latin typeface="Times New Roman" panose="02020603050405020304" pitchFamily="18" charset="0"/>
                <a:ea typeface="IBM Plex Sans Medium" pitchFamily="34" charset="-122"/>
                <a:cs typeface="Times New Roman" panose="02020603050405020304" pitchFamily="18" charset="0"/>
              </a:rPr>
              <a:t> </a:t>
            </a:r>
            <a:r>
              <a:rPr lang="tr-TR" sz="3900" b="1" dirty="0">
                <a:latin typeface="Times New Roman" panose="02020603050405020304" pitchFamily="18" charset="0"/>
                <a:ea typeface="IBM Plex Sans Medium" pitchFamily="34" charset="-122"/>
                <a:cs typeface="Times New Roman" panose="02020603050405020304" pitchFamily="18" charset="0"/>
              </a:rPr>
              <a:t>Göre </a:t>
            </a:r>
            <a:r>
              <a:rPr lang="en-US" sz="3900" b="1" dirty="0" err="1">
                <a:latin typeface="Times New Roman" panose="02020603050405020304" pitchFamily="18" charset="0"/>
                <a:ea typeface="IBM Plex Sans Medium" pitchFamily="34" charset="-122"/>
                <a:cs typeface="Times New Roman" panose="02020603050405020304" pitchFamily="18" charset="0"/>
              </a:rPr>
              <a:t>Yönlendirme</a:t>
            </a:r>
            <a:endParaRPr lang="en-US" sz="3900" b="1" dirty="0">
              <a:latin typeface="Times New Roman" panose="02020603050405020304" pitchFamily="18" charset="0"/>
              <a:cs typeface="Times New Roman" panose="02020603050405020304" pitchFamily="18" charset="0"/>
            </a:endParaRPr>
          </a:p>
        </p:txBody>
      </p:sp>
      <p:sp>
        <p:nvSpPr>
          <p:cNvPr id="7" name="Metin kutusu 6">
            <a:extLst>
              <a:ext uri="{FF2B5EF4-FFF2-40B4-BE49-F238E27FC236}">
                <a16:creationId xmlns:a16="http://schemas.microsoft.com/office/drawing/2014/main" id="{26343729-7CEE-44DE-A23D-19593654E9F6}"/>
              </a:ext>
            </a:extLst>
          </p:cNvPr>
          <p:cNvSpPr txBox="1"/>
          <p:nvPr/>
        </p:nvSpPr>
        <p:spPr>
          <a:xfrm>
            <a:off x="420153" y="2350488"/>
            <a:ext cx="10356704" cy="4426020"/>
          </a:xfrm>
          <a:prstGeom prst="rect">
            <a:avLst/>
          </a:prstGeom>
          <a:noFill/>
        </p:spPr>
        <p:txBody>
          <a:bodyPr wrap="square">
            <a:spAutoFit/>
          </a:bodyPr>
          <a:lstStyle/>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Arka alanda 5 veya 6 numaralı, ön alanda 4 numaralı oyun bölgesini kullanır.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Ana sorumluluğu servis karşılamak, atak ve bloktur.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Devam eden sorumlulukları servis ve defanstır.</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Smaçta içe-dışa rotasyon ve sıçrama becerisi ile birlikte patlayıcı kuvvet/güç üretimi gereklidir.</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Smaç adımlama çabukluğu önemlidir.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Smaç sonrası düşüşlerinde ve servis karşılamada denge önemlidir</a:t>
            </a:r>
          </a:p>
        </p:txBody>
      </p:sp>
      <p:pic>
        <p:nvPicPr>
          <p:cNvPr id="3" name="Grafik 2" descr="Voleybol düz dolguyla">
            <a:extLst>
              <a:ext uri="{FF2B5EF4-FFF2-40B4-BE49-F238E27FC236}">
                <a16:creationId xmlns:a16="http://schemas.microsoft.com/office/drawing/2014/main" id="{11A2B017-FAF2-7194-5259-5A93CD2FE8F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127164" y="1291665"/>
            <a:ext cx="2365936" cy="2365936"/>
          </a:xfrm>
          <a:prstGeom prst="rect">
            <a:avLst/>
          </a:prstGeom>
        </p:spPr>
      </p:pic>
    </p:spTree>
    <p:extLst>
      <p:ext uri="{BB962C8B-B14F-4D97-AF65-F5344CB8AC3E}">
        <p14:creationId xmlns:p14="http://schemas.microsoft.com/office/powerpoint/2010/main" val="2930857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9">
            <a:extLst>
              <a:ext uri="{FF2B5EF4-FFF2-40B4-BE49-F238E27FC236}">
                <a16:creationId xmlns:a16="http://schemas.microsoft.com/office/drawing/2014/main" id="{104465AC-4C4E-4AA7-8010-17D0634C6E15}"/>
              </a:ext>
            </a:extLst>
          </p:cNvPr>
          <p:cNvSpPr/>
          <p:nvPr/>
        </p:nvSpPr>
        <p:spPr>
          <a:xfrm>
            <a:off x="739865" y="1381202"/>
            <a:ext cx="2498646" cy="312301"/>
          </a:xfrm>
          <a:prstGeom prst="rect">
            <a:avLst/>
          </a:prstGeom>
          <a:noFill/>
          <a:ln/>
        </p:spPr>
        <p:txBody>
          <a:bodyPr wrap="none" lIns="0" tIns="0" rIns="0" bIns="0" rtlCol="0" anchor="t"/>
          <a:lstStyle/>
          <a:p>
            <a:pPr marL="0" indent="0" algn="l">
              <a:lnSpc>
                <a:spcPts val="2450"/>
              </a:lnSpc>
              <a:buNone/>
            </a:pPr>
            <a:r>
              <a:rPr lang="en-US" sz="3200" b="1" dirty="0">
                <a:latin typeface="Times New Roman" panose="02020603050405020304" pitchFamily="18" charset="0"/>
                <a:ea typeface="IBM Plex Sans Medium" pitchFamily="34" charset="-122"/>
                <a:cs typeface="Times New Roman" panose="02020603050405020304" pitchFamily="18" charset="0"/>
              </a:rPr>
              <a:t>Libero</a:t>
            </a:r>
            <a:endParaRPr lang="en-US" sz="3200" b="1" dirty="0">
              <a:latin typeface="Times New Roman" panose="02020603050405020304" pitchFamily="18" charset="0"/>
              <a:cs typeface="Times New Roman" panose="02020603050405020304" pitchFamily="18" charset="0"/>
            </a:endParaRPr>
          </a:p>
        </p:txBody>
      </p:sp>
      <p:sp>
        <p:nvSpPr>
          <p:cNvPr id="5" name="Text 0">
            <a:extLst>
              <a:ext uri="{FF2B5EF4-FFF2-40B4-BE49-F238E27FC236}">
                <a16:creationId xmlns:a16="http://schemas.microsoft.com/office/drawing/2014/main" id="{DE702592-40A7-4A39-8219-C764FE99DA21}"/>
              </a:ext>
            </a:extLst>
          </p:cNvPr>
          <p:cNvSpPr/>
          <p:nvPr/>
        </p:nvSpPr>
        <p:spPr>
          <a:xfrm>
            <a:off x="3217246" y="255793"/>
            <a:ext cx="7909917" cy="624602"/>
          </a:xfrm>
          <a:prstGeom prst="rect">
            <a:avLst/>
          </a:prstGeom>
          <a:noFill/>
          <a:ln/>
        </p:spPr>
        <p:txBody>
          <a:bodyPr wrap="none" lIns="0" tIns="0" rIns="0" bIns="0" rtlCol="0" anchor="t"/>
          <a:lstStyle/>
          <a:p>
            <a:pPr marL="0" indent="0">
              <a:lnSpc>
                <a:spcPts val="4900"/>
              </a:lnSpc>
              <a:buNone/>
            </a:pPr>
            <a:r>
              <a:rPr lang="en-US" sz="3900" b="1" dirty="0">
                <a:latin typeface="Times New Roman" panose="02020603050405020304" pitchFamily="18" charset="0"/>
                <a:ea typeface="IBM Plex Sans Medium" pitchFamily="34" charset="-122"/>
                <a:cs typeface="Times New Roman" panose="02020603050405020304" pitchFamily="18" charset="0"/>
              </a:rPr>
              <a:t>Voleybolda </a:t>
            </a:r>
            <a:r>
              <a:rPr lang="en-US" sz="3900" b="1" dirty="0" err="1">
                <a:latin typeface="Times New Roman" panose="02020603050405020304" pitchFamily="18" charset="0"/>
                <a:ea typeface="IBM Plex Sans Medium" pitchFamily="34" charset="-122"/>
                <a:cs typeface="Times New Roman" panose="02020603050405020304" pitchFamily="18" charset="0"/>
              </a:rPr>
              <a:t>Mevkilere</a:t>
            </a:r>
            <a:r>
              <a:rPr lang="en-US" sz="3900" b="1" dirty="0">
                <a:latin typeface="Times New Roman" panose="02020603050405020304" pitchFamily="18" charset="0"/>
                <a:ea typeface="IBM Plex Sans Medium" pitchFamily="34" charset="-122"/>
                <a:cs typeface="Times New Roman" panose="02020603050405020304" pitchFamily="18" charset="0"/>
              </a:rPr>
              <a:t> </a:t>
            </a:r>
            <a:r>
              <a:rPr lang="tr-TR" sz="3900" b="1" dirty="0">
                <a:latin typeface="Times New Roman" panose="02020603050405020304" pitchFamily="18" charset="0"/>
                <a:ea typeface="IBM Plex Sans Medium" pitchFamily="34" charset="-122"/>
                <a:cs typeface="Times New Roman" panose="02020603050405020304" pitchFamily="18" charset="0"/>
              </a:rPr>
              <a:t>Göre </a:t>
            </a:r>
            <a:r>
              <a:rPr lang="en-US" sz="3900" b="1" dirty="0" err="1">
                <a:latin typeface="Times New Roman" panose="02020603050405020304" pitchFamily="18" charset="0"/>
                <a:ea typeface="IBM Plex Sans Medium" pitchFamily="34" charset="-122"/>
                <a:cs typeface="Times New Roman" panose="02020603050405020304" pitchFamily="18" charset="0"/>
              </a:rPr>
              <a:t>Yönlendirme</a:t>
            </a:r>
            <a:endParaRPr lang="en-US" sz="3900" b="1" dirty="0">
              <a:latin typeface="Times New Roman" panose="02020603050405020304" pitchFamily="18" charset="0"/>
              <a:cs typeface="Times New Roman" panose="02020603050405020304" pitchFamily="18" charset="0"/>
            </a:endParaRPr>
          </a:p>
        </p:txBody>
      </p:sp>
      <p:sp>
        <p:nvSpPr>
          <p:cNvPr id="7" name="Metin kutusu 6">
            <a:extLst>
              <a:ext uri="{FF2B5EF4-FFF2-40B4-BE49-F238E27FC236}">
                <a16:creationId xmlns:a16="http://schemas.microsoft.com/office/drawing/2014/main" id="{A6D31FED-1BB9-456C-A020-765408A7217A}"/>
              </a:ext>
            </a:extLst>
          </p:cNvPr>
          <p:cNvSpPr txBox="1"/>
          <p:nvPr/>
        </p:nvSpPr>
        <p:spPr>
          <a:xfrm>
            <a:off x="582631" y="1790248"/>
            <a:ext cx="13296655" cy="6190605"/>
          </a:xfrm>
          <a:prstGeom prst="rect">
            <a:avLst/>
          </a:prstGeom>
          <a:noFill/>
        </p:spPr>
        <p:txBody>
          <a:bodyPr wrap="square">
            <a:spAutoFit/>
          </a:bodyPr>
          <a:lstStyle/>
          <a:p>
            <a:pPr algn="just">
              <a:lnSpc>
                <a:spcPct val="150000"/>
              </a:lnSpc>
              <a:spcAft>
                <a:spcPts val="800"/>
              </a:spcAft>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Genelde orta oyuncular ile değişir. </a:t>
            </a:r>
          </a:p>
          <a:p>
            <a:pPr algn="just">
              <a:lnSpc>
                <a:spcPct val="150000"/>
              </a:lnSpc>
              <a:spcAft>
                <a:spcPts val="800"/>
              </a:spcAft>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Arka alanda 5 veya 6 numaralı oyun bölgesini kullanır. </a:t>
            </a:r>
          </a:p>
          <a:p>
            <a:pPr algn="just">
              <a:lnSpc>
                <a:spcPct val="150000"/>
              </a:lnSpc>
              <a:spcAft>
                <a:spcPts val="800"/>
              </a:spcAft>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Ana sorumluluğu servis karşılamak ve defanstır.</a:t>
            </a:r>
          </a:p>
          <a:p>
            <a:pPr algn="just">
              <a:lnSpc>
                <a:spcPct val="150000"/>
              </a:lnSpc>
              <a:spcAft>
                <a:spcPts val="800"/>
              </a:spcAft>
            </a:pP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Diğer</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mevkilere göre akselerasyon sayısı fazladır. Antrenman ya da müsabaka süresince bu yüksek şiddetin korunması gereklidir. Bu nedenle anaerobik dayanıklılıkları önemlidir. </a:t>
            </a:r>
          </a:p>
          <a:p>
            <a:pPr algn="just">
              <a:lnSpc>
                <a:spcPct val="150000"/>
              </a:lnSpc>
              <a:spcAft>
                <a:spcPts val="800"/>
              </a:spcAft>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Akselerasyon liberolarda önemli bir beceridir. Akselerasyon 2 bölümde incelenir. Birincisi sıfırdan hızlanma, ikincisi ise hareketli pozisyondan hızlanmadır.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Doğru</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akselerasyon ( 1. bölüm) becerisi için en önemli kuvvet bileşeni de alt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ekstremite</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başlangıç kuvvetidir. </a:t>
            </a:r>
          </a:p>
          <a:p>
            <a:pPr algn="just">
              <a:lnSpc>
                <a:spcPct val="150000"/>
              </a:lnSpc>
              <a:spcAft>
                <a:spcPts val="800"/>
              </a:spcAft>
            </a:pP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Deselerasyon</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becerisi önemlidir. Ayrıca reaksiyon hızı (topa) önemlidir. </a:t>
            </a:r>
          </a:p>
          <a:p>
            <a:pPr algn="just">
              <a:lnSpc>
                <a:spcPct val="150000"/>
              </a:lnSpc>
              <a:spcAft>
                <a:spcPts val="800"/>
              </a:spcAft>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Servis karşılamanın dengeleme fazında önemli ihtiyaçtır.</a:t>
            </a:r>
          </a:p>
        </p:txBody>
      </p:sp>
      <p:pic>
        <p:nvPicPr>
          <p:cNvPr id="3" name="Grafik 2" descr="Voleybol düz dolguyla">
            <a:extLst>
              <a:ext uri="{FF2B5EF4-FFF2-40B4-BE49-F238E27FC236}">
                <a16:creationId xmlns:a16="http://schemas.microsoft.com/office/drawing/2014/main" id="{CEC1CF0E-FCB2-89CC-C659-232B0D0DC95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026345" y="977140"/>
            <a:ext cx="2349413" cy="2349413"/>
          </a:xfrm>
          <a:prstGeom prst="rect">
            <a:avLst/>
          </a:prstGeom>
        </p:spPr>
      </p:pic>
    </p:spTree>
    <p:extLst>
      <p:ext uri="{BB962C8B-B14F-4D97-AF65-F5344CB8AC3E}">
        <p14:creationId xmlns:p14="http://schemas.microsoft.com/office/powerpoint/2010/main" val="15326506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6D950803-7C94-466C-8724-635F85BEB033}"/>
              </a:ext>
            </a:extLst>
          </p:cNvPr>
          <p:cNvSpPr txBox="1"/>
          <p:nvPr/>
        </p:nvSpPr>
        <p:spPr>
          <a:xfrm>
            <a:off x="1077686" y="1211250"/>
            <a:ext cx="7315200" cy="754694"/>
          </a:xfrm>
          <a:prstGeom prst="rect">
            <a:avLst/>
          </a:prstGeom>
          <a:noFill/>
        </p:spPr>
        <p:txBody>
          <a:bodyPr wrap="square">
            <a:spAutoFit/>
          </a:bodyPr>
          <a:lstStyle/>
          <a:p>
            <a:pPr algn="just">
              <a:lnSpc>
                <a:spcPct val="150000"/>
              </a:lnSpc>
              <a:spcAft>
                <a:spcPts val="800"/>
              </a:spcAft>
            </a:pPr>
            <a:r>
              <a:rPr lang="tr-TR" sz="3200" b="1" dirty="0" err="1">
                <a:effectLst/>
                <a:latin typeface="Times New Roman" panose="02020603050405020304" pitchFamily="18" charset="0"/>
                <a:ea typeface="Calibri" panose="020F0502020204030204" pitchFamily="34" charset="0"/>
                <a:cs typeface="Times New Roman" panose="02020603050405020304" pitchFamily="18" charset="0"/>
              </a:rPr>
              <a:t>Antropometrik</a:t>
            </a:r>
            <a:r>
              <a:rPr lang="tr-TR" sz="3200" b="1" dirty="0">
                <a:effectLst/>
                <a:latin typeface="Times New Roman" panose="02020603050405020304" pitchFamily="18" charset="0"/>
                <a:ea typeface="Calibri" panose="020F0502020204030204" pitchFamily="34" charset="0"/>
                <a:cs typeface="Times New Roman" panose="02020603050405020304" pitchFamily="18" charset="0"/>
              </a:rPr>
              <a:t> Gereksinimler</a:t>
            </a:r>
            <a:endParaRPr lang="tr-TR"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Metin kutusu 4">
            <a:extLst>
              <a:ext uri="{FF2B5EF4-FFF2-40B4-BE49-F238E27FC236}">
                <a16:creationId xmlns:a16="http://schemas.microsoft.com/office/drawing/2014/main" id="{B856CCEC-F304-4220-BB8A-47C5BB4DD17A}"/>
              </a:ext>
            </a:extLst>
          </p:cNvPr>
          <p:cNvSpPr txBox="1"/>
          <p:nvPr/>
        </p:nvSpPr>
        <p:spPr>
          <a:xfrm>
            <a:off x="1077686" y="2886675"/>
            <a:ext cx="12279085" cy="2456250"/>
          </a:xfrm>
          <a:prstGeom prst="rect">
            <a:avLst/>
          </a:prstGeom>
          <a:noFill/>
        </p:spPr>
        <p:txBody>
          <a:bodyPr wrap="square">
            <a:spAutoFit/>
          </a:bodyPr>
          <a:lstStyle/>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Voleybolda beklenti uzun boy ve uzun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ekstremitelere</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sahip olmasıdır. </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Bu nedenle yetenek seçiminde boy ve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ekstremitelerin</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uzunluk ölçümleri ve çevre ölçümleri yapılmalı ve düzenli devam edilmelidir. </a:t>
            </a:r>
          </a:p>
          <a:p>
            <a:pPr marL="342900" indent="-342900" algn="just">
              <a:lnSpc>
                <a:spcPct val="150000"/>
              </a:lnSpc>
              <a:spcAft>
                <a:spcPts val="800"/>
              </a:spcAft>
              <a:buFont typeface="Wingdings" panose="05000000000000000000" pitchFamily="2" charset="2"/>
              <a:buChar char="q"/>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Özellikle orta oyuncularda uzanma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yüksekliği</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ve kol açıklık uzunluğu ön plana çıkar.</a:t>
            </a:r>
          </a:p>
        </p:txBody>
      </p:sp>
      <p:pic>
        <p:nvPicPr>
          <p:cNvPr id="4" name="Resim 1">
            <a:extLst>
              <a:ext uri="{FF2B5EF4-FFF2-40B4-BE49-F238E27FC236}">
                <a16:creationId xmlns:a16="http://schemas.microsoft.com/office/drawing/2014/main" id="{041E403E-AC17-D358-918D-86AEF244F388}"/>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176788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etin kutusu 8">
            <a:extLst>
              <a:ext uri="{FF2B5EF4-FFF2-40B4-BE49-F238E27FC236}">
                <a16:creationId xmlns:a16="http://schemas.microsoft.com/office/drawing/2014/main" id="{89DDB22A-BA70-4F56-BCE8-E097AB8DDA45}"/>
              </a:ext>
            </a:extLst>
          </p:cNvPr>
          <p:cNvSpPr txBox="1"/>
          <p:nvPr/>
        </p:nvSpPr>
        <p:spPr>
          <a:xfrm>
            <a:off x="5960533" y="3521082"/>
            <a:ext cx="841022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40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MEVKİLERE YÖNELİK TESTLER</a:t>
            </a:r>
          </a:p>
        </p:txBody>
      </p:sp>
      <p:pic>
        <p:nvPicPr>
          <p:cNvPr id="10" name="Resim 9">
            <a:extLst>
              <a:ext uri="{FF2B5EF4-FFF2-40B4-BE49-F238E27FC236}">
                <a16:creationId xmlns:a16="http://schemas.microsoft.com/office/drawing/2014/main" id="{D2B563E2-8418-4C31-84D5-8F5E314F5A16}"/>
              </a:ext>
            </a:extLst>
          </p:cNvPr>
          <p:cNvPicPr>
            <a:picLocks noChangeAspect="1"/>
          </p:cNvPicPr>
          <p:nvPr/>
        </p:nvPicPr>
        <p:blipFill>
          <a:blip r:embed="rId3"/>
          <a:stretch>
            <a:fillRect/>
          </a:stretch>
        </p:blipFill>
        <p:spPr>
          <a:xfrm>
            <a:off x="0" y="0"/>
            <a:ext cx="5486401" cy="8229600"/>
          </a:xfrm>
          <a:prstGeom prst="rect">
            <a:avLst/>
          </a:prstGeom>
        </p:spPr>
      </p:pic>
      <p:pic>
        <p:nvPicPr>
          <p:cNvPr id="3" name="Resim 1">
            <a:extLst>
              <a:ext uri="{FF2B5EF4-FFF2-40B4-BE49-F238E27FC236}">
                <a16:creationId xmlns:a16="http://schemas.microsoft.com/office/drawing/2014/main" id="{D65CBC67-8100-501C-5D4D-12735E3CBF4E}"/>
              </a:ext>
            </a:extLst>
          </p:cNvPr>
          <p:cNvPicPr>
            <a:picLocks noChangeAspect="1"/>
          </p:cNvPicPr>
          <p:nvPr/>
        </p:nvPicPr>
        <p:blipFill>
          <a:blip r:embed="rId4"/>
          <a:stretch>
            <a:fillRect/>
          </a:stretch>
        </p:blipFill>
        <p:spPr bwMode="auto">
          <a:xfrm>
            <a:off x="12615863" y="0"/>
            <a:ext cx="1900237" cy="971550"/>
          </a:xfrm>
          <a:prstGeom prst="rect">
            <a:avLst/>
          </a:prstGeom>
          <a:noFill/>
          <a:ln w="9525">
            <a:noFill/>
            <a:miter lim="800000"/>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18233" y="366423"/>
            <a:ext cx="5670590" cy="708779"/>
          </a:xfrm>
          <a:prstGeom prst="rect">
            <a:avLst/>
          </a:prstGeom>
          <a:noFill/>
          <a:ln/>
        </p:spPr>
        <p:txBody>
          <a:bodyPr wrap="none" lIns="0" tIns="0" rIns="0" bIns="0" rtlCol="0" anchor="t"/>
          <a:lstStyle/>
          <a:p>
            <a:pPr marL="0" indent="0">
              <a:lnSpc>
                <a:spcPts val="5550"/>
              </a:lnSpc>
              <a:buNone/>
            </a:pPr>
            <a:r>
              <a:rPr lang="en-US" sz="4450" dirty="0">
                <a:latin typeface="Times New Roman" panose="02020603050405020304" pitchFamily="18" charset="0"/>
                <a:ea typeface="IBM Plex Sans Medium" pitchFamily="34" charset="-122"/>
                <a:cs typeface="Times New Roman" panose="02020603050405020304" pitchFamily="18" charset="0"/>
              </a:rPr>
              <a:t>Yetenek Tanımlaması</a:t>
            </a:r>
            <a:endParaRPr lang="en-US" sz="4450" dirty="0">
              <a:latin typeface="Times New Roman" panose="02020603050405020304" pitchFamily="18" charset="0"/>
              <a:cs typeface="Times New Roman" panose="02020603050405020304" pitchFamily="18" charset="0"/>
            </a:endParaRPr>
          </a:p>
        </p:txBody>
      </p:sp>
      <p:sp>
        <p:nvSpPr>
          <p:cNvPr id="3" name="Text 1"/>
          <p:cNvSpPr/>
          <p:nvPr/>
        </p:nvSpPr>
        <p:spPr>
          <a:xfrm>
            <a:off x="418293" y="1642178"/>
            <a:ext cx="2835235" cy="354330"/>
          </a:xfrm>
          <a:prstGeom prst="rect">
            <a:avLst/>
          </a:prstGeom>
          <a:noFill/>
          <a:ln/>
        </p:spPr>
        <p:txBody>
          <a:bodyPr wrap="none" lIns="0" tIns="0" rIns="0" bIns="0" rtlCol="0" anchor="t"/>
          <a:lstStyle/>
          <a:p>
            <a:pPr marL="0" indent="0">
              <a:lnSpc>
                <a:spcPts val="2750"/>
              </a:lnSpc>
              <a:buNone/>
            </a:pPr>
            <a:r>
              <a:rPr lang="en-US" sz="3200" b="1" dirty="0">
                <a:latin typeface="Times New Roman" panose="02020603050405020304" pitchFamily="18" charset="0"/>
                <a:ea typeface="IBM Plex Sans Medium" pitchFamily="34" charset="-122"/>
                <a:cs typeface="Times New Roman" panose="02020603050405020304" pitchFamily="18" charset="0"/>
              </a:rPr>
              <a:t>Yetenek</a:t>
            </a:r>
            <a:endParaRPr lang="en-US" sz="3200" b="1" dirty="0">
              <a:latin typeface="Times New Roman" panose="02020603050405020304" pitchFamily="18" charset="0"/>
              <a:cs typeface="Times New Roman" panose="02020603050405020304" pitchFamily="18" charset="0"/>
            </a:endParaRPr>
          </a:p>
        </p:txBody>
      </p:sp>
      <p:sp>
        <p:nvSpPr>
          <p:cNvPr id="4" name="Text 2"/>
          <p:cNvSpPr/>
          <p:nvPr/>
        </p:nvSpPr>
        <p:spPr>
          <a:xfrm>
            <a:off x="418293" y="2370279"/>
            <a:ext cx="6244709" cy="1451610"/>
          </a:xfrm>
          <a:prstGeom prst="rect">
            <a:avLst/>
          </a:prstGeom>
          <a:noFill/>
          <a:ln/>
        </p:spPr>
        <p:txBody>
          <a:bodyPr wrap="square" lIns="0" tIns="0" rIns="0" bIns="0" rtlCol="0" anchor="t"/>
          <a:lstStyle/>
          <a:p>
            <a:pPr marL="0" indent="0" algn="just">
              <a:lnSpc>
                <a:spcPts val="2850"/>
              </a:lnSpc>
              <a:buNone/>
            </a:pPr>
            <a:r>
              <a:rPr lang="en-US" sz="2400" dirty="0">
                <a:latin typeface="Times New Roman" panose="02020603050405020304" pitchFamily="18" charset="0"/>
                <a:ea typeface="Roboto" pitchFamily="34" charset="-122"/>
                <a:cs typeface="Times New Roman" panose="02020603050405020304" pitchFamily="18" charset="0"/>
              </a:rPr>
              <a:t>Belirli bir alanda normalin üzerinde, ancak henüz tam olarak gelişmemiş özellikler bütünüdür. Yetenekli kişide nörofizyolojik ve anatomik yapı, özel motor ve psikolojik özellikler doğuştan bulunur.</a:t>
            </a:r>
            <a:endParaRPr lang="en-US" sz="2400" dirty="0">
              <a:latin typeface="Times New Roman" panose="02020603050405020304" pitchFamily="18" charset="0"/>
              <a:cs typeface="Times New Roman" panose="02020603050405020304" pitchFamily="18" charset="0"/>
            </a:endParaRPr>
          </a:p>
        </p:txBody>
      </p:sp>
      <p:sp>
        <p:nvSpPr>
          <p:cNvPr id="5" name="Text 3"/>
          <p:cNvSpPr/>
          <p:nvPr/>
        </p:nvSpPr>
        <p:spPr>
          <a:xfrm>
            <a:off x="7599521" y="1642178"/>
            <a:ext cx="2835235" cy="354330"/>
          </a:xfrm>
          <a:prstGeom prst="rect">
            <a:avLst/>
          </a:prstGeom>
          <a:noFill/>
          <a:ln/>
        </p:spPr>
        <p:txBody>
          <a:bodyPr wrap="none" lIns="0" tIns="0" rIns="0" bIns="0" rtlCol="0" anchor="t"/>
          <a:lstStyle/>
          <a:p>
            <a:pPr marL="0" indent="0">
              <a:lnSpc>
                <a:spcPts val="2750"/>
              </a:lnSpc>
              <a:buNone/>
            </a:pPr>
            <a:r>
              <a:rPr lang="en-US" sz="3200" b="1" dirty="0">
                <a:latin typeface="Times New Roman" panose="02020603050405020304" pitchFamily="18" charset="0"/>
                <a:ea typeface="IBM Plex Sans Medium" pitchFamily="34" charset="-122"/>
                <a:cs typeface="Times New Roman" panose="02020603050405020304" pitchFamily="18" charset="0"/>
              </a:rPr>
              <a:t>Yetenekli Sporcu</a:t>
            </a:r>
            <a:endParaRPr lang="en-US" sz="3200" b="1" dirty="0">
              <a:latin typeface="Times New Roman" panose="02020603050405020304" pitchFamily="18" charset="0"/>
              <a:cs typeface="Times New Roman" panose="02020603050405020304" pitchFamily="18" charset="0"/>
            </a:endParaRPr>
          </a:p>
        </p:txBody>
      </p:sp>
      <p:sp>
        <p:nvSpPr>
          <p:cNvPr id="6" name="Text 4"/>
          <p:cNvSpPr/>
          <p:nvPr/>
        </p:nvSpPr>
        <p:spPr>
          <a:xfrm>
            <a:off x="7599521" y="2370279"/>
            <a:ext cx="6244709" cy="1088708"/>
          </a:xfrm>
          <a:prstGeom prst="rect">
            <a:avLst/>
          </a:prstGeom>
          <a:noFill/>
          <a:ln/>
        </p:spPr>
        <p:txBody>
          <a:bodyPr wrap="square" lIns="0" tIns="0" rIns="0" bIns="0" rtlCol="0" anchor="t"/>
          <a:lstStyle/>
          <a:p>
            <a:pPr marL="0" indent="0" algn="just">
              <a:lnSpc>
                <a:spcPts val="2850"/>
              </a:lnSpc>
              <a:buNone/>
            </a:pPr>
            <a:r>
              <a:rPr lang="en-US" sz="2400" dirty="0">
                <a:latin typeface="Times New Roman" panose="02020603050405020304" pitchFamily="18" charset="0"/>
                <a:ea typeface="Roboto" pitchFamily="34" charset="-122"/>
                <a:cs typeface="Times New Roman" panose="02020603050405020304" pitchFamily="18" charset="0"/>
              </a:rPr>
              <a:t>Belirli bir yöne yöneltilmiş, normal değer ölçülerinin üzerinde, ancak henüz tam olgunlaşmamış ve gelişmeye uygun yatkınlığı ifade eder.</a:t>
            </a:r>
            <a:endParaRPr lang="en-US" sz="2400" dirty="0">
              <a:latin typeface="Times New Roman" panose="02020603050405020304" pitchFamily="18" charset="0"/>
              <a:cs typeface="Times New Roman" panose="02020603050405020304" pitchFamily="18" charset="0"/>
            </a:endParaRPr>
          </a:p>
        </p:txBody>
      </p:sp>
      <p:sp>
        <p:nvSpPr>
          <p:cNvPr id="7" name="Text 2">
            <a:extLst>
              <a:ext uri="{FF2B5EF4-FFF2-40B4-BE49-F238E27FC236}">
                <a16:creationId xmlns:a16="http://schemas.microsoft.com/office/drawing/2014/main" id="{165B7B34-65C5-40D6-960D-663972FB9E54}"/>
              </a:ext>
            </a:extLst>
          </p:cNvPr>
          <p:cNvSpPr/>
          <p:nvPr/>
        </p:nvSpPr>
        <p:spPr>
          <a:xfrm>
            <a:off x="4346350" y="6003284"/>
            <a:ext cx="6244709" cy="1451610"/>
          </a:xfrm>
          <a:prstGeom prst="rect">
            <a:avLst/>
          </a:prstGeom>
          <a:noFill/>
          <a:ln/>
        </p:spPr>
        <p:txBody>
          <a:bodyPr wrap="square" lIns="0" tIns="0" rIns="0" bIns="0" rtlCol="0" anchor="t"/>
          <a:lstStyle/>
          <a:p>
            <a:pPr marL="0" marR="0" lvl="0" indent="0" algn="just" defTabSz="914400" rtl="0" eaLnBrk="1" fontAlgn="auto" latinLnBrk="0" hangingPunct="1">
              <a:lnSpc>
                <a:spcPts val="2850"/>
              </a:lnSpc>
              <a:spcBef>
                <a:spcPts val="0"/>
              </a:spcBef>
              <a:spcAft>
                <a:spcPts val="0"/>
              </a:spcAft>
              <a:buClrTx/>
              <a:buSzTx/>
              <a:buFontTx/>
              <a:buNone/>
              <a:tabLst/>
              <a:defRPr/>
            </a:pPr>
            <a:r>
              <a:rPr lang="tr-TR" sz="2400" dirty="0">
                <a:latin typeface="Times New Roman" panose="02020603050405020304" pitchFamily="18" charset="0"/>
                <a:ea typeface="Roboto" pitchFamily="34" charset="-122"/>
                <a:cs typeface="Times New Roman" panose="02020603050405020304" pitchFamily="18" charset="0"/>
              </a:rPr>
              <a:t>K</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alıtımsal</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ya</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da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sonradan</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kazanılmış</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davranış</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koşulları</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nedeniyle</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sporsal</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verimler</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için</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özel</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ya</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da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üst</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düzeyde</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yatkınlığa</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sahip</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olduğu</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düşünülen</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bireyleri</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 </a:t>
            </a:r>
            <a:r>
              <a:rPr kumimoji="0" lang="en-US" sz="2400" b="0" i="0" u="none" strike="noStrike" kern="1200" cap="none" spc="0" normalizeH="0" baseline="0" noProof="0" dirty="0" err="1">
                <a:ln>
                  <a:noFill/>
                </a:ln>
                <a:effectLst/>
                <a:uLnTx/>
                <a:uFillTx/>
                <a:latin typeface="Times New Roman" panose="02020603050405020304" pitchFamily="18" charset="0"/>
                <a:ea typeface="Roboto" pitchFamily="34" charset="-122"/>
                <a:cs typeface="Times New Roman" panose="02020603050405020304" pitchFamily="18" charset="0"/>
              </a:rPr>
              <a:t>kapsar</a:t>
            </a:r>
            <a:r>
              <a:rPr kumimoji="0" lang="en-US" sz="2400" b="0" i="0" u="none" strike="noStrike" kern="1200" cap="none" spc="0" normalizeH="0" baseline="0" noProof="0" dirty="0">
                <a:ln>
                  <a:noFill/>
                </a:ln>
                <a:effectLst/>
                <a:uLnTx/>
                <a:uFillTx/>
                <a:latin typeface="Times New Roman" panose="02020603050405020304" pitchFamily="18" charset="0"/>
                <a:ea typeface="Roboto" pitchFamily="34" charset="-122"/>
                <a:cs typeface="Times New Roman" panose="02020603050405020304" pitchFamily="18" charset="0"/>
              </a:rPr>
              <a:t>.</a:t>
            </a:r>
            <a:endParaRPr kumimoji="0" lang="en-US"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8" name="Text 1">
            <a:extLst>
              <a:ext uri="{FF2B5EF4-FFF2-40B4-BE49-F238E27FC236}">
                <a16:creationId xmlns:a16="http://schemas.microsoft.com/office/drawing/2014/main" id="{449BFC54-2642-404C-B22D-571241E5DCAF}"/>
              </a:ext>
            </a:extLst>
          </p:cNvPr>
          <p:cNvSpPr/>
          <p:nvPr/>
        </p:nvSpPr>
        <p:spPr>
          <a:xfrm>
            <a:off x="5801662" y="5220618"/>
            <a:ext cx="2835235" cy="354330"/>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Times New Roman" panose="02020603050405020304" pitchFamily="18" charset="0"/>
                <a:ea typeface="IBM Plex Sans Medium" pitchFamily="34" charset="-122"/>
                <a:cs typeface="Times New Roman" panose="02020603050405020304" pitchFamily="18" charset="0"/>
              </a:rPr>
              <a:t>Sporsal </a:t>
            </a:r>
            <a:r>
              <a:rPr kumimoji="0" lang="en-US" sz="3200" b="1" i="0" u="none" strike="noStrike" kern="1200" cap="none" spc="0" normalizeH="0" baseline="0" noProof="0" dirty="0" err="1">
                <a:ln>
                  <a:noFill/>
                </a:ln>
                <a:effectLst/>
                <a:uLnTx/>
                <a:uFillTx/>
                <a:latin typeface="Times New Roman" panose="02020603050405020304" pitchFamily="18" charset="0"/>
                <a:ea typeface="IBM Plex Sans Medium" pitchFamily="34" charset="-122"/>
                <a:cs typeface="Times New Roman" panose="02020603050405020304" pitchFamily="18" charset="0"/>
              </a:rPr>
              <a:t>Yetenek</a:t>
            </a:r>
            <a:r>
              <a:rPr kumimoji="0" lang="en-US" sz="3200" b="1" i="0" u="none" strike="noStrike" kern="1200" cap="none" spc="0" normalizeH="0" baseline="0" noProof="0" dirty="0">
                <a:ln>
                  <a:noFill/>
                </a:ln>
                <a:effectLst/>
                <a:uLnTx/>
                <a:uFillTx/>
                <a:latin typeface="Times New Roman" panose="02020603050405020304" pitchFamily="18" charset="0"/>
                <a:ea typeface="IBM Plex Sans Medium" pitchFamily="34" charset="-122"/>
                <a:cs typeface="Times New Roman" panose="02020603050405020304" pitchFamily="18" charset="0"/>
              </a:rPr>
              <a:t> </a:t>
            </a:r>
            <a:endParaRPr kumimoji="0" lang="en-US" sz="32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pic>
        <p:nvPicPr>
          <p:cNvPr id="9" name="Resim 1">
            <a:extLst>
              <a:ext uri="{FF2B5EF4-FFF2-40B4-BE49-F238E27FC236}">
                <a16:creationId xmlns:a16="http://schemas.microsoft.com/office/drawing/2014/main" id="{6AF9FFF0-896E-B26D-E922-945E7280B4CD}"/>
              </a:ext>
            </a:extLst>
          </p:cNvPr>
          <p:cNvPicPr>
            <a:picLocks noChangeAspect="1"/>
          </p:cNvPicPr>
          <p:nvPr/>
        </p:nvPicPr>
        <p:blipFill>
          <a:blip r:embed="rId3"/>
          <a:stretch>
            <a:fillRect/>
          </a:stretch>
        </p:blipFill>
        <p:spPr bwMode="auto">
          <a:xfrm>
            <a:off x="12615863" y="0"/>
            <a:ext cx="1900237" cy="971550"/>
          </a:xfrm>
          <a:prstGeom prst="rect">
            <a:avLst/>
          </a:prstGeom>
          <a:noFill/>
          <a:ln w="9525">
            <a:noFill/>
            <a:miter lim="800000"/>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591579" y="2622233"/>
            <a:ext cx="5670590" cy="708779"/>
          </a:xfrm>
          <a:prstGeom prst="rect">
            <a:avLst/>
          </a:prstGeom>
          <a:noFill/>
          <a:ln/>
        </p:spPr>
        <p:txBody>
          <a:bodyPr wrap="none" lIns="0" tIns="0" rIns="0" bIns="0" rtlCol="0" anchor="t"/>
          <a:lstStyle/>
          <a:p>
            <a:pPr marL="0" marR="0" lvl="0" indent="0" algn="l" defTabSz="914400" rtl="0" eaLnBrk="1" fontAlgn="auto" latinLnBrk="0" hangingPunct="1">
              <a:lnSpc>
                <a:spcPts val="5550"/>
              </a:lnSpc>
              <a:spcBef>
                <a:spcPts val="0"/>
              </a:spcBef>
              <a:spcAft>
                <a:spcPts val="0"/>
              </a:spcAft>
              <a:buClrTx/>
              <a:buSzTx/>
              <a:buFontTx/>
              <a:buNone/>
              <a:tabLst/>
              <a:defRPr/>
            </a:pPr>
            <a:r>
              <a:rPr kumimoji="0" lang="en-US" sz="4000" b="1"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Dayanıklılık Testleri</a:t>
            </a:r>
            <a:endParaRPr kumimoji="0" lang="en-US" sz="40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3" name="Text 1"/>
          <p:cNvSpPr/>
          <p:nvPr/>
        </p:nvSpPr>
        <p:spPr>
          <a:xfrm>
            <a:off x="1809790" y="3760470"/>
            <a:ext cx="2835235" cy="354330"/>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Aerobik Dayanıklılık</a:t>
            </a:r>
            <a:endParaRPr kumimoji="0" lang="en-US" sz="32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4" name="Text 2"/>
          <p:cNvSpPr/>
          <p:nvPr/>
        </p:nvSpPr>
        <p:spPr>
          <a:xfrm>
            <a:off x="1809789" y="4367807"/>
            <a:ext cx="6244709" cy="362903"/>
          </a:xfrm>
          <a:prstGeom prst="rect">
            <a:avLst/>
          </a:prstGeom>
          <a:noFill/>
          <a:ln/>
        </p:spPr>
        <p:txBody>
          <a:bodyPr wrap="non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 typeface="Wingdings" panose="05000000000000000000" pitchFamily="2" charset="2"/>
              <a:buChar char="q"/>
              <a:tabLst/>
              <a:defRPr/>
            </a:pPr>
            <a:r>
              <a:rPr kumimoji="0" lang="en-US"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YO-YO aralıklı toparlanma testi</a:t>
            </a:r>
            <a:endParaRPr kumimoji="0" lang="en-US"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5" name="Text 3"/>
          <p:cNvSpPr/>
          <p:nvPr/>
        </p:nvSpPr>
        <p:spPr>
          <a:xfrm>
            <a:off x="1809790" y="5081468"/>
            <a:ext cx="6244709" cy="362903"/>
          </a:xfrm>
          <a:prstGeom prst="rect">
            <a:avLst/>
          </a:prstGeom>
          <a:noFill/>
          <a:ln/>
        </p:spPr>
        <p:txBody>
          <a:bodyPr wrap="non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 typeface="Wingdings" panose="05000000000000000000" pitchFamily="2" charset="2"/>
              <a:buChar char="q"/>
              <a:tabLst/>
              <a:defRPr/>
            </a:pPr>
            <a:r>
              <a:rPr kumimoji="0" lang="en-US"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30-15 IFT</a:t>
            </a:r>
            <a:endParaRPr kumimoji="0" lang="en-US"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6" name="Text 4"/>
          <p:cNvSpPr/>
          <p:nvPr/>
        </p:nvSpPr>
        <p:spPr>
          <a:xfrm>
            <a:off x="7599521" y="3798808"/>
            <a:ext cx="2912864" cy="354330"/>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Anaerobik Dayanıklılık</a:t>
            </a:r>
            <a:endParaRPr kumimoji="0" lang="en-US" sz="32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7" name="Text 5"/>
          <p:cNvSpPr/>
          <p:nvPr/>
        </p:nvSpPr>
        <p:spPr>
          <a:xfrm>
            <a:off x="7599521" y="4379952"/>
            <a:ext cx="6244709" cy="362903"/>
          </a:xfrm>
          <a:prstGeom prst="rect">
            <a:avLst/>
          </a:prstGeom>
          <a:noFill/>
          <a:ln/>
        </p:spPr>
        <p:txBody>
          <a:bodyPr wrap="non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 typeface="Wingdings" panose="05000000000000000000" pitchFamily="2" charset="2"/>
              <a:buChar char="q"/>
              <a:tabLst/>
              <a:defRPr/>
            </a:pPr>
            <a:r>
              <a:rPr kumimoji="0" lang="en-US"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Wingate</a:t>
            </a:r>
            <a:endParaRPr kumimoji="0" lang="en-US"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8" name="Text 6"/>
          <p:cNvSpPr/>
          <p:nvPr/>
        </p:nvSpPr>
        <p:spPr>
          <a:xfrm>
            <a:off x="7599521" y="5069323"/>
            <a:ext cx="6244709" cy="362903"/>
          </a:xfrm>
          <a:prstGeom prst="rect">
            <a:avLst/>
          </a:prstGeom>
          <a:noFill/>
          <a:ln/>
        </p:spPr>
        <p:txBody>
          <a:bodyPr wrap="non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 typeface="Wingdings" panose="05000000000000000000" pitchFamily="2" charset="2"/>
              <a:buChar char="q"/>
              <a:tabLst/>
              <a:defRPr/>
            </a:pPr>
            <a:r>
              <a:rPr kumimoji="0" lang="en-US"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RAST</a:t>
            </a:r>
            <a:r>
              <a:rPr kumimoji="0" lang="tr-TR"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 (Tekrarlı sıçrama testleri)</a:t>
            </a:r>
          </a:p>
          <a:p>
            <a:pPr marL="342900" marR="0" lvl="0" indent="-342900" algn="l" defTabSz="914400" rtl="0" eaLnBrk="1" fontAlgn="auto" latinLnBrk="0" hangingPunct="1">
              <a:lnSpc>
                <a:spcPts val="2850"/>
              </a:lnSpc>
              <a:spcBef>
                <a:spcPts val="0"/>
              </a:spcBef>
              <a:spcAft>
                <a:spcPts val="0"/>
              </a:spcAft>
              <a:buClrTx/>
              <a:buSzPct val="100000"/>
              <a:buFont typeface="Wingdings" panose="05000000000000000000" pitchFamily="2" charset="2"/>
              <a:buChar char="q"/>
              <a:tabLst/>
              <a:defRPr/>
            </a:pPr>
            <a:endParaRPr kumimoji="0" lang="en-US"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pic>
        <p:nvPicPr>
          <p:cNvPr id="13" name="Grafik 12" descr="Çalıştır düz dolguyla">
            <a:extLst>
              <a:ext uri="{FF2B5EF4-FFF2-40B4-BE49-F238E27FC236}">
                <a16:creationId xmlns:a16="http://schemas.microsoft.com/office/drawing/2014/main" id="{D8A4013E-11CA-73ED-F212-870619CFBB7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35065" y="1026044"/>
            <a:ext cx="2738944" cy="220578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89" y="1539232"/>
            <a:ext cx="7556421" cy="1417558"/>
          </a:xfrm>
          <a:prstGeom prst="rect">
            <a:avLst/>
          </a:prstGeom>
          <a:noFill/>
          <a:ln/>
        </p:spPr>
        <p:txBody>
          <a:bodyPr wrap="square" lIns="0" tIns="0" rIns="0" bIns="0" rtlCol="0" anchor="t"/>
          <a:lstStyle/>
          <a:p>
            <a:pPr marL="0" marR="0" lvl="0" indent="0" algn="l" defTabSz="914400" rtl="0" eaLnBrk="1" fontAlgn="auto" latinLnBrk="0" hangingPunct="1">
              <a:lnSpc>
                <a:spcPts val="5550"/>
              </a:lnSpc>
              <a:spcBef>
                <a:spcPts val="0"/>
              </a:spcBef>
              <a:spcAft>
                <a:spcPts val="0"/>
              </a:spcAft>
              <a:buClrTx/>
              <a:buSzTx/>
              <a:buFontTx/>
              <a:buNone/>
              <a:tabLst/>
              <a:defRPr/>
            </a:pPr>
            <a:r>
              <a:rPr kumimoji="0" lang="en-US" sz="4000" b="1"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YO-YO Aralıklı Toparlanma Testi</a:t>
            </a:r>
            <a:endParaRPr kumimoji="0" lang="en-US" sz="40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4" name="Text 1"/>
          <p:cNvSpPr/>
          <p:nvPr/>
        </p:nvSpPr>
        <p:spPr>
          <a:xfrm>
            <a:off x="793788" y="3195351"/>
            <a:ext cx="7556421" cy="1451610"/>
          </a:xfrm>
          <a:prstGeom prst="rect">
            <a:avLst/>
          </a:prstGeom>
          <a:noFill/>
          <a:ln/>
        </p:spPr>
        <p:txBody>
          <a:bodyPr wrap="square" lIns="0" tIns="0" rIns="0" bIns="0"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ea typeface="Inter" pitchFamily="34" charset="-122"/>
                <a:cs typeface="Inter" pitchFamily="34" charset="-120"/>
              </a:rPr>
              <a:t>YO-YO testi, iki aşamadan oluşur. YO-YO 1 testi, aerobik dayanıklılık için tercih edilen testtir. Test, belirli mesafelerde koşu ve dinlenme periyotlarından oluşur. Sporcu, sinyal sesinde başlangıç noktasına yetişemediyse uyarı alır. İkinci hatada testi sonlandırır.</a:t>
            </a:r>
            <a:endParaRPr kumimoji="0" lang="en-US" sz="2400" b="0" i="0" u="none" strike="noStrike" kern="1200" cap="none" spc="0" normalizeH="0" baseline="0" noProof="0" dirty="0">
              <a:ln>
                <a:noFill/>
              </a:ln>
              <a:effectLst/>
              <a:uLnTx/>
              <a:uFillTx/>
              <a:ea typeface="+mn-ea"/>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674B517E-F211-40A8-A0F8-5B50083BAB72}"/>
              </a:ext>
            </a:extLst>
          </p:cNvPr>
          <p:cNvPicPr>
            <a:picLocks noChangeAspect="1"/>
          </p:cNvPicPr>
          <p:nvPr/>
        </p:nvPicPr>
        <p:blipFill>
          <a:blip r:embed="rId2"/>
          <a:stretch>
            <a:fillRect/>
          </a:stretch>
        </p:blipFill>
        <p:spPr>
          <a:xfrm>
            <a:off x="6825344" y="717329"/>
            <a:ext cx="6351814" cy="2450414"/>
          </a:xfrm>
          <a:prstGeom prst="rect">
            <a:avLst/>
          </a:prstGeom>
        </p:spPr>
      </p:pic>
      <p:sp>
        <p:nvSpPr>
          <p:cNvPr id="4" name="Metin kutusu 3">
            <a:extLst>
              <a:ext uri="{FF2B5EF4-FFF2-40B4-BE49-F238E27FC236}">
                <a16:creationId xmlns:a16="http://schemas.microsoft.com/office/drawing/2014/main" id="{D8D494CA-44E2-4E6E-9623-A510977AF101}"/>
              </a:ext>
            </a:extLst>
          </p:cNvPr>
          <p:cNvSpPr txBox="1"/>
          <p:nvPr/>
        </p:nvSpPr>
        <p:spPr>
          <a:xfrm>
            <a:off x="677635" y="3295254"/>
            <a:ext cx="13275129" cy="3359061"/>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 ve B noktası 5 m., B ve C noktası 20 m. olacak şekilde işaretçiler yerleştirilir.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10 km/h koşu hızıyla başlar ve başlama sinyali ile B noktasından C noktasına koşar ve geri döner.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Ardından A ve B noktası arasında test seviyesine göre 5 veya 10 saniye dinlenir.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İkinci koşu sinyali ile tekrar C noktasına koşar ve A-B noktasına tekrar geri döner.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Test bu şekilde seviye artarak devam eder. Sporcu sinyal sesinde başlangıç noktasına yetişemediyse 1 uyarı alır. İkinci hatada testi sonlandırır.</a:t>
            </a:r>
          </a:p>
        </p:txBody>
      </p:sp>
      <p:sp>
        <p:nvSpPr>
          <p:cNvPr id="5" name="Metin kutusu 4">
            <a:extLst>
              <a:ext uri="{FF2B5EF4-FFF2-40B4-BE49-F238E27FC236}">
                <a16:creationId xmlns:a16="http://schemas.microsoft.com/office/drawing/2014/main" id="{AC0423F0-56F3-4D1F-8BB9-1D0858973629}"/>
              </a:ext>
            </a:extLst>
          </p:cNvPr>
          <p:cNvSpPr txBox="1"/>
          <p:nvPr/>
        </p:nvSpPr>
        <p:spPr>
          <a:xfrm>
            <a:off x="996043" y="1708612"/>
            <a:ext cx="471661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YO-YO Test Protokolü</a:t>
            </a:r>
          </a:p>
        </p:txBody>
      </p:sp>
    </p:spTree>
    <p:extLst>
      <p:ext uri="{BB962C8B-B14F-4D97-AF65-F5344CB8AC3E}">
        <p14:creationId xmlns:p14="http://schemas.microsoft.com/office/powerpoint/2010/main" val="17558404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0781E09F-B80A-4BC9-8AA4-1E05F7286387}"/>
              </a:ext>
            </a:extLst>
          </p:cNvPr>
          <p:cNvPicPr>
            <a:picLocks noChangeAspect="1"/>
          </p:cNvPicPr>
          <p:nvPr/>
        </p:nvPicPr>
        <p:blipFill>
          <a:blip r:embed="rId2"/>
          <a:stretch>
            <a:fillRect/>
          </a:stretch>
        </p:blipFill>
        <p:spPr>
          <a:xfrm>
            <a:off x="4756764" y="0"/>
            <a:ext cx="9611499" cy="8102103"/>
          </a:xfrm>
          <a:prstGeom prst="rect">
            <a:avLst/>
          </a:prstGeom>
        </p:spPr>
      </p:pic>
      <p:sp>
        <p:nvSpPr>
          <p:cNvPr id="3" name="Metin kutusu 2">
            <a:extLst>
              <a:ext uri="{FF2B5EF4-FFF2-40B4-BE49-F238E27FC236}">
                <a16:creationId xmlns:a16="http://schemas.microsoft.com/office/drawing/2014/main" id="{5DE3CE58-B8FC-438C-AAC9-C6BEB9CAA952}"/>
              </a:ext>
            </a:extLst>
          </p:cNvPr>
          <p:cNvSpPr txBox="1"/>
          <p:nvPr/>
        </p:nvSpPr>
        <p:spPr>
          <a:xfrm>
            <a:off x="900113" y="3633320"/>
            <a:ext cx="375557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YO-YO Test Değerlendirmesi</a:t>
            </a:r>
          </a:p>
        </p:txBody>
      </p:sp>
    </p:spTree>
    <p:extLst>
      <p:ext uri="{BB962C8B-B14F-4D97-AF65-F5344CB8AC3E}">
        <p14:creationId xmlns:p14="http://schemas.microsoft.com/office/powerpoint/2010/main" val="42758172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930393"/>
            <a:ext cx="7556421" cy="1417558"/>
          </a:xfrm>
          <a:prstGeom prst="rect">
            <a:avLst/>
          </a:prstGeom>
          <a:noFill/>
          <a:ln/>
        </p:spPr>
        <p:txBody>
          <a:bodyPr wrap="square" lIns="0" tIns="0" rIns="0" bIns="0" rtlCol="0" anchor="t"/>
          <a:lstStyle/>
          <a:p>
            <a:pPr marL="0" marR="0" lvl="0" indent="0" algn="l" defTabSz="914400" rtl="0" eaLnBrk="1" fontAlgn="auto" latinLnBrk="0" hangingPunct="1">
              <a:lnSpc>
                <a:spcPts val="5550"/>
              </a:lnSpc>
              <a:spcBef>
                <a:spcPts val="0"/>
              </a:spcBef>
              <a:spcAft>
                <a:spcPts val="0"/>
              </a:spcAft>
              <a:buClrTx/>
              <a:buSzTx/>
              <a:buFontTx/>
              <a:buNone/>
              <a:tabLst/>
              <a:defRPr/>
            </a:pPr>
            <a:r>
              <a:rPr kumimoji="0" lang="en-US" sz="4000" b="1"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30-15 Intermittent Fitness Testi</a:t>
            </a:r>
            <a:endParaRPr kumimoji="0" lang="en-US" sz="40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4" name="Text 1"/>
          <p:cNvSpPr/>
          <p:nvPr/>
        </p:nvSpPr>
        <p:spPr>
          <a:xfrm>
            <a:off x="630504" y="2347951"/>
            <a:ext cx="7556421" cy="2177415"/>
          </a:xfrm>
          <a:prstGeom prst="rect">
            <a:avLst/>
          </a:prstGeom>
          <a:noFill/>
          <a:ln/>
        </p:spPr>
        <p:txBody>
          <a:bodyPr wrap="square" lIns="0" tIns="0" rIns="0" bIns="0"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30-15 Intermittent Fitness Testi, aralıklı yüklenme ve dinlenmelerin bulunduğu spor dallarında aerobik güç ve kapasiteyi tespit etmek için kullanılır. Test, 30 saniyelik mekik koşuları ve 15 saniyelik toparlanma periyotlarından oluşur. Koşunun ilk 30 saniyelik periyodu 8 km/saat hızla başlar ve her periyotta 0,5 km/saat hızla artar. Kişinin test sonunda ulaşabildiği maksimum hız, test skoru olarak kullanılır.</a:t>
            </a:r>
            <a:endParaRPr kumimoji="0" lang="en-US"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B08C9A18-C893-4DCF-94EA-515111442A25}"/>
              </a:ext>
            </a:extLst>
          </p:cNvPr>
          <p:cNvSpPr txBox="1"/>
          <p:nvPr/>
        </p:nvSpPr>
        <p:spPr>
          <a:xfrm>
            <a:off x="310243" y="39470"/>
            <a:ext cx="5198859"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30-15 IFT Test Protokolü</a:t>
            </a:r>
          </a:p>
        </p:txBody>
      </p:sp>
      <p:pic>
        <p:nvPicPr>
          <p:cNvPr id="3" name="Resim 2">
            <a:extLst>
              <a:ext uri="{FF2B5EF4-FFF2-40B4-BE49-F238E27FC236}">
                <a16:creationId xmlns:a16="http://schemas.microsoft.com/office/drawing/2014/main" id="{213858DE-F275-484B-AFFB-799F62455482}"/>
              </a:ext>
            </a:extLst>
          </p:cNvPr>
          <p:cNvPicPr>
            <a:picLocks noChangeAspect="1"/>
          </p:cNvPicPr>
          <p:nvPr/>
        </p:nvPicPr>
        <p:blipFill>
          <a:blip r:embed="rId2"/>
          <a:stretch>
            <a:fillRect/>
          </a:stretch>
        </p:blipFill>
        <p:spPr>
          <a:xfrm>
            <a:off x="9682843" y="3216729"/>
            <a:ext cx="4947557" cy="3109112"/>
          </a:xfrm>
          <a:prstGeom prst="rect">
            <a:avLst/>
          </a:prstGeom>
        </p:spPr>
      </p:pic>
      <p:sp>
        <p:nvSpPr>
          <p:cNvPr id="5" name="Metin kutusu 4">
            <a:extLst>
              <a:ext uri="{FF2B5EF4-FFF2-40B4-BE49-F238E27FC236}">
                <a16:creationId xmlns:a16="http://schemas.microsoft.com/office/drawing/2014/main" id="{9D8AD509-F818-4BB9-BA2A-902DE02E944F}"/>
              </a:ext>
            </a:extLst>
          </p:cNvPr>
          <p:cNvSpPr txBox="1"/>
          <p:nvPr/>
        </p:nvSpPr>
        <p:spPr>
          <a:xfrm>
            <a:off x="155121" y="776473"/>
            <a:ext cx="14320157" cy="798962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40 (veya 28) metre mesafedeki düz alanın tam ortası işaretlenir. </a:t>
            </a:r>
            <a:endParaRPr kumimoji="0" lang="tr-TR" sz="16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Daha sonra bu orta hattın her iki yönünden de 3 metrelik alanlar belirlenir. </a:t>
            </a:r>
            <a:endParaRPr kumimoji="0" lang="tr-TR" sz="16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Son olarak, alan üzerindeki A (başlama), B (20 veya 14 metre) ve C noktaları (40 veya 28 metre) işaretlenir. </a:t>
            </a:r>
            <a:endParaRPr kumimoji="0" lang="tr-TR" sz="16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 noktası üzerinde beklerler ve daha sonra başlama sesi ile B ve C noktalarına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doğru</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koşarlar. 2.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bip</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sesinde sporcular yaklaşık olarak B noktası alanından geçiyor olmalı. 3.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bip</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sesinde sporcular mutlaka C noktasında ya da 3 metrelik boşluk alanda olmak zorundadırlar. </a:t>
            </a:r>
            <a:endParaRPr kumimoji="0" lang="tr-TR" sz="16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Sporcular daha sonra yön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değiştirerek</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tekrar A noktasına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doğru</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koşarlar. </a:t>
            </a:r>
            <a:endParaRPr kumimoji="0" lang="tr-TR" sz="16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Koşu bu tempoda 30 saniyelik süre sonlanana kadar devam eder.</a:t>
            </a:r>
            <a:endParaRPr kumimoji="0" lang="tr-TR" sz="16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30 saniye dolduğunda sporcular, farklı bir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bip</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sesi duyarlar. </a:t>
            </a:r>
            <a:endParaRPr kumimoji="0" lang="tr-TR" sz="16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Daha sonra sporcular 15 saniye süreli toparlanma sürecine geçer. </a:t>
            </a:r>
            <a:endParaRPr kumimoji="0" lang="tr-TR" sz="16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Bu süreçte yavaşça dinlenerek koşu yönlerindeki ilk 3 metrelik alana doğru ilerlerler. </a:t>
            </a:r>
            <a:endParaRPr kumimoji="0" lang="tr-TR" sz="16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15 saniyelik dinlenme periyodunda, sporcular 3 metrelik alanda 15 saniye süresi dolana kadar bekler. </a:t>
            </a:r>
            <a:endParaRPr kumimoji="0" lang="tr-TR" sz="16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Daha sonra sporcular, beklemekte oldukları 3 metrelik alandan koşu istikametlerine doğru koşuya başlarlar. </a:t>
            </a:r>
            <a:endParaRPr kumimoji="0" lang="tr-TR" sz="16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Test, sporcu kendisi koşuyu bıraktığında ya da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bip</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sesiyle eş zamanlı olarak 3 kez üst üste 3 metrelik alanlara ulaşamadığında sonlanır. </a:t>
            </a:r>
            <a:endParaRPr kumimoji="0" lang="tr-TR" sz="16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Eğer sporcu 3 kez üst üste başarısız olmadan 2. ya da 3. seferde,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bip</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sesi ile eş zamanlı olarak 3 metre alanına ulaşırsa, sporcunun başarısız koşu sayısı sıfırlanır.</a:t>
            </a:r>
            <a:endParaRPr kumimoji="0" lang="tr-TR" sz="16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endParaRPr kumimoji="0" lang="tr-TR" sz="16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Resim 1">
            <a:extLst>
              <a:ext uri="{FF2B5EF4-FFF2-40B4-BE49-F238E27FC236}">
                <a16:creationId xmlns:a16="http://schemas.microsoft.com/office/drawing/2014/main" id="{83B8B823-32A3-E1BA-D10D-E6230188C562}"/>
              </a:ext>
            </a:extLst>
          </p:cNvPr>
          <p:cNvPicPr>
            <a:picLocks noChangeAspect="1"/>
          </p:cNvPicPr>
          <p:nvPr/>
        </p:nvPicPr>
        <p:blipFill>
          <a:blip r:embed="rId3"/>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14161798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775ECA13-C28C-4D2C-BBC6-7AB6B47FDCEB}"/>
              </a:ext>
            </a:extLst>
          </p:cNvPr>
          <p:cNvSpPr txBox="1"/>
          <p:nvPr/>
        </p:nvSpPr>
        <p:spPr>
          <a:xfrm>
            <a:off x="4383954" y="1347792"/>
            <a:ext cx="8703128" cy="6078908"/>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Sporcunun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tamamlayabildiği</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son başarılı koşu, test skoru (hızı) olarak kaydedilir.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Örneğin sporcu 20 km/s hızdaki koşuyu tamamlayamazsa, test hızı 19.5 km/s olarak kaydedilir.  VO2max (ml.kg–1.min–1) = 28.3 – (2.15 x C) – (0.741 x Y) – (0.0357 x K) + (0.0586 x Y x H) + (1.03 x H)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C= cinsiyet (erkek=1; kız=2)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Y= yaş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K= vücut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ağırlıg</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ı (kg)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H= hız</a:t>
            </a:r>
            <a:endPar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4" name="Metin kutusu 3">
            <a:extLst>
              <a:ext uri="{FF2B5EF4-FFF2-40B4-BE49-F238E27FC236}">
                <a16:creationId xmlns:a16="http://schemas.microsoft.com/office/drawing/2014/main" id="{7EF2D80C-3E3F-42E7-ADE4-A3783B114C80}"/>
              </a:ext>
            </a:extLst>
          </p:cNvPr>
          <p:cNvSpPr txBox="1"/>
          <p:nvPr/>
        </p:nvSpPr>
        <p:spPr>
          <a:xfrm>
            <a:off x="522514" y="3404720"/>
            <a:ext cx="375557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30-15 IFT Değerlendirmesi</a:t>
            </a:r>
          </a:p>
        </p:txBody>
      </p:sp>
      <p:pic>
        <p:nvPicPr>
          <p:cNvPr id="5" name="Resim 1">
            <a:extLst>
              <a:ext uri="{FF2B5EF4-FFF2-40B4-BE49-F238E27FC236}">
                <a16:creationId xmlns:a16="http://schemas.microsoft.com/office/drawing/2014/main" id="{60BD85EF-62A5-922A-54FD-9C941A7731EC}"/>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2117183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F3A2B981-0C44-4356-BB26-695491AE0401}"/>
              </a:ext>
            </a:extLst>
          </p:cNvPr>
          <p:cNvSpPr txBox="1"/>
          <p:nvPr/>
        </p:nvSpPr>
        <p:spPr>
          <a:xfrm>
            <a:off x="444137" y="127567"/>
            <a:ext cx="12618720" cy="7698711"/>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3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Anaerobik Testler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Wingate</a:t>
            </a:r>
            <a:r>
              <a:rPr kumimoji="0" lang="tr-TR"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Testi</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Sporcunun vücut ağırlığı tespit edilir.</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Test ağırlığı, vücut ağırlığının %7,5’i (kg X 0,075) olarak belirlenir.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Her voleybol sporcusunun vücut ağırlığının kg’ı başına 7,5 g’a karşılık gelen ağırlık test esnasında uygulanacak direnç olarak bisikletin kefesine yerleştirildikten sonra test başlar, belirlenen bir pedal hızına ulaşmaları için (130-150 </a:t>
            </a:r>
            <a:r>
              <a:rPr kumimoji="0" lang="tr-TR"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rpm</a:t>
            </a: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başlangıçta 3-4 </a:t>
            </a:r>
            <a:r>
              <a:rPr kumimoji="0" lang="tr-TR"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sn</a:t>
            </a: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yüksüz, daha sonra yüklü olarak 30 </a:t>
            </a:r>
            <a:r>
              <a:rPr kumimoji="0" lang="tr-TR"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sn</a:t>
            </a: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süre ile mümkün olan en yüksek maksimal istemli pedal hızını korumaları </a:t>
            </a:r>
            <a:r>
              <a:rPr kumimoji="0" lang="tr-TR"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isteir</a:t>
            </a: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Araştırma grubunun zirve güç, ortalama güç, en düşük güç ve yorgunluk indeksi değerleri bisiklet </a:t>
            </a:r>
            <a:r>
              <a:rPr kumimoji="0" lang="tr-TR"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ergonometrisine</a:t>
            </a: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bağlı olduğu bilgisayarda yer alan her 5 saniyenin ortalamasını veren </a:t>
            </a:r>
            <a:r>
              <a:rPr kumimoji="0" lang="tr-TR"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WAnT</a:t>
            </a: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test programı kullanılarak elde edilmiştir. Yorgunluk indeksi de (WYI), </a:t>
            </a:r>
            <a:r>
              <a:rPr kumimoji="0" lang="tr-TR"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WPmaks</a:t>
            </a: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testteki en yüksek güç değeri, </a:t>
            </a:r>
            <a:r>
              <a:rPr kumimoji="0" lang="tr-TR"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WPmin</a:t>
            </a: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ise en düşük güç değeri olmak üzere şu formül aracılığında hesaplanmıştır (</a:t>
            </a:r>
            <a:r>
              <a:rPr kumimoji="0" lang="tr-TR"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Inbar</a:t>
            </a: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ve ark., 1996).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WYI = [(</a:t>
            </a:r>
            <a:r>
              <a:rPr kumimoji="0" lang="tr-TR"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WPmaks</a:t>
            </a: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 </a:t>
            </a:r>
            <a:r>
              <a:rPr kumimoji="0" lang="tr-TR"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WPmin</a:t>
            </a: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 WPmaks-1] . </a:t>
            </a:r>
          </a:p>
        </p:txBody>
      </p:sp>
      <p:pic>
        <p:nvPicPr>
          <p:cNvPr id="2" name="Resim 1">
            <a:extLst>
              <a:ext uri="{FF2B5EF4-FFF2-40B4-BE49-F238E27FC236}">
                <a16:creationId xmlns:a16="http://schemas.microsoft.com/office/drawing/2014/main" id="{3100DCF7-29EE-458F-B2D6-8C43FA059BD9}"/>
              </a:ext>
            </a:extLst>
          </p:cNvPr>
          <p:cNvPicPr>
            <a:picLocks noChangeAspect="1"/>
          </p:cNvPicPr>
          <p:nvPr/>
        </p:nvPicPr>
        <p:blipFill>
          <a:blip r:embed="rId2"/>
          <a:stretch>
            <a:fillRect/>
          </a:stretch>
        </p:blipFill>
        <p:spPr>
          <a:xfrm>
            <a:off x="12643812" y="0"/>
            <a:ext cx="1896020" cy="969348"/>
          </a:xfrm>
          <a:prstGeom prst="rect">
            <a:avLst/>
          </a:prstGeom>
        </p:spPr>
      </p:pic>
    </p:spTree>
    <p:extLst>
      <p:ext uri="{BB962C8B-B14F-4D97-AF65-F5344CB8AC3E}">
        <p14:creationId xmlns:p14="http://schemas.microsoft.com/office/powerpoint/2010/main" val="34528256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14E9E0AD-EDB0-4FF5-B9CB-50C5A1C28E27}"/>
              </a:ext>
            </a:extLst>
          </p:cNvPr>
          <p:cNvSpPr txBox="1"/>
          <p:nvPr/>
        </p:nvSpPr>
        <p:spPr>
          <a:xfrm>
            <a:off x="587829" y="2084062"/>
            <a:ext cx="5300354" cy="5575052"/>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Farklı çeşitleri vardır: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Koşu için 30 saniye dinlenme </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aralığıyla</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12x20m ya da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6x35m tekrarlı sprint testi </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Koşu testleri ile</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En iyi sprint zamanı </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Ortalama sprint zamanı </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Toplam sprint zamanı </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Performans düşüş yüzdesi </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değerleri</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ortaya konulabilir</a:t>
            </a:r>
            <a:r>
              <a:rPr kumimoji="0" lang="tr-TR" sz="18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a:t>
            </a:r>
          </a:p>
        </p:txBody>
      </p:sp>
      <p:sp>
        <p:nvSpPr>
          <p:cNvPr id="5" name="Metin kutusu 4">
            <a:extLst>
              <a:ext uri="{FF2B5EF4-FFF2-40B4-BE49-F238E27FC236}">
                <a16:creationId xmlns:a16="http://schemas.microsoft.com/office/drawing/2014/main" id="{358EB1D3-5DD4-416E-BB16-6D7C88DC253F}"/>
              </a:ext>
            </a:extLst>
          </p:cNvPr>
          <p:cNvSpPr txBox="1"/>
          <p:nvPr/>
        </p:nvSpPr>
        <p:spPr>
          <a:xfrm>
            <a:off x="1159328" y="820039"/>
            <a:ext cx="902970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40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RAST (tekrarlı sprint testi)</a:t>
            </a:r>
          </a:p>
        </p:txBody>
      </p:sp>
      <p:sp>
        <p:nvSpPr>
          <p:cNvPr id="9" name="Metin kutusu 8">
            <a:extLst>
              <a:ext uri="{FF2B5EF4-FFF2-40B4-BE49-F238E27FC236}">
                <a16:creationId xmlns:a16="http://schemas.microsoft.com/office/drawing/2014/main" id="{F9F46C72-84B3-4914-B783-F93999D0A5C6}"/>
              </a:ext>
            </a:extLst>
          </p:cNvPr>
          <p:cNvSpPr txBox="1"/>
          <p:nvPr/>
        </p:nvSpPr>
        <p:spPr>
          <a:xfrm>
            <a:off x="7121236" y="3292035"/>
            <a:ext cx="7315200" cy="225106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Güç= kg x mesafe2/zaman3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Yorgunluk İndeksi= (zirve güç – minimum güç çıktısı) / zirve güç x 100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Ortalama Zaman= S1+S2+S3+S4+S5+S6/6</a:t>
            </a:r>
          </a:p>
        </p:txBody>
      </p:sp>
      <p:pic>
        <p:nvPicPr>
          <p:cNvPr id="4" name="Resim 1">
            <a:extLst>
              <a:ext uri="{FF2B5EF4-FFF2-40B4-BE49-F238E27FC236}">
                <a16:creationId xmlns:a16="http://schemas.microsoft.com/office/drawing/2014/main" id="{4B7070FF-CA28-5B33-B162-2AF4B564DF30}"/>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32841168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352794"/>
            <a:ext cx="5670590" cy="708779"/>
          </a:xfrm>
          <a:prstGeom prst="rect">
            <a:avLst/>
          </a:prstGeom>
          <a:noFill/>
          <a:ln/>
        </p:spPr>
        <p:txBody>
          <a:bodyPr wrap="none" lIns="0" tIns="0" rIns="0" bIns="0" rtlCol="0" anchor="t"/>
          <a:lstStyle/>
          <a:p>
            <a:pPr marL="0" marR="0" lvl="0" indent="0" algn="l" defTabSz="914400" rtl="0" eaLnBrk="1" fontAlgn="auto" latinLnBrk="0" hangingPunct="1">
              <a:lnSpc>
                <a:spcPts val="5550"/>
              </a:lnSpc>
              <a:spcBef>
                <a:spcPts val="0"/>
              </a:spcBef>
              <a:spcAft>
                <a:spcPts val="0"/>
              </a:spcAft>
              <a:buClrTx/>
              <a:buSzTx/>
              <a:buFontTx/>
              <a:buNone/>
              <a:tabLst/>
              <a:defRPr/>
            </a:pPr>
            <a:r>
              <a:rPr kumimoji="0" lang="en-US" sz="4000" b="1"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Kuvvet Testleri</a:t>
            </a:r>
            <a:endParaRPr kumimoji="0" lang="en-US" sz="40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4" name="Shape 1"/>
          <p:cNvSpPr/>
          <p:nvPr/>
        </p:nvSpPr>
        <p:spPr>
          <a:xfrm>
            <a:off x="6145534" y="3428017"/>
            <a:ext cx="3664863" cy="2474952"/>
          </a:xfrm>
          <a:prstGeom prst="roundRect">
            <a:avLst>
              <a:gd name="adj" fmla="val 1375"/>
            </a:avLst>
          </a:prstGeom>
          <a:solidFill>
            <a:srgbClr val="434348"/>
          </a:solidFill>
          <a:ln/>
        </p:spPr>
        <p:txBody>
          <a:bodyPr/>
          <a:lstStyle/>
          <a:p>
            <a:endParaRPr lang="tr-TR">
              <a:solidFill>
                <a:schemeClr val="bg1"/>
              </a:solidFill>
            </a:endParaRPr>
          </a:p>
        </p:txBody>
      </p:sp>
      <p:sp>
        <p:nvSpPr>
          <p:cNvPr id="5" name="Text 2"/>
          <p:cNvSpPr/>
          <p:nvPr/>
        </p:nvSpPr>
        <p:spPr>
          <a:xfrm>
            <a:off x="6507004" y="3594299"/>
            <a:ext cx="2835235" cy="354330"/>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Times New Roman" panose="02020603050405020304" pitchFamily="18" charset="0"/>
                <a:ea typeface="Instrument Sans Medium" pitchFamily="34" charset="-122"/>
                <a:cs typeface="Times New Roman" panose="02020603050405020304" pitchFamily="18" charset="0"/>
              </a:rPr>
              <a:t>Sıçrama Testleri</a:t>
            </a:r>
            <a:endParaRPr kumimoji="0" lang="en-US" sz="28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6" name="Text 3"/>
          <p:cNvSpPr/>
          <p:nvPr/>
        </p:nvSpPr>
        <p:spPr>
          <a:xfrm>
            <a:off x="6506999" y="4381444"/>
            <a:ext cx="3211235" cy="362903"/>
          </a:xfrm>
          <a:prstGeom prst="rect">
            <a:avLst/>
          </a:prstGeom>
          <a:noFill/>
          <a:ln/>
        </p:spPr>
        <p:txBody>
          <a:bodyPr wrap="non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 typeface="Wingdings" panose="05000000000000000000" pitchFamily="2" charset="2"/>
              <a:buChar char="q"/>
              <a:tabLst/>
              <a:defRPr/>
            </a:pPr>
            <a:r>
              <a:rPr kumimoji="0" lang="en-US" sz="2400" b="0" i="0" u="none" strike="noStrike" kern="1200" cap="none" spc="0" normalizeH="0" baseline="0" noProof="0" dirty="0">
                <a:ln>
                  <a:noFill/>
                </a:ln>
                <a:solidFill>
                  <a:schemeClr val="bg1"/>
                </a:solidFill>
                <a:effectLst/>
                <a:uLnTx/>
                <a:uFillTx/>
                <a:latin typeface="Times New Roman" panose="02020603050405020304" pitchFamily="18" charset="0"/>
                <a:ea typeface="Inter" pitchFamily="34" charset="-122"/>
                <a:cs typeface="Times New Roman" panose="02020603050405020304" pitchFamily="18" charset="0"/>
              </a:rPr>
              <a:t>Squat </a:t>
            </a:r>
            <a:r>
              <a:rPr kumimoji="0" lang="en-US" sz="2400" b="0" i="0" u="none" strike="noStrike" kern="1200" cap="none" spc="0" normalizeH="0" baseline="0" noProof="0" dirty="0" err="1">
                <a:ln>
                  <a:noFill/>
                </a:ln>
                <a:solidFill>
                  <a:schemeClr val="bg1"/>
                </a:solidFill>
                <a:effectLst/>
                <a:uLnTx/>
                <a:uFillTx/>
                <a:latin typeface="Times New Roman" panose="02020603050405020304" pitchFamily="18" charset="0"/>
                <a:ea typeface="Inter" pitchFamily="34" charset="-122"/>
                <a:cs typeface="Times New Roman" panose="02020603050405020304" pitchFamily="18" charset="0"/>
              </a:rPr>
              <a:t>Sıçrama</a:t>
            </a:r>
            <a:endParaRPr kumimoji="0" lang="en-US" sz="2400" b="0"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7" name="Text 4"/>
          <p:cNvSpPr/>
          <p:nvPr/>
        </p:nvSpPr>
        <p:spPr>
          <a:xfrm>
            <a:off x="6507004" y="4844772"/>
            <a:ext cx="3211235" cy="362903"/>
          </a:xfrm>
          <a:prstGeom prst="rect">
            <a:avLst/>
          </a:prstGeom>
          <a:noFill/>
          <a:ln/>
        </p:spPr>
        <p:txBody>
          <a:bodyPr wrap="non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 typeface="Wingdings" panose="05000000000000000000" pitchFamily="2" charset="2"/>
              <a:buChar char="q"/>
              <a:tabLst/>
              <a:defRPr/>
            </a:pPr>
            <a:r>
              <a:rPr kumimoji="0" lang="en-US" sz="2400" b="0" i="0" u="none" strike="noStrike" kern="1200" cap="none" spc="0" normalizeH="0" baseline="0" noProof="0" dirty="0">
                <a:ln>
                  <a:noFill/>
                </a:ln>
                <a:solidFill>
                  <a:schemeClr val="bg1"/>
                </a:solidFill>
                <a:effectLst/>
                <a:uLnTx/>
                <a:uFillTx/>
                <a:latin typeface="Times New Roman" panose="02020603050405020304" pitchFamily="18" charset="0"/>
                <a:ea typeface="Inter" pitchFamily="34" charset="-122"/>
                <a:cs typeface="Times New Roman" panose="02020603050405020304" pitchFamily="18" charset="0"/>
              </a:rPr>
              <a:t>CMJ</a:t>
            </a:r>
            <a:endParaRPr kumimoji="0" lang="en-US" sz="2400" b="0"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8" name="Text 5"/>
          <p:cNvSpPr/>
          <p:nvPr/>
        </p:nvSpPr>
        <p:spPr>
          <a:xfrm>
            <a:off x="6507004" y="5286970"/>
            <a:ext cx="3211235" cy="362903"/>
          </a:xfrm>
          <a:prstGeom prst="rect">
            <a:avLst/>
          </a:prstGeom>
          <a:noFill/>
          <a:ln/>
        </p:spPr>
        <p:txBody>
          <a:bodyPr wrap="non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 typeface="Wingdings" panose="05000000000000000000" pitchFamily="2" charset="2"/>
              <a:buChar char="q"/>
              <a:tabLst/>
              <a:defRPr/>
            </a:pPr>
            <a:r>
              <a:rPr kumimoji="0" lang="en-US" sz="2400" b="0" i="0" u="none" strike="noStrike" kern="1200" cap="none" spc="0" normalizeH="0" baseline="0" noProof="0" dirty="0">
                <a:ln>
                  <a:noFill/>
                </a:ln>
                <a:solidFill>
                  <a:schemeClr val="bg1"/>
                </a:solidFill>
                <a:effectLst/>
                <a:uLnTx/>
                <a:uFillTx/>
                <a:latin typeface="Times New Roman" panose="02020603050405020304" pitchFamily="18" charset="0"/>
                <a:ea typeface="Inter" pitchFamily="34" charset="-122"/>
                <a:cs typeface="Times New Roman" panose="02020603050405020304" pitchFamily="18" charset="0"/>
              </a:rPr>
              <a:t>Durarak Uzun Atlama</a:t>
            </a:r>
            <a:endParaRPr kumimoji="0" lang="en-US" sz="2400" b="0"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9" name="Shape 6"/>
          <p:cNvSpPr/>
          <p:nvPr/>
        </p:nvSpPr>
        <p:spPr>
          <a:xfrm>
            <a:off x="10157337" y="3433012"/>
            <a:ext cx="3664863" cy="2474952"/>
          </a:xfrm>
          <a:prstGeom prst="roundRect">
            <a:avLst>
              <a:gd name="adj" fmla="val 1375"/>
            </a:avLst>
          </a:prstGeom>
          <a:solidFill>
            <a:srgbClr val="434348"/>
          </a:solidFill>
          <a:ln/>
        </p:spPr>
        <p:txBody>
          <a:bodyPr/>
          <a:lstStyle/>
          <a:p>
            <a:endParaRPr lang="tr-TR" dirty="0">
              <a:latin typeface="Times New Roman" panose="02020603050405020304" pitchFamily="18" charset="0"/>
              <a:cs typeface="Times New Roman" panose="02020603050405020304" pitchFamily="18" charset="0"/>
            </a:endParaRPr>
          </a:p>
        </p:txBody>
      </p:sp>
      <p:sp>
        <p:nvSpPr>
          <p:cNvPr id="10" name="Text 7"/>
          <p:cNvSpPr/>
          <p:nvPr/>
        </p:nvSpPr>
        <p:spPr>
          <a:xfrm>
            <a:off x="10398681" y="3628549"/>
            <a:ext cx="2835235" cy="354330"/>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Times New Roman" panose="02020603050405020304" pitchFamily="18" charset="0"/>
                <a:ea typeface="Instrument Sans Medium" pitchFamily="34" charset="-122"/>
                <a:cs typeface="Times New Roman" panose="02020603050405020304" pitchFamily="18" charset="0"/>
              </a:rPr>
              <a:t>Direnç Testleri</a:t>
            </a:r>
            <a:endParaRPr kumimoji="0" lang="en-US" sz="28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11" name="Text 8"/>
          <p:cNvSpPr/>
          <p:nvPr/>
        </p:nvSpPr>
        <p:spPr>
          <a:xfrm>
            <a:off x="10398681" y="4118967"/>
            <a:ext cx="3211235" cy="725805"/>
          </a:xfrm>
          <a:prstGeom prst="rect">
            <a:avLst/>
          </a:prstGeom>
          <a:noFill/>
          <a:ln/>
        </p:spPr>
        <p:txBody>
          <a:bodyPr wrap="squar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 typeface="Wingdings" panose="05000000000000000000" pitchFamily="2" charset="2"/>
              <a:buChar char="q"/>
              <a:tabLst/>
              <a:defRPr/>
            </a:pPr>
            <a:r>
              <a:rPr kumimoji="0" lang="en-US" sz="2400" b="0" i="0" u="none" strike="noStrike" kern="1200" cap="none" spc="0" normalizeH="0" baseline="0" noProof="0" dirty="0">
                <a:ln>
                  <a:noFill/>
                </a:ln>
                <a:solidFill>
                  <a:schemeClr val="bg1"/>
                </a:solidFill>
                <a:effectLst/>
                <a:uLnTx/>
                <a:uFillTx/>
                <a:latin typeface="Times New Roman" panose="02020603050405020304" pitchFamily="18" charset="0"/>
                <a:ea typeface="Inter" pitchFamily="34" charset="-122"/>
                <a:cs typeface="Times New Roman" panose="02020603050405020304" pitchFamily="18" charset="0"/>
              </a:rPr>
              <a:t>6 Tekrar Maksimum (6 TM)</a:t>
            </a:r>
            <a:endParaRPr kumimoji="0" lang="en-US" sz="2400" b="0"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12" name="Text 9"/>
          <p:cNvSpPr/>
          <p:nvPr/>
        </p:nvSpPr>
        <p:spPr>
          <a:xfrm>
            <a:off x="10398681" y="4924068"/>
            <a:ext cx="3211235" cy="725805"/>
          </a:xfrm>
          <a:prstGeom prst="rect">
            <a:avLst/>
          </a:prstGeom>
          <a:noFill/>
          <a:ln/>
        </p:spPr>
        <p:txBody>
          <a:bodyPr wrap="square" lIns="0" tIns="0" rIns="0" bIns="0" rtlCol="0" anchor="t"/>
          <a:lstStyle/>
          <a:p>
            <a:pPr marL="342900" marR="0" lvl="0" indent="-342900" algn="l" defTabSz="914400" rtl="0" eaLnBrk="1" fontAlgn="auto" latinLnBrk="0" hangingPunct="1">
              <a:lnSpc>
                <a:spcPts val="2850"/>
              </a:lnSpc>
              <a:spcBef>
                <a:spcPts val="0"/>
              </a:spcBef>
              <a:spcAft>
                <a:spcPts val="0"/>
              </a:spcAft>
              <a:buClrTx/>
              <a:buSzPct val="100000"/>
              <a:buFont typeface="Wingdings" panose="05000000000000000000" pitchFamily="2" charset="2"/>
              <a:buChar char="q"/>
              <a:tabLst/>
              <a:defRPr/>
            </a:pPr>
            <a:r>
              <a:rPr kumimoji="0" lang="en-US" sz="2400" b="0" i="0" u="none" strike="noStrike" kern="1200" cap="none" spc="0" normalizeH="0" baseline="0" noProof="0" dirty="0">
                <a:ln>
                  <a:noFill/>
                </a:ln>
                <a:solidFill>
                  <a:schemeClr val="bg1"/>
                </a:solidFill>
                <a:effectLst/>
                <a:uLnTx/>
                <a:uFillTx/>
                <a:latin typeface="Times New Roman" panose="02020603050405020304" pitchFamily="18" charset="0"/>
                <a:ea typeface="Inter" pitchFamily="34" charset="-122"/>
                <a:cs typeface="Times New Roman" panose="02020603050405020304" pitchFamily="18" charset="0"/>
              </a:rPr>
              <a:t>10 Tekrar Maksimum (10 TM)</a:t>
            </a:r>
            <a:endParaRPr kumimoji="0" lang="en-US" sz="2400" b="0"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pic>
        <p:nvPicPr>
          <p:cNvPr id="13" name="Resim 12">
            <a:extLst>
              <a:ext uri="{FF2B5EF4-FFF2-40B4-BE49-F238E27FC236}">
                <a16:creationId xmlns:a16="http://schemas.microsoft.com/office/drawing/2014/main" id="{3301DCD6-58C6-45F2-A805-769BC0A47BE3}"/>
              </a:ext>
            </a:extLst>
          </p:cNvPr>
          <p:cNvPicPr>
            <a:picLocks noChangeAspect="1"/>
          </p:cNvPicPr>
          <p:nvPr/>
        </p:nvPicPr>
        <p:blipFill>
          <a:blip r:embed="rId4"/>
          <a:stretch>
            <a:fillRect/>
          </a:stretch>
        </p:blipFill>
        <p:spPr>
          <a:xfrm>
            <a:off x="11816298" y="497545"/>
            <a:ext cx="2175204" cy="217520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FFF0BFFD-2181-4EF4-A419-F59DC318E27E}"/>
              </a:ext>
            </a:extLst>
          </p:cNvPr>
          <p:cNvSpPr txBox="1"/>
          <p:nvPr/>
        </p:nvSpPr>
        <p:spPr>
          <a:xfrm>
            <a:off x="1819149" y="2295618"/>
            <a:ext cx="11930718" cy="2805063"/>
          </a:xfrm>
          <a:prstGeom prst="rect">
            <a:avLst/>
          </a:prstGeom>
          <a:noFill/>
        </p:spPr>
        <p:txBody>
          <a:bodyPr wrap="square">
            <a:spAutoFit/>
          </a:bodyPr>
          <a:lstStyle/>
          <a:p>
            <a:pPr algn="just">
              <a:lnSpc>
                <a:spcPct val="150000"/>
              </a:lnSpc>
            </a:pPr>
            <a:r>
              <a:rPr lang="tr-TR" sz="2400" b="1" dirty="0">
                <a:latin typeface="Times New Roman" panose="02020603050405020304" pitchFamily="18" charset="0"/>
                <a:cs typeface="Times New Roman" panose="02020603050405020304" pitchFamily="18" charset="0"/>
              </a:rPr>
              <a:t>YETENEK SEÇİMİ</a:t>
            </a:r>
          </a:p>
          <a:p>
            <a:pPr algn="just">
              <a:lnSpc>
                <a:spcPct val="150000"/>
              </a:lnSpc>
            </a:pPr>
            <a:r>
              <a:rPr lang="tr-TR" sz="2400" dirty="0">
                <a:latin typeface="Times New Roman" panose="02020603050405020304" pitchFamily="18" charset="0"/>
                <a:cs typeface="Times New Roman" panose="02020603050405020304" pitchFamily="18" charset="0"/>
              </a:rPr>
              <a:t>Çocukların mümkün olabilecek en erken yaşta başarılı olabilecekleri dala yönlendirmek üzere gruplandırılmasıdır. </a:t>
            </a:r>
          </a:p>
          <a:p>
            <a:pPr algn="just">
              <a:lnSpc>
                <a:spcPct val="150000"/>
              </a:lnSpc>
            </a:pPr>
            <a:r>
              <a:rPr lang="tr-TR" sz="2400" dirty="0">
                <a:latin typeface="Times New Roman" panose="02020603050405020304" pitchFamily="18" charset="0"/>
                <a:cs typeface="Times New Roman" panose="02020603050405020304" pitchFamily="18" charset="0"/>
              </a:rPr>
              <a:t>Yapılan bir çok araştırmada belli bir yaş grubu içinde, ortalamanın üzerinde olan kişi sayısının       % 5-6 arasında olduğu saptanmıştır.</a:t>
            </a:r>
          </a:p>
        </p:txBody>
      </p:sp>
      <p:pic>
        <p:nvPicPr>
          <p:cNvPr id="4" name="Resim 1">
            <a:extLst>
              <a:ext uri="{FF2B5EF4-FFF2-40B4-BE49-F238E27FC236}">
                <a16:creationId xmlns:a16="http://schemas.microsoft.com/office/drawing/2014/main" id="{54EDBE16-6E59-42C0-ABC8-8527685CD79D}"/>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4341852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452E7162-B871-4E0F-8F7B-E82C7ED82C7E}"/>
              </a:ext>
            </a:extLst>
          </p:cNvPr>
          <p:cNvSpPr txBox="1"/>
          <p:nvPr/>
        </p:nvSpPr>
        <p:spPr>
          <a:xfrm>
            <a:off x="554181" y="1498700"/>
            <a:ext cx="4447310"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Squat</a:t>
            </a:r>
            <a:r>
              <a:rPr kumimoji="0" lang="tr-TR" sz="32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Sıçrama</a:t>
            </a:r>
          </a:p>
        </p:txBody>
      </p:sp>
      <p:sp>
        <p:nvSpPr>
          <p:cNvPr id="5" name="Metin kutusu 4">
            <a:extLst>
              <a:ext uri="{FF2B5EF4-FFF2-40B4-BE49-F238E27FC236}">
                <a16:creationId xmlns:a16="http://schemas.microsoft.com/office/drawing/2014/main" id="{218E3E98-1398-41BF-9294-71D2EB2A13A9}"/>
              </a:ext>
            </a:extLst>
          </p:cNvPr>
          <p:cNvSpPr txBox="1"/>
          <p:nvPr/>
        </p:nvSpPr>
        <p:spPr>
          <a:xfrm>
            <a:off x="290943" y="2093463"/>
            <a:ext cx="5999019" cy="3359061"/>
          </a:xfrm>
          <a:prstGeom prst="rect">
            <a:avLst/>
          </a:prstGeom>
          <a:noFill/>
        </p:spPr>
        <p:txBody>
          <a:bodyPr wrap="square">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Amaç kişinin patlayıcı kuvvetini test etmektir.</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Kişi ayakları omuz </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genişliğinde</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açık 900 </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squat</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pozisyonundan sıçrayabildikleri en yüksek noktaya sıçramaları gerekir.</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7" name="Metin kutusu 6">
            <a:extLst>
              <a:ext uri="{FF2B5EF4-FFF2-40B4-BE49-F238E27FC236}">
                <a16:creationId xmlns:a16="http://schemas.microsoft.com/office/drawing/2014/main" id="{537100A0-EA9E-4CC7-A366-C2B8D3548098}"/>
              </a:ext>
            </a:extLst>
          </p:cNvPr>
          <p:cNvSpPr txBox="1"/>
          <p:nvPr/>
        </p:nvSpPr>
        <p:spPr>
          <a:xfrm>
            <a:off x="553768" y="431876"/>
            <a:ext cx="731520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40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SIÇRAMA  TESTLERİ</a:t>
            </a:r>
          </a:p>
        </p:txBody>
      </p:sp>
      <p:sp>
        <p:nvSpPr>
          <p:cNvPr id="9" name="Metin kutusu 8">
            <a:extLst>
              <a:ext uri="{FF2B5EF4-FFF2-40B4-BE49-F238E27FC236}">
                <a16:creationId xmlns:a16="http://schemas.microsoft.com/office/drawing/2014/main" id="{1F622FF4-92F1-41A5-974C-198194E6A3CE}"/>
              </a:ext>
            </a:extLst>
          </p:cNvPr>
          <p:cNvSpPr txBox="1"/>
          <p:nvPr/>
        </p:nvSpPr>
        <p:spPr>
          <a:xfrm>
            <a:off x="7200900" y="3037063"/>
            <a:ext cx="7315200" cy="3913059"/>
          </a:xfrm>
          <a:prstGeom prst="rect">
            <a:avLst/>
          </a:prstGeom>
          <a:noFill/>
        </p:spPr>
        <p:txBody>
          <a:bodyPr wrap="square">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Amaç kişinin patlayıcı kuvvetini test etmektir.</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Kişi ayakları omuz </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genişliğinde</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açık 900 </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squat</a:t>
            </a:r>
            <a:endPar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pozisyonundan sıçrayabildikleri en yüksek noktaya</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sıçramaları gerekir.</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Duvarda, </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vertec</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ya da sıçrama ölçüm platformları</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smartspeed</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optojump</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forceplate</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chronojump</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my</a:t>
            </a:r>
            <a:endPar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jump</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vb.)</a:t>
            </a:r>
          </a:p>
        </p:txBody>
      </p:sp>
      <p:sp>
        <p:nvSpPr>
          <p:cNvPr id="11" name="Metin kutusu 10">
            <a:extLst>
              <a:ext uri="{FF2B5EF4-FFF2-40B4-BE49-F238E27FC236}">
                <a16:creationId xmlns:a16="http://schemas.microsoft.com/office/drawing/2014/main" id="{B218D0DE-E973-4313-B3DA-A8DC58D3E202}"/>
              </a:ext>
            </a:extLst>
          </p:cNvPr>
          <p:cNvSpPr txBox="1"/>
          <p:nvPr/>
        </p:nvSpPr>
        <p:spPr>
          <a:xfrm>
            <a:off x="7408718" y="2295534"/>
            <a:ext cx="3449782"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CMJ</a:t>
            </a:r>
          </a:p>
        </p:txBody>
      </p:sp>
      <p:pic>
        <p:nvPicPr>
          <p:cNvPr id="12" name="Resim 11">
            <a:extLst>
              <a:ext uri="{FF2B5EF4-FFF2-40B4-BE49-F238E27FC236}">
                <a16:creationId xmlns:a16="http://schemas.microsoft.com/office/drawing/2014/main" id="{6A54D0EC-6A5D-4494-A685-9C1FB84658DC}"/>
              </a:ext>
            </a:extLst>
          </p:cNvPr>
          <p:cNvPicPr>
            <a:picLocks noChangeAspect="1"/>
          </p:cNvPicPr>
          <p:nvPr/>
        </p:nvPicPr>
        <p:blipFill>
          <a:blip r:embed="rId2"/>
          <a:stretch>
            <a:fillRect/>
          </a:stretch>
        </p:blipFill>
        <p:spPr>
          <a:xfrm>
            <a:off x="1693785" y="5196890"/>
            <a:ext cx="2739669" cy="3068019"/>
          </a:xfrm>
          <a:prstGeom prst="rect">
            <a:avLst/>
          </a:prstGeom>
        </p:spPr>
      </p:pic>
      <p:pic>
        <p:nvPicPr>
          <p:cNvPr id="8" name="Resim 1">
            <a:extLst>
              <a:ext uri="{FF2B5EF4-FFF2-40B4-BE49-F238E27FC236}">
                <a16:creationId xmlns:a16="http://schemas.microsoft.com/office/drawing/2014/main" id="{E5AF422D-38DC-4AC7-85A8-273C9C2F1BE9}"/>
              </a:ext>
            </a:extLst>
          </p:cNvPr>
          <p:cNvPicPr>
            <a:picLocks noChangeAspect="1"/>
          </p:cNvPicPr>
          <p:nvPr/>
        </p:nvPicPr>
        <p:blipFill>
          <a:blip r:embed="rId3"/>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42256206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35D9DC7A-A17A-4921-B3DE-C5D39404B928}"/>
              </a:ext>
            </a:extLst>
          </p:cNvPr>
          <p:cNvSpPr txBox="1"/>
          <p:nvPr/>
        </p:nvSpPr>
        <p:spPr>
          <a:xfrm>
            <a:off x="464785" y="281725"/>
            <a:ext cx="11194868" cy="7375545"/>
          </a:xfrm>
          <a:prstGeom prst="rect">
            <a:avLst/>
          </a:prstGeom>
          <a:noFill/>
        </p:spPr>
        <p:txBody>
          <a:bodyPr wrap="square">
            <a:spAutoFit/>
          </a:bodyPr>
          <a:lstStyle/>
          <a:p>
            <a:pPr algn="just">
              <a:lnSpc>
                <a:spcPct val="200000"/>
              </a:lnSpc>
            </a:pPr>
            <a:r>
              <a:rPr lang="tr-TR" sz="2400" b="1" dirty="0">
                <a:latin typeface="Times New Roman" panose="02020603050405020304" pitchFamily="18" charset="0"/>
                <a:cs typeface="Times New Roman" panose="02020603050405020304" pitchFamily="18" charset="0"/>
              </a:rPr>
              <a:t>Durarak uzun Atlama</a:t>
            </a:r>
          </a:p>
          <a:p>
            <a:pPr algn="just">
              <a:lnSpc>
                <a:spcPct val="200000"/>
              </a:lnSpc>
            </a:pPr>
            <a:r>
              <a:rPr lang="tr-TR" sz="2400" dirty="0">
                <a:latin typeface="Times New Roman" panose="02020603050405020304" pitchFamily="18" charset="0"/>
                <a:cs typeface="Times New Roman" panose="02020603050405020304" pitchFamily="18" charset="0"/>
              </a:rPr>
              <a:t>Başlangıç aşaması da dahil olmak üzere atletik oluşumun tüm aşamaları için uygulanabilen bacak kaslarının güç çıktısını ölçer. </a:t>
            </a:r>
          </a:p>
          <a:p>
            <a:pPr marL="342900" indent="-34290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Dizleri hızla bükerek ve kolları vücudun yanında sallayarak ileriye </a:t>
            </a:r>
          </a:p>
          <a:p>
            <a:pPr algn="just">
              <a:lnSpc>
                <a:spcPct val="200000"/>
              </a:lnSpc>
            </a:pPr>
            <a:r>
              <a:rPr lang="tr-TR" sz="2400" dirty="0" err="1">
                <a:latin typeface="Times New Roman" panose="02020603050405020304" pitchFamily="18" charset="0"/>
                <a:cs typeface="Times New Roman" panose="02020603050405020304" pitchFamily="18" charset="0"/>
              </a:rPr>
              <a:t>doğru</a:t>
            </a:r>
            <a:r>
              <a:rPr lang="tr-TR" sz="2400" dirty="0">
                <a:latin typeface="Times New Roman" panose="02020603050405020304" pitchFamily="18" charset="0"/>
                <a:cs typeface="Times New Roman" panose="02020603050405020304" pitchFamily="18" charset="0"/>
              </a:rPr>
              <a:t> sıçrama yapılır. </a:t>
            </a:r>
          </a:p>
          <a:p>
            <a:pPr marL="342900" indent="-34290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Uzun atlama esnasında vücut mümkün </a:t>
            </a:r>
            <a:r>
              <a:rPr lang="tr-TR" sz="2400" dirty="0" err="1">
                <a:latin typeface="Times New Roman" panose="02020603050405020304" pitchFamily="18" charset="0"/>
                <a:cs typeface="Times New Roman" panose="02020603050405020304" pitchFamily="18" charset="0"/>
              </a:rPr>
              <a:t>olduğunca</a:t>
            </a:r>
            <a:r>
              <a:rPr lang="tr-TR" sz="2400" dirty="0">
                <a:latin typeface="Times New Roman" panose="02020603050405020304" pitchFamily="18" charset="0"/>
                <a:cs typeface="Times New Roman" panose="02020603050405020304" pitchFamily="18" charset="0"/>
              </a:rPr>
              <a:t> öne </a:t>
            </a:r>
            <a:r>
              <a:rPr lang="tr-TR" sz="2400" dirty="0" err="1">
                <a:latin typeface="Times New Roman" panose="02020603050405020304" pitchFamily="18" charset="0"/>
                <a:cs typeface="Times New Roman" panose="02020603050405020304" pitchFamily="18" charset="0"/>
              </a:rPr>
              <a:t>doğru</a:t>
            </a:r>
            <a:r>
              <a:rPr lang="tr-TR" sz="2400" dirty="0">
                <a:latin typeface="Times New Roman" panose="02020603050405020304" pitchFamily="18" charset="0"/>
                <a:cs typeface="Times New Roman" panose="02020603050405020304" pitchFamily="18" charset="0"/>
              </a:rPr>
              <a:t> itilir. </a:t>
            </a:r>
          </a:p>
          <a:p>
            <a:pPr marL="342900" indent="-34290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Başlangıç çizgisiyle, kişinin başlangıç çizgisine en yakın olan </a:t>
            </a:r>
            <a:r>
              <a:rPr lang="tr-TR" sz="2400" dirty="0" err="1">
                <a:latin typeface="Times New Roman" panose="02020603050405020304" pitchFamily="18" charset="0"/>
                <a:cs typeface="Times New Roman" panose="02020603050405020304" pitchFamily="18" charset="0"/>
              </a:rPr>
              <a:t>ayağın</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topuğu</a:t>
            </a:r>
            <a:r>
              <a:rPr lang="tr-TR" sz="2400" dirty="0">
                <a:latin typeface="Times New Roman" panose="02020603050405020304" pitchFamily="18" charset="0"/>
                <a:cs typeface="Times New Roman" panose="02020603050405020304" pitchFamily="18" charset="0"/>
              </a:rPr>
              <a:t> arasındaki mesafe ölçülür. </a:t>
            </a:r>
          </a:p>
          <a:p>
            <a:pPr marL="342900" indent="-342900" algn="just">
              <a:lnSpc>
                <a:spcPct val="200000"/>
              </a:lnSpc>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Dikey sıçrama testinde </a:t>
            </a:r>
            <a:r>
              <a:rPr lang="tr-TR" sz="2400" dirty="0" err="1">
                <a:latin typeface="Times New Roman" panose="02020603050405020304" pitchFamily="18" charset="0"/>
                <a:cs typeface="Times New Roman" panose="02020603050405020304" pitchFamily="18" charset="0"/>
              </a:rPr>
              <a:t>olduğu</a:t>
            </a:r>
            <a:r>
              <a:rPr lang="tr-TR" sz="2400" dirty="0">
                <a:latin typeface="Times New Roman" panose="02020603050405020304" pitchFamily="18" charset="0"/>
                <a:cs typeface="Times New Roman" panose="02020603050405020304" pitchFamily="18" charset="0"/>
              </a:rPr>
              <a:t> gibi minimum 3 dakika aralıklarla test üç kez tekrarlanıp ve en iyi puan alınır.</a:t>
            </a:r>
          </a:p>
        </p:txBody>
      </p:sp>
      <p:pic>
        <p:nvPicPr>
          <p:cNvPr id="4" name="Resim 3">
            <a:extLst>
              <a:ext uri="{FF2B5EF4-FFF2-40B4-BE49-F238E27FC236}">
                <a16:creationId xmlns:a16="http://schemas.microsoft.com/office/drawing/2014/main" id="{320A6A24-8F4D-44A8-BF44-7DB8542DBB5A}"/>
              </a:ext>
            </a:extLst>
          </p:cNvPr>
          <p:cNvPicPr>
            <a:picLocks noChangeAspect="1"/>
          </p:cNvPicPr>
          <p:nvPr/>
        </p:nvPicPr>
        <p:blipFill>
          <a:blip r:embed="rId2"/>
          <a:stretch>
            <a:fillRect/>
          </a:stretch>
        </p:blipFill>
        <p:spPr>
          <a:xfrm>
            <a:off x="9522822" y="2201775"/>
            <a:ext cx="4991942" cy="2509993"/>
          </a:xfrm>
          <a:prstGeom prst="rect">
            <a:avLst/>
          </a:prstGeom>
        </p:spPr>
      </p:pic>
    </p:spTree>
    <p:extLst>
      <p:ext uri="{BB962C8B-B14F-4D97-AF65-F5344CB8AC3E}">
        <p14:creationId xmlns:p14="http://schemas.microsoft.com/office/powerpoint/2010/main" val="28712124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F1A7C5EE-1D38-4006-A9CC-20A015D94DA6}"/>
              </a:ext>
            </a:extLst>
          </p:cNvPr>
          <p:cNvSpPr txBox="1"/>
          <p:nvPr/>
        </p:nvSpPr>
        <p:spPr>
          <a:xfrm>
            <a:off x="277091" y="724325"/>
            <a:ext cx="8895484" cy="225106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Kullanım </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pratikliği</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ve erişim </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kolaylığı</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nedeniyle tüm sıçrama testlerinde kullanılabilir.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Uygulamanın kurulumu ve üyelikle birlikte </a:t>
            </a:r>
            <a:r>
              <a:rPr kumimoji="0" lang="tr-TR" sz="2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ulaşılabilirliği</a:t>
            </a: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kolaydır.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Geçerlilik güvenirlilik çalışmaları da yapılmıştır.</a:t>
            </a:r>
          </a:p>
        </p:txBody>
      </p:sp>
      <p:sp>
        <p:nvSpPr>
          <p:cNvPr id="7" name="Metin kutusu 6">
            <a:extLst>
              <a:ext uri="{FF2B5EF4-FFF2-40B4-BE49-F238E27FC236}">
                <a16:creationId xmlns:a16="http://schemas.microsoft.com/office/drawing/2014/main" id="{20A1158A-33D5-44EE-8498-6856A45BC17E}"/>
              </a:ext>
            </a:extLst>
          </p:cNvPr>
          <p:cNvSpPr txBox="1"/>
          <p:nvPr/>
        </p:nvSpPr>
        <p:spPr>
          <a:xfrm>
            <a:off x="277091" y="-30369"/>
            <a:ext cx="7315200" cy="754694"/>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32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My </a:t>
            </a:r>
            <a:r>
              <a:rPr kumimoji="0" lang="tr-TR" sz="32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Jump</a:t>
            </a:r>
            <a:endParaRPr kumimoji="0" lang="tr-TR" sz="32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pic>
        <p:nvPicPr>
          <p:cNvPr id="8" name="Resim 7">
            <a:extLst>
              <a:ext uri="{FF2B5EF4-FFF2-40B4-BE49-F238E27FC236}">
                <a16:creationId xmlns:a16="http://schemas.microsoft.com/office/drawing/2014/main" id="{5DBBD1B6-9D23-4413-B14D-6F5D6E1C0CA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73491" y="1"/>
            <a:ext cx="4779818" cy="2286000"/>
          </a:xfrm>
          <a:prstGeom prst="rect">
            <a:avLst/>
          </a:prstGeom>
          <a:noFill/>
          <a:ln>
            <a:noFill/>
          </a:ln>
        </p:spPr>
      </p:pic>
      <p:pic>
        <p:nvPicPr>
          <p:cNvPr id="9" name="Resim 8">
            <a:extLst>
              <a:ext uri="{FF2B5EF4-FFF2-40B4-BE49-F238E27FC236}">
                <a16:creationId xmlns:a16="http://schemas.microsoft.com/office/drawing/2014/main" id="{E77C5680-009B-4CA8-9645-A7A2E1A4A08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927672"/>
            <a:ext cx="3587202" cy="3244505"/>
          </a:xfrm>
          <a:prstGeom prst="rect">
            <a:avLst/>
          </a:prstGeom>
          <a:noFill/>
          <a:ln>
            <a:noFill/>
          </a:ln>
        </p:spPr>
      </p:pic>
      <p:sp>
        <p:nvSpPr>
          <p:cNvPr id="11" name="Metin kutusu 10">
            <a:extLst>
              <a:ext uri="{FF2B5EF4-FFF2-40B4-BE49-F238E27FC236}">
                <a16:creationId xmlns:a16="http://schemas.microsoft.com/office/drawing/2014/main" id="{2E77D8B7-1E12-4C44-8B6E-375A52444636}"/>
              </a:ext>
            </a:extLst>
          </p:cNvPr>
          <p:cNvSpPr txBox="1"/>
          <p:nvPr/>
        </p:nvSpPr>
        <p:spPr>
          <a:xfrm>
            <a:off x="3900488" y="3529388"/>
            <a:ext cx="10051040" cy="477483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Güç(</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Watt</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21.67 x vücut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ağırlığı</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(kg) x dikey sıçrama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değeri</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(metre) x 0.05 (Bulgan &amp; Basar 2018)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PeakGüç</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(W) = 60.7 × (sıçrama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yüksekliği</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cm) + 45.3 ×(vücut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ağırlığı</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kg) – 2.055 (Fukuda 2018)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Peakgüç</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61.9 x (sıçrama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yükseklig</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i cm) + 36 × (vücut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ağırlığı</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kg) + 1.822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Hoffman</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2006)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Ortalama Güç= 21.2 x (sıçrama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yükseklig</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i cm) + 23 × (vücut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ağırlığı</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kg) – 1.393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Hoffman</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2006)</a:t>
            </a:r>
          </a:p>
        </p:txBody>
      </p:sp>
    </p:spTree>
    <p:extLst>
      <p:ext uri="{BB962C8B-B14F-4D97-AF65-F5344CB8AC3E}">
        <p14:creationId xmlns:p14="http://schemas.microsoft.com/office/powerpoint/2010/main" val="26058316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3F6852F-9156-40B5-8F86-3A18B5BA2001}"/>
              </a:ext>
            </a:extLst>
          </p:cNvPr>
          <p:cNvPicPr>
            <a:picLocks noChangeAspect="1"/>
          </p:cNvPicPr>
          <p:nvPr/>
        </p:nvPicPr>
        <p:blipFill>
          <a:blip r:embed="rId2"/>
          <a:stretch>
            <a:fillRect/>
          </a:stretch>
        </p:blipFill>
        <p:spPr>
          <a:xfrm>
            <a:off x="2512000" y="1016218"/>
            <a:ext cx="9606400" cy="6197164"/>
          </a:xfrm>
          <a:prstGeom prst="rect">
            <a:avLst/>
          </a:prstGeom>
        </p:spPr>
      </p:pic>
      <p:sp>
        <p:nvSpPr>
          <p:cNvPr id="4" name="Metin kutusu 3">
            <a:extLst>
              <a:ext uri="{FF2B5EF4-FFF2-40B4-BE49-F238E27FC236}">
                <a16:creationId xmlns:a16="http://schemas.microsoft.com/office/drawing/2014/main" id="{5E83C8BF-F72F-4D55-8931-4BA7CDC10A3A}"/>
              </a:ext>
            </a:extLst>
          </p:cNvPr>
          <p:cNvSpPr txBox="1"/>
          <p:nvPr/>
        </p:nvSpPr>
        <p:spPr>
          <a:xfrm>
            <a:off x="1700212" y="400665"/>
            <a:ext cx="7315200"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200" b="0" i="0" u="none" strike="noStrike" kern="1200" cap="none" spc="0" normalizeH="0" baseline="0" noProof="0" dirty="0">
                <a:ln>
                  <a:noFill/>
                </a:ln>
                <a:solidFill>
                  <a:prstClr val="white"/>
                </a:solidFill>
                <a:effectLst/>
                <a:uLnTx/>
                <a:uFillTx/>
                <a:latin typeface="Calibri" panose="020F0502020204030204"/>
                <a:ea typeface="+mn-ea"/>
                <a:cs typeface="+mn-cs"/>
              </a:rPr>
              <a:t>Ortalama  değerler</a:t>
            </a:r>
          </a:p>
        </p:txBody>
      </p:sp>
    </p:spTree>
    <p:extLst>
      <p:ext uri="{BB962C8B-B14F-4D97-AF65-F5344CB8AC3E}">
        <p14:creationId xmlns:p14="http://schemas.microsoft.com/office/powerpoint/2010/main" val="6506360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o 2">
            <a:extLst>
              <a:ext uri="{FF2B5EF4-FFF2-40B4-BE49-F238E27FC236}">
                <a16:creationId xmlns:a16="http://schemas.microsoft.com/office/drawing/2014/main" id="{76A04325-C622-4B71-80B6-5F7D006E4FFD}"/>
              </a:ext>
            </a:extLst>
          </p:cNvPr>
          <p:cNvGraphicFramePr>
            <a:graphicFrameLocks noGrp="1"/>
          </p:cNvGraphicFramePr>
          <p:nvPr>
            <p:extLst>
              <p:ext uri="{D42A27DB-BD31-4B8C-83A1-F6EECF244321}">
                <p14:modId xmlns:p14="http://schemas.microsoft.com/office/powerpoint/2010/main" val="109434904"/>
              </p:ext>
            </p:extLst>
          </p:nvPr>
        </p:nvGraphicFramePr>
        <p:xfrm>
          <a:off x="1682045" y="-8890"/>
          <a:ext cx="11638844" cy="8238490"/>
        </p:xfrm>
        <a:graphic>
          <a:graphicData uri="http://schemas.openxmlformats.org/drawingml/2006/table">
            <a:tbl>
              <a:tblPr firstRow="1" firstCol="1" bandRow="1">
                <a:tableStyleId>{5C22544A-7EE6-4342-B048-85BDC9FD1C3A}</a:tableStyleId>
              </a:tblPr>
              <a:tblGrid>
                <a:gridCol w="2023661">
                  <a:extLst>
                    <a:ext uri="{9D8B030D-6E8A-4147-A177-3AD203B41FA5}">
                      <a16:colId xmlns:a16="http://schemas.microsoft.com/office/drawing/2014/main" val="1528655125"/>
                    </a:ext>
                  </a:extLst>
                </a:gridCol>
                <a:gridCol w="3365314">
                  <a:extLst>
                    <a:ext uri="{9D8B030D-6E8A-4147-A177-3AD203B41FA5}">
                      <a16:colId xmlns:a16="http://schemas.microsoft.com/office/drawing/2014/main" val="3716982128"/>
                    </a:ext>
                  </a:extLst>
                </a:gridCol>
                <a:gridCol w="3052262">
                  <a:extLst>
                    <a:ext uri="{9D8B030D-6E8A-4147-A177-3AD203B41FA5}">
                      <a16:colId xmlns:a16="http://schemas.microsoft.com/office/drawing/2014/main" val="2147137209"/>
                    </a:ext>
                  </a:extLst>
                </a:gridCol>
                <a:gridCol w="3197607">
                  <a:extLst>
                    <a:ext uri="{9D8B030D-6E8A-4147-A177-3AD203B41FA5}">
                      <a16:colId xmlns:a16="http://schemas.microsoft.com/office/drawing/2014/main" val="1724344584"/>
                    </a:ext>
                  </a:extLst>
                </a:gridCol>
              </a:tblGrid>
              <a:tr h="157481">
                <a:tc rowSpan="2">
                  <a:txBody>
                    <a:bodyPr/>
                    <a:lstStyle/>
                    <a:p>
                      <a:pPr algn="l" rtl="0" fontAlgn="ctr"/>
                      <a:r>
                        <a:rPr lang="tr-TR" sz="1000" u="none" strike="noStrike" dirty="0" err="1">
                          <a:effectLst/>
                        </a:rPr>
                        <a:t>Akarçeşme</a:t>
                      </a:r>
                      <a:r>
                        <a:rPr lang="tr-TR" sz="1000" u="none" strike="noStrike" dirty="0">
                          <a:effectLst/>
                        </a:rPr>
                        <a:t> ve ark. (2018)</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rowSpan="2">
                  <a:txBody>
                    <a:bodyPr/>
                    <a:lstStyle/>
                    <a:p>
                      <a:pPr algn="l" rtl="0" fontAlgn="ctr"/>
                      <a:r>
                        <a:rPr lang="tr-TR" sz="1000" u="none" strike="noStrike" dirty="0">
                          <a:effectLst/>
                        </a:rPr>
                        <a:t>n-536                      yaş 14</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Dikey sıçrama (cm)          </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sv-SE" sz="1000" u="none" strike="noStrike">
                          <a:effectLst/>
                        </a:rPr>
                        <a:t>Erkeklerde 30.1 ± 4.9   kızlarda 28.1 ± 5.3</a:t>
                      </a:r>
                      <a:endParaRPr lang="sv-SE"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1569697483"/>
                  </a:ext>
                </a:extLst>
              </a:tr>
              <a:tr h="157481">
                <a:tc vMerge="1">
                  <a:txBody>
                    <a:bodyPr/>
                    <a:lstStyle/>
                    <a:p>
                      <a:endParaRPr lang="tr-TR"/>
                    </a:p>
                  </a:txBody>
                  <a:tcPr/>
                </a:tc>
                <a:tc vMerge="1">
                  <a:txBody>
                    <a:bodyPr/>
                    <a:lstStyle/>
                    <a:p>
                      <a:endParaRPr lang="tr-TR"/>
                    </a:p>
                  </a:txBody>
                  <a:tcPr/>
                </a:tc>
                <a:tc>
                  <a:txBody>
                    <a:bodyPr/>
                    <a:lstStyle/>
                    <a:p>
                      <a:pPr algn="l" rtl="0" fontAlgn="ctr"/>
                      <a:r>
                        <a:rPr lang="tr-TR" sz="1000" u="none" strike="noStrike">
                          <a:effectLst/>
                        </a:rPr>
                        <a:t>Yaylanarak sıçrama (cm)</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sv-SE" sz="1000" u="none" strike="noStrike">
                          <a:effectLst/>
                        </a:rPr>
                        <a:t>Erkeklerde 33.5 ± 5.4  kızlarda 30.9 ± 5.9 </a:t>
                      </a:r>
                      <a:endParaRPr lang="sv-SE"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1024821058"/>
                  </a:ext>
                </a:extLst>
              </a:tr>
              <a:tr h="153919">
                <a:tc rowSpan="2">
                  <a:txBody>
                    <a:bodyPr/>
                    <a:lstStyle/>
                    <a:p>
                      <a:pPr algn="l" rtl="0" fontAlgn="ctr"/>
                      <a:r>
                        <a:rPr lang="tr-TR" sz="1000" u="none" strike="noStrike">
                          <a:effectLst/>
                        </a:rPr>
                        <a:t>Paz ve ark. (2017)</a:t>
                      </a:r>
                      <a:endParaRPr lang="tr-TR" sz="1000" b="0" i="0" u="none" strike="noStrike">
                        <a:solidFill>
                          <a:srgbClr val="000000"/>
                        </a:solidFill>
                        <a:effectLst/>
                        <a:latin typeface="Times New Roman" panose="02020603050405020304" pitchFamily="18" charset="0"/>
                      </a:endParaRPr>
                    </a:p>
                  </a:txBody>
                  <a:tcPr marL="4588" marR="4588" marT="4588" marB="0" anchor="ctr"/>
                </a:tc>
                <a:tc rowSpan="2">
                  <a:txBody>
                    <a:bodyPr/>
                    <a:lstStyle/>
                    <a:p>
                      <a:pPr algn="l" rtl="0" fontAlgn="ctr"/>
                      <a:r>
                        <a:rPr lang="tr-TR" sz="1000" u="none" strike="noStrike" dirty="0">
                          <a:effectLst/>
                        </a:rPr>
                        <a:t>n-43                        yaş 13.6 ± 1.2 yıl kız voleybolcular</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Dikey sıçrama (cm)         </a:t>
                      </a:r>
                      <a:endParaRPr lang="tr-TR" sz="1000" b="0" i="0" u="none" strike="noStrike">
                        <a:solidFill>
                          <a:srgbClr val="000000"/>
                        </a:solidFill>
                        <a:effectLst/>
                        <a:latin typeface="Times New Roman" panose="02020603050405020304" pitchFamily="18" charset="0"/>
                      </a:endParaRPr>
                    </a:p>
                  </a:txBody>
                  <a:tcPr marL="4588" marR="4588" marT="4588" marB="0" anchor="ctr"/>
                </a:tc>
                <a:tc rowSpan="2">
                  <a:txBody>
                    <a:bodyPr/>
                    <a:lstStyle/>
                    <a:p>
                      <a:pPr algn="l" rtl="0" fontAlgn="ctr"/>
                      <a:r>
                        <a:rPr lang="tr-TR" sz="1000" u="none" strike="noStrike">
                          <a:effectLst/>
                        </a:rPr>
                        <a:t>Smaçör 31.7 ± 6.3                       pasör 31.0 ± 3.5      libero 35.2 ± 4.2                       orta oyuncu 34.5 ± 6.5 </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4222132462"/>
                  </a:ext>
                </a:extLst>
              </a:tr>
              <a:tr h="229314">
                <a:tc vMerge="1">
                  <a:txBody>
                    <a:bodyPr/>
                    <a:lstStyle/>
                    <a:p>
                      <a:endParaRPr lang="tr-TR"/>
                    </a:p>
                  </a:txBody>
                  <a:tcPr/>
                </a:tc>
                <a:tc vMerge="1">
                  <a:txBody>
                    <a:bodyPr/>
                    <a:lstStyle/>
                    <a:p>
                      <a:endParaRPr lang="tr-TR"/>
                    </a:p>
                  </a:txBody>
                  <a:tcPr/>
                </a:tc>
                <a:tc>
                  <a:txBody>
                    <a:bodyPr/>
                    <a:lstStyle/>
                    <a:p>
                      <a:pPr algn="l" rtl="0" fontAlgn="ctr"/>
                      <a:r>
                        <a:rPr lang="tr-TR" sz="1000" u="none" strike="noStrike">
                          <a:effectLst/>
                        </a:rPr>
                        <a:t>Yaylanarak sıçrama (cm)</a:t>
                      </a:r>
                      <a:endParaRPr lang="tr-TR" sz="1000" b="0" i="0" u="none" strike="noStrike">
                        <a:solidFill>
                          <a:srgbClr val="000000"/>
                        </a:solidFill>
                        <a:effectLst/>
                        <a:latin typeface="Times New Roman" panose="02020603050405020304" pitchFamily="18" charset="0"/>
                      </a:endParaRPr>
                    </a:p>
                  </a:txBody>
                  <a:tcPr marL="4588" marR="4588" marT="4588" marB="0" anchor="ctr"/>
                </a:tc>
                <a:tc vMerge="1">
                  <a:txBody>
                    <a:bodyPr/>
                    <a:lstStyle/>
                    <a:p>
                      <a:endParaRPr lang="tr-TR"/>
                    </a:p>
                  </a:txBody>
                  <a:tcPr/>
                </a:tc>
                <a:extLst>
                  <a:ext uri="{0D108BD9-81ED-4DB2-BD59-A6C34878D82A}">
                    <a16:rowId xmlns:a16="http://schemas.microsoft.com/office/drawing/2014/main" val="1279085172"/>
                  </a:ext>
                </a:extLst>
              </a:tr>
              <a:tr h="310355">
                <a:tc>
                  <a:txBody>
                    <a:bodyPr/>
                    <a:lstStyle/>
                    <a:p>
                      <a:pPr algn="l" rtl="0" fontAlgn="ctr"/>
                      <a:r>
                        <a:rPr lang="tr-TR" sz="1000" u="none" strike="noStrike" dirty="0" err="1">
                          <a:effectLst/>
                        </a:rPr>
                        <a:t>Tsoukos</a:t>
                      </a:r>
                      <a:r>
                        <a:rPr lang="tr-TR" sz="1000" u="none" strike="noStrike" dirty="0">
                          <a:effectLst/>
                        </a:rPr>
                        <a:t> ve ark. (2019)</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dirty="0">
                          <a:effectLst/>
                        </a:rPr>
                        <a:t>n-64                        yaş    14.4 ± 0.5 yıl              kız voleybolcular</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Blok sıçraması, Smaç sıçraması    Yaylanarak sıçrama (cm)</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Blok sıçraması 31.0 ± 4.8                   smaç sıçraması 49.5 ± 6.2         yaylanarak sıçrama 29.8 ± 4.1 </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4256659746"/>
                  </a:ext>
                </a:extLst>
              </a:tr>
              <a:tr h="153919">
                <a:tc rowSpan="2">
                  <a:txBody>
                    <a:bodyPr/>
                    <a:lstStyle/>
                    <a:p>
                      <a:pPr algn="l" rtl="0" fontAlgn="ctr"/>
                      <a:r>
                        <a:rPr lang="tr-TR" sz="1000" u="none" strike="noStrike">
                          <a:effectLst/>
                        </a:rPr>
                        <a:t>Nesic ve ark. (2014)</a:t>
                      </a:r>
                      <a:endParaRPr lang="tr-TR" sz="1000" b="0" i="0" u="none" strike="noStrike">
                        <a:solidFill>
                          <a:srgbClr val="000000"/>
                        </a:solidFill>
                        <a:effectLst/>
                        <a:latin typeface="Times New Roman" panose="02020603050405020304" pitchFamily="18" charset="0"/>
                      </a:endParaRPr>
                    </a:p>
                  </a:txBody>
                  <a:tcPr marL="4588" marR="4588" marT="4588" marB="0" anchor="ctr"/>
                </a:tc>
                <a:tc rowSpan="2">
                  <a:txBody>
                    <a:bodyPr/>
                    <a:lstStyle/>
                    <a:p>
                      <a:pPr algn="l" rtl="0" fontAlgn="ctr"/>
                      <a:r>
                        <a:rPr lang="pt-BR" sz="1000" u="none" strike="noStrike" dirty="0">
                          <a:effectLst/>
                        </a:rPr>
                        <a:t>n-42                        13-14 yaş kız  voleybolcular</a:t>
                      </a:r>
                      <a:endParaRPr lang="pt-BR" sz="1000" b="0" i="0" u="none" strike="noStrike" dirty="0">
                        <a:solidFill>
                          <a:srgbClr val="000000"/>
                        </a:solidFill>
                        <a:effectLst/>
                        <a:latin typeface="Times New Roman" panose="02020603050405020304" pitchFamily="18" charset="0"/>
                      </a:endParaRPr>
                    </a:p>
                  </a:txBody>
                  <a:tcPr marL="4588" marR="4588" marT="4588" marB="0" anchor="ctr"/>
                </a:tc>
                <a:tc rowSpan="2">
                  <a:txBody>
                    <a:bodyPr/>
                    <a:lstStyle/>
                    <a:p>
                      <a:pPr algn="l" rtl="0" fontAlgn="ctr"/>
                      <a:r>
                        <a:rPr lang="tr-TR" sz="1000" u="none" strike="noStrike">
                          <a:effectLst/>
                        </a:rPr>
                        <a:t>Yaylanarak sıçrama (cm)</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es-ES" sz="1000" u="none" strike="noStrike">
                          <a:effectLst/>
                        </a:rPr>
                        <a:t>13 yaş kız 21.17 ± 4.97</a:t>
                      </a:r>
                      <a:endParaRPr lang="es-ES"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3957524921"/>
                  </a:ext>
                </a:extLst>
              </a:tr>
              <a:tr h="153919">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l" rtl="0" fontAlgn="ctr"/>
                      <a:r>
                        <a:rPr lang="es-ES" sz="1000" u="none" strike="noStrike">
                          <a:effectLst/>
                        </a:rPr>
                        <a:t> 14 yaş kız 26.08 ± 4.20 </a:t>
                      </a:r>
                      <a:endParaRPr lang="es-ES"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1725352749"/>
                  </a:ext>
                </a:extLst>
              </a:tr>
              <a:tr h="157481">
                <a:tc rowSpan="6">
                  <a:txBody>
                    <a:bodyPr/>
                    <a:lstStyle/>
                    <a:p>
                      <a:pPr algn="l" rtl="0" fontAlgn="ctr"/>
                      <a:r>
                        <a:rPr lang="tr-TR" sz="1000" u="none" strike="noStrike">
                          <a:effectLst/>
                        </a:rPr>
                        <a:t>Milić  ve ark. (2017)</a:t>
                      </a:r>
                      <a:endParaRPr lang="tr-TR" sz="1000" b="0" i="0" u="none" strike="noStrike">
                        <a:solidFill>
                          <a:srgbClr val="494949"/>
                        </a:solidFill>
                        <a:effectLst/>
                        <a:latin typeface="Times New Roman" panose="02020603050405020304" pitchFamily="18" charset="0"/>
                      </a:endParaRPr>
                    </a:p>
                  </a:txBody>
                  <a:tcPr marL="4588" marR="4588" marT="4588" marB="0" anchor="ctr"/>
                </a:tc>
                <a:tc>
                  <a:txBody>
                    <a:bodyPr/>
                    <a:lstStyle/>
                    <a:p>
                      <a:pPr algn="l" rtl="0" fontAlgn="ctr"/>
                      <a:r>
                        <a:rPr lang="pt-BR" sz="1000" u="none" strike="noStrike" dirty="0">
                          <a:effectLst/>
                        </a:rPr>
                        <a:t>Pasör (n-30)              yaş 14.0±0.9 yıl,</a:t>
                      </a:r>
                      <a:endParaRPr lang="pt-BR" sz="1000" b="0" i="0" u="none" strike="noStrike" dirty="0">
                        <a:solidFill>
                          <a:srgbClr val="000000"/>
                        </a:solidFill>
                        <a:effectLst/>
                        <a:latin typeface="Times New Roman" panose="02020603050405020304" pitchFamily="18" charset="0"/>
                      </a:endParaRPr>
                    </a:p>
                  </a:txBody>
                  <a:tcPr marL="4588" marR="4588" marT="4588" marB="0" anchor="ctr"/>
                </a:tc>
                <a:tc rowSpan="6">
                  <a:txBody>
                    <a:bodyPr/>
                    <a:lstStyle/>
                    <a:p>
                      <a:pPr algn="l" rtl="0" fontAlgn="ctr"/>
                      <a:r>
                        <a:rPr lang="tr-TR" sz="1000" u="none" strike="noStrike">
                          <a:effectLst/>
                        </a:rPr>
                        <a:t>Durarak uzun atlama (cm)</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Pasör 180.4 ± 16.1</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3841937402"/>
                  </a:ext>
                </a:extLst>
              </a:tr>
              <a:tr h="157481">
                <a:tc vMerge="1">
                  <a:txBody>
                    <a:bodyPr/>
                    <a:lstStyle/>
                    <a:p>
                      <a:endParaRPr lang="tr-TR"/>
                    </a:p>
                  </a:txBody>
                  <a:tcPr/>
                </a:tc>
                <a:tc>
                  <a:txBody>
                    <a:bodyPr/>
                    <a:lstStyle/>
                    <a:p>
                      <a:pPr algn="l" rtl="0" fontAlgn="ctr"/>
                      <a:r>
                        <a:rPr lang="pt-BR" sz="1000" u="none" strike="noStrike" dirty="0">
                          <a:effectLst/>
                        </a:rPr>
                        <a:t>smaçör (n-41)           pasör çaprazı (n-54)       </a:t>
                      </a:r>
                      <a:endParaRPr lang="pt-BR" sz="1000" b="0" i="0" u="none" strike="noStrike" dirty="0">
                        <a:solidFill>
                          <a:srgbClr val="000000"/>
                        </a:solidFill>
                        <a:effectLst/>
                        <a:latin typeface="Times New Roman" panose="02020603050405020304" pitchFamily="18" charset="0"/>
                      </a:endParaRPr>
                    </a:p>
                  </a:txBody>
                  <a:tcPr marL="4588" marR="4588" marT="4588" marB="0" anchor="ctr"/>
                </a:tc>
                <a:tc vMerge="1">
                  <a:txBody>
                    <a:bodyPr/>
                    <a:lstStyle/>
                    <a:p>
                      <a:endParaRPr lang="tr-TR"/>
                    </a:p>
                  </a:txBody>
                  <a:tcPr/>
                </a:tc>
                <a:tc>
                  <a:txBody>
                    <a:bodyPr/>
                    <a:lstStyle/>
                    <a:p>
                      <a:pPr algn="l" rtl="0" fontAlgn="ctr"/>
                      <a:r>
                        <a:rPr lang="tr-TR" sz="1000" u="none" strike="noStrike">
                          <a:effectLst/>
                        </a:rPr>
                        <a:t>Smaçör178.7 ±20.3                                          </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4041089799"/>
                  </a:ext>
                </a:extLst>
              </a:tr>
              <a:tr h="157481">
                <a:tc vMerge="1">
                  <a:txBody>
                    <a:bodyPr/>
                    <a:lstStyle/>
                    <a:p>
                      <a:endParaRPr lang="tr-TR"/>
                    </a:p>
                  </a:txBody>
                  <a:tcPr/>
                </a:tc>
                <a:tc>
                  <a:txBody>
                    <a:bodyPr/>
                    <a:lstStyle/>
                    <a:p>
                      <a:pPr algn="l" rtl="0" fontAlgn="ctr"/>
                      <a:r>
                        <a:rPr lang="pt-BR" sz="1000" u="none" strike="noStrike" dirty="0">
                          <a:effectLst/>
                        </a:rPr>
                        <a:t> orta oyuncu (n-28)       libero (n-28)</a:t>
                      </a:r>
                      <a:endParaRPr lang="pt-BR" sz="1000" b="0" i="0" u="none" strike="noStrike" dirty="0">
                        <a:solidFill>
                          <a:srgbClr val="000000"/>
                        </a:solidFill>
                        <a:effectLst/>
                        <a:latin typeface="Times New Roman" panose="02020603050405020304" pitchFamily="18" charset="0"/>
                      </a:endParaRPr>
                    </a:p>
                  </a:txBody>
                  <a:tcPr marL="4588" marR="4588" marT="4588" marB="0" anchor="ctr"/>
                </a:tc>
                <a:tc vMerge="1">
                  <a:txBody>
                    <a:bodyPr/>
                    <a:lstStyle/>
                    <a:p>
                      <a:endParaRPr lang="tr-TR"/>
                    </a:p>
                  </a:txBody>
                  <a:tcPr/>
                </a:tc>
                <a:tc>
                  <a:txBody>
                    <a:bodyPr/>
                    <a:lstStyle/>
                    <a:p>
                      <a:pPr algn="l" rtl="0" fontAlgn="ctr"/>
                      <a:r>
                        <a:rPr lang="tr-TR" sz="1000" u="none" strike="noStrike">
                          <a:effectLst/>
                        </a:rPr>
                        <a:t> pasör çaprazı 177.4 ± 19.11                                </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1335772243"/>
                  </a:ext>
                </a:extLst>
              </a:tr>
              <a:tr h="153919">
                <a:tc vMerge="1">
                  <a:txBody>
                    <a:bodyPr/>
                    <a:lstStyle/>
                    <a:p>
                      <a:endParaRPr lang="tr-TR"/>
                    </a:p>
                  </a:txBody>
                  <a:tcPr/>
                </a:tc>
                <a:tc>
                  <a:txBody>
                    <a:bodyPr/>
                    <a:lstStyle/>
                    <a:p>
                      <a:pPr algn="l" fontAlgn="ctr"/>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4588" marR="4588" marT="4588" marB="0" anchor="ctr"/>
                </a:tc>
                <a:tc vMerge="1">
                  <a:txBody>
                    <a:bodyPr/>
                    <a:lstStyle/>
                    <a:p>
                      <a:endParaRPr lang="tr-TR"/>
                    </a:p>
                  </a:txBody>
                  <a:tcPr/>
                </a:tc>
                <a:tc>
                  <a:txBody>
                    <a:bodyPr/>
                    <a:lstStyle/>
                    <a:p>
                      <a:pPr algn="l" rtl="0" fontAlgn="ctr"/>
                      <a:r>
                        <a:rPr lang="es-ES" sz="1000" u="none" strike="noStrike">
                          <a:effectLst/>
                        </a:rPr>
                        <a:t> orta oyuncu 173. 9 ± 23.61                               </a:t>
                      </a:r>
                      <a:endParaRPr lang="es-ES"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786305748"/>
                  </a:ext>
                </a:extLst>
              </a:tr>
              <a:tr h="153919">
                <a:tc vMerge="1">
                  <a:txBody>
                    <a:bodyPr/>
                    <a:lstStyle/>
                    <a:p>
                      <a:endParaRPr lang="tr-TR"/>
                    </a:p>
                  </a:txBody>
                  <a:tcPr/>
                </a:tc>
                <a:tc>
                  <a:txBody>
                    <a:bodyPr/>
                    <a:lstStyle/>
                    <a:p>
                      <a:pPr algn="l" fontAlgn="ctr"/>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4588" marR="4588" marT="4588" marB="0" anchor="ctr"/>
                </a:tc>
                <a:tc vMerge="1">
                  <a:txBody>
                    <a:bodyPr/>
                    <a:lstStyle/>
                    <a:p>
                      <a:endParaRPr lang="tr-TR"/>
                    </a:p>
                  </a:txBody>
                  <a:tcPr/>
                </a:tc>
                <a:tc>
                  <a:txBody>
                    <a:bodyPr/>
                    <a:lstStyle/>
                    <a:p>
                      <a:pPr algn="l" rtl="0" fontAlgn="ctr"/>
                      <a:r>
                        <a:rPr lang="tr-TR" sz="1000" u="none" strike="noStrike">
                          <a:effectLst/>
                        </a:rPr>
                        <a:t> libero 73.5 ± 18.9</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2931553825"/>
                  </a:ext>
                </a:extLst>
              </a:tr>
              <a:tr h="153919">
                <a:tc vMerge="1">
                  <a:txBody>
                    <a:bodyPr/>
                    <a:lstStyle/>
                    <a:p>
                      <a:endParaRPr lang="tr-TR"/>
                    </a:p>
                  </a:txBody>
                  <a:tcPr/>
                </a:tc>
                <a:tc>
                  <a:txBody>
                    <a:bodyPr/>
                    <a:lstStyle/>
                    <a:p>
                      <a:pPr algn="l" fontAlgn="ctr"/>
                      <a:r>
                        <a:rPr lang="tr-TR" sz="1000" u="none" strike="noStrike" dirty="0">
                          <a:effectLst/>
                        </a:rPr>
                        <a:t> </a:t>
                      </a:r>
                      <a:endParaRPr lang="tr-TR" sz="1000" b="0" i="0" u="none" strike="noStrike" dirty="0">
                        <a:solidFill>
                          <a:srgbClr val="000000"/>
                        </a:solidFill>
                        <a:effectLst/>
                        <a:latin typeface="Arial" panose="020B0604020202020204" pitchFamily="34" charset="0"/>
                      </a:endParaRPr>
                    </a:p>
                  </a:txBody>
                  <a:tcPr marL="4588" marR="4588" marT="4588" marB="0" anchor="ctr"/>
                </a:tc>
                <a:tc vMerge="1">
                  <a:txBody>
                    <a:bodyPr/>
                    <a:lstStyle/>
                    <a:p>
                      <a:endParaRPr lang="tr-TR"/>
                    </a:p>
                  </a:txBody>
                  <a:tcPr/>
                </a:tc>
                <a:tc>
                  <a:txBody>
                    <a:bodyPr/>
                    <a:lstStyle/>
                    <a:p>
                      <a:pPr algn="l" rtl="0" fontAlgn="ctr"/>
                      <a:r>
                        <a:rPr lang="tr-TR" sz="1000" u="none" strike="noStrike">
                          <a:effectLst/>
                        </a:rPr>
                        <a:t> </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1335866931"/>
                  </a:ext>
                </a:extLst>
              </a:tr>
              <a:tr h="153919">
                <a:tc rowSpan="8">
                  <a:txBody>
                    <a:bodyPr/>
                    <a:lstStyle/>
                    <a:p>
                      <a:pPr algn="l" rtl="0" fontAlgn="ctr"/>
                      <a:r>
                        <a:rPr lang="tr-TR" sz="1000" u="none" strike="noStrike">
                          <a:effectLst/>
                        </a:rPr>
                        <a:t>Fazuli ve ark. (2023)</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11-16 yaş arası</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Erkek</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 </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859357602"/>
                  </a:ext>
                </a:extLst>
              </a:tr>
              <a:tr h="153919">
                <a:tc vMerge="1">
                  <a:txBody>
                    <a:bodyPr/>
                    <a:lstStyle/>
                    <a:p>
                      <a:endParaRPr lang="tr-TR"/>
                    </a:p>
                  </a:txBody>
                  <a:tcPr/>
                </a:tc>
                <a:tc>
                  <a:txBody>
                    <a:bodyPr/>
                    <a:lstStyle/>
                    <a:p>
                      <a:pPr algn="l" rtl="0" fontAlgn="ctr"/>
                      <a:r>
                        <a:rPr lang="tr-TR" sz="1000" u="none" strike="noStrike" dirty="0">
                          <a:effectLst/>
                        </a:rPr>
                        <a:t>127 erkek</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Boy uzunluğu (cm)</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163.8 ± 11.8</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1763323658"/>
                  </a:ext>
                </a:extLst>
              </a:tr>
              <a:tr h="153919">
                <a:tc vMerge="1">
                  <a:txBody>
                    <a:bodyPr/>
                    <a:lstStyle/>
                    <a:p>
                      <a:endParaRPr lang="tr-TR"/>
                    </a:p>
                  </a:txBody>
                  <a:tcPr/>
                </a:tc>
                <a:tc>
                  <a:txBody>
                    <a:bodyPr/>
                    <a:lstStyle/>
                    <a:p>
                      <a:pPr algn="l" rtl="0" fontAlgn="ctr"/>
                      <a:r>
                        <a:rPr lang="tr-TR" sz="1000" u="none" strike="noStrike">
                          <a:effectLst/>
                        </a:rPr>
                        <a:t>101 kadın</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Oturma yüksekliği (cm)</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83.9 ± 6.4</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482639682"/>
                  </a:ext>
                </a:extLst>
              </a:tr>
              <a:tr h="153919">
                <a:tc vMerge="1">
                  <a:txBody>
                    <a:bodyPr/>
                    <a:lstStyle/>
                    <a:p>
                      <a:endParaRPr lang="tr-TR"/>
                    </a:p>
                  </a:txBody>
                  <a:tcPr/>
                </a:tc>
                <a:tc>
                  <a:txBody>
                    <a:bodyPr/>
                    <a:lstStyle/>
                    <a:p>
                      <a:pPr algn="l" rtl="0" fontAlgn="ctr"/>
                      <a:r>
                        <a:rPr lang="tr-TR" sz="1000" u="none" strike="noStrike">
                          <a:effectLst/>
                        </a:rPr>
                        <a:t> </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Kulaç uzunluğu (cm)</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167.5 ± 13.5</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3684695999"/>
                  </a:ext>
                </a:extLst>
              </a:tr>
              <a:tr h="153919">
                <a:tc vMerge="1">
                  <a:txBody>
                    <a:bodyPr/>
                    <a:lstStyle/>
                    <a:p>
                      <a:endParaRPr lang="tr-TR"/>
                    </a:p>
                  </a:txBody>
                  <a:tcPr/>
                </a:tc>
                <a:tc>
                  <a:txBody>
                    <a:bodyPr/>
                    <a:lstStyle/>
                    <a:p>
                      <a:pPr algn="l" rtl="0" fontAlgn="ctr"/>
                      <a:r>
                        <a:rPr lang="tr-TR" sz="1000" u="none" strike="noStrike" dirty="0">
                          <a:effectLst/>
                        </a:rPr>
                        <a:t> </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Kız</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 </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3973613339"/>
                  </a:ext>
                </a:extLst>
              </a:tr>
              <a:tr h="153919">
                <a:tc vMerge="1">
                  <a:txBody>
                    <a:bodyPr/>
                    <a:lstStyle/>
                    <a:p>
                      <a:endParaRPr lang="tr-TR"/>
                    </a:p>
                  </a:txBody>
                  <a:tcPr/>
                </a:tc>
                <a:tc>
                  <a:txBody>
                    <a:bodyPr/>
                    <a:lstStyle/>
                    <a:p>
                      <a:pPr algn="l" rtl="0" fontAlgn="ctr"/>
                      <a:r>
                        <a:rPr lang="tr-TR" sz="1000" u="none" strike="noStrike">
                          <a:effectLst/>
                        </a:rPr>
                        <a:t> </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Boy uzunluğu (cm)</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152.13±9.1</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1413685687"/>
                  </a:ext>
                </a:extLst>
              </a:tr>
              <a:tr h="153919">
                <a:tc vMerge="1">
                  <a:txBody>
                    <a:bodyPr/>
                    <a:lstStyle/>
                    <a:p>
                      <a:endParaRPr lang="tr-TR"/>
                    </a:p>
                  </a:txBody>
                  <a:tcPr/>
                </a:tc>
                <a:tc>
                  <a:txBody>
                    <a:bodyPr/>
                    <a:lstStyle/>
                    <a:p>
                      <a:pPr algn="l" rtl="0" fontAlgn="ctr"/>
                      <a:r>
                        <a:rPr lang="tr-TR" sz="1000" u="none" strike="noStrike">
                          <a:effectLst/>
                        </a:rPr>
                        <a:t> </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Oturma yüksekliği (cm)</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78.6±4.8</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372166853"/>
                  </a:ext>
                </a:extLst>
              </a:tr>
              <a:tr h="153919">
                <a:tc vMerge="1">
                  <a:txBody>
                    <a:bodyPr/>
                    <a:lstStyle/>
                    <a:p>
                      <a:endParaRPr lang="tr-TR"/>
                    </a:p>
                  </a:txBody>
                  <a:tcPr/>
                </a:tc>
                <a:tc>
                  <a:txBody>
                    <a:bodyPr/>
                    <a:lstStyle/>
                    <a:p>
                      <a:pPr algn="l" rtl="0" fontAlgn="ctr"/>
                      <a:r>
                        <a:rPr lang="tr-TR" sz="1000" u="none" strike="noStrike" dirty="0">
                          <a:effectLst/>
                        </a:rPr>
                        <a:t> </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Kulaç uzunluğu (cm)</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156.66±10.7</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2485413913"/>
                  </a:ext>
                </a:extLst>
              </a:tr>
              <a:tr h="153919">
                <a:tc rowSpan="2">
                  <a:txBody>
                    <a:bodyPr/>
                    <a:lstStyle/>
                    <a:p>
                      <a:pPr algn="l" rtl="0" fontAlgn="ctr"/>
                      <a:r>
                        <a:rPr lang="tr-TR" sz="1000" u="none" strike="noStrike">
                          <a:effectLst/>
                        </a:rPr>
                        <a:t>Kirişçi ve ark., (2022)</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n- 20 </a:t>
                      </a:r>
                      <a:endParaRPr lang="tr-TR" sz="1000" b="0" i="0" u="none" strike="noStrike">
                        <a:solidFill>
                          <a:srgbClr val="000000"/>
                        </a:solidFill>
                        <a:effectLst/>
                        <a:latin typeface="Times New Roman" panose="02020603050405020304" pitchFamily="18" charset="0"/>
                      </a:endParaRPr>
                    </a:p>
                  </a:txBody>
                  <a:tcPr marL="4588" marR="4588" marT="4588" marB="0" anchor="ctr"/>
                </a:tc>
                <a:tc rowSpan="2">
                  <a:txBody>
                    <a:bodyPr/>
                    <a:lstStyle/>
                    <a:p>
                      <a:pPr algn="l" rtl="0" fontAlgn="ctr"/>
                      <a:r>
                        <a:rPr lang="tr-TR" sz="1000" u="none" strike="noStrike">
                          <a:effectLst/>
                        </a:rPr>
                        <a:t>Aralıklı fitness koşu testi (30-15 IFT)</a:t>
                      </a:r>
                      <a:endParaRPr lang="tr-TR" sz="1000" b="0" i="0" u="none" strike="noStrike">
                        <a:solidFill>
                          <a:srgbClr val="000000"/>
                        </a:solidFill>
                        <a:effectLst/>
                        <a:latin typeface="Times New Roman" panose="02020603050405020304" pitchFamily="18" charset="0"/>
                      </a:endParaRPr>
                    </a:p>
                  </a:txBody>
                  <a:tcPr marL="4588" marR="4588" marT="4588" marB="0" anchor="ctr"/>
                </a:tc>
                <a:tc rowSpan="2">
                  <a:txBody>
                    <a:bodyPr/>
                    <a:lstStyle/>
                    <a:p>
                      <a:pPr algn="l" rtl="0" fontAlgn="ctr"/>
                      <a:r>
                        <a:rPr lang="tr-TR" sz="1000" u="none" strike="noStrike">
                          <a:effectLst/>
                        </a:rPr>
                        <a:t>43.5 ± 2.49</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894536574"/>
                  </a:ext>
                </a:extLst>
              </a:tr>
              <a:tr h="157481">
                <a:tc vMerge="1">
                  <a:txBody>
                    <a:bodyPr/>
                    <a:lstStyle/>
                    <a:p>
                      <a:endParaRPr lang="tr-TR"/>
                    </a:p>
                  </a:txBody>
                  <a:tcPr/>
                </a:tc>
                <a:tc>
                  <a:txBody>
                    <a:bodyPr/>
                    <a:lstStyle/>
                    <a:p>
                      <a:pPr algn="l" rtl="0" fontAlgn="ctr"/>
                      <a:r>
                        <a:rPr lang="tr-TR" sz="1000" u="none" strike="noStrike">
                          <a:effectLst/>
                        </a:rPr>
                        <a:t>yaş 16,8±0,89 yıl                   erkek voleybolcular</a:t>
                      </a:r>
                      <a:endParaRPr lang="tr-TR" sz="1000" b="0" i="0" u="none" strike="noStrike">
                        <a:solidFill>
                          <a:srgbClr val="000000"/>
                        </a:solidFill>
                        <a:effectLst/>
                        <a:latin typeface="Times New Roman" panose="02020603050405020304" pitchFamily="18" charset="0"/>
                      </a:endParaRPr>
                    </a:p>
                  </a:txBody>
                  <a:tcPr marL="4588" marR="4588" marT="4588" marB="0" anchor="ctr"/>
                </a:tc>
                <a:tc vMerge="1">
                  <a:txBody>
                    <a:bodyPr/>
                    <a:lstStyle/>
                    <a:p>
                      <a:endParaRPr lang="tr-TR"/>
                    </a:p>
                  </a:txBody>
                  <a:tcPr/>
                </a:tc>
                <a:tc vMerge="1">
                  <a:txBody>
                    <a:bodyPr/>
                    <a:lstStyle/>
                    <a:p>
                      <a:endParaRPr lang="tr-TR"/>
                    </a:p>
                  </a:txBody>
                  <a:tcPr/>
                </a:tc>
                <a:extLst>
                  <a:ext uri="{0D108BD9-81ED-4DB2-BD59-A6C34878D82A}">
                    <a16:rowId xmlns:a16="http://schemas.microsoft.com/office/drawing/2014/main" val="3059021227"/>
                  </a:ext>
                </a:extLst>
              </a:tr>
              <a:tr h="153919">
                <a:tc rowSpan="3">
                  <a:txBody>
                    <a:bodyPr/>
                    <a:lstStyle/>
                    <a:p>
                      <a:pPr algn="l" rtl="0" fontAlgn="ctr"/>
                      <a:r>
                        <a:rPr lang="tr-TR" sz="1000" u="none" strike="noStrike">
                          <a:effectLst/>
                        </a:rPr>
                        <a:t>Elmas L. (2023)</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dirty="0">
                          <a:effectLst/>
                        </a:rPr>
                        <a:t>n- 36 </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rowSpan="3">
                  <a:txBody>
                    <a:bodyPr/>
                    <a:lstStyle/>
                    <a:p>
                      <a:pPr algn="l" rtl="0" fontAlgn="ctr"/>
                      <a:r>
                        <a:rPr lang="tr-TR" sz="1000" u="none" strike="noStrike">
                          <a:effectLst/>
                        </a:rPr>
                        <a:t>Koşuya dayalı anaerobik sprint testi (RAST)</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U-15  236.1±22.2</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3655729822"/>
                  </a:ext>
                </a:extLst>
              </a:tr>
              <a:tr h="153919">
                <a:tc vMerge="1">
                  <a:txBody>
                    <a:bodyPr/>
                    <a:lstStyle/>
                    <a:p>
                      <a:endParaRPr lang="tr-TR"/>
                    </a:p>
                  </a:txBody>
                  <a:tcPr/>
                </a:tc>
                <a:tc>
                  <a:txBody>
                    <a:bodyPr/>
                    <a:lstStyle/>
                    <a:p>
                      <a:pPr algn="l" rtl="0" fontAlgn="ctr"/>
                      <a:r>
                        <a:rPr lang="tr-TR" sz="1000" u="none" strike="noStrike">
                          <a:effectLst/>
                        </a:rPr>
                        <a:t>U-15 (13.2±0.8 yıl)</a:t>
                      </a:r>
                      <a:endParaRPr lang="tr-TR" sz="1000" b="0" i="0" u="none" strike="noStrike">
                        <a:solidFill>
                          <a:srgbClr val="000000"/>
                        </a:solidFill>
                        <a:effectLst/>
                        <a:latin typeface="Times New Roman" panose="02020603050405020304" pitchFamily="18" charset="0"/>
                      </a:endParaRPr>
                    </a:p>
                  </a:txBody>
                  <a:tcPr marL="4588" marR="4588" marT="4588" marB="0" anchor="ctr"/>
                </a:tc>
                <a:tc vMerge="1">
                  <a:txBody>
                    <a:bodyPr/>
                    <a:lstStyle/>
                    <a:p>
                      <a:endParaRPr lang="tr-TR"/>
                    </a:p>
                  </a:txBody>
                  <a:tcPr/>
                </a:tc>
                <a:tc>
                  <a:txBody>
                    <a:bodyPr/>
                    <a:lstStyle/>
                    <a:p>
                      <a:pPr algn="l" rtl="0" fontAlgn="ctr"/>
                      <a:r>
                        <a:rPr lang="tr-TR" sz="1000" u="none" strike="noStrike">
                          <a:effectLst/>
                        </a:rPr>
                        <a:t>U-16  288.7±20.8</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3151952737"/>
                  </a:ext>
                </a:extLst>
              </a:tr>
              <a:tr h="157481">
                <a:tc vMerge="1">
                  <a:txBody>
                    <a:bodyPr/>
                    <a:lstStyle/>
                    <a:p>
                      <a:endParaRPr lang="tr-TR"/>
                    </a:p>
                  </a:txBody>
                  <a:tcPr/>
                </a:tc>
                <a:tc>
                  <a:txBody>
                    <a:bodyPr/>
                    <a:lstStyle/>
                    <a:p>
                      <a:pPr algn="l" rtl="0" fontAlgn="ctr"/>
                      <a:r>
                        <a:rPr lang="es-ES" sz="1000" u="none" strike="noStrike">
                          <a:effectLst/>
                        </a:rPr>
                        <a:t>U-17 (15.4±0.5 yıl)                   kız voleybolcular</a:t>
                      </a:r>
                      <a:endParaRPr lang="es-ES" sz="1000" b="0" i="0" u="none" strike="noStrike">
                        <a:solidFill>
                          <a:srgbClr val="000000"/>
                        </a:solidFill>
                        <a:effectLst/>
                        <a:latin typeface="Times New Roman" panose="02020603050405020304" pitchFamily="18" charset="0"/>
                      </a:endParaRPr>
                    </a:p>
                  </a:txBody>
                  <a:tcPr marL="4588" marR="4588" marT="4588" marB="0" anchor="ctr"/>
                </a:tc>
                <a:tc vMerge="1">
                  <a:txBody>
                    <a:bodyPr/>
                    <a:lstStyle/>
                    <a:p>
                      <a:endParaRPr lang="tr-TR"/>
                    </a:p>
                  </a:txBody>
                  <a:tcPr/>
                </a:tc>
                <a:tc>
                  <a:txBody>
                    <a:bodyPr/>
                    <a:lstStyle/>
                    <a:p>
                      <a:pPr algn="l" rtl="0" fontAlgn="ctr"/>
                      <a:r>
                        <a:rPr lang="tr-TR" sz="1000" u="none" strike="noStrike">
                          <a:effectLst/>
                        </a:rPr>
                        <a:t>U-19 355.6±41</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4262938010"/>
                  </a:ext>
                </a:extLst>
              </a:tr>
              <a:tr h="153919">
                <a:tc rowSpan="2">
                  <a:txBody>
                    <a:bodyPr/>
                    <a:lstStyle/>
                    <a:p>
                      <a:pPr algn="l" rtl="0" fontAlgn="ctr"/>
                      <a:r>
                        <a:rPr lang="tr-TR" sz="1000" u="none" strike="noStrike">
                          <a:effectLst/>
                        </a:rPr>
                        <a:t>Barak R. (2019)</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dirty="0">
                          <a:effectLst/>
                        </a:rPr>
                        <a:t>n- 42</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rowSpan="2">
                  <a:txBody>
                    <a:bodyPr/>
                    <a:lstStyle/>
                    <a:p>
                      <a:pPr algn="l" rtl="0" fontAlgn="ctr"/>
                      <a:r>
                        <a:rPr lang="tr-TR" sz="1000" u="none" strike="noStrike">
                          <a:effectLst/>
                        </a:rPr>
                        <a:t>Pro-Agility çeviklik testi (sn)</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4215144454"/>
                  </a:ext>
                </a:extLst>
              </a:tr>
              <a:tr h="157481">
                <a:tc vMerge="1">
                  <a:txBody>
                    <a:bodyPr/>
                    <a:lstStyle/>
                    <a:p>
                      <a:endParaRPr lang="tr-TR"/>
                    </a:p>
                  </a:txBody>
                  <a:tcPr/>
                </a:tc>
                <a:tc>
                  <a:txBody>
                    <a:bodyPr/>
                    <a:lstStyle/>
                    <a:p>
                      <a:pPr algn="l" rtl="0" fontAlgn="ctr"/>
                      <a:r>
                        <a:rPr lang="tr-TR" sz="1000" u="none" strike="noStrike">
                          <a:effectLst/>
                        </a:rPr>
                        <a:t>yaş 16,35±1,18 yıl   erkek voleybolcular</a:t>
                      </a:r>
                      <a:endParaRPr lang="tr-TR" sz="1000" b="0" i="0" u="none" strike="noStrike">
                        <a:solidFill>
                          <a:srgbClr val="000000"/>
                        </a:solidFill>
                        <a:effectLst/>
                        <a:latin typeface="Times New Roman" panose="02020603050405020304" pitchFamily="18" charset="0"/>
                      </a:endParaRPr>
                    </a:p>
                  </a:txBody>
                  <a:tcPr marL="4588" marR="4588" marT="4588" marB="0" anchor="ctr"/>
                </a:tc>
                <a:tc vMerge="1">
                  <a:txBody>
                    <a:bodyPr/>
                    <a:lstStyle/>
                    <a:p>
                      <a:endParaRPr lang="tr-TR"/>
                    </a:p>
                  </a:txBody>
                  <a:tcPr/>
                </a:tc>
                <a:tc>
                  <a:txBody>
                    <a:bodyPr/>
                    <a:lstStyle/>
                    <a:p>
                      <a:pPr algn="l" rtl="0" fontAlgn="ctr"/>
                      <a:r>
                        <a:rPr lang="tr-TR" sz="1000" u="none" strike="noStrike">
                          <a:effectLst/>
                        </a:rPr>
                        <a:t>5,34±0,39</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676184655"/>
                  </a:ext>
                </a:extLst>
              </a:tr>
              <a:tr h="153919">
                <a:tc rowSpan="3">
                  <a:txBody>
                    <a:bodyPr/>
                    <a:lstStyle/>
                    <a:p>
                      <a:pPr algn="l" rtl="0" fontAlgn="ctr"/>
                      <a:r>
                        <a:rPr lang="es-ES" sz="1000" u="none" strike="noStrike">
                          <a:effectLst/>
                        </a:rPr>
                        <a:t>Nunes, Ana CCA ve ark., (2019)</a:t>
                      </a:r>
                      <a:endParaRPr lang="es-ES"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nl-NL" sz="1000" u="none" strike="noStrike">
                          <a:effectLst/>
                        </a:rPr>
                        <a:t>n- 32 (19 erkek 13 kadın)</a:t>
                      </a:r>
                      <a:endParaRPr lang="nl-NL" sz="1000" b="0" i="0" u="none" strike="noStrike">
                        <a:solidFill>
                          <a:srgbClr val="000000"/>
                        </a:solidFill>
                        <a:effectLst/>
                        <a:latin typeface="Times New Roman" panose="02020603050405020304" pitchFamily="18" charset="0"/>
                      </a:endParaRPr>
                    </a:p>
                  </a:txBody>
                  <a:tcPr marL="4588" marR="4588" marT="4588" marB="0" anchor="ctr"/>
                </a:tc>
                <a:tc rowSpan="3">
                  <a:txBody>
                    <a:bodyPr/>
                    <a:lstStyle/>
                    <a:p>
                      <a:pPr algn="l" rtl="0" fontAlgn="ctr"/>
                      <a:r>
                        <a:rPr lang="en-US" sz="1000" u="none" strike="noStrike">
                          <a:effectLst/>
                        </a:rPr>
                        <a:t>Counter Movement Jump (CMJ) (cm)</a:t>
                      </a:r>
                      <a:endParaRPr lang="en-US" sz="1000" b="0" i="0" u="none" strike="noStrike">
                        <a:solidFill>
                          <a:srgbClr val="000000"/>
                        </a:solidFill>
                        <a:effectLst/>
                        <a:latin typeface="Times New Roman" panose="02020603050405020304" pitchFamily="18" charset="0"/>
                      </a:endParaRPr>
                    </a:p>
                  </a:txBody>
                  <a:tcPr marL="4588" marR="4588" marT="4588" marB="0" anchor="ctr"/>
                </a:tc>
                <a:tc rowSpan="3">
                  <a:txBody>
                    <a:bodyPr/>
                    <a:lstStyle/>
                    <a:p>
                      <a:pPr algn="l" rtl="0" fontAlgn="ctr"/>
                      <a:r>
                        <a:rPr lang="tr-TR" sz="1000" u="none" strike="noStrike">
                          <a:effectLst/>
                        </a:rPr>
                        <a:t>29,9  ± 6,3</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800299209"/>
                  </a:ext>
                </a:extLst>
              </a:tr>
              <a:tr h="153919">
                <a:tc vMerge="1">
                  <a:txBody>
                    <a:bodyPr/>
                    <a:lstStyle/>
                    <a:p>
                      <a:endParaRPr lang="tr-TR"/>
                    </a:p>
                  </a:txBody>
                  <a:tcPr/>
                </a:tc>
                <a:tc>
                  <a:txBody>
                    <a:bodyPr/>
                    <a:lstStyle/>
                    <a:p>
                      <a:pPr algn="l" rtl="0" fontAlgn="ctr"/>
                      <a:r>
                        <a:rPr lang="tr-TR" sz="1000" u="none" strike="noStrike" dirty="0">
                          <a:effectLst/>
                        </a:rPr>
                        <a:t>yaş: 13,1 ± 0,4 yıl</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vMerge="1">
                  <a:txBody>
                    <a:bodyPr/>
                    <a:lstStyle/>
                    <a:p>
                      <a:endParaRPr lang="tr-TR"/>
                    </a:p>
                  </a:txBody>
                  <a:tcPr/>
                </a:tc>
                <a:tc vMerge="1">
                  <a:txBody>
                    <a:bodyPr/>
                    <a:lstStyle/>
                    <a:p>
                      <a:endParaRPr lang="tr-TR"/>
                    </a:p>
                  </a:txBody>
                  <a:tcPr/>
                </a:tc>
                <a:extLst>
                  <a:ext uri="{0D108BD9-81ED-4DB2-BD59-A6C34878D82A}">
                    <a16:rowId xmlns:a16="http://schemas.microsoft.com/office/drawing/2014/main" val="1667680712"/>
                  </a:ext>
                </a:extLst>
              </a:tr>
              <a:tr h="153919">
                <a:tc vMerge="1">
                  <a:txBody>
                    <a:bodyPr/>
                    <a:lstStyle/>
                    <a:p>
                      <a:endParaRPr lang="tr-TR"/>
                    </a:p>
                  </a:txBody>
                  <a:tcPr/>
                </a:tc>
                <a:tc>
                  <a:txBody>
                    <a:bodyPr/>
                    <a:lstStyle/>
                    <a:p>
                      <a:pPr algn="l" rtl="0" fontAlgn="ctr"/>
                      <a:r>
                        <a:rPr lang="tr-TR" sz="1000" u="none" strike="noStrike">
                          <a:effectLst/>
                        </a:rPr>
                        <a:t> </a:t>
                      </a:r>
                      <a:endParaRPr lang="tr-TR" sz="1000" b="0" i="0" u="none" strike="noStrike">
                        <a:solidFill>
                          <a:srgbClr val="000000"/>
                        </a:solidFill>
                        <a:effectLst/>
                        <a:latin typeface="Times New Roman" panose="02020603050405020304" pitchFamily="18" charset="0"/>
                      </a:endParaRPr>
                    </a:p>
                  </a:txBody>
                  <a:tcPr marL="4588" marR="4588" marT="4588" marB="0" anchor="ctr"/>
                </a:tc>
                <a:tc vMerge="1">
                  <a:txBody>
                    <a:bodyPr/>
                    <a:lstStyle/>
                    <a:p>
                      <a:endParaRPr lang="tr-TR"/>
                    </a:p>
                  </a:txBody>
                  <a:tcPr/>
                </a:tc>
                <a:tc vMerge="1">
                  <a:txBody>
                    <a:bodyPr/>
                    <a:lstStyle/>
                    <a:p>
                      <a:endParaRPr lang="tr-TR"/>
                    </a:p>
                  </a:txBody>
                  <a:tcPr/>
                </a:tc>
                <a:extLst>
                  <a:ext uri="{0D108BD9-81ED-4DB2-BD59-A6C34878D82A}">
                    <a16:rowId xmlns:a16="http://schemas.microsoft.com/office/drawing/2014/main" val="2682040857"/>
                  </a:ext>
                </a:extLst>
              </a:tr>
              <a:tr h="157481">
                <a:tc rowSpan="2">
                  <a:txBody>
                    <a:bodyPr/>
                    <a:lstStyle/>
                    <a:p>
                      <a:pPr algn="l" rtl="0" fontAlgn="ctr"/>
                      <a:r>
                        <a:rPr lang="en-US" sz="1000" u="none" strike="noStrike">
                          <a:effectLst/>
                        </a:rPr>
                        <a:t>Chia-Hung Chuang ve ark., (2022)</a:t>
                      </a:r>
                      <a:endParaRPr lang="en-US"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pt-BR" sz="1000" u="none" strike="noStrike">
                          <a:effectLst/>
                        </a:rPr>
                        <a:t>n- 27                                          yaş 14,20 ± 1,14 yıl</a:t>
                      </a:r>
                      <a:endParaRPr lang="pt-BR" sz="1000" b="0" i="0" u="none" strike="noStrike">
                        <a:solidFill>
                          <a:srgbClr val="000000"/>
                        </a:solidFill>
                        <a:effectLst/>
                        <a:latin typeface="Times New Roman" panose="02020603050405020304" pitchFamily="18" charset="0"/>
                      </a:endParaRPr>
                    </a:p>
                  </a:txBody>
                  <a:tcPr marL="4588" marR="4588" marT="4588" marB="0" anchor="ctr"/>
                </a:tc>
                <a:tc rowSpan="2">
                  <a:txBody>
                    <a:bodyPr/>
                    <a:lstStyle/>
                    <a:p>
                      <a:pPr algn="l" rtl="0" fontAlgn="ctr"/>
                      <a:r>
                        <a:rPr lang="tr-TR" sz="1000" u="none" strike="noStrike">
                          <a:effectLst/>
                        </a:rPr>
                        <a:t>T çeviklik testi (sn)</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1387300761"/>
                  </a:ext>
                </a:extLst>
              </a:tr>
              <a:tr h="153919">
                <a:tc vMerge="1">
                  <a:txBody>
                    <a:bodyPr/>
                    <a:lstStyle/>
                    <a:p>
                      <a:endParaRPr lang="tr-TR"/>
                    </a:p>
                  </a:txBody>
                  <a:tcPr/>
                </a:tc>
                <a:tc>
                  <a:txBody>
                    <a:bodyPr/>
                    <a:lstStyle/>
                    <a:p>
                      <a:pPr algn="l" rtl="0" fontAlgn="ctr"/>
                      <a:r>
                        <a:rPr lang="tr-TR" sz="1000" u="none" strike="noStrike" dirty="0">
                          <a:effectLst/>
                        </a:rPr>
                        <a:t>kız voleybolcular</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vMerge="1">
                  <a:txBody>
                    <a:bodyPr/>
                    <a:lstStyle/>
                    <a:p>
                      <a:endParaRPr lang="tr-TR"/>
                    </a:p>
                  </a:txBody>
                  <a:tcPr/>
                </a:tc>
                <a:tc>
                  <a:txBody>
                    <a:bodyPr/>
                    <a:lstStyle/>
                    <a:p>
                      <a:pPr algn="l" rtl="0" fontAlgn="ctr"/>
                      <a:r>
                        <a:rPr lang="tr-TR" sz="1000" u="none" strike="noStrike">
                          <a:effectLst/>
                        </a:rPr>
                        <a:t>2.11 ± 0.12</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3129068485"/>
                  </a:ext>
                </a:extLst>
              </a:tr>
              <a:tr h="153919">
                <a:tc rowSpan="2">
                  <a:txBody>
                    <a:bodyPr/>
                    <a:lstStyle/>
                    <a:p>
                      <a:pPr algn="l" rtl="0" fontAlgn="ctr"/>
                      <a:r>
                        <a:rPr lang="tr-TR" sz="1000" u="none" strike="noStrike">
                          <a:effectLst/>
                        </a:rPr>
                        <a:t>Şahin M. (2023)</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n- 16 </a:t>
                      </a:r>
                      <a:endParaRPr lang="tr-TR" sz="1000" b="0" i="0" u="none" strike="noStrike">
                        <a:solidFill>
                          <a:srgbClr val="000000"/>
                        </a:solidFill>
                        <a:effectLst/>
                        <a:latin typeface="Times New Roman" panose="02020603050405020304" pitchFamily="18" charset="0"/>
                      </a:endParaRPr>
                    </a:p>
                  </a:txBody>
                  <a:tcPr marL="4588" marR="4588" marT="4588" marB="0" anchor="ctr"/>
                </a:tc>
                <a:tc rowSpan="2">
                  <a:txBody>
                    <a:bodyPr/>
                    <a:lstStyle/>
                    <a:p>
                      <a:pPr algn="l" rtl="0" fontAlgn="ctr"/>
                      <a:r>
                        <a:rPr lang="tr-TR" sz="1000" u="none" strike="noStrike">
                          <a:effectLst/>
                        </a:rPr>
                        <a:t>Y denge testi</a:t>
                      </a:r>
                      <a:endParaRPr lang="tr-TR" sz="1000" b="0" i="0" u="none" strike="noStrike">
                        <a:solidFill>
                          <a:srgbClr val="000000"/>
                        </a:solidFill>
                        <a:effectLst/>
                        <a:latin typeface="Times New Roman" panose="02020603050405020304" pitchFamily="18" charset="0"/>
                      </a:endParaRPr>
                    </a:p>
                  </a:txBody>
                  <a:tcPr marL="4588" marR="4588" marT="4588" marB="0" anchor="ctr"/>
                </a:tc>
                <a:tc rowSpan="2">
                  <a:txBody>
                    <a:bodyPr/>
                    <a:lstStyle/>
                    <a:p>
                      <a:pPr algn="l" rtl="0" fontAlgn="ctr"/>
                      <a:r>
                        <a:rPr lang="tr-TR" sz="1000" u="none" strike="noStrike" dirty="0">
                          <a:effectLst/>
                        </a:rPr>
                        <a:t>476.56-32.84</a:t>
                      </a:r>
                      <a:endParaRPr lang="tr-TR" sz="1000" b="0" i="0" u="none" strike="noStrike" dirty="0">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1157761457"/>
                  </a:ext>
                </a:extLst>
              </a:tr>
              <a:tr h="157481">
                <a:tc vMerge="1">
                  <a:txBody>
                    <a:bodyPr/>
                    <a:lstStyle/>
                    <a:p>
                      <a:endParaRPr lang="tr-TR"/>
                    </a:p>
                  </a:txBody>
                  <a:tcPr/>
                </a:tc>
                <a:tc>
                  <a:txBody>
                    <a:bodyPr/>
                    <a:lstStyle/>
                    <a:p>
                      <a:pPr algn="l" rtl="0" fontAlgn="ctr"/>
                      <a:r>
                        <a:rPr lang="tr-TR" sz="1000" u="none" strike="noStrike">
                          <a:effectLst/>
                        </a:rPr>
                        <a:t>yaş 16.06±1.06 yıl                     kız voleybolcular</a:t>
                      </a:r>
                      <a:endParaRPr lang="tr-TR" sz="1000" b="0" i="0" u="none" strike="noStrike">
                        <a:solidFill>
                          <a:srgbClr val="000000"/>
                        </a:solidFill>
                        <a:effectLst/>
                        <a:latin typeface="Times New Roman" panose="02020603050405020304" pitchFamily="18" charset="0"/>
                      </a:endParaRPr>
                    </a:p>
                  </a:txBody>
                  <a:tcPr marL="4588" marR="4588" marT="4588" marB="0" anchor="ctr"/>
                </a:tc>
                <a:tc vMerge="1">
                  <a:txBody>
                    <a:bodyPr/>
                    <a:lstStyle/>
                    <a:p>
                      <a:endParaRPr lang="tr-TR"/>
                    </a:p>
                  </a:txBody>
                  <a:tcPr/>
                </a:tc>
                <a:tc vMerge="1">
                  <a:txBody>
                    <a:bodyPr/>
                    <a:lstStyle/>
                    <a:p>
                      <a:endParaRPr lang="tr-TR"/>
                    </a:p>
                  </a:txBody>
                  <a:tcPr/>
                </a:tc>
                <a:extLst>
                  <a:ext uri="{0D108BD9-81ED-4DB2-BD59-A6C34878D82A}">
                    <a16:rowId xmlns:a16="http://schemas.microsoft.com/office/drawing/2014/main" val="2313470225"/>
                  </a:ext>
                </a:extLst>
              </a:tr>
              <a:tr h="153919">
                <a:tc rowSpan="2">
                  <a:txBody>
                    <a:bodyPr/>
                    <a:lstStyle/>
                    <a:p>
                      <a:pPr algn="l" rtl="0" fontAlgn="ctr"/>
                      <a:r>
                        <a:rPr lang="tr-TR" sz="1000" u="none" strike="noStrike">
                          <a:effectLst/>
                        </a:rPr>
                        <a:t>Acar ve Eler (2019)</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dirty="0">
                          <a:effectLst/>
                        </a:rPr>
                        <a:t>n- 74 </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rowSpan="2">
                  <a:txBody>
                    <a:bodyPr/>
                    <a:lstStyle/>
                    <a:p>
                      <a:pPr algn="l" rtl="0" fontAlgn="ctr"/>
                      <a:r>
                        <a:rPr lang="es-ES" sz="1000" u="none" strike="noStrike">
                          <a:effectLst/>
                        </a:rPr>
                        <a:t>Vücut yağ yüzdesi  (%)       Durarak uzun atlama (cm)</a:t>
                      </a:r>
                      <a:endParaRPr lang="es-ES"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Vücut yağ yüzdesi 23.6 ± 3.8</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2128254533"/>
                  </a:ext>
                </a:extLst>
              </a:tr>
              <a:tr h="157481">
                <a:tc vMerge="1">
                  <a:txBody>
                    <a:bodyPr/>
                    <a:lstStyle/>
                    <a:p>
                      <a:endParaRPr lang="tr-TR"/>
                    </a:p>
                  </a:txBody>
                  <a:tcPr/>
                </a:tc>
                <a:tc>
                  <a:txBody>
                    <a:bodyPr/>
                    <a:lstStyle/>
                    <a:p>
                      <a:pPr algn="l" rtl="0" fontAlgn="ctr"/>
                      <a:r>
                        <a:rPr lang="tr-TR" sz="1000" u="none" strike="noStrike">
                          <a:effectLst/>
                        </a:rPr>
                        <a:t>yaş 14.8 ± 1.0 yıl    kız voleybolcular</a:t>
                      </a:r>
                      <a:endParaRPr lang="tr-TR" sz="1000" b="0" i="0" u="none" strike="noStrike">
                        <a:solidFill>
                          <a:srgbClr val="000000"/>
                        </a:solidFill>
                        <a:effectLst/>
                        <a:latin typeface="Times New Roman" panose="02020603050405020304" pitchFamily="18" charset="0"/>
                      </a:endParaRPr>
                    </a:p>
                  </a:txBody>
                  <a:tcPr marL="4588" marR="4588" marT="4588" marB="0" anchor="ctr"/>
                </a:tc>
                <a:tc vMerge="1">
                  <a:txBody>
                    <a:bodyPr/>
                    <a:lstStyle/>
                    <a:p>
                      <a:endParaRPr lang="tr-TR"/>
                    </a:p>
                  </a:txBody>
                  <a:tcPr/>
                </a:tc>
                <a:tc>
                  <a:txBody>
                    <a:bodyPr/>
                    <a:lstStyle/>
                    <a:p>
                      <a:pPr algn="l" rtl="0" fontAlgn="ctr"/>
                      <a:r>
                        <a:rPr lang="tr-TR" sz="1000" u="none" strike="noStrike">
                          <a:effectLst/>
                        </a:rPr>
                        <a:t>Durarak uzun atlama 174.9 ± 17.8</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573244987"/>
                  </a:ext>
                </a:extLst>
              </a:tr>
              <a:tr h="157481">
                <a:tc>
                  <a:txBody>
                    <a:bodyPr/>
                    <a:lstStyle/>
                    <a:p>
                      <a:pPr algn="l" rtl="0" fontAlgn="ctr"/>
                      <a:r>
                        <a:rPr lang="tr-TR" sz="1000" u="none" strike="noStrike">
                          <a:effectLst/>
                        </a:rPr>
                        <a:t>Shahnaz Shahrjerdive ark., (2021)</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n- 25 </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en-US" sz="1000" u="none" strike="noStrike">
                          <a:effectLst/>
                        </a:rPr>
                        <a:t>Landing error scoring test (LESS)</a:t>
                      </a:r>
                      <a:endParaRPr lang="en-US"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8.62±1.92</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3051469098"/>
                  </a:ext>
                </a:extLst>
              </a:tr>
              <a:tr h="157481">
                <a:tc>
                  <a:txBody>
                    <a:bodyPr/>
                    <a:lstStyle/>
                    <a:p>
                      <a:pPr algn="l" rtl="0" fontAlgn="ctr"/>
                      <a:r>
                        <a:rPr lang="tr-TR" sz="1000" u="none" strike="noStrike">
                          <a:effectLst/>
                        </a:rPr>
                        <a:t> </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dirty="0">
                          <a:effectLst/>
                        </a:rPr>
                        <a:t>yaş 15.92±1.18 yıl kız voleybolcular</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 </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 </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1312704542"/>
                  </a:ext>
                </a:extLst>
              </a:tr>
              <a:tr h="153919">
                <a:tc rowSpan="4">
                  <a:txBody>
                    <a:bodyPr/>
                    <a:lstStyle/>
                    <a:p>
                      <a:pPr algn="l" rtl="0" fontAlgn="ctr"/>
                      <a:r>
                        <a:rPr lang="tr-TR" sz="1000" u="none" strike="noStrike">
                          <a:effectLst/>
                        </a:rPr>
                        <a:t>Vassilios ve ark., (2021)</a:t>
                      </a:r>
                      <a:endParaRPr lang="tr-TR" sz="1000" b="0" i="0" u="none" strike="noStrike">
                        <a:solidFill>
                          <a:srgbClr val="000000"/>
                        </a:solidFill>
                        <a:effectLst/>
                        <a:latin typeface="Times New Roman" panose="02020603050405020304" pitchFamily="18" charset="0"/>
                      </a:endParaRPr>
                    </a:p>
                  </a:txBody>
                  <a:tcPr marL="4588" marR="4588" marT="4588" marB="0" anchor="ctr"/>
                </a:tc>
                <a:tc rowSpan="4">
                  <a:txBody>
                    <a:bodyPr/>
                    <a:lstStyle/>
                    <a:p>
                      <a:pPr algn="l" rtl="0" fontAlgn="ctr"/>
                      <a:r>
                        <a:rPr lang="tr-TR" sz="1000" u="none" strike="noStrike" dirty="0">
                          <a:effectLst/>
                        </a:rPr>
                        <a:t>n-35 yaş 16,3 ± 1,1 yıl kız voleybolcular</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rowSpan="4">
                  <a:txBody>
                    <a:bodyPr/>
                    <a:lstStyle/>
                    <a:p>
                      <a:pPr algn="l" rtl="0" fontAlgn="ctr"/>
                      <a:r>
                        <a:rPr lang="tr-TR" sz="1000" u="none" strike="noStrike" dirty="0" err="1">
                          <a:effectLst/>
                        </a:rPr>
                        <a:t>Squat</a:t>
                      </a:r>
                      <a:r>
                        <a:rPr lang="tr-TR" sz="1000" u="none" strike="noStrike" dirty="0">
                          <a:effectLst/>
                        </a:rPr>
                        <a:t> </a:t>
                      </a:r>
                      <a:r>
                        <a:rPr lang="tr-TR" sz="1000" u="none" strike="noStrike" dirty="0" err="1">
                          <a:effectLst/>
                        </a:rPr>
                        <a:t>jump</a:t>
                      </a:r>
                      <a:r>
                        <a:rPr lang="tr-TR" sz="1000" u="none" strike="noStrike" dirty="0">
                          <a:effectLst/>
                        </a:rPr>
                        <a:t> (cm)</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Esnek olan grup </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236925038"/>
                  </a:ext>
                </a:extLst>
              </a:tr>
              <a:tr h="153919">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l" rtl="0" fontAlgn="ctr"/>
                      <a:r>
                        <a:rPr lang="tr-TR" sz="1000" u="none" strike="noStrike">
                          <a:effectLst/>
                        </a:rPr>
                        <a:t> (22,3 ± 3,6)</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754076946"/>
                  </a:ext>
                </a:extLst>
              </a:tr>
              <a:tr h="153919">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l" rtl="0" fontAlgn="ctr"/>
                      <a:r>
                        <a:rPr lang="tr-TR" sz="1000" u="none" strike="noStrike">
                          <a:effectLst/>
                        </a:rPr>
                        <a:t>Esnek olmayan grup </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176182050"/>
                  </a:ext>
                </a:extLst>
              </a:tr>
              <a:tr h="153919">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l" rtl="0" fontAlgn="ctr"/>
                      <a:r>
                        <a:rPr lang="tr-TR" sz="1000" u="none" strike="noStrike">
                          <a:effectLst/>
                        </a:rPr>
                        <a:t>(19,3 ± 2,1)</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1939284323"/>
                  </a:ext>
                </a:extLst>
              </a:tr>
              <a:tr h="153919">
                <a:tc rowSpan="8">
                  <a:txBody>
                    <a:bodyPr/>
                    <a:lstStyle/>
                    <a:p>
                      <a:pPr algn="l" rtl="0" fontAlgn="ctr"/>
                      <a:r>
                        <a:rPr lang="tr-TR" sz="1000" u="none" strike="noStrike" dirty="0">
                          <a:effectLst/>
                        </a:rPr>
                        <a:t>Karaağaç A. (2022)</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rowSpan="8">
                  <a:txBody>
                    <a:bodyPr/>
                    <a:lstStyle/>
                    <a:p>
                      <a:pPr algn="l" rtl="0" fontAlgn="ctr"/>
                      <a:r>
                        <a:rPr lang="tr-TR" sz="1000" u="none" strike="noStrike" dirty="0">
                          <a:effectLst/>
                        </a:rPr>
                        <a:t>n-15 (yaş 13.25 ± 0.71 yıl                  kız voleybolcular)</a:t>
                      </a:r>
                      <a:endParaRPr lang="tr-TR" sz="1000" b="0" i="0" u="none" strike="noStrike" dirty="0">
                        <a:solidFill>
                          <a:srgbClr val="000000"/>
                        </a:solidFill>
                        <a:effectLst/>
                        <a:latin typeface="Times New Roman" panose="02020603050405020304" pitchFamily="18" charset="0"/>
                      </a:endParaRPr>
                    </a:p>
                  </a:txBody>
                  <a:tcPr marL="4588" marR="4588" marT="4588" marB="0" anchor="ctr"/>
                </a:tc>
                <a:tc rowSpan="8">
                  <a:txBody>
                    <a:bodyPr/>
                    <a:lstStyle/>
                    <a:p>
                      <a:pPr algn="l" rtl="0" fontAlgn="ctr"/>
                      <a:r>
                        <a:rPr lang="tr-TR" sz="1000" u="none" strike="noStrike">
                          <a:effectLst/>
                        </a:rPr>
                        <a:t>Uzunluk ölçümleri (cm)</a:t>
                      </a:r>
                      <a:endParaRPr lang="tr-TR" sz="1000" b="0" i="0" u="none" strike="noStrike">
                        <a:solidFill>
                          <a:srgbClr val="000000"/>
                        </a:solidFill>
                        <a:effectLst/>
                        <a:latin typeface="Times New Roman" panose="02020603050405020304" pitchFamily="18" charset="0"/>
                      </a:endParaRPr>
                    </a:p>
                  </a:txBody>
                  <a:tcPr marL="4588" marR="4588" marT="4588" marB="0" anchor="ctr"/>
                </a:tc>
                <a:tc>
                  <a:txBody>
                    <a:bodyPr/>
                    <a:lstStyle/>
                    <a:p>
                      <a:pPr algn="l" rtl="0" fontAlgn="ctr"/>
                      <a:r>
                        <a:rPr lang="tr-TR" sz="1000" u="none" strike="noStrike">
                          <a:effectLst/>
                        </a:rPr>
                        <a:t>El uzunluğu</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2707257049"/>
                  </a:ext>
                </a:extLst>
              </a:tr>
              <a:tr h="153919">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l" rtl="0" fontAlgn="ctr"/>
                      <a:r>
                        <a:rPr lang="tr-TR" sz="1000" u="none" strike="noStrike">
                          <a:effectLst/>
                        </a:rPr>
                        <a:t>(16.14±1.23)</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1107869380"/>
                  </a:ext>
                </a:extLst>
              </a:tr>
              <a:tr h="153919">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l" rtl="0" fontAlgn="ctr"/>
                      <a:r>
                        <a:rPr lang="tr-TR" sz="1000" u="none" strike="noStrike">
                          <a:effectLst/>
                        </a:rPr>
                        <a:t>Kol uzunluğu</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2381213706"/>
                  </a:ext>
                </a:extLst>
              </a:tr>
              <a:tr h="153919">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l" rtl="0" fontAlgn="ctr"/>
                      <a:r>
                        <a:rPr lang="tr-TR" sz="1000" u="none" strike="noStrike">
                          <a:effectLst/>
                        </a:rPr>
                        <a:t>(66.44±4.28)</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2944617500"/>
                  </a:ext>
                </a:extLst>
              </a:tr>
              <a:tr h="153919">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l" rtl="0" fontAlgn="ctr"/>
                      <a:r>
                        <a:rPr lang="tr-TR" sz="1000" u="none" strike="noStrike">
                          <a:effectLst/>
                        </a:rPr>
                        <a:t>Ayak uzunluğu</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4159998083"/>
                  </a:ext>
                </a:extLst>
              </a:tr>
              <a:tr h="153919">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l" rtl="0" fontAlgn="ctr"/>
                      <a:r>
                        <a:rPr lang="tr-TR" sz="1000" u="none" strike="noStrike">
                          <a:effectLst/>
                        </a:rPr>
                        <a:t>(23.45±6.14)</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201089785"/>
                  </a:ext>
                </a:extLst>
              </a:tr>
              <a:tr h="153919">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l" rtl="0" fontAlgn="ctr"/>
                      <a:r>
                        <a:rPr lang="tr-TR" sz="1000" u="none" strike="noStrike">
                          <a:effectLst/>
                        </a:rPr>
                        <a:t>Bacak uzunluğu</a:t>
                      </a:r>
                      <a:endParaRPr lang="tr-TR" sz="1000" b="0" i="0" u="none" strike="noStrike">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4163464459"/>
                  </a:ext>
                </a:extLst>
              </a:tr>
              <a:tr h="153919">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l" rtl="0" fontAlgn="ctr"/>
                      <a:r>
                        <a:rPr lang="tr-TR" sz="1000" u="none" strike="noStrike" dirty="0">
                          <a:effectLst/>
                        </a:rPr>
                        <a:t>(92.85±1.23)</a:t>
                      </a:r>
                      <a:endParaRPr lang="tr-TR" sz="1000" b="0" i="0" u="none" strike="noStrike" dirty="0">
                        <a:solidFill>
                          <a:srgbClr val="000000"/>
                        </a:solidFill>
                        <a:effectLst/>
                        <a:latin typeface="Times New Roman" panose="02020603050405020304" pitchFamily="18" charset="0"/>
                      </a:endParaRPr>
                    </a:p>
                  </a:txBody>
                  <a:tcPr marL="4588" marR="4588" marT="4588" marB="0" anchor="ctr"/>
                </a:tc>
                <a:extLst>
                  <a:ext uri="{0D108BD9-81ED-4DB2-BD59-A6C34878D82A}">
                    <a16:rowId xmlns:a16="http://schemas.microsoft.com/office/drawing/2014/main" val="1608108165"/>
                  </a:ext>
                </a:extLst>
              </a:tr>
            </a:tbl>
          </a:graphicData>
        </a:graphic>
      </p:graphicFrame>
    </p:spTree>
    <p:extLst>
      <p:ext uri="{BB962C8B-B14F-4D97-AF65-F5344CB8AC3E}">
        <p14:creationId xmlns:p14="http://schemas.microsoft.com/office/powerpoint/2010/main" val="23718665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787962C8-8330-49A7-80A8-718FED1CF3B8}"/>
              </a:ext>
            </a:extLst>
          </p:cNvPr>
          <p:cNvSpPr txBox="1"/>
          <p:nvPr/>
        </p:nvSpPr>
        <p:spPr>
          <a:xfrm>
            <a:off x="692727" y="586632"/>
            <a:ext cx="73152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Direnç Testleri</a:t>
            </a:r>
          </a:p>
        </p:txBody>
      </p:sp>
      <p:sp>
        <p:nvSpPr>
          <p:cNvPr id="5" name="Metin kutusu 4">
            <a:extLst>
              <a:ext uri="{FF2B5EF4-FFF2-40B4-BE49-F238E27FC236}">
                <a16:creationId xmlns:a16="http://schemas.microsoft.com/office/drawing/2014/main" id="{1008112A-F188-4FA7-926A-9D35D18A3C39}"/>
              </a:ext>
            </a:extLst>
          </p:cNvPr>
          <p:cNvSpPr txBox="1"/>
          <p:nvPr/>
        </p:nvSpPr>
        <p:spPr>
          <a:xfrm>
            <a:off x="692727" y="1517079"/>
            <a:ext cx="13244946" cy="619060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Direnç testleri için çocuk ve gençlerde en az 2 yıllık kuvvet antrenman geçmişi gereklidir ki bu da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doğru</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tekniğin</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öğrenilmesi</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ile ilişkilidir… Bu nedenle öncelikle direnç testlerinin makinalarda yapılması önerilmektedir!</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6 Tekrar Maksimum (6 TM)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10 Tekrar Maksimum (10 TM)</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1RM ye ulaşmak için birçok denemeye ve buna bağlı zamana ihtiyaç duyulması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Kaldırış pozisyonu ve yönteminde bir standarttın olmaması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1RM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nin</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doğrudan ölçümü bazı bireylerin özellikle yaşlı ve çocukların sakatlanmasına neden olabilir.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“Amerika Pediatrik Akademisi ve Ulusal Kuvvet ve Kondisyon Birliği (NSCA) 1RM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nin</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çocuklar üzerine uygulanmasını onaylamamaktadır”</a:t>
            </a:r>
          </a:p>
        </p:txBody>
      </p:sp>
      <p:pic>
        <p:nvPicPr>
          <p:cNvPr id="4" name="Resim 1">
            <a:extLst>
              <a:ext uri="{FF2B5EF4-FFF2-40B4-BE49-F238E27FC236}">
                <a16:creationId xmlns:a16="http://schemas.microsoft.com/office/drawing/2014/main" id="{0AADE45A-0554-15B4-94C2-0E479173347B}"/>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30385460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70AE4B3-23E8-4C1E-972D-5626AE6D9A34}"/>
              </a:ext>
            </a:extLst>
          </p:cNvPr>
          <p:cNvSpPr txBox="1"/>
          <p:nvPr/>
        </p:nvSpPr>
        <p:spPr>
          <a:xfrm>
            <a:off x="706582" y="981166"/>
            <a:ext cx="13217236" cy="684719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Sporcunun kas kuvvetinin dinamik olarak ölçülmesinde kullanılır.</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Sporcunun belirlenen kas ya da kas grubu için ölçülmesi istenen TM kuvvete uygun yüke yakın fakat biraz altında bir başlangıç̧ yükü ile ilk deneme/denemeler yaptırılır.</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Sonrasında hedeflenen TM sayısına ulaşılacak yük verilir.</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Denemeler arasında tam dinlenme verilmesi önemlidir.</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Voleybolcunun 6-10 tekrar ile ölçülen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ağırlıklar</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(kg)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kullanılanarak</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antrenman yüklerinin hesaplanabilmesi için gerekli olan 1 TM ya da %100’lerine ulaşılır.</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Büyük kas gruplarını içeren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Bech</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Press</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yada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Row</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gibi) her bir hareket için bir tekrarda kaldırılabilen en yüksek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ağırlık</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(1 TM), çok tekrarlı TM kuvvet testlerinde ulaşılan yüklerin sabit</a:t>
            </a:r>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katsayılar ile veya sabit formüllerin kullanılması ile, endirekt olarak hesaplanabilir.</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1"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Düşük tekrarlarda kaldırılabilen en yüksek ağırlıklardan 1TM’nin hesaplanmasında kullanılan katsayılar</a:t>
            </a:r>
            <a:endPar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Metin kutusu 4">
            <a:extLst>
              <a:ext uri="{FF2B5EF4-FFF2-40B4-BE49-F238E27FC236}">
                <a16:creationId xmlns:a16="http://schemas.microsoft.com/office/drawing/2014/main" id="{27A65E52-0B1E-434D-BA06-93FECC144D94}"/>
              </a:ext>
            </a:extLst>
          </p:cNvPr>
          <p:cNvSpPr txBox="1"/>
          <p:nvPr/>
        </p:nvSpPr>
        <p:spPr>
          <a:xfrm>
            <a:off x="706582" y="78073"/>
            <a:ext cx="73152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Direnç Testleri</a:t>
            </a:r>
          </a:p>
        </p:txBody>
      </p:sp>
      <p:pic>
        <p:nvPicPr>
          <p:cNvPr id="4" name="Resim 1">
            <a:extLst>
              <a:ext uri="{FF2B5EF4-FFF2-40B4-BE49-F238E27FC236}">
                <a16:creationId xmlns:a16="http://schemas.microsoft.com/office/drawing/2014/main" id="{12194356-5252-32D6-4187-E2185489AE93}"/>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4278609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5DA93AA5-BFB2-47BE-A751-571802A957FA}"/>
              </a:ext>
            </a:extLst>
          </p:cNvPr>
          <p:cNvPicPr>
            <a:picLocks noChangeAspect="1"/>
          </p:cNvPicPr>
          <p:nvPr/>
        </p:nvPicPr>
        <p:blipFill>
          <a:blip r:embed="rId2"/>
          <a:stretch>
            <a:fillRect/>
          </a:stretch>
        </p:blipFill>
        <p:spPr>
          <a:xfrm>
            <a:off x="2476436" y="2189018"/>
            <a:ext cx="9677527" cy="5694217"/>
          </a:xfrm>
          <a:prstGeom prst="rect">
            <a:avLst/>
          </a:prstGeom>
        </p:spPr>
      </p:pic>
      <p:sp>
        <p:nvSpPr>
          <p:cNvPr id="4" name="Metin kutusu 3">
            <a:extLst>
              <a:ext uri="{FF2B5EF4-FFF2-40B4-BE49-F238E27FC236}">
                <a16:creationId xmlns:a16="http://schemas.microsoft.com/office/drawing/2014/main" id="{F5EA4AC6-4B33-4967-AF0C-F6021768B99B}"/>
              </a:ext>
            </a:extLst>
          </p:cNvPr>
          <p:cNvSpPr txBox="1"/>
          <p:nvPr/>
        </p:nvSpPr>
        <p:spPr>
          <a:xfrm>
            <a:off x="2476436" y="771344"/>
            <a:ext cx="10557164"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2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Düşük tekrarlarda kaldırılabilen en yüksek ağırlıklardan 1TM’nin hesaplanmasında kullanılan katsayılar</a:t>
            </a:r>
          </a:p>
        </p:txBody>
      </p:sp>
      <p:pic>
        <p:nvPicPr>
          <p:cNvPr id="5" name="Resim 1">
            <a:extLst>
              <a:ext uri="{FF2B5EF4-FFF2-40B4-BE49-F238E27FC236}">
                <a16:creationId xmlns:a16="http://schemas.microsoft.com/office/drawing/2014/main" id="{F3BFD41B-04CE-9FFB-E227-C0A67B7D2685}"/>
              </a:ext>
            </a:extLst>
          </p:cNvPr>
          <p:cNvPicPr>
            <a:picLocks noChangeAspect="1"/>
          </p:cNvPicPr>
          <p:nvPr/>
        </p:nvPicPr>
        <p:blipFill>
          <a:blip r:embed="rId3"/>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10585696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741640" y="582692"/>
            <a:ext cx="5297805" cy="662226"/>
          </a:xfrm>
          <a:prstGeom prst="rect">
            <a:avLst/>
          </a:prstGeom>
          <a:noFill/>
          <a:ln/>
        </p:spPr>
        <p:txBody>
          <a:bodyPr wrap="none" lIns="0" tIns="0" rIns="0" bIns="0" rtlCol="0" anchor="t"/>
          <a:lstStyle/>
          <a:p>
            <a:pPr marL="0" marR="0" lvl="0" indent="0" algn="l" defTabSz="914400" rtl="0" eaLnBrk="1" fontAlgn="auto" latinLnBrk="0" hangingPunct="1">
              <a:lnSpc>
                <a:spcPts val="5200"/>
              </a:lnSpc>
              <a:spcBef>
                <a:spcPts val="0"/>
              </a:spcBef>
              <a:spcAft>
                <a:spcPts val="0"/>
              </a:spcAft>
              <a:buClrTx/>
              <a:buSzTx/>
              <a:buFontTx/>
              <a:buNone/>
              <a:tabLst/>
              <a:defRPr/>
            </a:pPr>
            <a:r>
              <a:rPr kumimoji="0" lang="en-US" sz="4150" b="0"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Çeviklik</a:t>
            </a:r>
            <a:r>
              <a:rPr kumimoji="0" lang="en-US" sz="4150" b="0" i="0" u="none" strike="noStrike" kern="1200" cap="none" spc="0" normalizeH="0" baseline="0" noProof="0" dirty="0">
                <a:ln>
                  <a:noFill/>
                </a:ln>
                <a:effectLst/>
                <a:uLnTx/>
                <a:uFillTx/>
                <a:latin typeface="Instrument Sans Medium" pitchFamily="34" charset="0"/>
                <a:ea typeface="Instrument Sans Medium" pitchFamily="34" charset="-122"/>
                <a:cs typeface="Instrument Sans Medium" pitchFamily="34" charset="-120"/>
              </a:rPr>
              <a:t> Testleri</a:t>
            </a:r>
            <a:endParaRPr kumimoji="0" lang="en-US" sz="4150" b="0" i="0" u="none" strike="noStrike" kern="1200" cap="none" spc="0" normalizeH="0" baseline="0" noProof="0" dirty="0">
              <a:ln>
                <a:noFill/>
              </a:ln>
              <a:effectLst/>
              <a:uLnTx/>
              <a:uFillTx/>
              <a:latin typeface="Calibri" panose="020F0502020204030204"/>
              <a:ea typeface="+mn-ea"/>
              <a:cs typeface="+mn-cs"/>
            </a:endParaRPr>
          </a:p>
        </p:txBody>
      </p:sp>
      <p:sp>
        <p:nvSpPr>
          <p:cNvPr id="5" name="Text 1"/>
          <p:cNvSpPr/>
          <p:nvPr/>
        </p:nvSpPr>
        <p:spPr>
          <a:xfrm>
            <a:off x="2431894" y="1642467"/>
            <a:ext cx="2648903" cy="331113"/>
          </a:xfrm>
          <a:prstGeom prst="rect">
            <a:avLst/>
          </a:prstGeom>
          <a:noFill/>
          <a:ln/>
        </p:spPr>
        <p:txBody>
          <a:bodyPr wrap="none" lIns="0" tIns="0" rIns="0" bIns="0" rtlCol="0" anchor="t"/>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Pro-agility</a:t>
            </a:r>
            <a:endParaRPr kumimoji="0" lang="en-US" sz="32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6" name="Text 2"/>
          <p:cNvSpPr/>
          <p:nvPr/>
        </p:nvSpPr>
        <p:spPr>
          <a:xfrm>
            <a:off x="713932" y="2390298"/>
            <a:ext cx="7751196" cy="1352431"/>
          </a:xfrm>
          <a:prstGeom prst="rect">
            <a:avLst/>
          </a:prstGeom>
          <a:noFill/>
          <a:ln/>
        </p:spPr>
        <p:txBody>
          <a:bodyPr wrap="square" lIns="0" tIns="0" rIns="0" bIns="0" rtlCol="0" anchor="t"/>
          <a:lstStyle/>
          <a:p>
            <a:pPr marL="457200" marR="0" lvl="0" indent="-4572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US" sz="28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9.14 m uzunluğundaki bir alan üzerinde toplam 4.57 m'lik bir mesafenin kat edilmesinden ve 2 adet 180 derecelik dönüş ve düz sprint koşularını </a:t>
            </a:r>
            <a:r>
              <a:rPr kumimoji="0" lang="en-US" sz="2800" b="0" i="0" u="none" strike="noStrike" kern="1200" cap="none" spc="0" normalizeH="0" baseline="0" noProof="0" dirty="0" err="1">
                <a:ln>
                  <a:noFill/>
                </a:ln>
                <a:effectLst/>
                <a:uLnTx/>
                <a:uFillTx/>
                <a:latin typeface="Times New Roman" panose="02020603050405020304" pitchFamily="18" charset="0"/>
                <a:ea typeface="Inter" pitchFamily="34" charset="-122"/>
                <a:cs typeface="Times New Roman" panose="02020603050405020304" pitchFamily="18" charset="0"/>
              </a:rPr>
              <a:t>içerir</a:t>
            </a:r>
            <a:r>
              <a:rPr kumimoji="0" lang="en-US" sz="28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a:t>
            </a:r>
            <a:endParaRPr kumimoji="0" lang="tr-TR" sz="28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endParaRPr>
          </a:p>
          <a:p>
            <a:pPr marL="457200" marR="0" lvl="0" indent="-4572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tr-TR" sz="2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Test 3-4 dakika ara ile iki kez yapılarak en iyi skor </a:t>
            </a:r>
            <a:r>
              <a:rPr kumimoji="0" lang="tr-TR" sz="2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değerlendirilir</a:t>
            </a:r>
            <a:endParaRPr kumimoji="0" lang="en-US" sz="28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pic>
        <p:nvPicPr>
          <p:cNvPr id="14" name="Grafik 13" descr="Kronometre düz dolguyla">
            <a:extLst>
              <a:ext uri="{FF2B5EF4-FFF2-40B4-BE49-F238E27FC236}">
                <a16:creationId xmlns:a16="http://schemas.microsoft.com/office/drawing/2014/main" id="{B4035C72-C54A-4303-8EB9-05E544C8077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71349" y="1284863"/>
            <a:ext cx="914400" cy="914400"/>
          </a:xfrm>
          <a:prstGeom prst="rect">
            <a:avLst/>
          </a:prstGeom>
        </p:spPr>
      </p:pic>
      <p:pic>
        <p:nvPicPr>
          <p:cNvPr id="15" name="Resim 14">
            <a:extLst>
              <a:ext uri="{FF2B5EF4-FFF2-40B4-BE49-F238E27FC236}">
                <a16:creationId xmlns:a16="http://schemas.microsoft.com/office/drawing/2014/main" id="{B5AC1F65-9CB0-46AC-BAAA-E0A7A123E15F}"/>
              </a:ext>
            </a:extLst>
          </p:cNvPr>
          <p:cNvPicPr>
            <a:picLocks noChangeAspect="1"/>
          </p:cNvPicPr>
          <p:nvPr/>
        </p:nvPicPr>
        <p:blipFill>
          <a:blip r:embed="rId4"/>
          <a:stretch>
            <a:fillRect/>
          </a:stretch>
        </p:blipFill>
        <p:spPr>
          <a:xfrm>
            <a:off x="133885" y="6823948"/>
            <a:ext cx="3644537" cy="836023"/>
          </a:xfrm>
          <a:prstGeom prst="rect">
            <a:avLst/>
          </a:prstGeom>
        </p:spPr>
      </p:pic>
      <p:pic>
        <p:nvPicPr>
          <p:cNvPr id="4098" name="Picture 2" descr="A realistic and cheerful scene of a young girl, aged 12-13, performing an agility test in a sports hall. She has a sporty build but looks youthful and cute, with long blonde hair tied in a ponytail. She is running with focus and energy, wearing colorful athletic gear suitable for her age. The sports hall is well-lit, equipped with cones and markers for the agility test, creating a vibrant and encouraging environment.">
            <a:extLst>
              <a:ext uri="{FF2B5EF4-FFF2-40B4-BE49-F238E27FC236}">
                <a16:creationId xmlns:a16="http://schemas.microsoft.com/office/drawing/2014/main" id="{CAD5091E-239C-1E77-5E5E-B35A6BFF4E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80212" y="0"/>
            <a:ext cx="6050187" cy="8229600"/>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a:extLst>
              <a:ext uri="{FF2B5EF4-FFF2-40B4-BE49-F238E27FC236}">
                <a16:creationId xmlns:a16="http://schemas.microsoft.com/office/drawing/2014/main" id="{28CCB8EE-2059-4467-BF91-DEFE2BEC9A19}"/>
              </a:ext>
            </a:extLst>
          </p:cNvPr>
          <p:cNvPicPr>
            <a:picLocks noChangeAspect="1"/>
          </p:cNvPicPr>
          <p:nvPr/>
        </p:nvPicPr>
        <p:blipFill>
          <a:blip r:embed="rId6"/>
          <a:stretch>
            <a:fillRect/>
          </a:stretch>
        </p:blipFill>
        <p:spPr>
          <a:xfrm>
            <a:off x="3778422" y="5700665"/>
            <a:ext cx="4686706" cy="2110923"/>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741640" y="582692"/>
            <a:ext cx="5297805" cy="662226"/>
          </a:xfrm>
          <a:prstGeom prst="rect">
            <a:avLst/>
          </a:prstGeom>
          <a:noFill/>
          <a:ln/>
        </p:spPr>
        <p:txBody>
          <a:bodyPr wrap="none" lIns="0" tIns="0" rIns="0" bIns="0" rtlCol="0" anchor="t"/>
          <a:lstStyle/>
          <a:p>
            <a:pPr marL="0" marR="0" lvl="0" indent="0" algn="l" defTabSz="914400" rtl="0" eaLnBrk="1" fontAlgn="auto" latinLnBrk="0" hangingPunct="1">
              <a:lnSpc>
                <a:spcPts val="5200"/>
              </a:lnSpc>
              <a:spcBef>
                <a:spcPts val="0"/>
              </a:spcBef>
              <a:spcAft>
                <a:spcPts val="0"/>
              </a:spcAft>
              <a:buClrTx/>
              <a:buSzTx/>
              <a:buFontTx/>
              <a:buNone/>
              <a:tabLst/>
              <a:defRPr/>
            </a:pPr>
            <a:r>
              <a:rPr kumimoji="0" lang="en-US" sz="4150" b="0"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Çeviklik</a:t>
            </a:r>
            <a:r>
              <a:rPr kumimoji="0" lang="en-US" sz="4150" b="0" i="0" u="none" strike="noStrike" kern="1200" cap="none" spc="0" normalizeH="0" baseline="0" noProof="0" dirty="0">
                <a:ln>
                  <a:noFill/>
                </a:ln>
                <a:effectLst/>
                <a:uLnTx/>
                <a:uFillTx/>
                <a:latin typeface="Instrument Sans Medium" pitchFamily="34" charset="0"/>
                <a:ea typeface="Instrument Sans Medium" pitchFamily="34" charset="-122"/>
                <a:cs typeface="Instrument Sans Medium" pitchFamily="34" charset="-120"/>
              </a:rPr>
              <a:t> Testleri</a:t>
            </a:r>
            <a:endParaRPr kumimoji="0" lang="en-US" sz="4150" b="0" i="0" u="none" strike="noStrike" kern="1200" cap="none" spc="0" normalizeH="0" baseline="0" noProof="0" dirty="0">
              <a:ln>
                <a:noFill/>
              </a:ln>
              <a:effectLst/>
              <a:uLnTx/>
              <a:uFillTx/>
              <a:latin typeface="Calibri" panose="020F0502020204030204"/>
              <a:ea typeface="+mn-ea"/>
              <a:cs typeface="+mn-cs"/>
            </a:endParaRPr>
          </a:p>
        </p:txBody>
      </p:sp>
      <p:sp>
        <p:nvSpPr>
          <p:cNvPr id="8" name="Text 3"/>
          <p:cNvSpPr/>
          <p:nvPr/>
        </p:nvSpPr>
        <p:spPr>
          <a:xfrm>
            <a:off x="2030679" y="1597239"/>
            <a:ext cx="2648903" cy="331113"/>
          </a:xfrm>
          <a:prstGeom prst="rect">
            <a:avLst/>
          </a:prstGeom>
          <a:noFill/>
          <a:ln/>
        </p:spPr>
        <p:txBody>
          <a:bodyPr wrap="none" lIns="0" tIns="0" rIns="0" bIns="0" rtlCol="0" anchor="t"/>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505</a:t>
            </a:r>
            <a:r>
              <a:rPr kumimoji="0" lang="tr-TR" sz="3200" b="1" i="0" u="none" strike="noStrike" kern="1200" cap="none" spc="0" normalizeH="0" baseline="0" noProof="0" dirty="0">
                <a:ln>
                  <a:noFill/>
                </a:ln>
                <a:effectLst/>
                <a:uLnTx/>
                <a:uFillTx/>
                <a:latin typeface="Calibri" panose="020F0502020204030204"/>
                <a:ea typeface="Instrument Sans Medium" pitchFamily="34" charset="-122"/>
                <a:cs typeface="Instrument Sans Medium" pitchFamily="34" charset="-120"/>
              </a:rPr>
              <a:t> </a:t>
            </a:r>
            <a:endParaRPr kumimoji="0" lang="en-US" sz="3200" b="1" i="0" u="none" strike="noStrike" kern="1200" cap="none" spc="0" normalizeH="0" baseline="0" noProof="0" dirty="0">
              <a:ln>
                <a:noFill/>
              </a:ln>
              <a:effectLst/>
              <a:uLnTx/>
              <a:uFillTx/>
              <a:latin typeface="Calibri" panose="020F0502020204030204"/>
              <a:ea typeface="+mn-ea"/>
              <a:cs typeface="+mn-cs"/>
            </a:endParaRPr>
          </a:p>
        </p:txBody>
      </p:sp>
      <p:sp>
        <p:nvSpPr>
          <p:cNvPr id="9" name="Text 4"/>
          <p:cNvSpPr/>
          <p:nvPr/>
        </p:nvSpPr>
        <p:spPr>
          <a:xfrm>
            <a:off x="741639" y="2363379"/>
            <a:ext cx="7875887" cy="1356360"/>
          </a:xfrm>
          <a:prstGeom prst="rect">
            <a:avLst/>
          </a:prstGeom>
          <a:noFill/>
          <a:ln/>
        </p:spPr>
        <p:txBody>
          <a:bodyPr wrap="square" lIns="0" tIns="0" rIns="0" bIns="0" rtlCol="0" anchor="t"/>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US"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Test 10 metrelik bir yaklaşma koşusunun ardından 5 metrelik bir mesafenin gidiş dönüşlü olarak kat edilmesinden </a:t>
            </a:r>
            <a:r>
              <a:rPr kumimoji="0" lang="en-US" sz="2400" b="0" i="0" u="none" strike="noStrike" kern="1200" cap="none" spc="0" normalizeH="0" baseline="0" noProof="0" dirty="0" err="1">
                <a:ln>
                  <a:noFill/>
                </a:ln>
                <a:effectLst/>
                <a:uLnTx/>
                <a:uFillTx/>
                <a:latin typeface="Times New Roman" panose="02020603050405020304" pitchFamily="18" charset="0"/>
                <a:ea typeface="Inter" pitchFamily="34" charset="-122"/>
                <a:cs typeface="Times New Roman" panose="02020603050405020304" pitchFamily="18" charset="0"/>
              </a:rPr>
              <a:t>oluşur</a:t>
            </a:r>
            <a:r>
              <a:rPr kumimoji="0" lang="en-US"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a:t>
            </a:r>
            <a:endParaRPr kumimoji="0" lang="tr-TR"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endParaRP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Süre 10m geçilince başlatılır.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Dönüşte de B noktası geçilince süre durdurulur.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Bu test 3-4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dk</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ara ile iki kez tekrarlanır en iyi skor değerlendirmeye alınır</a:t>
            </a:r>
          </a:p>
          <a:p>
            <a:pPr marL="0" marR="0" lvl="0" indent="0" algn="l" defTabSz="914400" rtl="0" eaLnBrk="1" fontAlgn="auto" latinLnBrk="0" hangingPunct="1">
              <a:lnSpc>
                <a:spcPts val="2650"/>
              </a:lnSpc>
              <a:spcBef>
                <a:spcPts val="0"/>
              </a:spcBef>
              <a:spcAft>
                <a:spcPts val="0"/>
              </a:spcAft>
              <a:buClrTx/>
              <a:buSzTx/>
              <a:buFontTx/>
              <a:buNone/>
              <a:tabLst/>
              <a:defRPr/>
            </a:pPr>
            <a:endParaRPr kumimoji="0" lang="en-US" sz="165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pic>
        <p:nvPicPr>
          <p:cNvPr id="14" name="Grafik 13" descr="Kronometre düz dolguyla">
            <a:extLst>
              <a:ext uri="{FF2B5EF4-FFF2-40B4-BE49-F238E27FC236}">
                <a16:creationId xmlns:a16="http://schemas.microsoft.com/office/drawing/2014/main" id="{B4035C72-C54A-4303-8EB9-05E544C8077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1924" y="1305596"/>
            <a:ext cx="914400" cy="914400"/>
          </a:xfrm>
          <a:prstGeom prst="rect">
            <a:avLst/>
          </a:prstGeom>
        </p:spPr>
      </p:pic>
      <p:pic>
        <p:nvPicPr>
          <p:cNvPr id="7" name="Resim 6">
            <a:extLst>
              <a:ext uri="{FF2B5EF4-FFF2-40B4-BE49-F238E27FC236}">
                <a16:creationId xmlns:a16="http://schemas.microsoft.com/office/drawing/2014/main" id="{8A8090CA-B45F-4882-AB45-4A423AFD1065}"/>
              </a:ext>
            </a:extLst>
          </p:cNvPr>
          <p:cNvPicPr>
            <a:picLocks noChangeAspect="1"/>
          </p:cNvPicPr>
          <p:nvPr/>
        </p:nvPicPr>
        <p:blipFill>
          <a:blip r:embed="rId4"/>
          <a:stretch>
            <a:fillRect/>
          </a:stretch>
        </p:blipFill>
        <p:spPr>
          <a:xfrm>
            <a:off x="2268876" y="6074229"/>
            <a:ext cx="4831349" cy="1930228"/>
          </a:xfrm>
          <a:prstGeom prst="rect">
            <a:avLst/>
          </a:prstGeom>
        </p:spPr>
      </p:pic>
      <p:pic>
        <p:nvPicPr>
          <p:cNvPr id="3074" name="Picture 2" descr="A realistic scene of a young athletic female athlete performing an agility test in a sports hall. She is running with speed and focus, displaying an athletic build. The athlete has long blonde hair tied in a ponytail, muscular and fit, wearing athletic training gear. The sports hall is bright and equipped with cones and markers for the agility test, capturing the energy and professionalism of the moment.">
            <a:extLst>
              <a:ext uri="{FF2B5EF4-FFF2-40B4-BE49-F238E27FC236}">
                <a16:creationId xmlns:a16="http://schemas.microsoft.com/office/drawing/2014/main" id="{C0FFFAD8-DDDA-2C27-6163-1F06623BDC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29207" y="1004341"/>
            <a:ext cx="5801193" cy="7225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405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FD90ECC8-0D88-6F47-C751-9E11B8C38559}"/>
              </a:ext>
            </a:extLst>
          </p:cNvPr>
          <p:cNvSpPr>
            <a:spLocks noGrp="1" noChangeArrowheads="1"/>
          </p:cNvSpPr>
          <p:nvPr>
            <p:ph type="title"/>
          </p:nvPr>
        </p:nvSpPr>
        <p:spPr>
          <a:xfrm>
            <a:off x="2649856" y="485776"/>
            <a:ext cx="9326880" cy="822960"/>
          </a:xfrm>
        </p:spPr>
        <p:txBody>
          <a:bodyPr/>
          <a:lstStyle/>
          <a:p>
            <a:r>
              <a:rPr lang="tr-TR" altLang="tr-TR" sz="4320" b="1" i="0" dirty="0">
                <a:solidFill>
                  <a:schemeClr val="tx1"/>
                </a:solidFill>
              </a:rPr>
              <a:t>YETENEK TÜRLERİ</a:t>
            </a:r>
          </a:p>
        </p:txBody>
      </p:sp>
      <p:sp>
        <p:nvSpPr>
          <p:cNvPr id="212995" name="Rectangle 3">
            <a:extLst>
              <a:ext uri="{FF2B5EF4-FFF2-40B4-BE49-F238E27FC236}">
                <a16:creationId xmlns:a16="http://schemas.microsoft.com/office/drawing/2014/main" id="{D6D18271-388F-071F-DCCD-DBDF4CEE5AFE}"/>
              </a:ext>
            </a:extLst>
          </p:cNvPr>
          <p:cNvSpPr>
            <a:spLocks noGrp="1" noChangeArrowheads="1"/>
          </p:cNvSpPr>
          <p:nvPr>
            <p:ph type="body" idx="1"/>
          </p:nvPr>
        </p:nvSpPr>
        <p:spPr>
          <a:xfrm>
            <a:off x="1742707" y="1801455"/>
            <a:ext cx="11398106" cy="5836920"/>
          </a:xfrm>
        </p:spPr>
        <p:txBody>
          <a:bodyPr/>
          <a:lstStyle/>
          <a:p>
            <a:pPr marL="731520" indent="-731520"/>
            <a:endParaRPr lang="tr-TR" altLang="tr-TR" sz="3360" b="1" dirty="0"/>
          </a:p>
          <a:p>
            <a:pPr>
              <a:buFont typeface="Wingdings" panose="05000000000000000000" pitchFamily="2" charset="2"/>
              <a:buChar char="q"/>
            </a:pPr>
            <a:r>
              <a:rPr lang="tr-TR" altLang="tr-TR" sz="3360" dirty="0"/>
              <a:t>Statik Yetenek Anlayışı</a:t>
            </a:r>
          </a:p>
          <a:p>
            <a:pPr>
              <a:buFont typeface="Wingdings" panose="05000000000000000000" pitchFamily="2" charset="2"/>
              <a:buChar char="q"/>
            </a:pPr>
            <a:endParaRPr lang="tr-TR" altLang="tr-TR" sz="3360" dirty="0"/>
          </a:p>
          <a:p>
            <a:pPr>
              <a:buFont typeface="Wingdings" panose="05000000000000000000" pitchFamily="2" charset="2"/>
              <a:buChar char="q"/>
            </a:pPr>
            <a:r>
              <a:rPr lang="tr-TR" altLang="tr-TR" sz="3360" dirty="0"/>
              <a:t>Öğrenim Teorisiyle İlgili Yetenek Anlayışı</a:t>
            </a:r>
          </a:p>
          <a:p>
            <a:pPr>
              <a:buFont typeface="Wingdings" panose="05000000000000000000" pitchFamily="2" charset="2"/>
              <a:buChar char="q"/>
            </a:pPr>
            <a:endParaRPr lang="tr-TR" altLang="tr-TR" sz="3360" dirty="0"/>
          </a:p>
          <a:p>
            <a:pPr>
              <a:buFont typeface="Wingdings" panose="05000000000000000000" pitchFamily="2" charset="2"/>
              <a:buChar char="q"/>
            </a:pPr>
            <a:r>
              <a:rPr lang="tr-TR" altLang="tr-TR" sz="3360" dirty="0"/>
              <a:t>Dinamik Yetenek Anlayışı</a:t>
            </a:r>
          </a:p>
        </p:txBody>
      </p:sp>
      <p:pic>
        <p:nvPicPr>
          <p:cNvPr id="6" name="Resim 1">
            <a:extLst>
              <a:ext uri="{FF2B5EF4-FFF2-40B4-BE49-F238E27FC236}">
                <a16:creationId xmlns:a16="http://schemas.microsoft.com/office/drawing/2014/main" id="{7B5BFA27-544E-4D0A-8E90-8EDFE4E79F82}"/>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741640" y="582692"/>
            <a:ext cx="4162869" cy="662226"/>
          </a:xfrm>
          <a:prstGeom prst="rect">
            <a:avLst/>
          </a:prstGeom>
          <a:noFill/>
          <a:ln/>
        </p:spPr>
        <p:txBody>
          <a:bodyPr wrap="none" lIns="0" tIns="0" rIns="0" bIns="0" rtlCol="0" anchor="t"/>
          <a:lstStyle/>
          <a:p>
            <a:pPr marL="0" marR="0" lvl="0" indent="0" algn="l" defTabSz="914400" rtl="0" eaLnBrk="1" fontAlgn="auto" latinLnBrk="0" hangingPunct="1">
              <a:lnSpc>
                <a:spcPts val="5200"/>
              </a:lnSpc>
              <a:spcBef>
                <a:spcPts val="0"/>
              </a:spcBef>
              <a:spcAft>
                <a:spcPts val="0"/>
              </a:spcAft>
              <a:buClrTx/>
              <a:buSzTx/>
              <a:buFontTx/>
              <a:buNone/>
              <a:tabLst/>
              <a:defRPr/>
            </a:pPr>
            <a:r>
              <a:rPr kumimoji="0" lang="en-US" sz="4150" b="0"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Çeviklik Testleri</a:t>
            </a:r>
            <a:endParaRPr kumimoji="0" lang="en-US" sz="415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1" name="Text 5"/>
          <p:cNvSpPr/>
          <p:nvPr/>
        </p:nvSpPr>
        <p:spPr>
          <a:xfrm>
            <a:off x="2163167" y="1922719"/>
            <a:ext cx="2648903" cy="331113"/>
          </a:xfrm>
          <a:prstGeom prst="rect">
            <a:avLst/>
          </a:prstGeom>
          <a:noFill/>
          <a:ln/>
        </p:spPr>
        <p:txBody>
          <a:bodyPr wrap="none" lIns="0" tIns="0" rIns="0" bIns="0" rtlCol="0" anchor="t"/>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T Testi</a:t>
            </a:r>
            <a:endParaRPr kumimoji="0" lang="en-US" sz="32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2" name="Text 6"/>
          <p:cNvSpPr/>
          <p:nvPr/>
        </p:nvSpPr>
        <p:spPr>
          <a:xfrm>
            <a:off x="306569" y="2754830"/>
            <a:ext cx="4162869" cy="1356360"/>
          </a:xfrm>
          <a:prstGeom prst="rect">
            <a:avLst/>
          </a:prstGeom>
          <a:noFill/>
          <a:ln/>
        </p:spPr>
        <p:txBody>
          <a:bodyPr wrap="square" lIns="0" tIns="0" rIns="0" bIns="0"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Başla komutu verildiğinde "A" konisinden başlar, "B" konisine düz koşu ile koşar ve sağ eli ile koniye </a:t>
            </a:r>
            <a:r>
              <a:rPr kumimoji="0" lang="en-US" sz="2000" b="0" i="0" u="none" strike="noStrike" kern="1200" cap="none" spc="0" normalizeH="0" baseline="0" noProof="0" dirty="0" err="1">
                <a:ln>
                  <a:noFill/>
                </a:ln>
                <a:effectLst/>
                <a:uLnTx/>
                <a:uFillTx/>
                <a:latin typeface="Times New Roman" panose="02020603050405020304" pitchFamily="18" charset="0"/>
                <a:ea typeface="Inter" pitchFamily="34" charset="-122"/>
                <a:cs typeface="Times New Roman" panose="02020603050405020304" pitchFamily="18" charset="0"/>
              </a:rPr>
              <a:t>dokunur</a:t>
            </a:r>
            <a:r>
              <a:rPr kumimoji="0" lang="en-US" sz="20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a:t>
            </a:r>
            <a:endParaRPr kumimoji="0" lang="tr-TR" sz="20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0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Sonra sola “C” konisine </a:t>
            </a:r>
            <a:r>
              <a:rPr kumimoji="0" lang="tr-TR" sz="20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doğru</a:t>
            </a:r>
            <a:r>
              <a:rPr kumimoji="0" lang="tr-TR" sz="20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yan koşu (</a:t>
            </a:r>
            <a:r>
              <a:rPr kumimoji="0" lang="tr-TR" sz="20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side</a:t>
            </a:r>
            <a:r>
              <a:rPr kumimoji="0" lang="tr-TR" sz="20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step) ile koşup “C” konisine sol el ile dokunur. Sonra </a:t>
            </a:r>
            <a:r>
              <a:rPr kumimoji="0" lang="tr-TR" sz="20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sağa</a:t>
            </a:r>
            <a:r>
              <a:rPr kumimoji="0" lang="tr-TR" sz="20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tr-TR" sz="20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doğru</a:t>
            </a:r>
            <a:r>
              <a:rPr kumimoji="0" lang="tr-TR" sz="20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“D” konisine yan koşarak </a:t>
            </a:r>
            <a:r>
              <a:rPr kumimoji="0" lang="tr-TR" sz="20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sag</a:t>
            </a:r>
            <a:r>
              <a:rPr kumimoji="0" lang="tr-TR" sz="20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eli ile dokunur. </a:t>
            </a:r>
          </a:p>
          <a:p>
            <a:pPr marL="0" marR="0" lvl="0" indent="0" algn="l" defTabSz="914400" rtl="0" eaLnBrk="1" fontAlgn="auto" latinLnBrk="0" hangingPunct="1">
              <a:lnSpc>
                <a:spcPts val="2650"/>
              </a:lnSpc>
              <a:spcBef>
                <a:spcPts val="0"/>
              </a:spcBef>
              <a:spcAft>
                <a:spcPts val="0"/>
              </a:spcAft>
              <a:buClrTx/>
              <a:buSzTx/>
              <a:buFontTx/>
              <a:buNone/>
              <a:tabLst/>
              <a:defRPr/>
            </a:pPr>
            <a:endParaRPr kumimoji="0" lang="en-US" sz="165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pic>
        <p:nvPicPr>
          <p:cNvPr id="14" name="Grafik 13" descr="Kronometre düz dolguyla">
            <a:extLst>
              <a:ext uri="{FF2B5EF4-FFF2-40B4-BE49-F238E27FC236}">
                <a16:creationId xmlns:a16="http://schemas.microsoft.com/office/drawing/2014/main" id="{B4035C72-C54A-4303-8EB9-05E544C8077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1823" y="1561185"/>
            <a:ext cx="914400" cy="914400"/>
          </a:xfrm>
          <a:prstGeom prst="rect">
            <a:avLst/>
          </a:prstGeom>
        </p:spPr>
      </p:pic>
      <p:pic>
        <p:nvPicPr>
          <p:cNvPr id="7" name="Resim 6">
            <a:extLst>
              <a:ext uri="{FF2B5EF4-FFF2-40B4-BE49-F238E27FC236}">
                <a16:creationId xmlns:a16="http://schemas.microsoft.com/office/drawing/2014/main" id="{7D4B1F31-7A4C-4E8C-AC8E-E26F3DAAAC02}"/>
              </a:ext>
            </a:extLst>
          </p:cNvPr>
          <p:cNvPicPr>
            <a:picLocks noChangeAspect="1"/>
          </p:cNvPicPr>
          <p:nvPr/>
        </p:nvPicPr>
        <p:blipFill>
          <a:blip r:embed="rId4"/>
          <a:stretch>
            <a:fillRect/>
          </a:stretch>
        </p:blipFill>
        <p:spPr>
          <a:xfrm>
            <a:off x="4729051" y="1922719"/>
            <a:ext cx="4429768" cy="4920261"/>
          </a:xfrm>
          <a:prstGeom prst="rect">
            <a:avLst/>
          </a:prstGeom>
        </p:spPr>
      </p:pic>
      <p:sp>
        <p:nvSpPr>
          <p:cNvPr id="15" name="Metin kutusu 14">
            <a:extLst>
              <a:ext uri="{FF2B5EF4-FFF2-40B4-BE49-F238E27FC236}">
                <a16:creationId xmlns:a16="http://schemas.microsoft.com/office/drawing/2014/main" id="{051D841A-E856-43A9-B614-552DFC615A1C}"/>
              </a:ext>
            </a:extLst>
          </p:cNvPr>
          <p:cNvSpPr txBox="1"/>
          <p:nvPr/>
        </p:nvSpPr>
        <p:spPr>
          <a:xfrm>
            <a:off x="9418432" y="2650865"/>
            <a:ext cx="4990134" cy="3935501"/>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0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Sonra “B” konisine yan koşu ile gelip sol el ile dokunduktan sonra “A” konisine geri koşu ile geri döner.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0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 konisine gelir gelmez kronometre durdurulur.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0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Bu çalışmada katılımcı tam dinlenme ile 3 maksimum tekrar yapar. Katılımcının en iyi olan süresi kaydedilir.</a:t>
            </a:r>
          </a:p>
        </p:txBody>
      </p:sp>
    </p:spTree>
    <p:extLst>
      <p:ext uri="{BB962C8B-B14F-4D97-AF65-F5344CB8AC3E}">
        <p14:creationId xmlns:p14="http://schemas.microsoft.com/office/powerpoint/2010/main" val="29315515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DEED1C55-FBD8-4F8D-BEE3-2C0FAC1C6BD0}"/>
              </a:ext>
            </a:extLst>
          </p:cNvPr>
          <p:cNvPicPr>
            <a:picLocks noChangeAspect="1"/>
          </p:cNvPicPr>
          <p:nvPr/>
        </p:nvPicPr>
        <p:blipFill>
          <a:blip r:embed="rId2"/>
          <a:stretch>
            <a:fillRect/>
          </a:stretch>
        </p:blipFill>
        <p:spPr>
          <a:xfrm>
            <a:off x="2274759" y="0"/>
            <a:ext cx="9827852" cy="8229600"/>
          </a:xfrm>
          <a:prstGeom prst="rect">
            <a:avLst/>
          </a:prstGeom>
        </p:spPr>
      </p:pic>
      <p:pic>
        <p:nvPicPr>
          <p:cNvPr id="3" name="Resim 1">
            <a:extLst>
              <a:ext uri="{FF2B5EF4-FFF2-40B4-BE49-F238E27FC236}">
                <a16:creationId xmlns:a16="http://schemas.microsoft.com/office/drawing/2014/main" id="{D8FE6859-76DF-944C-B678-A718C0D4DAEF}"/>
              </a:ext>
            </a:extLst>
          </p:cNvPr>
          <p:cNvPicPr>
            <a:picLocks noChangeAspect="1"/>
          </p:cNvPicPr>
          <p:nvPr/>
        </p:nvPicPr>
        <p:blipFill>
          <a:blip r:embed="rId3"/>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20037554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4409" y="375967"/>
            <a:ext cx="5670590" cy="708779"/>
          </a:xfrm>
          <a:prstGeom prst="rect">
            <a:avLst/>
          </a:prstGeom>
          <a:noFill/>
          <a:ln/>
        </p:spPr>
        <p:txBody>
          <a:bodyPr wrap="none" lIns="0" tIns="0" rIns="0" bIns="0" rtlCol="0" anchor="t"/>
          <a:lstStyle/>
          <a:p>
            <a:pPr marL="0" marR="0" lvl="0" indent="0" algn="l" defTabSz="914400" rtl="0" eaLnBrk="1" fontAlgn="auto" latinLnBrk="0" hangingPunct="1">
              <a:lnSpc>
                <a:spcPts val="5550"/>
              </a:lnSpc>
              <a:spcBef>
                <a:spcPts val="0"/>
              </a:spcBef>
              <a:spcAft>
                <a:spcPts val="0"/>
              </a:spcAft>
              <a:buClrTx/>
              <a:buSzTx/>
              <a:buFontTx/>
              <a:buNone/>
              <a:tabLst/>
              <a:defRPr/>
            </a:pPr>
            <a:r>
              <a:rPr kumimoji="0" lang="en-US" sz="4000" b="1"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Denge</a:t>
            </a:r>
            <a:r>
              <a:rPr kumimoji="0" lang="en-US" sz="4000" b="1" i="0" u="none" strike="noStrike" kern="1200" cap="none" spc="0" normalizeH="0" baseline="0" noProof="0" dirty="0">
                <a:ln>
                  <a:noFill/>
                </a:ln>
                <a:effectLst/>
                <a:uLnTx/>
                <a:uFillTx/>
                <a:latin typeface="Calibri" panose="020F0502020204030204"/>
                <a:ea typeface="Instrument Sans Medium" pitchFamily="34" charset="-122"/>
                <a:cs typeface="Instrument Sans Medium" pitchFamily="34" charset="-120"/>
              </a:rPr>
              <a:t> </a:t>
            </a:r>
            <a:r>
              <a:rPr kumimoji="0" lang="en-US" sz="4000" b="1"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Testleri</a:t>
            </a:r>
            <a:endParaRPr kumimoji="0" lang="en-US" sz="40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3" name="Text 1"/>
          <p:cNvSpPr/>
          <p:nvPr/>
        </p:nvSpPr>
        <p:spPr>
          <a:xfrm>
            <a:off x="544469" y="1471613"/>
            <a:ext cx="2835235" cy="354330"/>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Y Denge Testi</a:t>
            </a:r>
            <a:endParaRPr kumimoji="0" lang="en-US" sz="32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4" name="Text 2"/>
          <p:cNvSpPr/>
          <p:nvPr/>
        </p:nvSpPr>
        <p:spPr>
          <a:xfrm>
            <a:off x="544409" y="2108175"/>
            <a:ext cx="6244709" cy="1814513"/>
          </a:xfrm>
          <a:prstGeom prst="rect">
            <a:avLst/>
          </a:prstGeom>
          <a:noFill/>
          <a:ln/>
        </p:spPr>
        <p:txBody>
          <a:bodyPr wrap="square" lIns="0" tIns="0" rIns="0" bIns="0"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Y denge testinin amacı dinamik dengeyi ölçmektedir. Test, 3 yöne (anterior, posteromedial, posterolateral) uzanma yönleri içerir. Katılımcı, 3 mezuranın kesiştiği noktada tek ayak üzerinde durarak diğer ayağı ile 3 yönde parmak ucu ile uzanır.</a:t>
            </a:r>
            <a:endParaRPr kumimoji="0" lang="en-US"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6" name="Text 4"/>
          <p:cNvSpPr/>
          <p:nvPr/>
        </p:nvSpPr>
        <p:spPr>
          <a:xfrm>
            <a:off x="7599521" y="4033957"/>
            <a:ext cx="6244709" cy="1814513"/>
          </a:xfrm>
          <a:prstGeom prst="rect">
            <a:avLst/>
          </a:prstGeom>
          <a:noFill/>
          <a:ln/>
        </p:spPr>
        <p:txBody>
          <a:bodyPr wrap="square" lIns="0" tIns="0" rIns="0" bIns="0" rtlCol="0" anchor="t"/>
          <a:lstStyle/>
          <a:p>
            <a:pPr marL="0" marR="0" lvl="0" indent="0" algn="l" defTabSz="914400" rtl="0" eaLnBrk="1" fontAlgn="auto" latinLnBrk="0" hangingPunct="1">
              <a:lnSpc>
                <a:spcPts val="2850"/>
              </a:lnSpc>
              <a:spcBef>
                <a:spcPts val="0"/>
              </a:spcBef>
              <a:spcAft>
                <a:spcPts val="0"/>
              </a:spcAft>
              <a:buClrTx/>
              <a:buSzTx/>
              <a:buFontTx/>
              <a:buNone/>
              <a:tabLst/>
              <a:defRPr/>
            </a:pPr>
            <a:endParaRPr kumimoji="0" lang="en-US" sz="1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Resim 6">
            <a:extLst>
              <a:ext uri="{FF2B5EF4-FFF2-40B4-BE49-F238E27FC236}">
                <a16:creationId xmlns:a16="http://schemas.microsoft.com/office/drawing/2014/main" id="{B84FF76E-7C8E-40B7-9E01-C98EBADCE59F}"/>
              </a:ext>
            </a:extLst>
          </p:cNvPr>
          <p:cNvPicPr>
            <a:picLocks noChangeAspect="1"/>
          </p:cNvPicPr>
          <p:nvPr/>
        </p:nvPicPr>
        <p:blipFill>
          <a:blip r:embed="rId3"/>
          <a:stretch>
            <a:fillRect/>
          </a:stretch>
        </p:blipFill>
        <p:spPr>
          <a:xfrm>
            <a:off x="433451" y="5470406"/>
            <a:ext cx="6395541" cy="2565230"/>
          </a:xfrm>
          <a:prstGeom prst="rect">
            <a:avLst/>
          </a:prstGeom>
        </p:spPr>
      </p:pic>
      <p:pic>
        <p:nvPicPr>
          <p:cNvPr id="8" name="Resim 7">
            <a:extLst>
              <a:ext uri="{FF2B5EF4-FFF2-40B4-BE49-F238E27FC236}">
                <a16:creationId xmlns:a16="http://schemas.microsoft.com/office/drawing/2014/main" id="{D69A7D36-8E7F-419F-A3D7-81C4A53A8C08}"/>
              </a:ext>
            </a:extLst>
          </p:cNvPr>
          <p:cNvPicPr>
            <a:picLocks noChangeAspect="1"/>
          </p:cNvPicPr>
          <p:nvPr/>
        </p:nvPicPr>
        <p:blipFill>
          <a:blip r:embed="rId4"/>
          <a:stretch>
            <a:fillRect/>
          </a:stretch>
        </p:blipFill>
        <p:spPr>
          <a:xfrm>
            <a:off x="7988188" y="1825943"/>
            <a:ext cx="5664423" cy="1879256"/>
          </a:xfrm>
          <a:prstGeom prst="rect">
            <a:avLst/>
          </a:prstGeom>
        </p:spPr>
      </p:pic>
      <p:sp>
        <p:nvSpPr>
          <p:cNvPr id="10" name="Metin kutusu 9">
            <a:extLst>
              <a:ext uri="{FF2B5EF4-FFF2-40B4-BE49-F238E27FC236}">
                <a16:creationId xmlns:a16="http://schemas.microsoft.com/office/drawing/2014/main" id="{F38D0EC5-0499-4950-83B7-D1182443D76D}"/>
              </a:ext>
            </a:extLst>
          </p:cNvPr>
          <p:cNvSpPr txBox="1"/>
          <p:nvPr/>
        </p:nvSpPr>
        <p:spPr>
          <a:xfrm>
            <a:off x="7162800" y="4377264"/>
            <a:ext cx="7315200" cy="290765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Test esnasında dengede olan ayak hareket ettirilmez. Hem dominant hem de dominant olmayan bacak için test uygulanır.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Test, her yön için dinlenme aralıkları verilerek 3 kez tekrarlanır; en iyi skor cm cinsinden kaydedilir.</a:t>
            </a:r>
          </a:p>
        </p:txBody>
      </p:sp>
      <p:pic>
        <p:nvPicPr>
          <p:cNvPr id="9" name="Resim 1">
            <a:extLst>
              <a:ext uri="{FF2B5EF4-FFF2-40B4-BE49-F238E27FC236}">
                <a16:creationId xmlns:a16="http://schemas.microsoft.com/office/drawing/2014/main" id="{82705A97-14F0-3551-DB08-4D60397C61AB}"/>
              </a:ext>
            </a:extLst>
          </p:cNvPr>
          <p:cNvPicPr>
            <a:picLocks noChangeAspect="1"/>
          </p:cNvPicPr>
          <p:nvPr/>
        </p:nvPicPr>
        <p:blipFill>
          <a:blip r:embed="rId5"/>
          <a:stretch>
            <a:fillRect/>
          </a:stretch>
        </p:blipFill>
        <p:spPr bwMode="auto">
          <a:xfrm>
            <a:off x="12615863" y="0"/>
            <a:ext cx="1900237" cy="971550"/>
          </a:xfrm>
          <a:prstGeom prst="rect">
            <a:avLst/>
          </a:prstGeom>
          <a:noFill/>
          <a:ln w="9525">
            <a:noFill/>
            <a:miter lim="800000"/>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9099" y="201686"/>
            <a:ext cx="5670590" cy="708779"/>
          </a:xfrm>
          <a:prstGeom prst="rect">
            <a:avLst/>
          </a:prstGeom>
          <a:noFill/>
          <a:ln/>
        </p:spPr>
        <p:txBody>
          <a:bodyPr wrap="none" lIns="0" tIns="0" rIns="0" bIns="0" rtlCol="0" anchor="t"/>
          <a:lstStyle/>
          <a:p>
            <a:pPr marL="0" marR="0" lvl="0" indent="0" algn="l" defTabSz="914400" rtl="0" eaLnBrk="1" fontAlgn="auto" latinLnBrk="0" hangingPunct="1">
              <a:lnSpc>
                <a:spcPts val="5550"/>
              </a:lnSpc>
              <a:spcBef>
                <a:spcPts val="0"/>
              </a:spcBef>
              <a:spcAft>
                <a:spcPts val="0"/>
              </a:spcAft>
              <a:buClrTx/>
              <a:buSzTx/>
              <a:buFontTx/>
              <a:buNone/>
              <a:tabLst/>
              <a:defRPr/>
            </a:pPr>
            <a:r>
              <a:rPr kumimoji="0" lang="en-US" sz="4000" b="1"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Denge Testleri</a:t>
            </a:r>
            <a:endParaRPr kumimoji="0" lang="en-US" sz="40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5" name="Text 3"/>
          <p:cNvSpPr/>
          <p:nvPr/>
        </p:nvSpPr>
        <p:spPr>
          <a:xfrm>
            <a:off x="669099" y="1214265"/>
            <a:ext cx="4635103" cy="354330"/>
          </a:xfrm>
          <a:prstGeom prst="rect">
            <a:avLst/>
          </a:prstGeom>
          <a:noFill/>
          <a:ln/>
        </p:spPr>
        <p:txBody>
          <a:bodyPr wrap="none" lIns="0" tIns="0" rIns="0" bIns="0" rtlCol="0" anchor="t"/>
          <a:lstStyle/>
          <a:p>
            <a:pPr marL="0" marR="0" lvl="0" indent="0" algn="l" defTabSz="914400" rtl="0" eaLnBrk="1" fontAlgn="auto" latinLnBrk="0" hangingPunct="1">
              <a:lnSpc>
                <a:spcPts val="275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Landing Error Score System (LESS)</a:t>
            </a:r>
            <a:endParaRPr kumimoji="0" lang="en-US" sz="32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6" name="Text 4"/>
          <p:cNvSpPr/>
          <p:nvPr/>
        </p:nvSpPr>
        <p:spPr>
          <a:xfrm>
            <a:off x="475135" y="1568595"/>
            <a:ext cx="13296283" cy="1685254"/>
          </a:xfrm>
          <a:prstGeom prst="rect">
            <a:avLst/>
          </a:prstGeom>
          <a:noFill/>
          <a:ln/>
        </p:spPr>
        <p:txBody>
          <a:bodyPr wrap="square" lIns="0" tIns="0" rIns="0" bIns="0"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LESS testi, sıçrama iniş/düşüşleri sırasında uygun olmayan hareket kalıplarını belirlemek için dinamik hareket değerlendirme aracıdır. Test, 13 farklı evet veya hayır sorusu kullanarak dokuz sıçramalı iniş konseptine dayalı olarak iniş tekniğini </a:t>
            </a:r>
            <a:r>
              <a:rPr kumimoji="0" lang="en-US" sz="2400" b="0" i="0" u="none" strike="noStrike" kern="1200" cap="none" spc="0" normalizeH="0" baseline="0" noProof="0" dirty="0" err="1">
                <a:ln>
                  <a:noFill/>
                </a:ln>
                <a:effectLst/>
                <a:uLnTx/>
                <a:uFillTx/>
                <a:latin typeface="Times New Roman" panose="02020603050405020304" pitchFamily="18" charset="0"/>
                <a:ea typeface="Inter" pitchFamily="34" charset="-122"/>
                <a:cs typeface="Times New Roman" panose="02020603050405020304" pitchFamily="18" charset="0"/>
              </a:rPr>
              <a:t>değerlendirir</a:t>
            </a:r>
            <a:r>
              <a:rPr kumimoji="0" lang="en-US"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a:t>
            </a:r>
            <a:endParaRPr kumimoji="0" lang="tr-TR"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endParaRP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Sporcu 30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cm'lik</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(12 inç) bir kutunun üzerinde durur. Yere kişinin boyunun yarısı kadar mesafede bir hedef çizgisi çizilir.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Kutunun üstünden çizginin hemen ardına atlamaya yönelik çift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ayakla iniş yapılması ve hemen ardından da maksimum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yüksekliğe</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sıçraması ve geri inmesi istenir.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3 deneme yapılır.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İnişler kameraya kaydedilerek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aşağıda</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belirtilen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değerlendirme</a:t>
            </a:r>
            <a:endPar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ile puanlama yapılır.</a:t>
            </a:r>
          </a:p>
          <a:p>
            <a:pPr marL="0" marR="0" lvl="0" indent="0" algn="l" defTabSz="914400" rtl="0" eaLnBrk="1" fontAlgn="auto" latinLnBrk="0" hangingPunct="1">
              <a:lnSpc>
                <a:spcPts val="2850"/>
              </a:lnSpc>
              <a:spcBef>
                <a:spcPts val="0"/>
              </a:spcBef>
              <a:spcAft>
                <a:spcPts val="0"/>
              </a:spcAft>
              <a:buClrTx/>
              <a:buSzTx/>
              <a:buFontTx/>
              <a:buNone/>
              <a:tabLst/>
              <a:defRPr/>
            </a:pPr>
            <a:endParaRPr kumimoji="0" lang="en-US" sz="175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pic>
        <p:nvPicPr>
          <p:cNvPr id="7" name="Resim 6">
            <a:extLst>
              <a:ext uri="{FF2B5EF4-FFF2-40B4-BE49-F238E27FC236}">
                <a16:creationId xmlns:a16="http://schemas.microsoft.com/office/drawing/2014/main" id="{8581C575-742D-46E2-A547-5429A1227908}"/>
              </a:ext>
            </a:extLst>
          </p:cNvPr>
          <p:cNvPicPr>
            <a:picLocks noChangeAspect="1"/>
          </p:cNvPicPr>
          <p:nvPr/>
        </p:nvPicPr>
        <p:blipFill>
          <a:blip r:embed="rId3"/>
          <a:stretch>
            <a:fillRect/>
          </a:stretch>
        </p:blipFill>
        <p:spPr>
          <a:xfrm>
            <a:off x="9033164" y="4619119"/>
            <a:ext cx="4932218" cy="3445300"/>
          </a:xfrm>
          <a:prstGeom prst="rect">
            <a:avLst/>
          </a:prstGeom>
        </p:spPr>
      </p:pic>
      <p:pic>
        <p:nvPicPr>
          <p:cNvPr id="4" name="Resim 1">
            <a:extLst>
              <a:ext uri="{FF2B5EF4-FFF2-40B4-BE49-F238E27FC236}">
                <a16:creationId xmlns:a16="http://schemas.microsoft.com/office/drawing/2014/main" id="{273E7C0B-6515-C81C-778A-CB9CD1702201}"/>
              </a:ext>
            </a:extLst>
          </p:cNvPr>
          <p:cNvPicPr>
            <a:picLocks noChangeAspect="1"/>
          </p:cNvPicPr>
          <p:nvPr/>
        </p:nvPicPr>
        <p:blipFill>
          <a:blip r:embed="rId4"/>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7628093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51B37A27-120A-4394-B7BB-BBEBDBAE1DD0}"/>
              </a:ext>
            </a:extLst>
          </p:cNvPr>
          <p:cNvSpPr txBox="1"/>
          <p:nvPr/>
        </p:nvSpPr>
        <p:spPr>
          <a:xfrm>
            <a:off x="364114" y="230275"/>
            <a:ext cx="6192982" cy="8036174"/>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000" b="1" i="0" u="sng"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Videolar şu şekilde </a:t>
            </a:r>
            <a:r>
              <a:rPr kumimoji="0" lang="tr-TR" sz="2000" b="1" i="0" u="sng"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değerlendirilir</a:t>
            </a:r>
            <a:r>
              <a:rPr kumimoji="0" lang="tr-TR" sz="2000" b="1" i="0" u="sng"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 İlk temasta diz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fleksiyon</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açısı &gt;30 derece; 0 = evet, 1 = hayır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 İlk temasta diz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valgusu</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dizler orta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ayağın</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üzerinde; 0 = evet, 1 = hayır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C. Temas halinde gövde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fleksiyon</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açısı; 0 = gövde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fleksiyonda</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1 =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fleksiyonda</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değil</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 Temas sırasında yan gövde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fleksiyonu</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0 = gövde dikey, 1 = dikey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deg</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il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E. Temas noktasında ayak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bileği</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plantar</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fleksiyonu</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0 = baştan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ayag</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 1 = hayır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F. İlk temasta ayak pozisyonu, ayak parmakları &gt; 30 derece dış rotasyon; 0 = hayır, 1 = evet</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G. İlk temasta ayak pozisyonu, ayak parmakları &gt; 30 derece iç rotasyon; 0 = hayır, 1 = evet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H. İlk temasta duruş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genişlig</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i &lt; omuz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genişlig</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i; 0 = hayır, 1 = evet </a:t>
            </a:r>
          </a:p>
          <a:p>
            <a:pPr marL="0" marR="0" lvl="0" indent="0" algn="just" defTabSz="914400" rtl="0" eaLnBrk="1" fontAlgn="auto" latinLnBrk="0" hangingPunct="1">
              <a:lnSpc>
                <a:spcPct val="150000"/>
              </a:lnSpc>
              <a:spcBef>
                <a:spcPts val="0"/>
              </a:spcBef>
              <a:spcAft>
                <a:spcPts val="800"/>
              </a:spcAft>
              <a:buClrTx/>
              <a:buSzTx/>
              <a:buFontTx/>
              <a:buNone/>
              <a:tabLst/>
              <a:defRPr/>
            </a:pPr>
            <a:endPar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Metin kutusu 4">
            <a:extLst>
              <a:ext uri="{FF2B5EF4-FFF2-40B4-BE49-F238E27FC236}">
                <a16:creationId xmlns:a16="http://schemas.microsoft.com/office/drawing/2014/main" id="{2C8AC886-B395-49E0-94D2-DE74240CB75E}"/>
              </a:ext>
            </a:extLst>
          </p:cNvPr>
          <p:cNvSpPr txBox="1"/>
          <p:nvPr/>
        </p:nvSpPr>
        <p:spPr>
          <a:xfrm>
            <a:off x="6951086" y="381109"/>
            <a:ext cx="7315200" cy="7205178"/>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I. İlk temasta duruş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genişlig</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i &gt; omuz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genişlig</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i; 0 = hayır, 1 = evet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J. İlk ayak teması simetrik; 0 = evet, 1 = hayır</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K. Diz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fleksiyon</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yer değiştirmesi(atlamadan önce diz pozisyonu),&gt;45degrees;0=evet,1=hayır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L. Diz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valgus</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yer değiştirmesi (zıplamadan önce diz pozisyonu), diz başparmağının içinde; 0 = hayır, 1 = evet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M. Maksimum diz açısında gövde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fleksiyonu</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gövde ilk temastan daha fazla fleksiyonda;0 = evet, 1 = hayır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N. İlk temasta kalça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fleksiyon</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açısı, kalçalar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fleksiyonda</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0 = evet, 1 = hayır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O. Maksimum diz açısında kalça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fleksiyonu</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kalçalar ilk temastan daha fazla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fleksiyonda</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0 = evet,1 = hayır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P. Eklem yer değiştirmesi, </a:t>
            </a:r>
            <a:r>
              <a:rPr kumimoji="0" lang="tr-TR"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sagital</a:t>
            </a: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düzlem; 0 = yumuşak, 1 = orta, 2 = sert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Q. Genel izlenim; 0 = mükemmel, 1 = orta, 2 = zayıf</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1800" b="1"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Daha yüksek bir LESS puanı, daha fazla sayıda iniş hatası yapıldığını ve dolayısıyla yaralanma riskinin daha yüksek olduğunu gösterir</a:t>
            </a:r>
            <a:endParaRPr kumimoji="0" lang="tr-TR" sz="18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49312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EA278D36-05FE-4942-9102-CA0CCBEC4261}"/>
              </a:ext>
            </a:extLst>
          </p:cNvPr>
          <p:cNvSpPr txBox="1"/>
          <p:nvPr/>
        </p:nvSpPr>
        <p:spPr>
          <a:xfrm>
            <a:off x="1593272" y="536215"/>
            <a:ext cx="8668328" cy="905056"/>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4000" b="1"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ANTROPOMETRİK ÖLÇÜMLER</a:t>
            </a:r>
            <a:endParaRPr kumimoji="0" lang="tr-TR" sz="40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Metin kutusu 4">
            <a:extLst>
              <a:ext uri="{FF2B5EF4-FFF2-40B4-BE49-F238E27FC236}">
                <a16:creationId xmlns:a16="http://schemas.microsoft.com/office/drawing/2014/main" id="{A0E2A1B8-C693-437B-848A-8337CD9B067C}"/>
              </a:ext>
            </a:extLst>
          </p:cNvPr>
          <p:cNvSpPr txBox="1"/>
          <p:nvPr/>
        </p:nvSpPr>
        <p:spPr>
          <a:xfrm>
            <a:off x="332509" y="1743258"/>
            <a:ext cx="13965381" cy="618150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1" u="sng"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Vücut </a:t>
            </a:r>
            <a:r>
              <a:rPr kumimoji="0" lang="tr-TR" sz="2400" b="0" i="1" u="sng"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Yag</a:t>
            </a:r>
            <a:r>
              <a:rPr kumimoji="0" lang="tr-TR" sz="2400" b="0" i="1" u="sng"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Oranı</a:t>
            </a:r>
            <a:endPar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Vücut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yag</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oranını belirlemede kullanılabilecek yöntemlerin basında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skinfold</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kaliper</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ölçüm yöntemi gelmektedir.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Ölçümlerde birliktelik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sağlaması</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açısından hep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sag</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taraftan ve sporcu ayakta iken uygulanmalıdır.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Ölçümlerin 2 kez tekrarlanması ve ortalamasının alınması uygundur.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Ölçümde hatayı azaltmak açısından baş ve işaret parmakları ile ölçüm yapılan noktanın 1 cm gerisinden sadece deri ve derialtı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yag</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(kas dokusu hariç) tutulur.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Kaliperin</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uçları ölçüm yapılan noktaya uygulandıktan sonra 2-3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sn</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içinde sonuç okunarak mm cinsinden kaydedilir.</a:t>
            </a:r>
          </a:p>
          <a:p>
            <a:pPr marL="0" marR="0" lvl="0" indent="0" algn="just" defTabSz="914400" rtl="0" eaLnBrk="1" fontAlgn="auto" latinLnBrk="0" hangingPunct="1">
              <a:lnSpc>
                <a:spcPct val="150000"/>
              </a:lnSpc>
              <a:spcBef>
                <a:spcPts val="0"/>
              </a:spcBef>
              <a:spcAft>
                <a:spcPts val="800"/>
              </a:spcAft>
              <a:buClrTx/>
              <a:buSzTx/>
              <a:buFontTx/>
              <a:buNone/>
              <a:tabLst/>
              <a:defRPr/>
            </a:pPr>
            <a:endPar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Resim 1">
            <a:extLst>
              <a:ext uri="{FF2B5EF4-FFF2-40B4-BE49-F238E27FC236}">
                <a16:creationId xmlns:a16="http://schemas.microsoft.com/office/drawing/2014/main" id="{F1467281-54D0-6721-14FC-0BAAC27B4AB5}"/>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4697170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404C2F7-75D4-49DD-8CC0-A930D737877E}"/>
              </a:ext>
            </a:extLst>
          </p:cNvPr>
          <p:cNvSpPr txBox="1"/>
          <p:nvPr/>
        </p:nvSpPr>
        <p:spPr>
          <a:xfrm>
            <a:off x="561109" y="818870"/>
            <a:ext cx="10993582" cy="5945089"/>
          </a:xfrm>
          <a:prstGeom prst="rect">
            <a:avLst/>
          </a:prstGeom>
          <a:noFill/>
        </p:spPr>
        <p:txBody>
          <a:bodyPr wrap="square">
            <a:spAutoFit/>
          </a:bodyPr>
          <a:lstStyle/>
          <a:p>
            <a:pPr marL="457200" marR="0" lvl="0" indent="-4572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Alınan ölçümler Hazır </a:t>
            </a:r>
            <a:r>
              <a:rPr kumimoji="0" lang="tr-TR" sz="2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Aytar</a:t>
            </a:r>
            <a:r>
              <a:rPr kumimoji="0" lang="tr-TR" sz="2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(2019)’da belirtilen 7 bölgenin ( ön kol, arka kol, kürek </a:t>
            </a:r>
            <a:r>
              <a:rPr kumimoji="0" lang="tr-TR" sz="2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kemiği</a:t>
            </a:r>
            <a:r>
              <a:rPr kumimoji="0" lang="tr-TR" sz="2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altı, </a:t>
            </a:r>
            <a:r>
              <a:rPr kumimoji="0" lang="tr-TR" sz="2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leğen</a:t>
            </a:r>
            <a:r>
              <a:rPr kumimoji="0" lang="tr-TR" sz="2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tr-TR" sz="2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kemiği</a:t>
            </a:r>
            <a:r>
              <a:rPr kumimoji="0" lang="tr-TR" sz="2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üstü karın, üst bacak ve alt bacak) toplamıyla mm. cinsinden </a:t>
            </a:r>
            <a:r>
              <a:rPr kumimoji="0" lang="tr-TR" sz="2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değerlendirilebilir</a:t>
            </a:r>
            <a:r>
              <a:rPr kumimoji="0" lang="tr-TR" sz="2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Ya da çalışılan yaş grubuna uygun formüller kullanılabilir.</a:t>
            </a:r>
          </a:p>
          <a:p>
            <a:pPr marL="457200" marR="0" lvl="0" indent="-4572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Aynı formül ve vücut </a:t>
            </a:r>
            <a:r>
              <a:rPr kumimoji="0" lang="tr-TR" sz="2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yag</a:t>
            </a:r>
            <a:r>
              <a:rPr kumimoji="0" lang="tr-TR" sz="2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yüzesinde cinsiyetler arasında da farklar yaşanabilmektedir. Bu nedenle, çocuk ve gençlerde vücut kompozisyonu ile ilgili </a:t>
            </a:r>
            <a:r>
              <a:rPr kumimoji="0" lang="tr-TR" sz="2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değerlendirme</a:t>
            </a:r>
            <a:r>
              <a:rPr kumimoji="0" lang="tr-TR" sz="2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ve karşılaştırmalar yapılırken formüller ve ölçüm yöntemleri arasındaki farklar dikkate alınmalı ve dikkatle yorumlanmalıdır.</a:t>
            </a:r>
          </a:p>
        </p:txBody>
      </p:sp>
      <p:pic>
        <p:nvPicPr>
          <p:cNvPr id="5" name="Resim 1">
            <a:extLst>
              <a:ext uri="{FF2B5EF4-FFF2-40B4-BE49-F238E27FC236}">
                <a16:creationId xmlns:a16="http://schemas.microsoft.com/office/drawing/2014/main" id="{587582C1-2703-8C15-53B5-815DA75D9EB7}"/>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pic>
        <p:nvPicPr>
          <p:cNvPr id="2" name="Resim 1">
            <a:extLst>
              <a:ext uri="{FF2B5EF4-FFF2-40B4-BE49-F238E27FC236}">
                <a16:creationId xmlns:a16="http://schemas.microsoft.com/office/drawing/2014/main" id="{0F5B8803-1D0D-4BF4-A281-0C453FF75F49}"/>
              </a:ext>
            </a:extLst>
          </p:cNvPr>
          <p:cNvPicPr>
            <a:picLocks noChangeAspect="1"/>
          </p:cNvPicPr>
          <p:nvPr/>
        </p:nvPicPr>
        <p:blipFill>
          <a:blip r:embed="rId3"/>
          <a:stretch>
            <a:fillRect/>
          </a:stretch>
        </p:blipFill>
        <p:spPr>
          <a:xfrm>
            <a:off x="11802341" y="5874214"/>
            <a:ext cx="2266950" cy="2019300"/>
          </a:xfrm>
          <a:prstGeom prst="rect">
            <a:avLst/>
          </a:prstGeom>
        </p:spPr>
      </p:pic>
    </p:spTree>
    <p:extLst>
      <p:ext uri="{BB962C8B-B14F-4D97-AF65-F5344CB8AC3E}">
        <p14:creationId xmlns:p14="http://schemas.microsoft.com/office/powerpoint/2010/main" val="32859439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301C4F05-FDB7-43C7-BEDA-B9C656486A2C}"/>
              </a:ext>
            </a:extLst>
          </p:cNvPr>
          <p:cNvSpPr txBox="1"/>
          <p:nvPr/>
        </p:nvSpPr>
        <p:spPr>
          <a:xfrm>
            <a:off x="332508" y="978460"/>
            <a:ext cx="13425055" cy="6272679"/>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3200" b="1"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Uzunluk Ölçümleri</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Bacak boyu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uzunluğu</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ölçümünde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spinailiaca</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anteriorsuperior</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leğen</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kemiği</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uç noktası) veya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umblikus</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ile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malleolusmedialis</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(aşık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kemiği</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arasındaki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uzaklığa</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bakılmaktadır.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Kol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uzunluğunda</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acromiale</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(omuz çıkıntısı) noktasından en uzun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parmağının</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ucuna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dactylion</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noktası) hafifçe temas ettirerek ölçü alınır.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Kulaç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uzunluğunda</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sporcu ayakta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durduğu</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pozisyondayken, kollarını gergin durumda yana açar. Sağ elinin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dactylion</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noktasından, sol elinin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dactylion</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noktasına, olan uzunluk ölçülür.</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Aynı formül ve vücut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yag</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yüzesinde cinsiyetler arasında da farklar yaşanabilmektedir. Bu nedenle, çocuk ve gençlerde vücut kompozisyonu ile ilgili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değerlendirme</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ve karşılaştırmalar</a:t>
            </a:r>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yapılırken formüller ve ölçüm yöntemleri arasındaki farklar dikkate alınmalı ve dikkatle yorumlanmalıdır.</a:t>
            </a:r>
          </a:p>
        </p:txBody>
      </p:sp>
      <p:pic>
        <p:nvPicPr>
          <p:cNvPr id="5" name="Grafik 4" descr="Cetvel düz dolguyla">
            <a:extLst>
              <a:ext uri="{FF2B5EF4-FFF2-40B4-BE49-F238E27FC236}">
                <a16:creationId xmlns:a16="http://schemas.microsoft.com/office/drawing/2014/main" id="{31F99E8C-523E-4128-8202-3F0820BF118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663810" y="0"/>
            <a:ext cx="1988933" cy="1988933"/>
          </a:xfrm>
          <a:prstGeom prst="rect">
            <a:avLst/>
          </a:prstGeom>
        </p:spPr>
      </p:pic>
    </p:spTree>
    <p:extLst>
      <p:ext uri="{BB962C8B-B14F-4D97-AF65-F5344CB8AC3E}">
        <p14:creationId xmlns:p14="http://schemas.microsoft.com/office/powerpoint/2010/main" val="8560578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00081" y="592380"/>
            <a:ext cx="5670590" cy="708779"/>
          </a:xfrm>
          <a:prstGeom prst="rect">
            <a:avLst/>
          </a:prstGeom>
          <a:noFill/>
          <a:ln/>
        </p:spPr>
        <p:txBody>
          <a:bodyPr wrap="none" lIns="0" tIns="0" rIns="0" bIns="0" rtlCol="0" anchor="t"/>
          <a:lstStyle/>
          <a:p>
            <a:pPr marL="0" marR="0" lvl="0" indent="0" algn="l" defTabSz="914400" rtl="0" eaLnBrk="1" fontAlgn="auto" latinLnBrk="0" hangingPunct="1">
              <a:lnSpc>
                <a:spcPts val="5550"/>
              </a:lnSpc>
              <a:spcBef>
                <a:spcPts val="0"/>
              </a:spcBef>
              <a:spcAft>
                <a:spcPts val="0"/>
              </a:spcAft>
              <a:buClrTx/>
              <a:buSzTx/>
              <a:buFontTx/>
              <a:buNone/>
              <a:tabLst/>
              <a:defRPr/>
            </a:pPr>
            <a:r>
              <a:rPr kumimoji="0" lang="en-US" sz="4000" b="1" i="0" u="none" strike="noStrike" kern="1200" cap="none" spc="0" normalizeH="0" baseline="0" noProof="0" dirty="0">
                <a:ln>
                  <a:noFill/>
                </a:ln>
                <a:effectLst/>
                <a:uLnTx/>
                <a:uFillTx/>
                <a:latin typeface="Times New Roman" panose="02020603050405020304" pitchFamily="18" charset="0"/>
                <a:ea typeface="Instrument Sans Medium" pitchFamily="34" charset="-122"/>
                <a:cs typeface="Times New Roman" panose="02020603050405020304" pitchFamily="18" charset="0"/>
              </a:rPr>
              <a:t>Beceri Testleri</a:t>
            </a:r>
            <a:endParaRPr kumimoji="0" lang="en-US" sz="40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4" name="Text 1"/>
          <p:cNvSpPr/>
          <p:nvPr/>
        </p:nvSpPr>
        <p:spPr>
          <a:xfrm>
            <a:off x="6100081" y="1849138"/>
            <a:ext cx="7556421" cy="1451610"/>
          </a:xfrm>
          <a:prstGeom prst="rect">
            <a:avLst/>
          </a:prstGeom>
          <a:noFill/>
          <a:ln/>
        </p:spPr>
        <p:txBody>
          <a:bodyPr wrap="square" lIns="0" tIns="0" rIns="0" bIns="0"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Beceri testleri, oyuncuların teknik becerilerini değerlendirmek için </a:t>
            </a:r>
            <a:r>
              <a:rPr kumimoji="0" lang="en-US" sz="2400" b="0" i="0" u="none" strike="noStrike" kern="1200" cap="none" spc="0" normalizeH="0" baseline="0" noProof="0" dirty="0" err="1">
                <a:ln>
                  <a:noFill/>
                </a:ln>
                <a:effectLst/>
                <a:uLnTx/>
                <a:uFillTx/>
                <a:latin typeface="Times New Roman" panose="02020603050405020304" pitchFamily="18" charset="0"/>
                <a:ea typeface="Inter" pitchFamily="34" charset="-122"/>
                <a:cs typeface="Times New Roman" panose="02020603050405020304" pitchFamily="18" charset="0"/>
              </a:rPr>
              <a:t>kullanılır</a:t>
            </a:r>
            <a:r>
              <a:rPr kumimoji="0" lang="en-US"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a:t>
            </a:r>
            <a:endParaRPr kumimoji="0" lang="tr-TR"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Orta oyuncu, smaçör ya da pasör çaprazını mevkileri belirlerken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motorik</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özellikler de benzerlik varsa beceri testleri de yardımcımız olur.</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tr-TR"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Times New Roman" panose="02020603050405020304" pitchFamily="18" charset="0"/>
                <a:ea typeface="Inter" pitchFamily="34" charset="-122"/>
                <a:cs typeface="Times New Roman" panose="02020603050405020304" pitchFamily="18" charset="0"/>
              </a:rPr>
              <a:t> Nicel testler, sonuç odaklıdır ve sonuçlar belirli bir skorla ifade edilir. Nitel testler ise süreç odaklıdır ve sonuçlar bir kelimeyle de ifade edilebilir.</a:t>
            </a:r>
            <a:endParaRPr kumimoji="0" lang="en-US" sz="2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pic>
        <p:nvPicPr>
          <p:cNvPr id="6" name="Resim 1">
            <a:extLst>
              <a:ext uri="{FF2B5EF4-FFF2-40B4-BE49-F238E27FC236}">
                <a16:creationId xmlns:a16="http://schemas.microsoft.com/office/drawing/2014/main" id="{4154E536-C93C-6C80-D198-CDEFA5306203}"/>
              </a:ext>
            </a:extLst>
          </p:cNvPr>
          <p:cNvPicPr>
            <a:picLocks noChangeAspect="1"/>
          </p:cNvPicPr>
          <p:nvPr/>
        </p:nvPicPr>
        <p:blipFill>
          <a:blip r:embed="rId4"/>
          <a:stretch>
            <a:fillRect/>
          </a:stretch>
        </p:blipFill>
        <p:spPr bwMode="auto">
          <a:xfrm>
            <a:off x="12615863" y="0"/>
            <a:ext cx="1900237" cy="971550"/>
          </a:xfrm>
          <a:prstGeom prst="rect">
            <a:avLst/>
          </a:prstGeom>
          <a:noFill/>
          <a:ln w="9525">
            <a:noFill/>
            <a:miter lim="800000"/>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46BDC63E-79E2-4D21-A3AC-4D6709FE63A4}"/>
              </a:ext>
            </a:extLst>
          </p:cNvPr>
          <p:cNvSpPr txBox="1"/>
          <p:nvPr/>
        </p:nvSpPr>
        <p:spPr>
          <a:xfrm>
            <a:off x="775854" y="314542"/>
            <a:ext cx="7315200" cy="754694"/>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3200" b="1"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Servis Testi</a:t>
            </a:r>
          </a:p>
        </p:txBody>
      </p:sp>
      <p:sp>
        <p:nvSpPr>
          <p:cNvPr id="5" name="Metin kutusu 4">
            <a:extLst>
              <a:ext uri="{FF2B5EF4-FFF2-40B4-BE49-F238E27FC236}">
                <a16:creationId xmlns:a16="http://schemas.microsoft.com/office/drawing/2014/main" id="{8A4B9680-394F-4AB4-8022-4DF04749D7E8}"/>
              </a:ext>
            </a:extLst>
          </p:cNvPr>
          <p:cNvSpPr txBox="1"/>
          <p:nvPr/>
        </p:nvSpPr>
        <p:spPr>
          <a:xfrm>
            <a:off x="775854" y="1227684"/>
            <a:ext cx="7315200" cy="7093417"/>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1" i="1" u="sng"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Bartle</a:t>
            </a:r>
            <a:r>
              <a:rPr kumimoji="0" lang="tr-TR" sz="2400" b="1" i="1" u="sng"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ve ark. (1991)</a:t>
            </a:r>
            <a:r>
              <a:rPr kumimoji="0" lang="tr-TR" sz="2400" b="1"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tarafından geliştirilen</a:t>
            </a:r>
            <a:r>
              <a:rPr kumimoji="0" lang="tr-TR" sz="2400" b="1" i="1" u="sng"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servis beceri testi</a:t>
            </a:r>
            <a:endParaRPr kumimoji="0" lang="tr-TR" sz="2400" b="1"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Güney Caroline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State</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Üniversitesi (ABD) voleybol beceri test parmak pas, manşet ve servis becerilerini değerlendirmeye yönelik oluşturulmuştur.</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Sporcunun servisteki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doğruluk</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ve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tutarlılığını</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ölçmek için tasarlanmıştır.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Teste giren sporcu 10 servis atışını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hedeflediği</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bölgelere atar.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Topun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düştüğü</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bölgedeki puan kaydedilir. Final skoru sporcunun 10 servis atışından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aldığı</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toplam puandır (maksimum skor=40 puan).</a:t>
            </a:r>
          </a:p>
        </p:txBody>
      </p:sp>
      <p:pic>
        <p:nvPicPr>
          <p:cNvPr id="6" name="Resim 5">
            <a:extLst>
              <a:ext uri="{FF2B5EF4-FFF2-40B4-BE49-F238E27FC236}">
                <a16:creationId xmlns:a16="http://schemas.microsoft.com/office/drawing/2014/main" id="{A2AB144D-9813-45FA-94C8-75A416BB4D5F}"/>
              </a:ext>
            </a:extLst>
          </p:cNvPr>
          <p:cNvPicPr>
            <a:picLocks noChangeAspect="1"/>
          </p:cNvPicPr>
          <p:nvPr/>
        </p:nvPicPr>
        <p:blipFill>
          <a:blip r:embed="rId2"/>
          <a:stretch>
            <a:fillRect/>
          </a:stretch>
        </p:blipFill>
        <p:spPr>
          <a:xfrm>
            <a:off x="8627966" y="1436245"/>
            <a:ext cx="5669925" cy="6498860"/>
          </a:xfrm>
          <a:prstGeom prst="rect">
            <a:avLst/>
          </a:prstGeom>
        </p:spPr>
      </p:pic>
      <p:pic>
        <p:nvPicPr>
          <p:cNvPr id="4" name="Resim 1">
            <a:extLst>
              <a:ext uri="{FF2B5EF4-FFF2-40B4-BE49-F238E27FC236}">
                <a16:creationId xmlns:a16="http://schemas.microsoft.com/office/drawing/2014/main" id="{F43F4ACE-AF5D-280D-D21E-ADFA8A6172F4}"/>
              </a:ext>
            </a:extLst>
          </p:cNvPr>
          <p:cNvPicPr>
            <a:picLocks noChangeAspect="1"/>
          </p:cNvPicPr>
          <p:nvPr/>
        </p:nvPicPr>
        <p:blipFill>
          <a:blip r:embed="rId3"/>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1172380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4018" name="Rectangle 2">
            <a:extLst>
              <a:ext uri="{FF2B5EF4-FFF2-40B4-BE49-F238E27FC236}">
                <a16:creationId xmlns:a16="http://schemas.microsoft.com/office/drawing/2014/main" id="{B23B5F25-CF9E-D5DA-C364-B2AC05EB2B00}"/>
              </a:ext>
            </a:extLst>
          </p:cNvPr>
          <p:cNvSpPr>
            <a:spLocks noGrp="1" noChangeArrowheads="1"/>
          </p:cNvSpPr>
          <p:nvPr>
            <p:ph type="title"/>
          </p:nvPr>
        </p:nvSpPr>
        <p:spPr>
          <a:xfrm>
            <a:off x="2649856" y="485776"/>
            <a:ext cx="9326880" cy="822960"/>
          </a:xfrm>
        </p:spPr>
        <p:txBody>
          <a:bodyPr/>
          <a:lstStyle/>
          <a:p>
            <a:r>
              <a:rPr lang="tr-TR" altLang="tr-TR" sz="3840" b="1" i="0" dirty="0">
                <a:solidFill>
                  <a:schemeClr val="tx1"/>
                </a:solidFill>
              </a:rPr>
              <a:t>STATİK YETENEK ANLAYIŞI</a:t>
            </a:r>
          </a:p>
        </p:txBody>
      </p:sp>
      <p:sp>
        <p:nvSpPr>
          <p:cNvPr id="214019" name="Rectangle 3">
            <a:extLst>
              <a:ext uri="{FF2B5EF4-FFF2-40B4-BE49-F238E27FC236}">
                <a16:creationId xmlns:a16="http://schemas.microsoft.com/office/drawing/2014/main" id="{352EB057-675D-AE81-A846-A94ECB0BE6CC}"/>
              </a:ext>
            </a:extLst>
          </p:cNvPr>
          <p:cNvSpPr>
            <a:spLocks noGrp="1" noChangeArrowheads="1"/>
          </p:cNvSpPr>
          <p:nvPr>
            <p:ph type="body" idx="1"/>
          </p:nvPr>
        </p:nvSpPr>
        <p:spPr>
          <a:xfrm>
            <a:off x="693174" y="1609726"/>
            <a:ext cx="13774994" cy="5836920"/>
          </a:xfrm>
        </p:spPr>
        <p:txBody>
          <a:bodyPr/>
          <a:lstStyle/>
          <a:p>
            <a:pPr>
              <a:lnSpc>
                <a:spcPct val="90000"/>
              </a:lnSpc>
              <a:buFont typeface="Wingdings" panose="05000000000000000000" pitchFamily="2" charset="2"/>
              <a:buChar char="q"/>
            </a:pPr>
            <a:r>
              <a:rPr lang="tr-TR" altLang="tr-TR" sz="3360" dirty="0">
                <a:latin typeface="Times New Roman" panose="02020603050405020304" pitchFamily="18" charset="0"/>
                <a:cs typeface="Times New Roman" panose="02020603050405020304" pitchFamily="18" charset="0"/>
              </a:rPr>
              <a:t>Sportif başarı büyük ölçüde kalıtımla belirlenir.</a:t>
            </a:r>
          </a:p>
          <a:p>
            <a:pPr>
              <a:lnSpc>
                <a:spcPct val="90000"/>
              </a:lnSpc>
              <a:buFont typeface="Wingdings" panose="05000000000000000000" pitchFamily="2" charset="2"/>
              <a:buChar char="q"/>
            </a:pPr>
            <a:endParaRPr lang="tr-TR" altLang="tr-TR" sz="3360" dirty="0">
              <a:latin typeface="Times New Roman" panose="02020603050405020304" pitchFamily="18" charset="0"/>
              <a:cs typeface="Times New Roman" panose="02020603050405020304" pitchFamily="18" charset="0"/>
            </a:endParaRPr>
          </a:p>
          <a:p>
            <a:pPr>
              <a:lnSpc>
                <a:spcPct val="90000"/>
              </a:lnSpc>
              <a:buFont typeface="Wingdings" panose="05000000000000000000" pitchFamily="2" charset="2"/>
              <a:buChar char="q"/>
            </a:pPr>
            <a:r>
              <a:rPr lang="tr-TR" altLang="tr-TR" sz="3360" dirty="0">
                <a:latin typeface="Times New Roman" panose="02020603050405020304" pitchFamily="18" charset="0"/>
                <a:cs typeface="Times New Roman" panose="02020603050405020304" pitchFamily="18" charset="0"/>
              </a:rPr>
              <a:t>Sportif başarıdaki gelişme de salgı bezlerindeki gelişmeye bağlıdır.</a:t>
            </a:r>
          </a:p>
          <a:p>
            <a:pPr>
              <a:lnSpc>
                <a:spcPct val="90000"/>
              </a:lnSpc>
              <a:buFont typeface="Wingdings" panose="05000000000000000000" pitchFamily="2" charset="2"/>
              <a:buChar char="q"/>
            </a:pPr>
            <a:endParaRPr lang="tr-TR" altLang="tr-TR" sz="3360" dirty="0">
              <a:latin typeface="Times New Roman" panose="02020603050405020304" pitchFamily="18" charset="0"/>
              <a:cs typeface="Times New Roman" panose="02020603050405020304" pitchFamily="18" charset="0"/>
            </a:endParaRPr>
          </a:p>
          <a:p>
            <a:pPr>
              <a:lnSpc>
                <a:spcPct val="90000"/>
              </a:lnSpc>
              <a:buFont typeface="Wingdings" panose="05000000000000000000" pitchFamily="2" charset="2"/>
              <a:buChar char="q"/>
            </a:pPr>
            <a:r>
              <a:rPr lang="tr-TR" altLang="tr-TR" sz="3360" dirty="0">
                <a:latin typeface="Times New Roman" panose="02020603050405020304" pitchFamily="18" charset="0"/>
                <a:cs typeface="Times New Roman" panose="02020603050405020304" pitchFamily="18" charset="0"/>
              </a:rPr>
              <a:t>Bu anlayışa karşı eleştiriler şu şekilde özetlenebilir:</a:t>
            </a:r>
          </a:p>
          <a:p>
            <a:pPr marL="1188720" lvl="1" indent="-640080">
              <a:lnSpc>
                <a:spcPct val="90000"/>
              </a:lnSpc>
            </a:pPr>
            <a:endParaRPr lang="tr-TR" altLang="tr-TR" dirty="0">
              <a:latin typeface="Times New Roman" panose="02020603050405020304" pitchFamily="18" charset="0"/>
              <a:cs typeface="Times New Roman" panose="02020603050405020304" pitchFamily="18" charset="0"/>
            </a:endParaRPr>
          </a:p>
          <a:p>
            <a:pPr marL="1188720" lvl="1" indent="-640080">
              <a:lnSpc>
                <a:spcPct val="90000"/>
              </a:lnSpc>
            </a:pPr>
            <a:r>
              <a:rPr lang="tr-TR" altLang="tr-TR" dirty="0">
                <a:latin typeface="Times New Roman" panose="02020603050405020304" pitchFamily="18" charset="0"/>
                <a:cs typeface="Times New Roman" panose="02020603050405020304" pitchFamily="18" charset="0"/>
              </a:rPr>
              <a:t>İnsan psikolojisi, yaşanan çevrenin etkisi ve kalıtımsal özellikler kesin çizgilerle birbirinden ayrılamaz.</a:t>
            </a:r>
          </a:p>
        </p:txBody>
      </p:sp>
      <p:pic>
        <p:nvPicPr>
          <p:cNvPr id="6" name="Resim 1">
            <a:extLst>
              <a:ext uri="{FF2B5EF4-FFF2-40B4-BE49-F238E27FC236}">
                <a16:creationId xmlns:a16="http://schemas.microsoft.com/office/drawing/2014/main" id="{C617CEE0-74E4-4253-AFDA-9F719670DA43}"/>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4019">
                                            <p:txEl>
                                              <p:pRg st="0" end="0"/>
                                            </p:txEl>
                                          </p:spTgt>
                                        </p:tgtEl>
                                        <p:attrNameLst>
                                          <p:attrName>style.visibility</p:attrName>
                                        </p:attrNameLst>
                                      </p:cBhvr>
                                      <p:to>
                                        <p:strVal val="visible"/>
                                      </p:to>
                                    </p:set>
                                    <p:anim calcmode="lin" valueType="num">
                                      <p:cBhvr additive="base">
                                        <p:cTn id="7" dur="500" fill="hold"/>
                                        <p:tgtEl>
                                          <p:spTgt spid="2140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40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4019">
                                            <p:txEl>
                                              <p:pRg st="2" end="2"/>
                                            </p:txEl>
                                          </p:spTgt>
                                        </p:tgtEl>
                                        <p:attrNameLst>
                                          <p:attrName>style.visibility</p:attrName>
                                        </p:attrNameLst>
                                      </p:cBhvr>
                                      <p:to>
                                        <p:strVal val="visible"/>
                                      </p:to>
                                    </p:set>
                                    <p:anim calcmode="lin" valueType="num">
                                      <p:cBhvr additive="base">
                                        <p:cTn id="13" dur="500" fill="hold"/>
                                        <p:tgtEl>
                                          <p:spTgt spid="21401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40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4019">
                                            <p:txEl>
                                              <p:pRg st="4" end="4"/>
                                            </p:txEl>
                                          </p:spTgt>
                                        </p:tgtEl>
                                        <p:attrNameLst>
                                          <p:attrName>style.visibility</p:attrName>
                                        </p:attrNameLst>
                                      </p:cBhvr>
                                      <p:to>
                                        <p:strVal val="visible"/>
                                      </p:to>
                                    </p:set>
                                    <p:anim calcmode="lin" valueType="num">
                                      <p:cBhvr additive="base">
                                        <p:cTn id="19" dur="500" fill="hold"/>
                                        <p:tgtEl>
                                          <p:spTgt spid="21401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4019">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14019">
                                            <p:txEl>
                                              <p:pRg st="6" end="6"/>
                                            </p:txEl>
                                          </p:spTgt>
                                        </p:tgtEl>
                                        <p:attrNameLst>
                                          <p:attrName>style.visibility</p:attrName>
                                        </p:attrNameLst>
                                      </p:cBhvr>
                                      <p:to>
                                        <p:strVal val="visible"/>
                                      </p:to>
                                    </p:set>
                                    <p:anim calcmode="lin" valueType="num">
                                      <p:cBhvr additive="base">
                                        <p:cTn id="23" dur="500" fill="hold"/>
                                        <p:tgtEl>
                                          <p:spTgt spid="214019">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1401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19" grpId="0" uiExpand="1"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BE588F50-0950-4395-A249-CC615FC81247}"/>
              </a:ext>
            </a:extLst>
          </p:cNvPr>
          <p:cNvSpPr txBox="1"/>
          <p:nvPr/>
        </p:nvSpPr>
        <p:spPr>
          <a:xfrm>
            <a:off x="443345" y="286833"/>
            <a:ext cx="7315200" cy="114307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1" i="1" u="sng"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Alnedral</a:t>
            </a:r>
            <a:r>
              <a:rPr kumimoji="0" lang="tr-TR" sz="2400" b="1" i="1" u="sng"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ve ark. (2020) tarafından geliştirilen servis beceri testi</a:t>
            </a:r>
            <a:endParaRPr kumimoji="0" lang="tr-TR" sz="2400" b="1"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Resim 3">
            <a:extLst>
              <a:ext uri="{FF2B5EF4-FFF2-40B4-BE49-F238E27FC236}">
                <a16:creationId xmlns:a16="http://schemas.microsoft.com/office/drawing/2014/main" id="{ED140A5F-F44F-4248-AE8F-A3475B206702}"/>
              </a:ext>
            </a:extLst>
          </p:cNvPr>
          <p:cNvPicPr>
            <a:picLocks noChangeAspect="1"/>
          </p:cNvPicPr>
          <p:nvPr/>
        </p:nvPicPr>
        <p:blipFill>
          <a:blip r:embed="rId2"/>
          <a:stretch>
            <a:fillRect/>
          </a:stretch>
        </p:blipFill>
        <p:spPr>
          <a:xfrm>
            <a:off x="9143049" y="2279447"/>
            <a:ext cx="3318092" cy="4500540"/>
          </a:xfrm>
          <a:prstGeom prst="rect">
            <a:avLst/>
          </a:prstGeom>
        </p:spPr>
      </p:pic>
      <p:pic>
        <p:nvPicPr>
          <p:cNvPr id="5" name="Resim 4">
            <a:extLst>
              <a:ext uri="{FF2B5EF4-FFF2-40B4-BE49-F238E27FC236}">
                <a16:creationId xmlns:a16="http://schemas.microsoft.com/office/drawing/2014/main" id="{1D8E5ECA-5FD9-44C2-B4A1-F8FA072D95D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4604" y="4681364"/>
            <a:ext cx="5129098" cy="3548236"/>
          </a:xfrm>
          <a:prstGeom prst="rect">
            <a:avLst/>
          </a:prstGeom>
          <a:noFill/>
          <a:ln>
            <a:noFill/>
          </a:ln>
        </p:spPr>
      </p:pic>
      <p:sp>
        <p:nvSpPr>
          <p:cNvPr id="7" name="Metin kutusu 6">
            <a:extLst>
              <a:ext uri="{FF2B5EF4-FFF2-40B4-BE49-F238E27FC236}">
                <a16:creationId xmlns:a16="http://schemas.microsoft.com/office/drawing/2014/main" id="{9E776D0D-E751-474C-A5C6-9474F9AEF548}"/>
              </a:ext>
            </a:extLst>
          </p:cNvPr>
          <p:cNvSpPr txBox="1"/>
          <p:nvPr/>
        </p:nvSpPr>
        <p:spPr>
          <a:xfrm>
            <a:off x="443345" y="1671116"/>
            <a:ext cx="7315200" cy="3010248"/>
          </a:xfrm>
          <a:prstGeom prst="rect">
            <a:avLst/>
          </a:prstGeom>
          <a:noFill/>
        </p:spPr>
        <p:txBody>
          <a:bodyPr wrap="square">
            <a:spAutoFit/>
          </a:bodyPr>
          <a:lstStyle/>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Testte voleybolcuların 5 tane servis atmaları gerekmektedir.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Servisten sonra,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aşağıda</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belirtilen sistemde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açıklandığı</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gibi, topun nereye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düştüğüne</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bağlı</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olarak puan verilir.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Test puanı, beş servisten alınan puanların toplamıdır.</a:t>
            </a:r>
          </a:p>
        </p:txBody>
      </p:sp>
      <p:pic>
        <p:nvPicPr>
          <p:cNvPr id="6" name="Resim 1">
            <a:extLst>
              <a:ext uri="{FF2B5EF4-FFF2-40B4-BE49-F238E27FC236}">
                <a16:creationId xmlns:a16="http://schemas.microsoft.com/office/drawing/2014/main" id="{2EE93A72-A578-D936-36AD-F5F11E66F917}"/>
              </a:ext>
            </a:extLst>
          </p:cNvPr>
          <p:cNvPicPr>
            <a:picLocks noChangeAspect="1"/>
          </p:cNvPicPr>
          <p:nvPr/>
        </p:nvPicPr>
        <p:blipFill>
          <a:blip r:embed="rId4"/>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27594198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550C2A46-75B7-4338-88DC-D308918CDAAC}"/>
              </a:ext>
            </a:extLst>
          </p:cNvPr>
          <p:cNvSpPr txBox="1"/>
          <p:nvPr/>
        </p:nvSpPr>
        <p:spPr>
          <a:xfrm>
            <a:off x="678873" y="259124"/>
            <a:ext cx="7315200" cy="754694"/>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3200" b="1"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Manşet Pas Testi</a:t>
            </a:r>
          </a:p>
        </p:txBody>
      </p:sp>
      <p:pic>
        <p:nvPicPr>
          <p:cNvPr id="4" name="Resim 3">
            <a:extLst>
              <a:ext uri="{FF2B5EF4-FFF2-40B4-BE49-F238E27FC236}">
                <a16:creationId xmlns:a16="http://schemas.microsoft.com/office/drawing/2014/main" id="{B6EF27D4-3BFC-4841-AC00-579A53E1F3B7}"/>
              </a:ext>
            </a:extLst>
          </p:cNvPr>
          <p:cNvPicPr>
            <a:picLocks noChangeAspect="1"/>
          </p:cNvPicPr>
          <p:nvPr/>
        </p:nvPicPr>
        <p:blipFill>
          <a:blip r:embed="rId2"/>
          <a:stretch>
            <a:fillRect/>
          </a:stretch>
        </p:blipFill>
        <p:spPr>
          <a:xfrm>
            <a:off x="8215745" y="4114801"/>
            <a:ext cx="6414656" cy="4114800"/>
          </a:xfrm>
          <a:prstGeom prst="rect">
            <a:avLst/>
          </a:prstGeom>
        </p:spPr>
      </p:pic>
      <p:sp>
        <p:nvSpPr>
          <p:cNvPr id="6" name="Metin kutusu 5">
            <a:extLst>
              <a:ext uri="{FF2B5EF4-FFF2-40B4-BE49-F238E27FC236}">
                <a16:creationId xmlns:a16="http://schemas.microsoft.com/office/drawing/2014/main" id="{4571E1A3-010D-46AE-93EE-271234B0B196}"/>
              </a:ext>
            </a:extLst>
          </p:cNvPr>
          <p:cNvSpPr txBox="1"/>
          <p:nvPr/>
        </p:nvSpPr>
        <p:spPr>
          <a:xfrm>
            <a:off x="415636" y="1537965"/>
            <a:ext cx="13799127" cy="2456250"/>
          </a:xfrm>
          <a:prstGeom prst="rect">
            <a:avLst/>
          </a:prstGeom>
          <a:noFill/>
        </p:spPr>
        <p:txBody>
          <a:bodyPr wrap="square">
            <a:spAutoFit/>
          </a:bodyPr>
          <a:lstStyle/>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Manşet pasın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tutarlılığı</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doğruluğu</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ve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yüksekliğini</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ölçmek için geliştirilmiştir.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Sporcu antrenörün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attığı</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avantaj topları 5 karşılama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sğg</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ve 5 karşılama soldaki çizili alanların içerisinde olacak şekilde 10 karşılama yapar.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Antrenörün kötü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attığı</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toplar tekrarlatılır. </a:t>
            </a:r>
          </a:p>
        </p:txBody>
      </p:sp>
      <p:sp>
        <p:nvSpPr>
          <p:cNvPr id="8" name="Metin kutusu 7">
            <a:extLst>
              <a:ext uri="{FF2B5EF4-FFF2-40B4-BE49-F238E27FC236}">
                <a16:creationId xmlns:a16="http://schemas.microsoft.com/office/drawing/2014/main" id="{AE4C0159-E2BB-4C06-9DCA-5257113B4033}"/>
              </a:ext>
            </a:extLst>
          </p:cNvPr>
          <p:cNvSpPr txBox="1"/>
          <p:nvPr/>
        </p:nvSpPr>
        <p:spPr>
          <a:xfrm>
            <a:off x="429490" y="4118907"/>
            <a:ext cx="7315200" cy="3461653"/>
          </a:xfrm>
          <a:prstGeom prst="rect">
            <a:avLst/>
          </a:prstGeom>
          <a:noFill/>
        </p:spPr>
        <p:txBody>
          <a:bodyPr wrap="square">
            <a:spAutoFit/>
          </a:bodyPr>
          <a:lstStyle/>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Kural dışı topa temas eden, ipin (hücum çizgisi üzerinde tüm saha boyunca 2.43 m yükseklikteki) veya ipin altına giren toplar veya file ile temas eden veya file üzerinden gecen toplar için sıfır puan verilir. </a:t>
            </a:r>
          </a:p>
          <a:p>
            <a:pPr marL="342900" marR="0" lvl="0" indent="-342900" algn="just" defTabSz="914400" rtl="0" eaLnBrk="1" fontAlgn="auto" latinLnBrk="0" hangingPunct="1">
              <a:lnSpc>
                <a:spcPct val="150000"/>
              </a:lnSpc>
              <a:spcBef>
                <a:spcPts val="0"/>
              </a:spcBef>
              <a:spcAft>
                <a:spcPts val="800"/>
              </a:spcAft>
              <a:buClrTx/>
              <a:buSzTx/>
              <a:buFont typeface="Wingdings" panose="05000000000000000000" pitchFamily="2" charset="2"/>
              <a:buChar char="q"/>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Final skoru sporcunun 10 karşılamadan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aldığı</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toplam puandır (maksimum skor=50 puan).</a:t>
            </a:r>
          </a:p>
        </p:txBody>
      </p:sp>
      <p:pic>
        <p:nvPicPr>
          <p:cNvPr id="5" name="Resim 1">
            <a:extLst>
              <a:ext uri="{FF2B5EF4-FFF2-40B4-BE49-F238E27FC236}">
                <a16:creationId xmlns:a16="http://schemas.microsoft.com/office/drawing/2014/main" id="{E4CA4225-E941-BAB3-0AD4-64449C2ED316}"/>
              </a:ext>
            </a:extLst>
          </p:cNvPr>
          <p:cNvPicPr>
            <a:picLocks noChangeAspect="1"/>
          </p:cNvPicPr>
          <p:nvPr/>
        </p:nvPicPr>
        <p:blipFill>
          <a:blip r:embed="rId3"/>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24398518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18A690E6-D5B1-4960-84E4-7F36CCE569A4}"/>
              </a:ext>
            </a:extLst>
          </p:cNvPr>
          <p:cNvSpPr txBox="1"/>
          <p:nvPr/>
        </p:nvSpPr>
        <p:spPr>
          <a:xfrm>
            <a:off x="526473" y="944545"/>
            <a:ext cx="6483927" cy="754694"/>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3200" b="1"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Parmak Pas Testi </a:t>
            </a:r>
          </a:p>
        </p:txBody>
      </p:sp>
      <p:pic>
        <p:nvPicPr>
          <p:cNvPr id="4" name="Resim 3">
            <a:extLst>
              <a:ext uri="{FF2B5EF4-FFF2-40B4-BE49-F238E27FC236}">
                <a16:creationId xmlns:a16="http://schemas.microsoft.com/office/drawing/2014/main" id="{1AB8A827-757A-4FA4-856C-0EFD5563D88A}"/>
              </a:ext>
            </a:extLst>
          </p:cNvPr>
          <p:cNvPicPr>
            <a:picLocks noChangeAspect="1"/>
          </p:cNvPicPr>
          <p:nvPr/>
        </p:nvPicPr>
        <p:blipFill>
          <a:blip r:embed="rId2"/>
          <a:stretch>
            <a:fillRect/>
          </a:stretch>
        </p:blipFill>
        <p:spPr>
          <a:xfrm>
            <a:off x="7841673" y="134505"/>
            <a:ext cx="6788727" cy="7960589"/>
          </a:xfrm>
          <a:prstGeom prst="rect">
            <a:avLst/>
          </a:prstGeom>
        </p:spPr>
      </p:pic>
      <p:sp>
        <p:nvSpPr>
          <p:cNvPr id="6" name="Metin kutusu 5">
            <a:extLst>
              <a:ext uri="{FF2B5EF4-FFF2-40B4-BE49-F238E27FC236}">
                <a16:creationId xmlns:a16="http://schemas.microsoft.com/office/drawing/2014/main" id="{D78F5935-5B15-4323-9C35-17D986BD9F2A}"/>
              </a:ext>
            </a:extLst>
          </p:cNvPr>
          <p:cNvSpPr txBox="1"/>
          <p:nvPr/>
        </p:nvSpPr>
        <p:spPr>
          <a:xfrm>
            <a:off x="526473" y="2092776"/>
            <a:ext cx="7315200" cy="477483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Toplam 10 pas yapılır.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Antrenör dip çizgiden 3 m içeride sahanın ortasındadır.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Sporcu şekilde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belirtildiği</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gibi, fileden 1,5 m ve yan çizgiden 1,8 m uzakta başlangıç pozisyonunda bekler.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Antrenörün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attığı</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topları 3m’lik yükseklikteki ipin (4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no’da</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yan çizgiden 3.30 m mesafede hücum çizgisinden fileye kadar olan mesafede 3 m yükseklik üzerinden hedefteki bölgelere atar. </a:t>
            </a:r>
          </a:p>
        </p:txBody>
      </p:sp>
    </p:spTree>
    <p:extLst>
      <p:ext uri="{BB962C8B-B14F-4D97-AF65-F5344CB8AC3E}">
        <p14:creationId xmlns:p14="http://schemas.microsoft.com/office/powerpoint/2010/main" val="33154877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20387D8E-FBEE-4114-8A2B-B05259CBF118}"/>
              </a:ext>
            </a:extLst>
          </p:cNvPr>
          <p:cNvSpPr txBox="1"/>
          <p:nvPr/>
        </p:nvSpPr>
        <p:spPr>
          <a:xfrm>
            <a:off x="1413164" y="2031201"/>
            <a:ext cx="12441381" cy="311284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Topun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düştüğü</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bölgedeki puan kaydedilir.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Antrenörün kötü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attığı</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toplar tekrarlatılır.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Kural dışı topa temas eden, ipin altına temas eden veya ipin altına giren toplar veya fileye temas eden toplar için sıfır puan verilir.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Final skoru sporcunun 10 pastan </a:t>
            </a:r>
            <a:r>
              <a:rPr kumimoji="0" lang="tr-TR" sz="24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aldığı</a:t>
            </a: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 toplam puandır (maksimum skor=50 puan).</a:t>
            </a:r>
          </a:p>
        </p:txBody>
      </p:sp>
      <p:pic>
        <p:nvPicPr>
          <p:cNvPr id="4" name="Resim 1">
            <a:extLst>
              <a:ext uri="{FF2B5EF4-FFF2-40B4-BE49-F238E27FC236}">
                <a16:creationId xmlns:a16="http://schemas.microsoft.com/office/drawing/2014/main" id="{6A379B13-A86A-FA72-92EA-5F9D8D658EB8}"/>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23354443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0DD5566B-160E-475D-A1C4-B91CA26C57DE}"/>
              </a:ext>
            </a:extLst>
          </p:cNvPr>
          <p:cNvSpPr txBox="1"/>
          <p:nvPr/>
        </p:nvSpPr>
        <p:spPr>
          <a:xfrm>
            <a:off x="1177636" y="2201879"/>
            <a:ext cx="12566071" cy="3215432"/>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1"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Nitel Testler</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Teknik Doğruluk Kontrol Listesi</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Beceri testlerinden elde edilen skorlar mevki tanımlamada kullanılır.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Libero ya da smaçörler için manşet/servis karşılama skorlarının daha iyi olmasını bekleriz. </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tr-TR"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Ya da pasörler için parmak pas için nitel ve nicel test skorlarının daha iyi olmasını bekleriz gibi…</a:t>
            </a:r>
          </a:p>
        </p:txBody>
      </p:sp>
      <p:pic>
        <p:nvPicPr>
          <p:cNvPr id="4" name="Resim 1">
            <a:extLst>
              <a:ext uri="{FF2B5EF4-FFF2-40B4-BE49-F238E27FC236}">
                <a16:creationId xmlns:a16="http://schemas.microsoft.com/office/drawing/2014/main" id="{EC1267DA-0264-9C21-61E5-27F6AFFE9BE2}"/>
              </a:ext>
            </a:extLst>
          </p:cNvPr>
          <p:cNvPicPr>
            <a:picLocks noChangeAspect="1"/>
          </p:cNvPicPr>
          <p:nvPr/>
        </p:nvPicPr>
        <p:blipFill>
          <a:blip r:embed="rId2"/>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33325461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5C8DBAEE-D1CB-4B3D-AB38-2A98BA6618EA}"/>
              </a:ext>
            </a:extLst>
          </p:cNvPr>
          <p:cNvPicPr>
            <a:picLocks noChangeAspect="1"/>
          </p:cNvPicPr>
          <p:nvPr/>
        </p:nvPicPr>
        <p:blipFill>
          <a:blip r:embed="rId2"/>
          <a:stretch>
            <a:fillRect/>
          </a:stretch>
        </p:blipFill>
        <p:spPr>
          <a:xfrm>
            <a:off x="2401823" y="0"/>
            <a:ext cx="9826753" cy="8229600"/>
          </a:xfrm>
          <a:prstGeom prst="rect">
            <a:avLst/>
          </a:prstGeom>
        </p:spPr>
      </p:pic>
      <p:pic>
        <p:nvPicPr>
          <p:cNvPr id="4" name="Resim 1">
            <a:extLst>
              <a:ext uri="{FF2B5EF4-FFF2-40B4-BE49-F238E27FC236}">
                <a16:creationId xmlns:a16="http://schemas.microsoft.com/office/drawing/2014/main" id="{C1B212AA-9EF7-CCA5-1F86-51211DA31F2D}"/>
              </a:ext>
            </a:extLst>
          </p:cNvPr>
          <p:cNvPicPr>
            <a:picLocks noChangeAspect="1"/>
          </p:cNvPicPr>
          <p:nvPr/>
        </p:nvPicPr>
        <p:blipFill>
          <a:blip r:embed="rId3"/>
          <a:stretch>
            <a:fillRect/>
          </a:stretch>
        </p:blipFill>
        <p:spPr bwMode="auto">
          <a:xfrm>
            <a:off x="12615863" y="0"/>
            <a:ext cx="1900237" cy="971550"/>
          </a:xfrm>
          <a:prstGeom prst="rect">
            <a:avLst/>
          </a:prstGeom>
          <a:noFill/>
          <a:ln w="9525">
            <a:noFill/>
            <a:miter lim="800000"/>
          </a:ln>
        </p:spPr>
      </p:pic>
    </p:spTree>
    <p:extLst>
      <p:ext uri="{BB962C8B-B14F-4D97-AF65-F5344CB8AC3E}">
        <p14:creationId xmlns:p14="http://schemas.microsoft.com/office/powerpoint/2010/main" val="27595891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1F4826E-C463-49D4-8FE1-1EF28701FF9F}"/>
              </a:ext>
            </a:extLst>
          </p:cNvPr>
          <p:cNvPicPr>
            <a:picLocks noChangeAspect="1"/>
          </p:cNvPicPr>
          <p:nvPr/>
        </p:nvPicPr>
        <p:blipFill>
          <a:blip r:embed="rId2"/>
          <a:stretch>
            <a:fillRect/>
          </a:stretch>
        </p:blipFill>
        <p:spPr>
          <a:xfrm>
            <a:off x="584900" y="300039"/>
            <a:ext cx="13460599" cy="7437292"/>
          </a:xfrm>
          <a:prstGeom prst="rect">
            <a:avLst/>
          </a:prstGeom>
        </p:spPr>
      </p:pic>
    </p:spTree>
    <p:extLst>
      <p:ext uri="{BB962C8B-B14F-4D97-AF65-F5344CB8AC3E}">
        <p14:creationId xmlns:p14="http://schemas.microsoft.com/office/powerpoint/2010/main" val="702764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845091A-079A-41B1-A31F-93D976755AB4}"/>
              </a:ext>
            </a:extLst>
          </p:cNvPr>
          <p:cNvPicPr>
            <a:picLocks noChangeAspect="1"/>
          </p:cNvPicPr>
          <p:nvPr/>
        </p:nvPicPr>
        <p:blipFill>
          <a:blip r:embed="rId2"/>
          <a:stretch>
            <a:fillRect/>
          </a:stretch>
        </p:blipFill>
        <p:spPr>
          <a:xfrm>
            <a:off x="451576" y="257174"/>
            <a:ext cx="13621612" cy="7629525"/>
          </a:xfrm>
          <a:prstGeom prst="rect">
            <a:avLst/>
          </a:prstGeom>
        </p:spPr>
      </p:pic>
    </p:spTree>
    <p:extLst>
      <p:ext uri="{BB962C8B-B14F-4D97-AF65-F5344CB8AC3E}">
        <p14:creationId xmlns:p14="http://schemas.microsoft.com/office/powerpoint/2010/main" val="38723549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A7E3567-B6EB-4070-89B0-264812ACA2D7}"/>
              </a:ext>
            </a:extLst>
          </p:cNvPr>
          <p:cNvPicPr>
            <a:picLocks noChangeAspect="1"/>
          </p:cNvPicPr>
          <p:nvPr/>
        </p:nvPicPr>
        <p:blipFill>
          <a:blip r:embed="rId2"/>
          <a:stretch>
            <a:fillRect/>
          </a:stretch>
        </p:blipFill>
        <p:spPr>
          <a:xfrm>
            <a:off x="457200" y="401782"/>
            <a:ext cx="13854545" cy="7412181"/>
          </a:xfrm>
          <a:prstGeom prst="rect">
            <a:avLst/>
          </a:prstGeom>
        </p:spPr>
      </p:pic>
    </p:spTree>
    <p:extLst>
      <p:ext uri="{BB962C8B-B14F-4D97-AF65-F5344CB8AC3E}">
        <p14:creationId xmlns:p14="http://schemas.microsoft.com/office/powerpoint/2010/main" val="9873519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DFD30F3C-2829-4970-AA16-F80C5CED144E}"/>
              </a:ext>
            </a:extLst>
          </p:cNvPr>
          <p:cNvPicPr>
            <a:picLocks noChangeAspect="1"/>
          </p:cNvPicPr>
          <p:nvPr/>
        </p:nvPicPr>
        <p:blipFill>
          <a:blip r:embed="rId2"/>
          <a:stretch>
            <a:fillRect/>
          </a:stretch>
        </p:blipFill>
        <p:spPr>
          <a:xfrm>
            <a:off x="298628" y="526472"/>
            <a:ext cx="14033143" cy="7495309"/>
          </a:xfrm>
          <a:prstGeom prst="rect">
            <a:avLst/>
          </a:prstGeom>
        </p:spPr>
      </p:pic>
    </p:spTree>
    <p:extLst>
      <p:ext uri="{BB962C8B-B14F-4D97-AF65-F5344CB8AC3E}">
        <p14:creationId xmlns:p14="http://schemas.microsoft.com/office/powerpoint/2010/main" val="3246328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1907" name="Rectangle 3">
            <a:extLst>
              <a:ext uri="{FF2B5EF4-FFF2-40B4-BE49-F238E27FC236}">
                <a16:creationId xmlns:a16="http://schemas.microsoft.com/office/drawing/2014/main" id="{256D2E46-75F8-6F2D-70E9-F01C5B6B0F10}"/>
              </a:ext>
            </a:extLst>
          </p:cNvPr>
          <p:cNvSpPr>
            <a:spLocks noGrp="1" noChangeArrowheads="1"/>
          </p:cNvSpPr>
          <p:nvPr>
            <p:ph type="body" idx="1"/>
          </p:nvPr>
        </p:nvSpPr>
        <p:spPr>
          <a:xfrm>
            <a:off x="604685" y="1463040"/>
            <a:ext cx="12919586" cy="6126480"/>
          </a:xfrm>
          <a:extLst>
            <a:ext uri="{909E8E84-426E-40DD-AFC4-6F175D3DCCD1}">
              <a14:hiddenFill xmlns:a14="http://schemas.microsoft.com/office/drawing/2010/main">
                <a:solidFill>
                  <a:srgbClr val="FFFF66"/>
                </a:solidFill>
              </a14:hiddenFill>
            </a:ext>
          </a:extLst>
        </p:spPr>
        <p:txBody>
          <a:bodyPr/>
          <a:lstStyle/>
          <a:p>
            <a:pPr>
              <a:lnSpc>
                <a:spcPct val="150000"/>
              </a:lnSpc>
              <a:buFont typeface="Wingdings" panose="05000000000000000000" pitchFamily="2" charset="2"/>
              <a:buChar char="q"/>
            </a:pPr>
            <a:r>
              <a:rPr lang="tr-TR" altLang="tr-TR" sz="2800" dirty="0">
                <a:cs typeface="Calibri" panose="020F0502020204030204" pitchFamily="34" charset="0"/>
              </a:rPr>
              <a:t>Mükemmel sporcuların yaklaşık %50’sinin çocukları da üstün sportif yeteneklere sahiptir. Fakat bu özelliğin aynı spor branşında olması gerekmemektedir.</a:t>
            </a:r>
          </a:p>
          <a:p>
            <a:pPr>
              <a:lnSpc>
                <a:spcPct val="150000"/>
              </a:lnSpc>
              <a:buFont typeface="Wingdings" panose="05000000000000000000" pitchFamily="2" charset="2"/>
              <a:buChar char="q"/>
            </a:pPr>
            <a:r>
              <a:rPr lang="tr-TR" altLang="tr-TR" sz="2800" dirty="0">
                <a:cs typeface="Calibri" panose="020F0502020204030204" pitchFamily="34" charset="0"/>
              </a:rPr>
              <a:t>Yalnızca </a:t>
            </a:r>
            <a:r>
              <a:rPr lang="tr-TR" altLang="tr-TR" sz="2800" dirty="0" err="1">
                <a:cs typeface="Calibri" panose="020F0502020204030204" pitchFamily="34" charset="0"/>
              </a:rPr>
              <a:t>motorik</a:t>
            </a:r>
            <a:r>
              <a:rPr lang="tr-TR" altLang="tr-TR" sz="2800" dirty="0">
                <a:cs typeface="Calibri" panose="020F0502020204030204" pitchFamily="34" charset="0"/>
              </a:rPr>
              <a:t> özellikler (örneğin; sürat) kalıtım yolu ile geçer.</a:t>
            </a:r>
          </a:p>
          <a:p>
            <a:pPr>
              <a:lnSpc>
                <a:spcPct val="150000"/>
              </a:lnSpc>
              <a:buFont typeface="Wingdings" panose="05000000000000000000" pitchFamily="2" charset="2"/>
              <a:buChar char="q"/>
            </a:pPr>
            <a:r>
              <a:rPr lang="tr-TR" altLang="tr-TR" sz="2800" dirty="0">
                <a:cs typeface="Calibri" panose="020F0502020204030204" pitchFamily="34" charset="0"/>
              </a:rPr>
              <a:t>Tek yumurta ikizleri, bir çok alanda çift yumurta ikizlerinden daha büyük bir uyum göstermiştir. </a:t>
            </a:r>
          </a:p>
          <a:p>
            <a:pPr>
              <a:lnSpc>
                <a:spcPct val="150000"/>
              </a:lnSpc>
              <a:buFont typeface="Wingdings" panose="05000000000000000000" pitchFamily="2" charset="2"/>
              <a:buChar char="q"/>
            </a:pPr>
            <a:r>
              <a:rPr lang="tr-TR" altLang="tr-TR" sz="2800" dirty="0">
                <a:cs typeface="Calibri" panose="020F0502020204030204" pitchFamily="34" charset="0"/>
              </a:rPr>
              <a:t>Başarı gelişiminin üst sınırlarının yine kalıtımla belirlendiğini saptamışlardır. </a:t>
            </a:r>
          </a:p>
          <a:p>
            <a:pPr>
              <a:lnSpc>
                <a:spcPct val="150000"/>
              </a:lnSpc>
              <a:buFont typeface="Wingdings" panose="05000000000000000000" pitchFamily="2" charset="2"/>
              <a:buChar char="q"/>
            </a:pPr>
            <a:r>
              <a:rPr lang="tr-TR" altLang="tr-TR" sz="2800" dirty="0">
                <a:cs typeface="Calibri" panose="020F0502020204030204" pitchFamily="34" charset="0"/>
              </a:rPr>
              <a:t>Bu araştırma kalıtımsal faktörlerin bir sportif yeteneğin gelişmesindeki önemini ortaya koymaktadır. </a:t>
            </a:r>
          </a:p>
          <a:p>
            <a:pPr>
              <a:lnSpc>
                <a:spcPct val="150000"/>
              </a:lnSpc>
              <a:buFont typeface="Wingdings" panose="05000000000000000000" pitchFamily="2" charset="2"/>
              <a:buChar char="q"/>
            </a:pPr>
            <a:r>
              <a:rPr lang="tr-TR" altLang="tr-TR" sz="2800" b="1" i="1" u="sng" dirty="0">
                <a:cs typeface="Calibri" panose="020F0502020204030204" pitchFamily="34" charset="0"/>
              </a:rPr>
              <a:t>Ancak bu etkinin sınırlı  olduğu göz önünde bulundurulmalıdır. </a:t>
            </a:r>
          </a:p>
          <a:p>
            <a:pPr>
              <a:lnSpc>
                <a:spcPct val="90000"/>
              </a:lnSpc>
              <a:buClr>
                <a:schemeClr val="tx1"/>
              </a:buClr>
              <a:buFont typeface="Wingdings" pitchFamily="2" charset="2"/>
              <a:buNone/>
            </a:pPr>
            <a:endParaRPr lang="tr-TR" altLang="tr-TR" sz="3360" b="1" i="1" u="sng" dirty="0">
              <a:solidFill>
                <a:srgbClr val="0000FF"/>
              </a:solidFill>
            </a:endParaRPr>
          </a:p>
        </p:txBody>
      </p:sp>
      <p:pic>
        <p:nvPicPr>
          <p:cNvPr id="6" name="Resim 1">
            <a:extLst>
              <a:ext uri="{FF2B5EF4-FFF2-40B4-BE49-F238E27FC236}">
                <a16:creationId xmlns:a16="http://schemas.microsoft.com/office/drawing/2014/main" id="{0739FF7F-96F5-493A-AA2A-999A093CC003}"/>
              </a:ext>
            </a:extLst>
          </p:cNvPr>
          <p:cNvPicPr>
            <a:picLocks noChangeAspect="1"/>
          </p:cNvPicPr>
          <p:nvPr/>
        </p:nvPicPr>
        <p:blipFill>
          <a:blip r:embed="rId3"/>
          <a:stretch>
            <a:fillRect/>
          </a:stretch>
        </p:blipFill>
        <p:spPr bwMode="auto">
          <a:xfrm>
            <a:off x="12615863" y="0"/>
            <a:ext cx="1900237" cy="971550"/>
          </a:xfrm>
          <a:prstGeom prst="rect">
            <a:avLst/>
          </a:prstGeom>
          <a:noFill/>
          <a:ln w="9525">
            <a:noFill/>
            <a:miter lim="800000"/>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1907">
                                            <p:txEl>
                                              <p:pRg st="0" end="0"/>
                                            </p:txEl>
                                          </p:spTgt>
                                        </p:tgtEl>
                                        <p:attrNameLst>
                                          <p:attrName>style.visibility</p:attrName>
                                        </p:attrNameLst>
                                      </p:cBhvr>
                                      <p:to>
                                        <p:strVal val="visible"/>
                                      </p:to>
                                    </p:set>
                                    <p:anim calcmode="lin" valueType="num">
                                      <p:cBhvr additive="base">
                                        <p:cTn id="7" dur="500" fill="hold"/>
                                        <p:tgtEl>
                                          <p:spTgt spid="2519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19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1907">
                                            <p:txEl>
                                              <p:pRg st="1" end="1"/>
                                            </p:txEl>
                                          </p:spTgt>
                                        </p:tgtEl>
                                        <p:attrNameLst>
                                          <p:attrName>style.visibility</p:attrName>
                                        </p:attrNameLst>
                                      </p:cBhvr>
                                      <p:to>
                                        <p:strVal val="visible"/>
                                      </p:to>
                                    </p:set>
                                    <p:anim calcmode="lin" valueType="num">
                                      <p:cBhvr additive="base">
                                        <p:cTn id="13" dur="500" fill="hold"/>
                                        <p:tgtEl>
                                          <p:spTgt spid="25190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519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1907">
                                            <p:txEl>
                                              <p:pRg st="2" end="2"/>
                                            </p:txEl>
                                          </p:spTgt>
                                        </p:tgtEl>
                                        <p:attrNameLst>
                                          <p:attrName>style.visibility</p:attrName>
                                        </p:attrNameLst>
                                      </p:cBhvr>
                                      <p:to>
                                        <p:strVal val="visible"/>
                                      </p:to>
                                    </p:set>
                                    <p:anim calcmode="lin" valueType="num">
                                      <p:cBhvr additive="base">
                                        <p:cTn id="19" dur="500" fill="hold"/>
                                        <p:tgtEl>
                                          <p:spTgt spid="25190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519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51907">
                                            <p:txEl>
                                              <p:pRg st="3" end="3"/>
                                            </p:txEl>
                                          </p:spTgt>
                                        </p:tgtEl>
                                        <p:attrNameLst>
                                          <p:attrName>style.visibility</p:attrName>
                                        </p:attrNameLst>
                                      </p:cBhvr>
                                      <p:to>
                                        <p:strVal val="visible"/>
                                      </p:to>
                                    </p:set>
                                    <p:anim calcmode="lin" valueType="num">
                                      <p:cBhvr additive="base">
                                        <p:cTn id="25" dur="500" fill="hold"/>
                                        <p:tgtEl>
                                          <p:spTgt spid="25190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519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51907">
                                            <p:txEl>
                                              <p:pRg st="4" end="4"/>
                                            </p:txEl>
                                          </p:spTgt>
                                        </p:tgtEl>
                                        <p:attrNameLst>
                                          <p:attrName>style.visibility</p:attrName>
                                        </p:attrNameLst>
                                      </p:cBhvr>
                                      <p:to>
                                        <p:strVal val="visible"/>
                                      </p:to>
                                    </p:set>
                                    <p:anim calcmode="lin" valueType="num">
                                      <p:cBhvr additive="base">
                                        <p:cTn id="31" dur="500" fill="hold"/>
                                        <p:tgtEl>
                                          <p:spTgt spid="25190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5190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51907">
                                            <p:txEl>
                                              <p:pRg st="5" end="5"/>
                                            </p:txEl>
                                          </p:spTgt>
                                        </p:tgtEl>
                                        <p:attrNameLst>
                                          <p:attrName>style.visibility</p:attrName>
                                        </p:attrNameLst>
                                      </p:cBhvr>
                                      <p:to>
                                        <p:strVal val="visible"/>
                                      </p:to>
                                    </p:set>
                                    <p:anim calcmode="lin" valueType="num">
                                      <p:cBhvr additive="base">
                                        <p:cTn id="37" dur="500" fill="hold"/>
                                        <p:tgtEl>
                                          <p:spTgt spid="25190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5190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07"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1397274-4A09-4FEE-B24A-9DEDE8E04422}"/>
              </a:ext>
            </a:extLst>
          </p:cNvPr>
          <p:cNvPicPr>
            <a:picLocks noChangeAspect="1"/>
          </p:cNvPicPr>
          <p:nvPr/>
        </p:nvPicPr>
        <p:blipFill>
          <a:blip r:embed="rId2"/>
          <a:stretch>
            <a:fillRect/>
          </a:stretch>
        </p:blipFill>
        <p:spPr>
          <a:xfrm>
            <a:off x="417474" y="443344"/>
            <a:ext cx="13795451" cy="7578437"/>
          </a:xfrm>
          <a:prstGeom prst="rect">
            <a:avLst/>
          </a:prstGeom>
        </p:spPr>
      </p:pic>
    </p:spTree>
    <p:extLst>
      <p:ext uri="{BB962C8B-B14F-4D97-AF65-F5344CB8AC3E}">
        <p14:creationId xmlns:p14="http://schemas.microsoft.com/office/powerpoint/2010/main" val="13341732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2399931B-3A1B-4FF5-88D3-3C2E94C220AB}"/>
              </a:ext>
            </a:extLst>
          </p:cNvPr>
          <p:cNvSpPr txBox="1"/>
          <p:nvPr/>
        </p:nvSpPr>
        <p:spPr>
          <a:xfrm>
            <a:off x="4550105" y="4866612"/>
            <a:ext cx="5128327" cy="923330"/>
          </a:xfrm>
          <a:prstGeom prst="rect">
            <a:avLst/>
          </a:prstGeom>
          <a:noFill/>
        </p:spPr>
        <p:txBody>
          <a:bodyPr wrap="none" rtlCol="0">
            <a:spAutoFit/>
          </a:bodyPr>
          <a:lstStyle/>
          <a:p>
            <a:r>
              <a:rPr lang="tr-TR" sz="5400" b="1" dirty="0">
                <a:latin typeface="Times New Roman" panose="02020603050405020304" pitchFamily="18" charset="0"/>
                <a:cs typeface="Times New Roman" panose="02020603050405020304" pitchFamily="18" charset="0"/>
              </a:rPr>
              <a:t>Teşekkür Ederiz</a:t>
            </a:r>
          </a:p>
        </p:txBody>
      </p:sp>
      <p:pic>
        <p:nvPicPr>
          <p:cNvPr id="3" name="Resim 2">
            <a:extLst>
              <a:ext uri="{FF2B5EF4-FFF2-40B4-BE49-F238E27FC236}">
                <a16:creationId xmlns:a16="http://schemas.microsoft.com/office/drawing/2014/main" id="{13B758F6-93CA-45BE-9307-21CA208CA4F0}"/>
              </a:ext>
            </a:extLst>
          </p:cNvPr>
          <p:cNvPicPr>
            <a:picLocks noChangeAspect="1"/>
          </p:cNvPicPr>
          <p:nvPr/>
        </p:nvPicPr>
        <p:blipFill>
          <a:blip r:embed="rId2"/>
          <a:stretch>
            <a:fillRect/>
          </a:stretch>
        </p:blipFill>
        <p:spPr>
          <a:xfrm>
            <a:off x="3499592" y="705793"/>
            <a:ext cx="7229354" cy="2566884"/>
          </a:xfrm>
          <a:prstGeom prst="rect">
            <a:avLst/>
          </a:prstGeom>
        </p:spPr>
      </p:pic>
    </p:spTree>
    <p:extLst>
      <p:ext uri="{BB962C8B-B14F-4D97-AF65-F5344CB8AC3E}">
        <p14:creationId xmlns:p14="http://schemas.microsoft.com/office/powerpoint/2010/main" val="287561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4978" name="Rectangle 2">
            <a:extLst>
              <a:ext uri="{FF2B5EF4-FFF2-40B4-BE49-F238E27FC236}">
                <a16:creationId xmlns:a16="http://schemas.microsoft.com/office/drawing/2014/main" id="{45CAFD0A-E3CE-F1D6-FD90-0AEB0B14ECB8}"/>
              </a:ext>
            </a:extLst>
          </p:cNvPr>
          <p:cNvSpPr>
            <a:spLocks noGrp="1" noChangeArrowheads="1"/>
          </p:cNvSpPr>
          <p:nvPr>
            <p:ph type="title"/>
          </p:nvPr>
        </p:nvSpPr>
        <p:spPr>
          <a:xfrm>
            <a:off x="2651760" y="-182880"/>
            <a:ext cx="8778240" cy="1097280"/>
          </a:xfrm>
          <a:noFill/>
          <a:extLst>
            <a:ext uri="{909E8E84-426E-40DD-AFC4-6F175D3DCCD1}">
              <a14:hiddenFill xmlns:a14="http://schemas.microsoft.com/office/drawing/2010/main">
                <a:solidFill>
                  <a:srgbClr val="CC0000"/>
                </a:solidFill>
              </a14:hiddenFill>
            </a:ext>
          </a:extLst>
        </p:spPr>
        <p:txBody>
          <a:bodyPr/>
          <a:lstStyle/>
          <a:p>
            <a:r>
              <a:rPr lang="tr-TR" altLang="tr-TR" sz="3600" b="1" i="0" dirty="0">
                <a:solidFill>
                  <a:schemeClr val="tx1"/>
                </a:solidFill>
                <a:cs typeface="Calibri" panose="020F0502020204030204" pitchFamily="34" charset="0"/>
              </a:rPr>
              <a:t>Öğrenim Teorisiyle İlgili Yetenek Anlayışı</a:t>
            </a:r>
          </a:p>
        </p:txBody>
      </p:sp>
      <p:sp>
        <p:nvSpPr>
          <p:cNvPr id="254979" name="Rectangle 3">
            <a:extLst>
              <a:ext uri="{FF2B5EF4-FFF2-40B4-BE49-F238E27FC236}">
                <a16:creationId xmlns:a16="http://schemas.microsoft.com/office/drawing/2014/main" id="{AB6415AC-8625-4E75-DA11-928603A42E91}"/>
              </a:ext>
            </a:extLst>
          </p:cNvPr>
          <p:cNvSpPr>
            <a:spLocks noGrp="1" noChangeArrowheads="1"/>
          </p:cNvSpPr>
          <p:nvPr>
            <p:ph type="body" idx="1"/>
          </p:nvPr>
        </p:nvSpPr>
        <p:spPr>
          <a:xfrm>
            <a:off x="530943" y="914400"/>
            <a:ext cx="13303044" cy="6126480"/>
          </a:xfrm>
          <a:noFill/>
          <a:extLst>
            <a:ext uri="{909E8E84-426E-40DD-AFC4-6F175D3DCCD1}">
              <a14:hiddenFill xmlns:a14="http://schemas.microsoft.com/office/drawing/2010/main">
                <a:solidFill>
                  <a:srgbClr val="FFFF66"/>
                </a:solidFill>
              </a14:hiddenFill>
            </a:ext>
          </a:extLst>
        </p:spPr>
        <p:txBody>
          <a:bodyPr/>
          <a:lstStyle/>
          <a:p>
            <a:pPr>
              <a:lnSpc>
                <a:spcPct val="150000"/>
              </a:lnSpc>
              <a:buClr>
                <a:schemeClr val="tx1"/>
              </a:buClr>
              <a:buFont typeface="Wingdings" panose="05000000000000000000" pitchFamily="2" charset="2"/>
              <a:buChar char="q"/>
            </a:pPr>
            <a:r>
              <a:rPr lang="tr-TR" altLang="tr-TR" sz="3360" i="1" u="sng" dirty="0">
                <a:cs typeface="Calibri" panose="020F0502020204030204" pitchFamily="34" charset="0"/>
              </a:rPr>
              <a:t>İnsan hareketleri</a:t>
            </a:r>
            <a:r>
              <a:rPr lang="tr-TR" altLang="tr-TR" sz="3360" dirty="0">
                <a:cs typeface="Calibri" panose="020F0502020204030204" pitchFamily="34" charset="0"/>
              </a:rPr>
              <a:t>; duyu organları, sinir sistemi ve kaslar arasındaki fizyolojik ilişkilerin güçlenmesiyle amaca yönelik bir koordinasyon olarak ortaya çıkar.</a:t>
            </a:r>
          </a:p>
          <a:p>
            <a:pPr>
              <a:lnSpc>
                <a:spcPct val="150000"/>
              </a:lnSpc>
              <a:buClr>
                <a:schemeClr val="tx1"/>
              </a:buClr>
              <a:buFont typeface="Wingdings" panose="05000000000000000000" pitchFamily="2" charset="2"/>
              <a:buChar char="q"/>
            </a:pPr>
            <a:r>
              <a:rPr lang="tr-TR" altLang="tr-TR" sz="3360" dirty="0">
                <a:cs typeface="Calibri" panose="020F0502020204030204" pitchFamily="34" charset="0"/>
              </a:rPr>
              <a:t>Bu şekilde birçok kez tekrarlanmış olan hareketlerin otomatikleşmesi sağlanır.</a:t>
            </a:r>
          </a:p>
          <a:p>
            <a:pPr>
              <a:lnSpc>
                <a:spcPct val="150000"/>
              </a:lnSpc>
              <a:buClr>
                <a:schemeClr val="tx1"/>
              </a:buClr>
              <a:buFont typeface="Wingdings" panose="05000000000000000000" pitchFamily="2" charset="2"/>
              <a:buChar char="q"/>
            </a:pPr>
            <a:r>
              <a:rPr lang="tr-TR" altLang="tr-TR" sz="3360" i="1" u="sng" dirty="0">
                <a:cs typeface="Calibri" panose="020F0502020204030204" pitchFamily="34" charset="0"/>
              </a:rPr>
              <a:t>Bu teoriye göre sportif yetenek</a:t>
            </a:r>
            <a:r>
              <a:rPr lang="tr-TR" altLang="tr-TR" sz="3360" dirty="0">
                <a:cs typeface="Calibri" panose="020F0502020204030204" pitchFamily="34" charset="0"/>
              </a:rPr>
              <a:t>, belli bir sırada verilen uyaranlar sonucu oluşan şartlı reflekslere bağlı olarak gelişir.</a:t>
            </a:r>
          </a:p>
          <a:p>
            <a:pPr>
              <a:lnSpc>
                <a:spcPct val="150000"/>
              </a:lnSpc>
              <a:buClr>
                <a:schemeClr val="tx1"/>
              </a:buClr>
              <a:buFont typeface="Wingdings" panose="05000000000000000000" pitchFamily="2" charset="2"/>
              <a:buChar char="q"/>
            </a:pPr>
            <a:r>
              <a:rPr lang="tr-TR" altLang="tr-TR" sz="3360" dirty="0">
                <a:cs typeface="Calibri" panose="020F0502020204030204" pitchFamily="34" charset="0"/>
              </a:rPr>
              <a:t>Bu anlayışı savunan teoriciler bireysel farklılıklar ve çevre faktörlerini dikkate almamaktadır. </a:t>
            </a:r>
          </a:p>
        </p:txBody>
      </p:sp>
      <p:pic>
        <p:nvPicPr>
          <p:cNvPr id="6" name="Resim 1">
            <a:extLst>
              <a:ext uri="{FF2B5EF4-FFF2-40B4-BE49-F238E27FC236}">
                <a16:creationId xmlns:a16="http://schemas.microsoft.com/office/drawing/2014/main" id="{D34842A8-944E-43F4-9B35-C32557DF18EA}"/>
              </a:ext>
            </a:extLst>
          </p:cNvPr>
          <p:cNvPicPr>
            <a:picLocks noChangeAspect="1"/>
          </p:cNvPicPr>
          <p:nvPr/>
        </p:nvPicPr>
        <p:blipFill>
          <a:blip r:embed="rId3"/>
          <a:stretch>
            <a:fillRect/>
          </a:stretch>
        </p:blipFill>
        <p:spPr bwMode="auto">
          <a:xfrm>
            <a:off x="12615863" y="0"/>
            <a:ext cx="1900237" cy="971550"/>
          </a:xfrm>
          <a:prstGeom prst="rect">
            <a:avLst/>
          </a:prstGeom>
          <a:noFill/>
          <a:ln w="9525">
            <a:noFill/>
            <a:miter lim="800000"/>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4979">
                                            <p:txEl>
                                              <p:pRg st="0" end="0"/>
                                            </p:txEl>
                                          </p:spTgt>
                                        </p:tgtEl>
                                        <p:attrNameLst>
                                          <p:attrName>style.visibility</p:attrName>
                                        </p:attrNameLst>
                                      </p:cBhvr>
                                      <p:to>
                                        <p:strVal val="visible"/>
                                      </p:to>
                                    </p:set>
                                    <p:anim calcmode="lin" valueType="num">
                                      <p:cBhvr additive="base">
                                        <p:cTn id="7" dur="500" fill="hold"/>
                                        <p:tgtEl>
                                          <p:spTgt spid="2549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49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4979">
                                            <p:txEl>
                                              <p:pRg st="1" end="1"/>
                                            </p:txEl>
                                          </p:spTgt>
                                        </p:tgtEl>
                                        <p:attrNameLst>
                                          <p:attrName>style.visibility</p:attrName>
                                        </p:attrNameLst>
                                      </p:cBhvr>
                                      <p:to>
                                        <p:strVal val="visible"/>
                                      </p:to>
                                    </p:set>
                                    <p:anim calcmode="lin" valueType="num">
                                      <p:cBhvr additive="base">
                                        <p:cTn id="13" dur="500" fill="hold"/>
                                        <p:tgtEl>
                                          <p:spTgt spid="2549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549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4979">
                                            <p:txEl>
                                              <p:pRg st="2" end="2"/>
                                            </p:txEl>
                                          </p:spTgt>
                                        </p:tgtEl>
                                        <p:attrNameLst>
                                          <p:attrName>style.visibility</p:attrName>
                                        </p:attrNameLst>
                                      </p:cBhvr>
                                      <p:to>
                                        <p:strVal val="visible"/>
                                      </p:to>
                                    </p:set>
                                    <p:anim calcmode="lin" valueType="num">
                                      <p:cBhvr additive="base">
                                        <p:cTn id="19" dur="500" fill="hold"/>
                                        <p:tgtEl>
                                          <p:spTgt spid="2549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549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54979">
                                            <p:txEl>
                                              <p:pRg st="3" end="3"/>
                                            </p:txEl>
                                          </p:spTgt>
                                        </p:tgtEl>
                                        <p:attrNameLst>
                                          <p:attrName>style.visibility</p:attrName>
                                        </p:attrNameLst>
                                      </p:cBhvr>
                                      <p:to>
                                        <p:strVal val="visible"/>
                                      </p:to>
                                    </p:set>
                                    <p:anim calcmode="lin" valueType="num">
                                      <p:cBhvr additive="base">
                                        <p:cTn id="25" dur="500" fill="hold"/>
                                        <p:tgtEl>
                                          <p:spTgt spid="2549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5497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979"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7026" name="Rectangle 2">
            <a:extLst>
              <a:ext uri="{FF2B5EF4-FFF2-40B4-BE49-F238E27FC236}">
                <a16:creationId xmlns:a16="http://schemas.microsoft.com/office/drawing/2014/main" id="{7000B360-628C-1711-ADB3-C3BEA877D968}"/>
              </a:ext>
            </a:extLst>
          </p:cNvPr>
          <p:cNvSpPr>
            <a:spLocks noGrp="1" noChangeArrowheads="1"/>
          </p:cNvSpPr>
          <p:nvPr>
            <p:ph type="title"/>
          </p:nvPr>
        </p:nvSpPr>
        <p:spPr>
          <a:xfrm>
            <a:off x="2651760" y="365760"/>
            <a:ext cx="8778240" cy="1097280"/>
          </a:xfrm>
          <a:noFill/>
          <a:extLst>
            <a:ext uri="{909E8E84-426E-40DD-AFC4-6F175D3DCCD1}">
              <a14:hiddenFill xmlns:a14="http://schemas.microsoft.com/office/drawing/2010/main">
                <a:solidFill>
                  <a:srgbClr val="CC0000"/>
                </a:solidFill>
              </a14:hiddenFill>
            </a:ext>
          </a:extLst>
        </p:spPr>
        <p:txBody>
          <a:bodyPr/>
          <a:lstStyle/>
          <a:p>
            <a:r>
              <a:rPr lang="tr-TR" altLang="tr-TR" sz="3360" b="1" i="0" dirty="0">
                <a:solidFill>
                  <a:schemeClr val="tx1"/>
                </a:solidFill>
              </a:rPr>
              <a:t>Dinamik Yetenek Anlayışı</a:t>
            </a:r>
          </a:p>
        </p:txBody>
      </p:sp>
      <p:sp>
        <p:nvSpPr>
          <p:cNvPr id="257027" name="Rectangle 3">
            <a:extLst>
              <a:ext uri="{FF2B5EF4-FFF2-40B4-BE49-F238E27FC236}">
                <a16:creationId xmlns:a16="http://schemas.microsoft.com/office/drawing/2014/main" id="{83CEEBCB-394E-3586-46DD-87769B6FB620}"/>
              </a:ext>
            </a:extLst>
          </p:cNvPr>
          <p:cNvSpPr>
            <a:spLocks noGrp="1" noChangeArrowheads="1"/>
          </p:cNvSpPr>
          <p:nvPr>
            <p:ph type="body" idx="1"/>
          </p:nvPr>
        </p:nvSpPr>
        <p:spPr>
          <a:xfrm>
            <a:off x="575187" y="1448291"/>
            <a:ext cx="13951974" cy="6126480"/>
          </a:xfrm>
          <a:noFill/>
          <a:extLst>
            <a:ext uri="{909E8E84-426E-40DD-AFC4-6F175D3DCCD1}">
              <a14:hiddenFill xmlns:a14="http://schemas.microsoft.com/office/drawing/2010/main">
                <a:solidFill>
                  <a:srgbClr val="FFFF66"/>
                </a:solidFill>
              </a14:hiddenFill>
            </a:ext>
          </a:extLst>
        </p:spPr>
        <p:txBody>
          <a:bodyPr/>
          <a:lstStyle/>
          <a:p>
            <a:pPr>
              <a:lnSpc>
                <a:spcPct val="150000"/>
              </a:lnSpc>
              <a:buClr>
                <a:schemeClr val="tx1"/>
              </a:buClr>
              <a:buFont typeface="Wingdings" panose="05000000000000000000" pitchFamily="2" charset="2"/>
              <a:buChar char="q"/>
            </a:pPr>
            <a:r>
              <a:rPr lang="tr-TR" altLang="tr-TR" sz="3360" dirty="0"/>
              <a:t>Spor yeteneğinin, kalıtımsal özellikler ile çevre şartlarının sıkı ilişkisine dayandığı görüşünü savunurlar.</a:t>
            </a:r>
          </a:p>
          <a:p>
            <a:pPr>
              <a:lnSpc>
                <a:spcPct val="150000"/>
              </a:lnSpc>
              <a:buClr>
                <a:schemeClr val="tx1"/>
              </a:buClr>
              <a:buFont typeface="Wingdings" panose="05000000000000000000" pitchFamily="2" charset="2"/>
              <a:buChar char="q"/>
            </a:pPr>
            <a:r>
              <a:rPr lang="tr-TR" altLang="tr-TR" sz="3360" dirty="0"/>
              <a:t>Kalıtımsal özellikler önemlidir; ama bu özellikler çevre koşulları sayesinde bütünüyle gelişebilir.</a:t>
            </a:r>
          </a:p>
          <a:p>
            <a:pPr>
              <a:lnSpc>
                <a:spcPct val="150000"/>
              </a:lnSpc>
              <a:buClr>
                <a:schemeClr val="tx1"/>
              </a:buClr>
              <a:buFont typeface="Wingdings" panose="05000000000000000000" pitchFamily="2" charset="2"/>
              <a:buChar char="q"/>
            </a:pPr>
            <a:r>
              <a:rPr lang="tr-TR" altLang="tr-TR" sz="3360" dirty="0"/>
              <a:t>Yetenek; </a:t>
            </a:r>
            <a:r>
              <a:rPr lang="tr-TR" altLang="tr-TR" sz="3360" dirty="0" err="1"/>
              <a:t>motorik</a:t>
            </a:r>
            <a:r>
              <a:rPr lang="tr-TR" altLang="tr-TR" sz="3360" dirty="0"/>
              <a:t> ve ruhsal gelişmeye, kalıtsal özelliklere, iç salgı bezlerinin gelişim düzeyine, çevre ve toplum şartlarına bağlıdır.</a:t>
            </a:r>
          </a:p>
          <a:p>
            <a:pPr>
              <a:lnSpc>
                <a:spcPct val="150000"/>
              </a:lnSpc>
              <a:buClr>
                <a:schemeClr val="tx1"/>
              </a:buClr>
              <a:buFont typeface="Wingdings" panose="05000000000000000000" pitchFamily="2" charset="2"/>
              <a:buChar char="q"/>
            </a:pPr>
            <a:r>
              <a:rPr lang="tr-TR" altLang="tr-TR" sz="3360" i="1" u="sng" dirty="0"/>
              <a:t>Sportif yetenek</a:t>
            </a:r>
            <a:r>
              <a:rPr lang="tr-TR" altLang="tr-TR" sz="3360" dirty="0"/>
              <a:t>, çevre şartlarına göre nitelik ve nicelik olarak gelişme veya azalma gösterebilen dinamik bir potansiyeldir. </a:t>
            </a:r>
          </a:p>
        </p:txBody>
      </p:sp>
      <p:pic>
        <p:nvPicPr>
          <p:cNvPr id="6" name="Resim 1">
            <a:extLst>
              <a:ext uri="{FF2B5EF4-FFF2-40B4-BE49-F238E27FC236}">
                <a16:creationId xmlns:a16="http://schemas.microsoft.com/office/drawing/2014/main" id="{E43C3ABD-4588-4D42-B567-09BED199934E}"/>
              </a:ext>
            </a:extLst>
          </p:cNvPr>
          <p:cNvPicPr>
            <a:picLocks noChangeAspect="1"/>
          </p:cNvPicPr>
          <p:nvPr/>
        </p:nvPicPr>
        <p:blipFill>
          <a:blip r:embed="rId3"/>
          <a:stretch>
            <a:fillRect/>
          </a:stretch>
        </p:blipFill>
        <p:spPr bwMode="auto">
          <a:xfrm>
            <a:off x="12615863" y="0"/>
            <a:ext cx="1900237" cy="971550"/>
          </a:xfrm>
          <a:prstGeom prst="rect">
            <a:avLst/>
          </a:prstGeom>
          <a:noFill/>
          <a:ln w="9525">
            <a:noFill/>
            <a:miter lim="800000"/>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7027">
                                            <p:txEl>
                                              <p:pRg st="0" end="0"/>
                                            </p:txEl>
                                          </p:spTgt>
                                        </p:tgtEl>
                                        <p:attrNameLst>
                                          <p:attrName>style.visibility</p:attrName>
                                        </p:attrNameLst>
                                      </p:cBhvr>
                                      <p:to>
                                        <p:strVal val="visible"/>
                                      </p:to>
                                    </p:set>
                                    <p:anim calcmode="lin" valueType="num">
                                      <p:cBhvr additive="base">
                                        <p:cTn id="7" dur="500" fill="hold"/>
                                        <p:tgtEl>
                                          <p:spTgt spid="2570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70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7027">
                                            <p:txEl>
                                              <p:pRg st="1" end="1"/>
                                            </p:txEl>
                                          </p:spTgt>
                                        </p:tgtEl>
                                        <p:attrNameLst>
                                          <p:attrName>style.visibility</p:attrName>
                                        </p:attrNameLst>
                                      </p:cBhvr>
                                      <p:to>
                                        <p:strVal val="visible"/>
                                      </p:to>
                                    </p:set>
                                    <p:anim calcmode="lin" valueType="num">
                                      <p:cBhvr additive="base">
                                        <p:cTn id="13" dur="500" fill="hold"/>
                                        <p:tgtEl>
                                          <p:spTgt spid="2570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570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7027">
                                            <p:txEl>
                                              <p:pRg st="2" end="2"/>
                                            </p:txEl>
                                          </p:spTgt>
                                        </p:tgtEl>
                                        <p:attrNameLst>
                                          <p:attrName>style.visibility</p:attrName>
                                        </p:attrNameLst>
                                      </p:cBhvr>
                                      <p:to>
                                        <p:strVal val="visible"/>
                                      </p:to>
                                    </p:set>
                                    <p:anim calcmode="lin" valueType="num">
                                      <p:cBhvr additive="base">
                                        <p:cTn id="19" dur="500" fill="hold"/>
                                        <p:tgtEl>
                                          <p:spTgt spid="2570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570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57027">
                                            <p:txEl>
                                              <p:pRg st="3" end="3"/>
                                            </p:txEl>
                                          </p:spTgt>
                                        </p:tgtEl>
                                        <p:attrNameLst>
                                          <p:attrName>style.visibility</p:attrName>
                                        </p:attrNameLst>
                                      </p:cBhvr>
                                      <p:to>
                                        <p:strVal val="visible"/>
                                      </p:to>
                                    </p:set>
                                    <p:anim calcmode="lin" valueType="num">
                                      <p:cBhvr additive="base">
                                        <p:cTn id="25" dur="500" fill="hold"/>
                                        <p:tgtEl>
                                          <p:spTgt spid="25702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5702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27" grpId="0" build="p"/>
    </p:bldLst>
  </p:timing>
</p:sld>
</file>

<file path=ppt/theme/theme1.xml><?xml version="1.0" encoding="utf-8"?>
<a:theme xmlns:a="http://schemas.openxmlformats.org/drawingml/2006/main" name="Office 2013 - 2022 Teması">
  <a:themeElements>
    <a:clrScheme name="Office 2013 - 2022 Teması">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2013 - 2022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2.xml><?xml version="1.0" encoding="utf-8"?>
<a:theme xmlns:a="http://schemas.openxmlformats.org/drawingml/2006/main" name="1_Office 2013 - 2022 Teması">
  <a:themeElements>
    <a:clrScheme name="Office 2013 - 2022 Teması">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2013 - 2022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3.xml><?xml version="1.0" encoding="utf-8"?>
<a:theme xmlns:a="http://schemas.openxmlformats.org/drawingml/2006/main" name="Uzak Doğu">
  <a:themeElements>
    <a:clrScheme name="">
      <a:dk1>
        <a:srgbClr val="000000"/>
      </a:dk1>
      <a:lt1>
        <a:srgbClr val="FFFFFF"/>
      </a:lt1>
      <a:dk2>
        <a:srgbClr val="000000"/>
      </a:dk2>
      <a:lt2>
        <a:srgbClr val="000000"/>
      </a:lt2>
      <a:accent1>
        <a:srgbClr val="F9DBD3"/>
      </a:accent1>
      <a:accent2>
        <a:srgbClr val="E00500"/>
      </a:accent2>
      <a:accent3>
        <a:srgbClr val="FFFFFF"/>
      </a:accent3>
      <a:accent4>
        <a:srgbClr val="000000"/>
      </a:accent4>
      <a:accent5>
        <a:srgbClr val="FBEAE6"/>
      </a:accent5>
      <a:accent6>
        <a:srgbClr val="CB0400"/>
      </a:accent6>
      <a:hlink>
        <a:srgbClr val="9612AC"/>
      </a:hlink>
      <a:folHlink>
        <a:srgbClr val="1898B6"/>
      </a:folHlink>
    </a:clrScheme>
    <a:fontScheme name="Uzak Doğu">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tr-TR"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tr-TR"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Uzak Doğu 1">
        <a:dk1>
          <a:srgbClr val="463634"/>
        </a:dk1>
        <a:lt1>
          <a:srgbClr val="AA947E"/>
        </a:lt1>
        <a:dk2>
          <a:srgbClr val="795241"/>
        </a:dk2>
        <a:lt2>
          <a:srgbClr val="000000"/>
        </a:lt2>
        <a:accent1>
          <a:srgbClr val="F9DBD3"/>
        </a:accent1>
        <a:accent2>
          <a:srgbClr val="DACA9C"/>
        </a:accent2>
        <a:accent3>
          <a:srgbClr val="D2C8C0"/>
        </a:accent3>
        <a:accent4>
          <a:srgbClr val="3A2D2B"/>
        </a:accent4>
        <a:accent5>
          <a:srgbClr val="FBEAE6"/>
        </a:accent5>
        <a:accent6>
          <a:srgbClr val="C5B78D"/>
        </a:accent6>
        <a:hlink>
          <a:srgbClr val="393A18"/>
        </a:hlink>
        <a:folHlink>
          <a:srgbClr val="560000"/>
        </a:folHlink>
      </a:clrScheme>
      <a:clrMap bg1="lt1" tx1="dk1" bg2="lt2" tx2="dk2" accent1="accent1" accent2="accent2" accent3="accent3" accent4="accent4" accent5="accent5" accent6="accent6" hlink="hlink" folHlink="folHlink"/>
    </a:extraClrScheme>
    <a:extraClrScheme>
      <a:clrScheme name="Uzak Doğu 2">
        <a:dk1>
          <a:srgbClr val="463634"/>
        </a:dk1>
        <a:lt1>
          <a:srgbClr val="FFFFCC"/>
        </a:lt1>
        <a:dk2>
          <a:srgbClr val="795241"/>
        </a:dk2>
        <a:lt2>
          <a:srgbClr val="000000"/>
        </a:lt2>
        <a:accent1>
          <a:srgbClr val="F9DBD3"/>
        </a:accent1>
        <a:accent2>
          <a:srgbClr val="DACA9C"/>
        </a:accent2>
        <a:accent3>
          <a:srgbClr val="FFFFE2"/>
        </a:accent3>
        <a:accent4>
          <a:srgbClr val="3A2D2B"/>
        </a:accent4>
        <a:accent5>
          <a:srgbClr val="FBEAE6"/>
        </a:accent5>
        <a:accent6>
          <a:srgbClr val="C5B78D"/>
        </a:accent6>
        <a:hlink>
          <a:srgbClr val="393A18"/>
        </a:hlink>
        <a:folHlink>
          <a:srgbClr val="560000"/>
        </a:folHlink>
      </a:clrScheme>
      <a:clrMap bg1="lt1" tx1="dk1" bg2="lt2" tx2="dk2" accent1="accent1" accent2="accent2" accent3="accent3" accent4="accent4" accent5="accent5" accent6="accent6" hlink="hlink" folHlink="folHlink"/>
    </a:extraClrScheme>
    <a:extraClrScheme>
      <a:clrScheme name="Uzak Doğu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Uzak Doğu 4">
        <a:dk1>
          <a:srgbClr val="000000"/>
        </a:dk1>
        <a:lt1>
          <a:srgbClr val="FCFEFE"/>
        </a:lt1>
        <a:dk2>
          <a:srgbClr val="2053E2"/>
        </a:dk2>
        <a:lt2>
          <a:srgbClr val="000000"/>
        </a:lt2>
        <a:accent1>
          <a:srgbClr val="F9DBD3"/>
        </a:accent1>
        <a:accent2>
          <a:srgbClr val="E00500"/>
        </a:accent2>
        <a:accent3>
          <a:srgbClr val="FDFEFE"/>
        </a:accent3>
        <a:accent4>
          <a:srgbClr val="000000"/>
        </a:accent4>
        <a:accent5>
          <a:srgbClr val="FBEAE6"/>
        </a:accent5>
        <a:accent6>
          <a:srgbClr val="CB0400"/>
        </a:accent6>
        <a:hlink>
          <a:srgbClr val="9612AC"/>
        </a:hlink>
        <a:folHlink>
          <a:srgbClr val="56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2936</TotalTime>
  <Words>5775</Words>
  <Application>Microsoft Office PowerPoint</Application>
  <PresentationFormat>Özel</PresentationFormat>
  <Paragraphs>574</Paragraphs>
  <Slides>71</Slides>
  <Notes>19</Notes>
  <HiddenSlides>0</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71</vt:i4>
      </vt:variant>
    </vt:vector>
  </HeadingPairs>
  <TitlesOfParts>
    <vt:vector size="82" baseType="lpstr">
      <vt:lpstr>IBM Plex Sans Medium</vt:lpstr>
      <vt:lpstr>Calibri</vt:lpstr>
      <vt:lpstr>Instrument Sans Medium</vt:lpstr>
      <vt:lpstr>Times New Roman</vt:lpstr>
      <vt:lpstr>Calibri Light</vt:lpstr>
      <vt:lpstr>Arial</vt:lpstr>
      <vt:lpstr>Inter</vt:lpstr>
      <vt:lpstr>Wingdings</vt:lpstr>
      <vt:lpstr>Office 2013 - 2022 Teması</vt:lpstr>
      <vt:lpstr>1_Office 2013 - 2022 Teması</vt:lpstr>
      <vt:lpstr>Uzak Doğu</vt:lpstr>
      <vt:lpstr>PowerPoint Sunusu</vt:lpstr>
      <vt:lpstr>PowerPoint Sunusu</vt:lpstr>
      <vt:lpstr>PowerPoint Sunusu</vt:lpstr>
      <vt:lpstr>PowerPoint Sunusu</vt:lpstr>
      <vt:lpstr>YETENEK TÜRLERİ</vt:lpstr>
      <vt:lpstr>STATİK YETENEK ANLAYIŞI</vt:lpstr>
      <vt:lpstr>PowerPoint Sunusu</vt:lpstr>
      <vt:lpstr>Öğrenim Teorisiyle İlgili Yetenek Anlayışı</vt:lpstr>
      <vt:lpstr>Dinamik Yetenek Anlayışı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Şahsine ATEŞ</cp:lastModifiedBy>
  <cp:revision>59</cp:revision>
  <dcterms:created xsi:type="dcterms:W3CDTF">2025-01-22T10:18:32Z</dcterms:created>
  <dcterms:modified xsi:type="dcterms:W3CDTF">2026-07-31T07:37:01Z</dcterms:modified>
</cp:coreProperties>
</file>