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1"/>
  </p:notesMasterIdLst>
  <p:sldIdLst>
    <p:sldId id="269" r:id="rId3"/>
    <p:sldId id="267" r:id="rId4"/>
    <p:sldId id="315" r:id="rId5"/>
    <p:sldId id="392" r:id="rId6"/>
    <p:sldId id="357" r:id="rId7"/>
    <p:sldId id="325" r:id="rId8"/>
    <p:sldId id="317" r:id="rId9"/>
    <p:sldId id="331" r:id="rId10"/>
    <p:sldId id="356" r:id="rId11"/>
    <p:sldId id="360" r:id="rId12"/>
    <p:sldId id="408" r:id="rId13"/>
    <p:sldId id="327" r:id="rId14"/>
    <p:sldId id="316" r:id="rId15"/>
    <p:sldId id="358" r:id="rId16"/>
    <p:sldId id="377" r:id="rId17"/>
    <p:sldId id="338" r:id="rId18"/>
    <p:sldId id="337" r:id="rId19"/>
    <p:sldId id="381" r:id="rId20"/>
    <p:sldId id="341" r:id="rId21"/>
    <p:sldId id="340" r:id="rId22"/>
    <p:sldId id="342" r:id="rId23"/>
    <p:sldId id="354" r:id="rId24"/>
    <p:sldId id="343" r:id="rId25"/>
    <p:sldId id="344" r:id="rId26"/>
    <p:sldId id="378" r:id="rId27"/>
    <p:sldId id="345" r:id="rId28"/>
    <p:sldId id="394" r:id="rId29"/>
    <p:sldId id="379" r:id="rId30"/>
    <p:sldId id="403" r:id="rId31"/>
    <p:sldId id="404" r:id="rId32"/>
    <p:sldId id="346" r:id="rId33"/>
    <p:sldId id="355" r:id="rId34"/>
    <p:sldId id="383" r:id="rId35"/>
    <p:sldId id="347" r:id="rId36"/>
    <p:sldId id="402" r:id="rId37"/>
    <p:sldId id="348" r:id="rId38"/>
    <p:sldId id="390" r:id="rId39"/>
    <p:sldId id="391" r:id="rId40"/>
    <p:sldId id="349" r:id="rId41"/>
    <p:sldId id="384" r:id="rId42"/>
    <p:sldId id="385" r:id="rId43"/>
    <p:sldId id="350" r:id="rId44"/>
    <p:sldId id="387" r:id="rId45"/>
    <p:sldId id="351" r:id="rId46"/>
    <p:sldId id="386" r:id="rId47"/>
    <p:sldId id="352" r:id="rId48"/>
    <p:sldId id="388" r:id="rId49"/>
    <p:sldId id="389" r:id="rId50"/>
    <p:sldId id="395" r:id="rId51"/>
    <p:sldId id="396" r:id="rId52"/>
    <p:sldId id="397" r:id="rId53"/>
    <p:sldId id="398" r:id="rId54"/>
    <p:sldId id="399" r:id="rId55"/>
    <p:sldId id="400" r:id="rId56"/>
    <p:sldId id="401" r:id="rId57"/>
    <p:sldId id="406" r:id="rId58"/>
    <p:sldId id="407" r:id="rId59"/>
    <p:sldId id="353" r:id="rId60"/>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3" d="100"/>
          <a:sy n="83" d="100"/>
        </p:scale>
        <p:origin x="145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Yüksek Performans</a:t>
          </a:r>
        </a:p>
        <a:p>
          <a:pPr marL="0" lvl="0" indent="0" algn="ctr" defTabSz="1111250">
            <a:lnSpc>
              <a:spcPct val="90000"/>
            </a:lnSpc>
            <a:spcBef>
              <a:spcPct val="0"/>
            </a:spcBef>
            <a:spcAft>
              <a:spcPct val="35000"/>
            </a:spcAft>
            <a:buNone/>
          </a:pPr>
          <a:r>
            <a:rPr lang="tr-TR" sz="2500" kern="1200" dirty="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Özel Antrenman</a:t>
          </a:r>
        </a:p>
        <a:p>
          <a:pPr marL="0" lvl="0" indent="0" algn="ctr" defTabSz="1111250">
            <a:lnSpc>
              <a:spcPct val="90000"/>
            </a:lnSpc>
            <a:spcBef>
              <a:spcPct val="0"/>
            </a:spcBef>
            <a:spcAft>
              <a:spcPct val="35000"/>
            </a:spcAft>
            <a:buNone/>
          </a:pPr>
          <a:r>
            <a:rPr lang="tr-TR" sz="2500" kern="1200" dirty="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Çok Yönlü Gelişim</a:t>
          </a:r>
        </a:p>
        <a:p>
          <a:pPr marL="0" lvl="0" indent="0" algn="ctr" defTabSz="1111250">
            <a:lnSpc>
              <a:spcPct val="90000"/>
            </a:lnSpc>
            <a:spcBef>
              <a:spcPct val="0"/>
            </a:spcBef>
            <a:spcAft>
              <a:spcPct val="35000"/>
            </a:spcAft>
            <a:buNone/>
          </a:pPr>
          <a:r>
            <a:rPr lang="tr-TR" sz="2500" kern="1200" dirty="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11/11/2025</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a:t>Çocukların yaş ve gelişim özelliklerine uygun hazırlanan temel hareket eğitimi ile </a:t>
            </a:r>
            <a:r>
              <a:rPr lang="tr-TR" sz="2400" b="1" dirty="0">
                <a:solidFill>
                  <a:schemeClr val="accent1"/>
                </a:solidFill>
              </a:rPr>
              <a:t>çoklu deneyim kazanması </a:t>
            </a:r>
            <a:r>
              <a:rPr lang="tr-TR" sz="2400" dirty="0"/>
              <a:t>hedeflenmelidir. </a:t>
            </a:r>
          </a:p>
          <a:p>
            <a:pPr algn="just"/>
            <a:r>
              <a:rPr lang="tr-TR" sz="2400" dirty="0"/>
              <a:t>Her çocuğun temel hareket becerilerini geliştirebilmesi için etkinlikler </a:t>
            </a:r>
            <a:r>
              <a:rPr lang="tr-TR" sz="2400" b="1" dirty="0">
                <a:solidFill>
                  <a:schemeClr val="accent1"/>
                </a:solidFill>
              </a:rPr>
              <a:t>yeteri kadar </a:t>
            </a:r>
            <a:r>
              <a:rPr lang="tr-TR" sz="2400" dirty="0"/>
              <a:t>uygulanmalıdır. </a:t>
            </a:r>
          </a:p>
          <a:p>
            <a:pPr algn="just"/>
            <a:r>
              <a:rPr lang="tr-TR" sz="2400" dirty="0"/>
              <a:t>Amaca uygun planlanmış etkinlikler öncelikle </a:t>
            </a:r>
            <a:r>
              <a:rPr lang="tr-TR" sz="2400" b="1" dirty="0">
                <a:solidFill>
                  <a:schemeClr val="accent1"/>
                </a:solidFill>
              </a:rPr>
              <a:t>eğlenceli</a:t>
            </a:r>
            <a:r>
              <a:rPr lang="tr-TR" sz="2400" dirty="0"/>
              <a:t> olmalıdır. </a:t>
            </a:r>
          </a:p>
          <a:p>
            <a:pPr algn="just"/>
            <a:r>
              <a:rPr lang="tr-TR" sz="2400" dirty="0"/>
              <a:t>Etkinlikler uygulanırken her çocuğun </a:t>
            </a:r>
            <a:r>
              <a:rPr lang="tr-TR" sz="2400" b="1" dirty="0">
                <a:solidFill>
                  <a:schemeClr val="accent1"/>
                </a:solidFill>
              </a:rPr>
              <a:t>aktif katılımının </a:t>
            </a:r>
            <a:r>
              <a:rPr lang="tr-TR" sz="2400" dirty="0"/>
              <a:t>sağlanmasına özen gösterilmelidir. </a:t>
            </a:r>
          </a:p>
          <a:p>
            <a:pPr algn="just"/>
            <a:r>
              <a:rPr lang="tr-TR" sz="2400" dirty="0"/>
              <a:t>Yapılacak etkinliklerde mümkün olduğunca </a:t>
            </a:r>
            <a:r>
              <a:rPr lang="tr-TR" sz="2400" b="1" dirty="0">
                <a:solidFill>
                  <a:srgbClr val="FF0000"/>
                </a:solidFill>
              </a:rPr>
              <a:t>tüm spor dallarına yönelik temel hareket becerilerin </a:t>
            </a:r>
            <a:r>
              <a:rPr lang="tr-TR" sz="2400" dirty="0"/>
              <a:t>yer alması sağlanmalıdır.</a:t>
            </a:r>
          </a:p>
          <a:p>
            <a:pPr marL="0" indent="0" algn="just">
              <a:buNone/>
            </a:pPr>
            <a:endParaRPr lang="tr-TR" sz="2400" dirty="0"/>
          </a:p>
          <a:p>
            <a:endParaRPr lang="tr-TR" dirty="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a:t>
            </a:r>
            <a:r>
              <a:rPr lang="tr-TR" sz="2400" b="1" dirty="0">
                <a:solidFill>
                  <a:srgbClr val="FF0000"/>
                </a:solidFill>
              </a:rPr>
              <a:t>Çocukların hareketleri zorlanmadan yavaş ve doğru yapması sağlanmalıdır. Sonra daha akıcı ve hızlı yapacak şekilde uygulanmalıdır. </a:t>
            </a:r>
          </a:p>
          <a:p>
            <a:pPr marL="0" indent="0" algn="just">
              <a:buNone/>
            </a:pPr>
            <a:endParaRPr lang="tr-TR" sz="2400" b="1" dirty="0">
              <a:solidFill>
                <a:srgbClr val="FF0000"/>
              </a:solidFill>
            </a:endParaRPr>
          </a:p>
          <a:p>
            <a:pPr algn="just"/>
            <a:r>
              <a:rPr lang="tr-TR" sz="2400" dirty="0"/>
              <a:t>Güvenlik için </a:t>
            </a:r>
            <a:r>
              <a:rPr lang="tr-TR" sz="2400" b="1" dirty="0">
                <a:solidFill>
                  <a:srgbClr val="FF0000"/>
                </a:solidFill>
              </a:rPr>
              <a:t>uygulama alanları ve malzemeler çocuklara uygun </a:t>
            </a:r>
            <a:r>
              <a:rPr lang="tr-TR" sz="2400" dirty="0"/>
              <a:t>hale getirilmelidir. </a:t>
            </a:r>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a:solidFill>
                  <a:schemeClr val="tx1">
                    <a:lumMod val="95000"/>
                    <a:lumOff val="5000"/>
                  </a:schemeClr>
                </a:solidFill>
                <a:latin typeface="Times New Roman" pitchFamily="18" charset="0"/>
                <a:cs typeface="Times New Roman" pitchFamily="18" charset="0"/>
              </a:rPr>
              <a:t>Kısa süre içerisinde </a:t>
            </a:r>
            <a:r>
              <a:rPr lang="tr-TR" b="1" dirty="0">
                <a:solidFill>
                  <a:srgbClr val="FF0000"/>
                </a:solidFill>
                <a:latin typeface="Times New Roman" pitchFamily="18" charset="0"/>
                <a:cs typeface="Times New Roman" pitchFamily="18" charset="0"/>
              </a:rPr>
              <a:t>zor hareketleri öğrenebilme </a:t>
            </a:r>
            <a:r>
              <a:rPr lang="tr-TR" dirty="0">
                <a:solidFill>
                  <a:schemeClr val="tx1">
                    <a:lumMod val="95000"/>
                    <a:lumOff val="5000"/>
                  </a:schemeClr>
                </a:solidFill>
                <a:latin typeface="Times New Roman" pitchFamily="18" charset="0"/>
                <a:cs typeface="Times New Roman" pitchFamily="18" charset="0"/>
              </a:rPr>
              <a:t>ve değişik durumlarda</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amaca uygun </a:t>
            </a:r>
            <a:r>
              <a:rPr lang="tr-TR" dirty="0">
                <a:solidFill>
                  <a:schemeClr val="tx1">
                    <a:lumMod val="95000"/>
                    <a:lumOff val="5000"/>
                  </a:schemeClr>
                </a:solidFill>
                <a:latin typeface="Times New Roman" pitchFamily="18" charset="0"/>
                <a:cs typeface="Times New Roman" pitchFamily="18" charset="0"/>
              </a:rPr>
              <a:t>ve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çabuk şekilde </a:t>
            </a:r>
            <a:r>
              <a:rPr lang="tr-TR" dirty="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a:solidFill>
                  <a:schemeClr val="tx1">
                    <a:lumMod val="95000"/>
                    <a:lumOff val="5000"/>
                  </a:schemeClr>
                </a:solidFill>
                <a:latin typeface="Times New Roman" pitchFamily="18" charset="0"/>
                <a:cs typeface="Times New Roman" pitchFamily="18" charset="0"/>
              </a:rPr>
              <a:t>Amaçlanan hareket için </a:t>
            </a:r>
            <a:r>
              <a:rPr lang="tr-TR" b="1" dirty="0">
                <a:solidFill>
                  <a:srgbClr val="FF0000"/>
                </a:solidFill>
                <a:latin typeface="Times New Roman" pitchFamily="18" charset="0"/>
                <a:cs typeface="Times New Roman" pitchFamily="18" charset="0"/>
              </a:rPr>
              <a:t>merkezi sinir sistemi </a:t>
            </a:r>
            <a:r>
              <a:rPr lang="tr-TR" dirty="0">
                <a:solidFill>
                  <a:schemeClr val="tx1">
                    <a:lumMod val="95000"/>
                    <a:lumOff val="5000"/>
                  </a:schemeClr>
                </a:solidFill>
                <a:latin typeface="Times New Roman" pitchFamily="18" charset="0"/>
                <a:cs typeface="Times New Roman" pitchFamily="18" charset="0"/>
              </a:rPr>
              <a:t>ile</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iskelet-kas sisteminin</a:t>
            </a:r>
            <a:r>
              <a:rPr lang="tr-TR" dirty="0">
                <a:solidFill>
                  <a:schemeClr val="bg2"/>
                </a:solidFill>
                <a:latin typeface="Times New Roman" pitchFamily="18" charset="0"/>
                <a:cs typeface="Times New Roman" pitchFamily="18" charset="0"/>
              </a:rPr>
              <a:t> </a:t>
            </a:r>
            <a:r>
              <a:rPr lang="tr-TR" dirty="0">
                <a:solidFill>
                  <a:schemeClr val="tx1">
                    <a:lumMod val="95000"/>
                    <a:lumOff val="5000"/>
                  </a:schemeClr>
                </a:solidFill>
                <a:latin typeface="Times New Roman" pitchFamily="18" charset="0"/>
                <a:cs typeface="Times New Roman" pitchFamily="18" charset="0"/>
              </a:rPr>
              <a:t>karşılıklı uyum içinde etkileşimidir</a:t>
            </a:r>
            <a:r>
              <a:rPr lang="tr-TR" sz="2400" dirty="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a:latin typeface="Times New Roman" pitchFamily="18" charset="0"/>
                <a:cs typeface="Times New Roman" pitchFamily="18" charset="0"/>
              </a:rPr>
              <a:t>Koordinasyon çok karmaşık bir </a:t>
            </a:r>
            <a:r>
              <a:rPr lang="tr-TR" altLang="tr-TR" sz="2400" dirty="0" err="1">
                <a:latin typeface="Times New Roman" pitchFamily="18" charset="0"/>
                <a:cs typeface="Times New Roman" pitchFamily="18" charset="0"/>
              </a:rPr>
              <a:t>motorik</a:t>
            </a:r>
            <a:r>
              <a:rPr lang="tr-TR" altLang="tr-TR" sz="2400" dirty="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a:solidFill>
                  <a:srgbClr val="FF0000"/>
                </a:solidFill>
                <a:latin typeface="Times New Roman" pitchFamily="18" charset="0"/>
                <a:cs typeface="Times New Roman" pitchFamily="18" charset="0"/>
              </a:rPr>
              <a:t>Sürat, kuvvet, dayanıklılık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ve</a:t>
            </a:r>
            <a:r>
              <a:rPr lang="tr-TR" altLang="tr-TR" sz="2400" dirty="0">
                <a:solidFill>
                  <a:srgbClr val="FF0000"/>
                </a:solidFill>
                <a:latin typeface="Times New Roman" pitchFamily="18" charset="0"/>
                <a:cs typeface="Times New Roman" pitchFamily="18" charset="0"/>
              </a:rPr>
              <a:t> </a:t>
            </a:r>
            <a:r>
              <a:rPr lang="tr-TR" altLang="tr-TR" sz="2400" b="1" dirty="0">
                <a:solidFill>
                  <a:srgbClr val="FF0000"/>
                </a:solidFill>
                <a:latin typeface="Times New Roman" pitchFamily="18" charset="0"/>
                <a:cs typeface="Times New Roman" pitchFamily="18" charset="0"/>
              </a:rPr>
              <a:t>esneklik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a:latin typeface="Times New Roman" pitchFamily="18" charset="0"/>
                <a:cs typeface="Times New Roman" pitchFamily="18" charset="0"/>
              </a:rPr>
              <a:t>Koordinasyon her hareketin birbirini </a:t>
            </a:r>
            <a:r>
              <a:rPr lang="tr-TR" altLang="tr-TR" sz="2400" b="1" dirty="0">
                <a:solidFill>
                  <a:srgbClr val="FF0000"/>
                </a:solidFill>
                <a:latin typeface="Times New Roman" pitchFamily="18" charset="0"/>
                <a:cs typeface="Times New Roman" pitchFamily="18" charset="0"/>
              </a:rPr>
              <a:t>doğru olarak </a:t>
            </a:r>
            <a:r>
              <a:rPr lang="tr-TR" altLang="tr-TR" sz="2400" dirty="0">
                <a:latin typeface="Times New Roman" pitchFamily="18" charset="0"/>
                <a:cs typeface="Times New Roman" pitchFamily="18" charset="0"/>
              </a:rPr>
              <a:t>izleyen şekilde ve </a:t>
            </a:r>
            <a:r>
              <a:rPr lang="tr-TR" altLang="tr-TR" sz="2400" b="1" dirty="0">
                <a:solidFill>
                  <a:srgbClr val="FF0000"/>
                </a:solidFill>
                <a:latin typeface="Times New Roman" pitchFamily="18" charset="0"/>
                <a:cs typeface="Times New Roman" pitchFamily="18" charset="0"/>
              </a:rPr>
              <a:t>istenen kuvvette </a:t>
            </a:r>
            <a:r>
              <a:rPr lang="tr-TR" altLang="tr-TR" sz="2400" dirty="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endParaRPr lang="tr-TR" altLang="tr-TR" sz="2400" dirty="0">
              <a:latin typeface="Times New Roman" pitchFamily="18" charset="0"/>
              <a:cs typeface="Times New Roman" pitchFamily="18" charset="0"/>
            </a:endParaRPr>
          </a:p>
          <a:p>
            <a:pPr algn="just" eaLnBrk="1" hangingPunct="1">
              <a:buFont typeface="Wingdings" pitchFamily="2" charset="2"/>
              <a:buChar char="Ø"/>
            </a:pPr>
            <a:r>
              <a:rPr lang="tr-TR" altLang="tr-TR" sz="2400" dirty="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a:solidFill>
                  <a:schemeClr val="accent1"/>
                </a:solidFill>
                <a:latin typeface="Times New Roman" pitchFamily="18" charset="0"/>
                <a:cs typeface="Times New Roman" pitchFamily="18" charset="0"/>
              </a:rPr>
              <a:t>Koordinatif</a:t>
            </a:r>
            <a:r>
              <a:rPr lang="tr-TR" altLang="tr-TR" sz="3600" b="1" dirty="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a:latin typeface="Times New Roman" panose="02020603050405020304" pitchFamily="18" charset="0"/>
                <a:cs typeface="Times New Roman" panose="02020603050405020304" pitchFamily="18" charset="0"/>
              </a:rPr>
              <a:t>Üst düzey voleybol için sadece fiziksel hazırlık, teknik-taktik ve psikolojik özellikler değil, aynı zamanda mekânsal görüş, reaksiyon hızı, </a:t>
            </a:r>
            <a:r>
              <a:rPr lang="tr-TR" sz="2200" dirty="0" err="1">
                <a:latin typeface="Times New Roman" panose="02020603050405020304" pitchFamily="18" charset="0"/>
                <a:cs typeface="Times New Roman" panose="02020603050405020304" pitchFamily="18" charset="0"/>
              </a:rPr>
              <a:t>öncelleme</a:t>
            </a:r>
            <a:r>
              <a:rPr lang="tr-TR" sz="2200" dirty="0">
                <a:latin typeface="Times New Roman" panose="02020603050405020304" pitchFamily="18" charset="0"/>
                <a:cs typeface="Times New Roman" panose="02020603050405020304" pitchFamily="18" charset="0"/>
              </a:rPr>
              <a:t>, motor aktivitenin zamansal, mekânsal ve kuvvet özelliklerini doğru bir şekilde tahmin edebilme becerisi  koordinasyonun sağlanması için gereklidir. </a:t>
            </a:r>
          </a:p>
          <a:p>
            <a:pPr marL="0" indent="0" algn="just">
              <a:buNone/>
            </a:pPr>
            <a:endParaRPr lang="tr-TR"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a:solidFill>
                  <a:srgbClr val="FF0000"/>
                </a:solidFill>
                <a:latin typeface="Times New Roman" pitchFamily="18" charset="0"/>
                <a:cs typeface="Times New Roman" pitchFamily="18" charset="0"/>
              </a:rPr>
              <a:t>teknik bir davranışın düzgün yapılmasında</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a:latin typeface="Times New Roman" pitchFamily="18" charset="0"/>
                <a:cs typeface="Times New Roman" pitchFamily="18" charset="0"/>
              </a:rPr>
              <a:t>İyi bir koordinasyon kapasitesi </a:t>
            </a:r>
            <a:r>
              <a:rPr lang="tr-TR" altLang="tr-TR" sz="2200" b="1" dirty="0">
                <a:solidFill>
                  <a:srgbClr val="FF0000"/>
                </a:solidFill>
                <a:latin typeface="Times New Roman" pitchFamily="18" charset="0"/>
                <a:cs typeface="Times New Roman" pitchFamily="18" charset="0"/>
              </a:rPr>
              <a:t>kuvvetin ve enerjinin uygun bir biçimde</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a:latin typeface="Times New Roman" pitchFamily="18" charset="0"/>
              <a:cs typeface="Times New Roman" pitchFamily="18" charset="0"/>
            </a:endParaRPr>
          </a:p>
          <a:p>
            <a:pPr algn="just">
              <a:buFont typeface="Wingdings" pitchFamily="2" charset="2"/>
              <a:buChar char="Ø"/>
            </a:pPr>
            <a:endParaRPr lang="tr-TR" altLang="tr-TR" sz="2400" dirty="0">
              <a:latin typeface="Times New Roman" pitchFamily="18" charset="0"/>
              <a:cs typeface="Times New Roman" pitchFamily="18" charset="0"/>
            </a:endParaRPr>
          </a:p>
          <a:p>
            <a:pPr algn="just">
              <a:buFont typeface="Wingdings 2" pitchFamily="18" charset="2"/>
              <a:buNone/>
            </a:pPr>
            <a:endParaRPr lang="tr-TR" altLang="tr-TR" sz="2400" dirty="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 Neden Önemli</a:t>
            </a:r>
            <a:r>
              <a:rPr lang="tr-TR" altLang="tr-TR" sz="3600" b="1" dirty="0">
                <a:solidFill>
                  <a:schemeClr val="accent1"/>
                </a:solidFill>
                <a:latin typeface="Times New Roman" pitchFamily="18" charset="0"/>
                <a:cs typeface="Times New Roman" pitchFamily="18" charset="0"/>
              </a:rPr>
              <a:t>?</a:t>
            </a:r>
            <a:endParaRPr lang="tr-TR" altLang="tr-TR" sz="3600" dirty="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temposunda/ritminde</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a:t>Çok yönlü hareket deneyimleri </a:t>
            </a:r>
            <a:r>
              <a:rPr lang="tr-TR" dirty="0" err="1"/>
              <a:t>koordinatif</a:t>
            </a:r>
            <a:r>
              <a:rPr lang="tr-TR" dirty="0"/>
              <a:t> yeteneklerin kazanılma süresini kısaltır. </a:t>
            </a:r>
            <a:endParaRPr lang="tr-TR" altLang="tr-TR" sz="2200" dirty="0">
              <a:latin typeface="Times New Roman" pitchFamily="18" charset="0"/>
              <a:cs typeface="Times New Roman" pitchFamily="18" charset="0"/>
            </a:endParaRPr>
          </a:p>
          <a:p>
            <a:pPr algn="just">
              <a:buFont typeface="Wingdings" pitchFamily="2" charset="2"/>
              <a:buChar char="Ø"/>
            </a:pPr>
            <a:r>
              <a:rPr lang="tr-TR" altLang="tr-TR" sz="2200" dirty="0">
                <a:latin typeface="Times New Roman" pitchFamily="18" charset="0"/>
                <a:cs typeface="Times New Roman" pitchFamily="18" charset="0"/>
              </a:rPr>
              <a:t>Diğer </a:t>
            </a:r>
            <a:r>
              <a:rPr lang="tr-TR" altLang="tr-TR" sz="2200" b="1" dirty="0">
                <a:solidFill>
                  <a:srgbClr val="FF0000"/>
                </a:solidFill>
                <a:latin typeface="Times New Roman" pitchFamily="18" charset="0"/>
                <a:cs typeface="Times New Roman" pitchFamily="18" charset="0"/>
              </a:rPr>
              <a:t>sportif becerilerin daha kolay kazanılmasını </a:t>
            </a:r>
            <a:r>
              <a:rPr lang="tr-TR" altLang="tr-TR" sz="2200" dirty="0">
                <a:latin typeface="Times New Roman" pitchFamily="18" charset="0"/>
                <a:cs typeface="Times New Roman" pitchFamily="18" charset="0"/>
              </a:rPr>
              <a:t>sağlarlar.</a:t>
            </a:r>
          </a:p>
          <a:p>
            <a:pPr algn="just">
              <a:buFont typeface="Wingdings" pitchFamily="2" charset="2"/>
              <a:buChar char="Ø"/>
            </a:pPr>
            <a:r>
              <a:rPr lang="tr-TR" altLang="tr-TR" sz="2200" dirty="0">
                <a:latin typeface="Times New Roman" pitchFamily="18" charset="0"/>
                <a:cs typeface="Times New Roman" pitchFamily="18" charset="0"/>
              </a:rPr>
              <a:t>Değişik ve farklı koşullardaki hareketlere </a:t>
            </a:r>
            <a:r>
              <a:rPr lang="tr-TR" altLang="tr-TR" sz="2200" b="1" dirty="0">
                <a:solidFill>
                  <a:srgbClr val="FF0000"/>
                </a:solidFill>
                <a:latin typeface="Times New Roman" pitchFamily="18" charset="0"/>
                <a:cs typeface="Times New Roman" pitchFamily="18" charset="0"/>
              </a:rPr>
              <a:t>çok hızlı uyum sağlanmasına </a:t>
            </a:r>
            <a:r>
              <a:rPr lang="tr-TR" altLang="tr-TR" sz="2200" dirty="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endParaRPr lang="tr-TR" altLang="tr-TR" sz="2200" dirty="0">
              <a:latin typeface="Times New Roman" pitchFamily="18" charset="0"/>
              <a:cs typeface="Times New Roman" pitchFamily="18" charset="0"/>
            </a:endParaRPr>
          </a:p>
          <a:p>
            <a:endParaRPr lang="tr-TR" altLang="tr-TR" dirty="0"/>
          </a:p>
          <a:p>
            <a:pPr>
              <a:buFont typeface="Wingdings 2" pitchFamily="18" charset="2"/>
              <a:buNone/>
            </a:pPr>
            <a:endParaRPr lang="tr-TR" altLang="tr-TR" dirty="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a:latin typeface="Times New Roman" pitchFamily="18" charset="0"/>
                <a:cs typeface="Times New Roman" pitchFamily="18" charset="0"/>
              </a:rPr>
              <a:t>Çok yönlü gelişmekle birlikte her sporcu yeterli genel koordinasyon kazanmalıdır.</a:t>
            </a:r>
            <a:br>
              <a:rPr lang="tr-TR" altLang="tr-TR" sz="2400" dirty="0">
                <a:solidFill>
                  <a:schemeClr val="bg2"/>
                </a:solidFill>
                <a:latin typeface="Times New Roman" pitchFamily="18" charset="0"/>
                <a:cs typeface="Times New Roman" pitchFamily="18" charset="0"/>
              </a:rPr>
            </a:br>
            <a:endParaRPr lang="tr-TR" altLang="tr-TR" sz="2400" dirty="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a:t> </a:t>
            </a:r>
            <a:r>
              <a:rPr lang="tr-TR" altLang="tr-TR" sz="2400" dirty="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a:latin typeface="Times New Roman" pitchFamily="18" charset="0"/>
                <a:cs typeface="Times New Roman" pitchFamily="18" charset="0"/>
              </a:rPr>
              <a:t>Boy</a:t>
            </a:r>
          </a:p>
          <a:p>
            <a:pPr eaLnBrk="1" hangingPunct="1">
              <a:buFont typeface="Wingdings" pitchFamily="2" charset="2"/>
              <a:buChar char="Ø"/>
            </a:pPr>
            <a:r>
              <a:rPr lang="tr-TR" altLang="tr-TR" sz="2400" dirty="0">
                <a:latin typeface="Times New Roman" pitchFamily="18" charset="0"/>
                <a:cs typeface="Times New Roman" pitchFamily="18" charset="0"/>
              </a:rPr>
              <a:t>Yaş</a:t>
            </a:r>
          </a:p>
          <a:p>
            <a:pPr eaLnBrk="1" hangingPunct="1">
              <a:buFont typeface="Wingdings" pitchFamily="2" charset="2"/>
              <a:buChar char="Ø"/>
            </a:pPr>
            <a:r>
              <a:rPr lang="tr-TR" altLang="tr-TR" sz="2400" dirty="0">
                <a:latin typeface="Times New Roman" pitchFamily="18" charset="0"/>
                <a:cs typeface="Times New Roman" pitchFamily="18" charset="0"/>
              </a:rPr>
              <a:t>Zaman ayarlama kapasitesi (</a:t>
            </a:r>
            <a:r>
              <a:rPr lang="tr-TR" altLang="tr-TR" sz="2400" dirty="0" err="1">
                <a:latin typeface="Times New Roman" pitchFamily="18" charset="0"/>
                <a:cs typeface="Times New Roman" pitchFamily="18" charset="0"/>
              </a:rPr>
              <a:t>timing</a:t>
            </a:r>
            <a:r>
              <a:rPr lang="tr-TR" altLang="tr-TR" sz="2400" dirty="0">
                <a:latin typeface="Times New Roman" pitchFamily="18" charset="0"/>
                <a:cs typeface="Times New Roman" pitchFamily="18" charset="0"/>
              </a:rPr>
              <a:t>)</a:t>
            </a:r>
          </a:p>
          <a:p>
            <a:pPr eaLnBrk="1" hangingPunct="1">
              <a:buFont typeface="Wingdings" pitchFamily="2" charset="2"/>
              <a:buChar char="Ø"/>
            </a:pPr>
            <a:r>
              <a:rPr lang="tr-TR" altLang="tr-TR" sz="2400" dirty="0">
                <a:latin typeface="Times New Roman" pitchFamily="18" charset="0"/>
                <a:cs typeface="Times New Roman" pitchFamily="18" charset="0"/>
              </a:rPr>
              <a:t>Denge</a:t>
            </a:r>
          </a:p>
          <a:p>
            <a:pPr eaLnBrk="1" hangingPunct="1">
              <a:buFont typeface="Wingdings" pitchFamily="2" charset="2"/>
              <a:buChar char="Ø"/>
            </a:pPr>
            <a:r>
              <a:rPr lang="tr-TR" altLang="tr-TR" sz="2400" dirty="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a:latin typeface="Times New Roman" pitchFamily="18" charset="0"/>
                <a:cs typeface="Times New Roman" pitchFamily="18" charset="0"/>
              </a:rPr>
              <a:t>Kassal</a:t>
            </a:r>
            <a:r>
              <a:rPr lang="tr-TR" altLang="tr-TR" sz="2400" dirty="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a:latin typeface="Times New Roman" pitchFamily="18" charset="0"/>
                <a:cs typeface="Times New Roman" pitchFamily="18" charset="0"/>
              </a:rPr>
              <a:t>Kondisyonel</a:t>
            </a:r>
            <a:r>
              <a:rPr lang="tr-TR" altLang="tr-TR" sz="2400" dirty="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dirty="0"/>
              <a:t>Koordinasyon ve motor beceriler, sinir sisteminin geliştiği çocukluk döneminde </a:t>
            </a:r>
            <a:r>
              <a:rPr lang="tr-TR" b="1" dirty="0">
                <a:solidFill>
                  <a:srgbClr val="FF0000"/>
                </a:solidFill>
              </a:rPr>
              <a:t>fiziksel olarak aktif olan </a:t>
            </a:r>
            <a:r>
              <a:rPr lang="tr-TR" dirty="0"/>
              <a:t>erkeklerde ve kızlarda en iyi şekilde gelişmektedir. </a:t>
            </a:r>
          </a:p>
          <a:p>
            <a:pPr algn="just"/>
            <a:r>
              <a:rPr lang="tr-TR" dirty="0"/>
              <a:t>Motor beceri gelişimi yaşamda çok erken başlar, </a:t>
            </a:r>
            <a:r>
              <a:rPr lang="tr-TR" b="1" dirty="0">
                <a:solidFill>
                  <a:srgbClr val="FF0000"/>
                </a:solidFill>
              </a:rPr>
              <a:t>genel koordinasyon 6-10 yaş </a:t>
            </a:r>
            <a:r>
              <a:rPr lang="tr-TR" dirty="0"/>
              <a:t>boyunca gelişmeye devam ederken, </a:t>
            </a:r>
            <a:r>
              <a:rPr lang="tr-TR" b="1" dirty="0">
                <a:solidFill>
                  <a:srgbClr val="FF0000"/>
                </a:solidFill>
              </a:rPr>
              <a:t>voleybola özgü koordinasyon 10-14 yaş aralığında artar</a:t>
            </a:r>
            <a:r>
              <a:rPr lang="tr-TR" b="1" dirty="0"/>
              <a:t> </a:t>
            </a:r>
            <a:r>
              <a:rPr lang="tr-TR" b="1" dirty="0">
                <a:solidFill>
                  <a:srgbClr val="FF0000"/>
                </a:solidFill>
              </a:rPr>
              <a:t>ve uzmanlık aşamasında (15-18 yaş) </a:t>
            </a:r>
            <a:r>
              <a:rPr lang="tr-TR" dirty="0"/>
              <a:t>yüksek performans aşamasına gelir ve mükemmelleşir. </a:t>
            </a:r>
          </a:p>
          <a:p>
            <a:pPr algn="just"/>
            <a:r>
              <a:rPr lang="tr-TR" dirty="0"/>
              <a:t>Genel koordinasyonu oluşturan temel </a:t>
            </a:r>
            <a:r>
              <a:rPr lang="tr-TR" dirty="0" err="1"/>
              <a:t>koordinatif</a:t>
            </a:r>
            <a:r>
              <a:rPr lang="tr-TR" dirty="0"/>
              <a:t> yetilerin öğretimi/geliştirilmesi (1. aşama) Fabrika Voleybol Modül 2’de ayrıntılı olarak anlatılmıştır.</a:t>
            </a:r>
          </a:p>
          <a:p>
            <a:endParaRPr lang="tr-TR" dirty="0"/>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antrenmanlarının aşamalı olarak voleybola özgü koordinasyon antrenmanları ile birleştirilerek </a:t>
            </a:r>
            <a:r>
              <a:rPr lang="tr-TR" b="1" dirty="0">
                <a:solidFill>
                  <a:srgbClr val="FF0000"/>
                </a:solidFill>
              </a:rPr>
              <a:t>9-10 yaşlarında </a:t>
            </a:r>
            <a:r>
              <a:rPr lang="tr-TR" dirty="0"/>
              <a:t>başlaması gerekmektedir. </a:t>
            </a:r>
          </a:p>
          <a:p>
            <a:pPr algn="just"/>
            <a:r>
              <a:rPr lang="tr-TR" dirty="0"/>
              <a:t>Tüm bu antrenman çeşitlerinin ısınmanın ya da uygulanacak ise </a:t>
            </a:r>
            <a:r>
              <a:rPr lang="tr-TR" dirty="0" err="1"/>
              <a:t>pliyometrik</a:t>
            </a:r>
            <a:r>
              <a:rPr lang="tr-TR" dirty="0"/>
              <a:t> antrenmanların hemen sonrasında </a:t>
            </a:r>
            <a:r>
              <a:rPr lang="tr-TR" b="1" dirty="0">
                <a:solidFill>
                  <a:srgbClr val="FF0000"/>
                </a:solidFill>
              </a:rPr>
              <a:t>düşük/orta şiddette 15-25 </a:t>
            </a:r>
            <a:r>
              <a:rPr lang="tr-TR" b="1" dirty="0" err="1">
                <a:solidFill>
                  <a:srgbClr val="FF0000"/>
                </a:solidFill>
              </a:rPr>
              <a:t>dk</a:t>
            </a:r>
            <a:r>
              <a:rPr lang="tr-TR" b="1" dirty="0">
                <a:solidFill>
                  <a:srgbClr val="FF0000"/>
                </a:solidFill>
              </a:rPr>
              <a:t> </a:t>
            </a:r>
            <a:r>
              <a:rPr lang="tr-TR" dirty="0"/>
              <a:t>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a:t>Çeşitlemeler</a:t>
                      </a:r>
                    </a:p>
                    <a:p>
                      <a:endParaRPr lang="tr-TR" sz="2000" dirty="0"/>
                    </a:p>
                  </a:txBody>
                  <a:tcPr/>
                </a:tc>
                <a:tc>
                  <a:txBody>
                    <a:bodyPr/>
                    <a:lstStyle/>
                    <a:p>
                      <a:r>
                        <a:rPr lang="tr-TR" sz="2000" dirty="0"/>
                        <a:t>Örnekler</a:t>
                      </a:r>
                    </a:p>
                  </a:txBody>
                  <a:tcPr/>
                </a:tc>
                <a:extLst>
                  <a:ext uri="{0D108BD9-81ED-4DB2-BD59-A6C34878D82A}">
                    <a16:rowId xmlns:a16="http://schemas.microsoft.com/office/drawing/2014/main" val="10000"/>
                  </a:ext>
                </a:extLst>
              </a:tr>
              <a:tr h="1224139">
                <a:tc>
                  <a:txBody>
                    <a:bodyPr/>
                    <a:lstStyle/>
                    <a:p>
                      <a:r>
                        <a:rPr lang="tr-TR" sz="2000" dirty="0"/>
                        <a:t>Hareket uygulamalarını çeşitlendirme</a:t>
                      </a:r>
                    </a:p>
                    <a:p>
                      <a:endParaRPr lang="tr-TR" sz="2000" dirty="0"/>
                    </a:p>
                  </a:txBody>
                  <a:tcPr/>
                </a:tc>
                <a:tc>
                  <a:txBody>
                    <a:bodyPr/>
                    <a:lstStyle/>
                    <a:p>
                      <a:pPr algn="just"/>
                      <a:r>
                        <a:rPr lang="tr-TR" sz="2000" dirty="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a:t>Çevre koşullarının değiştirilmesi</a:t>
                      </a:r>
                    </a:p>
                    <a:p>
                      <a:endParaRPr lang="tr-TR" sz="2000" dirty="0"/>
                    </a:p>
                  </a:txBody>
                  <a:tcPr/>
                </a:tc>
                <a:tc>
                  <a:txBody>
                    <a:bodyPr/>
                    <a:lstStyle/>
                    <a:p>
                      <a:pPr algn="just"/>
                      <a:r>
                        <a:rPr lang="tr-TR" sz="2000" dirty="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a:t>Mekanik becerilerin değiştirilmesi</a:t>
                      </a:r>
                    </a:p>
                    <a:p>
                      <a:endParaRPr lang="tr-TR" sz="2000" dirty="0"/>
                    </a:p>
                  </a:txBody>
                  <a:tcPr/>
                </a:tc>
                <a:tc>
                  <a:txBody>
                    <a:bodyPr/>
                    <a:lstStyle/>
                    <a:p>
                      <a:pPr algn="just"/>
                      <a:r>
                        <a:rPr lang="tr-TR" sz="2000" dirty="0"/>
                        <a:t>Voleybolcuların baskın </a:t>
                      </a:r>
                      <a:r>
                        <a:rPr lang="tr-TR" sz="2000" dirty="0" err="1"/>
                        <a:t>ekstremiteleri</a:t>
                      </a:r>
                      <a:r>
                        <a:rPr lang="tr-TR" sz="2000" dirty="0"/>
                        <a:t> ile uyguladıkları teknik becerileri baskın olmayan </a:t>
                      </a:r>
                      <a:r>
                        <a:rPr lang="tr-TR" sz="2000" dirty="0" err="1"/>
                        <a:t>ekstremiteleri</a:t>
                      </a:r>
                      <a:r>
                        <a:rPr lang="tr-TR" sz="2000" dirty="0"/>
                        <a:t> veya yönleri ile uygulamaları (</a:t>
                      </a:r>
                      <a:r>
                        <a:rPr lang="tr-TR" sz="2000" dirty="0" err="1"/>
                        <a:t>sağlakların</a:t>
                      </a:r>
                      <a:r>
                        <a:rPr lang="tr-TR" sz="2000" dirty="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a:t>Zamana karşı hareket, direktif ve komut değiştirme</a:t>
                      </a:r>
                    </a:p>
                    <a:p>
                      <a:endParaRPr lang="tr-TR" sz="2000" dirty="0"/>
                    </a:p>
                  </a:txBody>
                  <a:tcPr/>
                </a:tc>
                <a:tc>
                  <a:txBody>
                    <a:bodyPr/>
                    <a:lstStyle/>
                    <a:p>
                      <a:pPr algn="just"/>
                      <a:r>
                        <a:rPr lang="tr-TR" sz="2000" dirty="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anose="02020603050405020304" pitchFamily="18" charset="0"/>
                <a:cs typeface="Times New Roman" panose="02020603050405020304" pitchFamily="18" charset="0"/>
              </a:rPr>
              <a:t>Koordinatif </a:t>
            </a:r>
            <a:r>
              <a:rPr lang="tr-TR" sz="3200" b="1" dirty="0">
                <a:solidFill>
                  <a:srgbClr val="FF0000"/>
                </a:solidFill>
                <a:latin typeface="Times New Roman" panose="02020603050405020304" pitchFamily="18" charset="0"/>
                <a:cs typeface="Times New Roman" panose="02020603050405020304" pitchFamily="18" charset="0"/>
              </a:rPr>
              <a:t>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a:solidFill>
                  <a:srgbClr val="FF0000"/>
                </a:solidFill>
                <a:latin typeface="Times New Roman" panose="02020603050405020304" pitchFamily="18" charset="0"/>
                <a:cs typeface="Times New Roman" panose="02020603050405020304" pitchFamily="18" charset="0"/>
              </a:rPr>
              <a:t>Farklı başlangıç pozisyonları kullanmak </a:t>
            </a:r>
          </a:p>
          <a:p>
            <a:pPr marL="0" indent="0" algn="just">
              <a:buNone/>
            </a:pPr>
            <a:r>
              <a:rPr lang="tr-TR" sz="2000" dirty="0">
                <a:latin typeface="Times New Roman" panose="02020603050405020304" pitchFamily="18" charset="0"/>
                <a:cs typeface="Times New Roman" panose="02020603050405020304" pitchFamily="18" charset="0"/>
              </a:rPr>
              <a:t>(dizüstü çömelerek, oturarak, sırtüstü/yüzüstü yatarak vb. farklı başlangıç pozisyonların hareket başlamak)</a:t>
            </a:r>
            <a:endParaRPr lang="en-US" sz="2000" dirty="0">
              <a:latin typeface="Times New Roman" panose="02020603050405020304" pitchFamily="18" charset="0"/>
              <a:cs typeface="Times New Roman" panose="02020603050405020304" pitchFamily="18" charset="0"/>
            </a:endParaRPr>
          </a:p>
          <a:p>
            <a:pPr algn="just"/>
            <a:r>
              <a:rPr lang="tr-TR" sz="2200" dirty="0">
                <a:solidFill>
                  <a:srgbClr val="FF0000"/>
                </a:solidFill>
                <a:latin typeface="Times New Roman" panose="02020603050405020304" pitchFamily="18" charset="0"/>
                <a:cs typeface="Times New Roman" panose="02020603050405020304" pitchFamily="18" charset="0"/>
              </a:rPr>
              <a:t>Farklı hareket performansı yöntemleri kullanmak </a:t>
            </a:r>
          </a:p>
          <a:p>
            <a:pPr marL="0" indent="0" algn="just">
              <a:buNone/>
            </a:pPr>
            <a:r>
              <a:rPr lang="tr-TR" sz="2000" dirty="0">
                <a:latin typeface="Times New Roman" panose="02020603050405020304" pitchFamily="18" charset="0"/>
                <a:cs typeface="Times New Roman" panose="02020603050405020304" pitchFamily="18" charset="0"/>
              </a:rPr>
              <a:t>(ayna egzersizleri vb.)</a:t>
            </a:r>
            <a:endParaRPr lang="en-US" sz="2000" dirty="0">
              <a:latin typeface="Times New Roman" panose="02020603050405020304" pitchFamily="18" charset="0"/>
              <a:cs typeface="Times New Roman" panose="02020603050405020304" pitchFamily="18" charset="0"/>
            </a:endParaRPr>
          </a:p>
          <a:p>
            <a:pPr algn="just"/>
            <a:r>
              <a:rPr lang="tr-TR" sz="2200" dirty="0">
                <a:solidFill>
                  <a:srgbClr val="FF0000"/>
                </a:solidFill>
                <a:latin typeface="Times New Roman" panose="02020603050405020304" pitchFamily="18" charset="0"/>
                <a:cs typeface="Times New Roman" panose="02020603050405020304" pitchFamily="18" charset="0"/>
              </a:rPr>
              <a:t>Farklı hareket dinamikleri kullanmak </a:t>
            </a:r>
          </a:p>
          <a:p>
            <a:pPr marL="0" indent="0" algn="just">
              <a:buNone/>
            </a:pPr>
            <a:r>
              <a:rPr lang="tr-TR" sz="2000" dirty="0">
                <a:latin typeface="Times New Roman" panose="02020603050405020304" pitchFamily="18" charset="0"/>
                <a:cs typeface="Times New Roman" panose="02020603050405020304" pitchFamily="18" charset="0"/>
              </a:rPr>
              <a:t>(kolaylaştırılmış ve zorlaştırılmış koşullarda daha yavaş ve daha zor hareketlerin farklı ağırlıklar ile yapılması)</a:t>
            </a:r>
            <a:endParaRPr lang="en-US" sz="2000" dirty="0">
              <a:latin typeface="Times New Roman" panose="02020603050405020304" pitchFamily="18" charset="0"/>
              <a:cs typeface="Times New Roman" panose="02020603050405020304" pitchFamily="18" charset="0"/>
            </a:endParaRPr>
          </a:p>
          <a:p>
            <a:pPr algn="just"/>
            <a:r>
              <a:rPr lang="tr-TR" sz="2200" dirty="0">
                <a:solidFill>
                  <a:srgbClr val="FF0000"/>
                </a:solidFill>
                <a:latin typeface="Times New Roman" panose="02020603050405020304" pitchFamily="18" charset="0"/>
                <a:cs typeface="Times New Roman" panose="02020603050405020304" pitchFamily="18" charset="0"/>
              </a:rPr>
              <a:t>Farklı mekanlar kullanmak </a:t>
            </a:r>
          </a:p>
          <a:p>
            <a:pPr marL="0" indent="0" algn="just">
              <a:buNone/>
            </a:pPr>
            <a:r>
              <a:rPr lang="tr-TR" sz="2000" dirty="0">
                <a:latin typeface="Times New Roman" panose="02020603050405020304" pitchFamily="18" charset="0"/>
                <a:cs typeface="Times New Roman" panose="02020603050405020304" pitchFamily="18" charset="0"/>
              </a:rPr>
              <a:t>(sahanın ölçülerini küçültmek, farklı büyülüklerde ve mesafelerde engeller kullanmak) </a:t>
            </a:r>
            <a:endParaRPr lang="en-US" sz="2000" dirty="0">
              <a:latin typeface="Times New Roman" panose="02020603050405020304" pitchFamily="18" charset="0"/>
              <a:cs typeface="Times New Roman" panose="02020603050405020304" pitchFamily="18" charset="0"/>
            </a:endParaRPr>
          </a:p>
          <a:p>
            <a:pPr algn="just"/>
            <a:r>
              <a:rPr lang="tr-TR" sz="2200" dirty="0">
                <a:solidFill>
                  <a:srgbClr val="FF0000"/>
                </a:solidFill>
                <a:latin typeface="Times New Roman" panose="02020603050405020304" pitchFamily="18" charset="0"/>
                <a:cs typeface="Times New Roman" panose="02020603050405020304" pitchFamily="18" charset="0"/>
              </a:rPr>
              <a:t>Farklı dış koşullar yaratmak </a:t>
            </a:r>
          </a:p>
          <a:p>
            <a:pPr marL="0" indent="0" algn="just">
              <a:buNone/>
            </a:pPr>
            <a:r>
              <a:rPr lang="tr-TR" sz="2000" dirty="0">
                <a:latin typeface="Times New Roman" panose="02020603050405020304" pitchFamily="18" charset="0"/>
                <a:cs typeface="Times New Roman" panose="02020603050405020304" pitchFamily="18" charset="0"/>
              </a:rPr>
              <a:t>(kum, toprak, sentetik, çim zemin vb. farklı zeminlerde sahanın ölçülerini değiştirerek rüzgarlı ve güneşli havalarda oynamak)</a:t>
            </a:r>
            <a:endParaRPr lang="en-US"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err="1">
                <a:solidFill>
                  <a:srgbClr val="FF0000"/>
                </a:solidFill>
                <a:latin typeface="Times New Roman" panose="02020603050405020304" pitchFamily="18" charset="0"/>
                <a:cs typeface="Times New Roman" panose="02020603050405020304" pitchFamily="18" charset="0"/>
              </a:rPr>
              <a:t>Koordinatif</a:t>
            </a:r>
            <a:r>
              <a:rPr lang="tr-TR" sz="3200" b="1" dirty="0">
                <a:solidFill>
                  <a:srgbClr val="FF0000"/>
                </a:solidFill>
                <a:latin typeface="Times New Roman" panose="02020603050405020304" pitchFamily="18" charset="0"/>
                <a:cs typeface="Times New Roman" panose="02020603050405020304" pitchFamily="18" charset="0"/>
              </a:rPr>
              <a:t> Yetileri Geliştirme Prensipleri</a:t>
            </a:r>
          </a:p>
        </p:txBody>
      </p:sp>
      <p:sp>
        <p:nvSpPr>
          <p:cNvPr id="3" name="İçerik Yer Tutucusu 2"/>
          <p:cNvSpPr>
            <a:spLocks noGrp="1"/>
          </p:cNvSpPr>
          <p:nvPr>
            <p:ph sz="quarter" idx="1"/>
          </p:nvPr>
        </p:nvSpPr>
        <p:spPr>
          <a:xfrm>
            <a:off x="467544" y="1447800"/>
            <a:ext cx="8219256" cy="4789512"/>
          </a:xfrm>
        </p:spPr>
        <p:txBody>
          <a:bodyPr/>
          <a:lstStyle/>
          <a:p>
            <a:pPr algn="just"/>
            <a:r>
              <a:rPr lang="tr-TR" sz="2200" dirty="0">
                <a:solidFill>
                  <a:srgbClr val="FF0000"/>
                </a:solidFill>
                <a:latin typeface="Times New Roman" panose="02020603050405020304" pitchFamily="18" charset="0"/>
                <a:cs typeface="Times New Roman" panose="02020603050405020304" pitchFamily="18" charset="0"/>
              </a:rPr>
              <a:t>Farklı uyarı alma yolları kullanmak </a:t>
            </a:r>
          </a:p>
          <a:p>
            <a:pPr marL="0" indent="0" algn="just">
              <a:buNone/>
            </a:pPr>
            <a:r>
              <a:rPr lang="tr-TR" sz="2000" dirty="0">
                <a:latin typeface="Times New Roman" panose="02020603050405020304" pitchFamily="18" charset="0"/>
                <a:cs typeface="Times New Roman" panose="02020603050405020304" pitchFamily="18" charset="0"/>
              </a:rPr>
              <a:t>(zorlaştırılmış görsel, taktiksel, akustik ve </a:t>
            </a:r>
            <a:r>
              <a:rPr lang="tr-TR" sz="2000" dirty="0" err="1">
                <a:latin typeface="Times New Roman" panose="02020603050405020304" pitchFamily="18" charset="0"/>
                <a:cs typeface="Times New Roman" panose="02020603050405020304" pitchFamily="18" charset="0"/>
              </a:rPr>
              <a:t>kinestetik</a:t>
            </a:r>
            <a:r>
              <a:rPr lang="tr-TR" sz="2000" dirty="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0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solidFill>
                  <a:srgbClr val="FF0000"/>
                </a:solidFill>
                <a:latin typeface="Times New Roman" panose="02020603050405020304" pitchFamily="18" charset="0"/>
                <a:cs typeface="Times New Roman" panose="02020603050405020304" pitchFamily="18" charset="0"/>
              </a:rPr>
              <a:t>Zaman baskısı ve stresli koşullar altında egzersizler üretmek </a:t>
            </a:r>
          </a:p>
          <a:p>
            <a:pPr marL="0" indent="0" algn="just">
              <a:buNone/>
            </a:pP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örn</a:t>
            </a:r>
            <a:r>
              <a:rPr lang="tr-TR" sz="2000" dirty="0">
                <a:latin typeface="Times New Roman" panose="02020603050405020304" pitchFamily="18" charset="0"/>
                <a:cs typeface="Times New Roman" panose="02020603050405020304" pitchFamily="18" charset="0"/>
              </a:rPr>
              <a:t>: denge tahtasında parmak pas/manşet pas-arttırılmış risk)</a:t>
            </a:r>
            <a:endParaRPr lang="en-US" sz="20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Yeni (alışık ve aşina olunmayan) </a:t>
            </a:r>
            <a:r>
              <a:rPr lang="tr-TR" sz="2200" dirty="0" err="1">
                <a:latin typeface="Times New Roman" panose="02020603050405020304" pitchFamily="18" charset="0"/>
                <a:cs typeface="Times New Roman" panose="02020603050405020304" pitchFamily="18" charset="0"/>
              </a:rPr>
              <a:t>koordinatif</a:t>
            </a:r>
            <a:r>
              <a:rPr lang="tr-TR" sz="2200" dirty="0">
                <a:latin typeface="Times New Roman" panose="02020603050405020304" pitchFamily="18" charset="0"/>
                <a:cs typeface="Times New Roman" panose="02020603050405020304" pitchFamily="18" charset="0"/>
              </a:rPr>
              <a:t> egzersizler yaptırmak</a:t>
            </a:r>
          </a:p>
          <a:p>
            <a:pPr algn="just" eaLnBrk="1" hangingPunct="1">
              <a:lnSpc>
                <a:spcPct val="80000"/>
              </a:lnSpc>
            </a:pPr>
            <a:r>
              <a:rPr lang="tr-TR" altLang="tr-TR" sz="2200" dirty="0">
                <a:latin typeface="Times New Roman" panose="02020603050405020304" pitchFamily="18" charset="0"/>
                <a:cs typeface="Times New Roman" panose="02020603050405020304" pitchFamily="18" charset="0"/>
              </a:rPr>
              <a:t>Alıştırmaların temposunu değiştirmek</a:t>
            </a:r>
          </a:p>
          <a:p>
            <a:r>
              <a:rPr lang="tr-TR" sz="2200" dirty="0">
                <a:latin typeface="Times New Roman" panose="02020603050405020304" pitchFamily="18" charset="0"/>
                <a:cs typeface="Times New Roman" panose="02020603050405020304" pitchFamily="18" charset="0"/>
              </a:rPr>
              <a:t>Hareketin uygulaması sırasında şekil/yön değişikliği yapmak</a:t>
            </a:r>
          </a:p>
          <a:p>
            <a:pPr marL="0" indent="0">
              <a:buNone/>
            </a:pPr>
            <a:endParaRPr lang="tr-TR"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Oyun formunda ve yarışma düzeyinde</a:t>
            </a:r>
            <a:r>
              <a:rPr lang="tr-TR" sz="2800" dirty="0">
                <a:solidFill>
                  <a:srgbClr val="FF0000"/>
                </a:solidFill>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yapmak</a:t>
            </a:r>
          </a:p>
          <a:p>
            <a:pPr algn="just"/>
            <a:r>
              <a:rPr lang="tr-TR" sz="2400" dirty="0">
                <a:latin typeface="Times New Roman" panose="02020603050405020304" pitchFamily="18" charset="0"/>
                <a:cs typeface="Times New Roman" panose="02020603050405020304" pitchFamily="18" charset="0"/>
              </a:rPr>
              <a:t>Grup egzersizleri (eşli, üçlü, takım olarak) yapmak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Çeşitlendirilmiş egzersiz/alıştırma bankası 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çalışmalar yaptırmak</a:t>
            </a:r>
          </a:p>
          <a:p>
            <a:pPr algn="just"/>
            <a:r>
              <a:rPr lang="tr-TR" sz="2400" dirty="0">
                <a:latin typeface="Times New Roman" panose="02020603050405020304" pitchFamily="18" charset="0"/>
                <a:cs typeface="Times New Roman" panose="02020603050405020304" pitchFamily="18" charset="0"/>
              </a:rPr>
              <a:t>Her spor dalı için özel beceri alıştırmaları yaptırmak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 yaptırmak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uygulanmalıdır.</a:t>
            </a:r>
          </a:p>
          <a:p>
            <a:pPr marL="0" indent="0" algn="just" eaLnBrk="1" hangingPunct="1">
              <a:lnSpc>
                <a:spcPct val="80000"/>
              </a:lnSpc>
              <a:buNone/>
            </a:pPr>
            <a:endParaRPr lang="tr-TR" sz="2800" dirty="0"/>
          </a:p>
          <a:p>
            <a:pPr marL="0" indent="0" algn="just" eaLnBrk="1" hangingPunct="1">
              <a:lnSpc>
                <a:spcPct val="80000"/>
              </a:lnSpc>
              <a:buNone/>
            </a:pPr>
            <a:endParaRPr lang="tr-TR" altLang="tr-TR" sz="2800" dirty="0">
              <a:cs typeface="Times New Roman" pitchFamily="18" charset="0"/>
            </a:endParaRPr>
          </a:p>
          <a:p>
            <a:pPr marL="0" indent="0">
              <a:buNone/>
            </a:pPr>
            <a:endParaRPr lang="tr-TR" altLang="tr-TR" dirty="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charset="0"/>
              <a:buNone/>
            </a:pPr>
            <a:r>
              <a:rPr lang="tr-TR" altLang="tr-TR" sz="2400">
                <a:latin typeface="Times New Roman" pitchFamily="18" charset="0"/>
                <a:cs typeface="Times New Roman" pitchFamily="18" charset="0"/>
              </a:rPr>
              <a:t>   </a:t>
            </a:r>
          </a:p>
          <a:p>
            <a:pPr eaLnBrk="1" hangingPunct="1">
              <a:lnSpc>
                <a:spcPct val="90000"/>
              </a:lnSpc>
              <a:buFont typeface="Arial" charset="0"/>
              <a:buNone/>
            </a:pPr>
            <a:endParaRPr lang="tr-TR" altLang="tr-TR" sz="240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dirty="0"/>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dirty="0"/>
              <a:t>Değişik bir çok oyun, genel </a:t>
            </a:r>
            <a:r>
              <a:rPr lang="tr-TR" altLang="tr-TR" dirty="0" err="1"/>
              <a:t>koordinatif</a:t>
            </a:r>
            <a:r>
              <a:rPr lang="tr-TR" altLang="tr-TR" dirty="0"/>
              <a:t> yeteneklerin eğitiminde kullanılabilir.</a:t>
            </a:r>
          </a:p>
          <a:p>
            <a:pPr algn="just" eaLnBrk="1" hangingPunct="1">
              <a:buFont typeface="Wingdings" pitchFamily="2" charset="2"/>
              <a:buChar char="Ø"/>
            </a:pPr>
            <a:r>
              <a:rPr lang="tr-TR" altLang="tr-TR" b="1" dirty="0">
                <a:solidFill>
                  <a:srgbClr val="FF0000"/>
                </a:solidFill>
              </a:rPr>
              <a:t>Branşa ait teknik becerileri içeren oyunlar da özel koordinasyonun geliştirilmesi için kullanılan etkili alternatiflerdir. </a:t>
            </a:r>
          </a:p>
          <a:p>
            <a:pPr algn="just" eaLnBrk="1" hangingPunct="1">
              <a:buFont typeface="Wingdings" pitchFamily="2" charset="2"/>
              <a:buChar char="Ø"/>
            </a:pPr>
            <a:r>
              <a:rPr lang="tr-TR" altLang="tr-TR" dirty="0"/>
              <a:t>Oyun sırasında her an hızlı ve beklenmedik değişiklikler gerçekleştiği için eğitim amacına uygun düşer. </a:t>
            </a:r>
            <a:endParaRPr lang="tr-TR" dirty="0"/>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a:p>
          <a:p>
            <a:pPr algn="just" eaLnBrk="1" hangingPunct="1">
              <a:lnSpc>
                <a:spcPct val="80000"/>
              </a:lnSpc>
            </a:pPr>
            <a:r>
              <a:rPr lang="tr-TR" altLang="tr-TR" sz="2200" b="1" dirty="0">
                <a:solidFill>
                  <a:srgbClr val="FF0000"/>
                </a:solidFill>
                <a:latin typeface="Times New Roman" pitchFamily="18" charset="0"/>
                <a:cs typeface="Times New Roman" pitchFamily="18" charset="0"/>
              </a:rPr>
              <a:t>YÖN BULMA YETİSİ: </a:t>
            </a:r>
            <a:r>
              <a:rPr lang="tr-TR" altLang="tr-TR" sz="2200" dirty="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FARKLILAŞTIRMA YETİSİ: </a:t>
            </a:r>
            <a:r>
              <a:rPr lang="tr-TR" altLang="tr-TR" sz="2200" dirty="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DENGE YETİSİ: </a:t>
            </a:r>
            <a:r>
              <a:rPr lang="tr-TR" altLang="tr-TR" sz="2200" dirty="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RİTM YETİSİ: </a:t>
            </a:r>
            <a:r>
              <a:rPr lang="tr-TR" altLang="tr-TR" sz="2200" dirty="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TEPKİ (REAKSİYON) YETİSİ: </a:t>
            </a:r>
            <a:r>
              <a:rPr lang="tr-TR" altLang="tr-TR" sz="2200" dirty="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Koordinatif</a:t>
            </a:r>
            <a:r>
              <a:rPr lang="tr-TR" sz="3600" b="1" dirty="0">
                <a:solidFill>
                  <a:srgbClr val="FF0000"/>
                </a:solidFill>
                <a:latin typeface="Times New Roman" panose="02020603050405020304" pitchFamily="18" charset="0"/>
                <a:cs typeface="Times New Roman" panose="02020603050405020304" pitchFamily="18" charset="0"/>
              </a:rPr>
              <a:t> Yetiler İçin Kritik Dönemler</a:t>
            </a:r>
          </a:p>
        </p:txBody>
      </p:sp>
      <p:sp>
        <p:nvSpPr>
          <p:cNvPr id="3" name="İçerik Yer Tutucusu 2"/>
          <p:cNvSpPr>
            <a:spLocks noGrp="1"/>
          </p:cNvSpPr>
          <p:nvPr>
            <p:ph sz="quarter" idx="1"/>
          </p:nvPr>
        </p:nvSpPr>
        <p:spPr>
          <a:xfrm>
            <a:off x="425574" y="1700808"/>
            <a:ext cx="8291264" cy="4572000"/>
          </a:xfrm>
        </p:spPr>
        <p:txBody>
          <a:bodyPr/>
          <a:lstStyle/>
          <a:p>
            <a:pPr marL="0" indent="0" algn="just">
              <a:buNone/>
            </a:pPr>
            <a:r>
              <a:rPr lang="en-US" dirty="0" err="1"/>
              <a:t>Hirtz</a:t>
            </a:r>
            <a:r>
              <a:rPr lang="en-US" dirty="0"/>
              <a:t> (1985)</a:t>
            </a:r>
            <a:r>
              <a:rPr lang="tr-TR" dirty="0"/>
              <a:t>’in 1300 katılımcı ile gerçekleştirdiği çalışmasının sonuçlarına göre </a:t>
            </a:r>
            <a:r>
              <a:rPr lang="tr-TR" dirty="0" err="1"/>
              <a:t>koordinatif</a:t>
            </a:r>
            <a:r>
              <a:rPr lang="tr-TR" dirty="0"/>
              <a:t> yetilerin geliştirilmesinde kritik dönemler;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
        <p:nvSpPr>
          <p:cNvPr id="6" name="Rectangle 1"/>
          <p:cNvSpPr>
            <a:spLocks noChangeArrowheads="1"/>
          </p:cNvSpPr>
          <p:nvPr/>
        </p:nvSpPr>
        <p:spPr bwMode="auto">
          <a:xfrm>
            <a:off x="395536" y="314176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Koordinatif</a:t>
            </a:r>
            <a:r>
              <a:rPr kumimoji="0" lang="tr-TR" alt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yetilerin gelişimlerinin hassas d</a:t>
            </a:r>
            <a:r>
              <a:rPr kumimoji="0" lang="tr-TR" alt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alt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nemleri (</a:t>
            </a:r>
            <a:r>
              <a:rPr kumimoji="0" lang="tr-TR" altLang="tr-T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tr-TR" altLang="tr-TR" sz="2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imonek</a:t>
            </a:r>
            <a:r>
              <a:rPr kumimoji="0" lang="tr-TR" alt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2004)</a:t>
            </a:r>
            <a:endParaRPr kumimoji="0" lang="tr-TR" altLang="tr-TR" sz="2000" b="0" i="0" u="none" strike="noStrike" cap="none" normalizeH="0" baseline="0" dirty="0">
              <a:ln>
                <a:noFill/>
              </a:ln>
              <a:solidFill>
                <a:schemeClr val="tx1"/>
              </a:solidFill>
              <a:effectLst/>
            </a:endParaRPr>
          </a:p>
        </p:txBody>
      </p:sp>
      <p:graphicFrame>
        <p:nvGraphicFramePr>
          <p:cNvPr id="8" name="Nesne 7"/>
          <p:cNvGraphicFramePr>
            <a:graphicFrameLocks noChangeAspect="1"/>
          </p:cNvGraphicFramePr>
          <p:nvPr>
            <p:extLst>
              <p:ext uri="{D42A27DB-BD31-4B8C-83A1-F6EECF244321}">
                <p14:modId xmlns:p14="http://schemas.microsoft.com/office/powerpoint/2010/main" val="1385493391"/>
              </p:ext>
            </p:extLst>
          </p:nvPr>
        </p:nvGraphicFramePr>
        <p:xfrm>
          <a:off x="683568" y="3717032"/>
          <a:ext cx="7560840" cy="2555776"/>
        </p:xfrm>
        <a:graphic>
          <a:graphicData uri="http://schemas.openxmlformats.org/presentationml/2006/ole">
            <mc:AlternateContent xmlns:mc="http://schemas.openxmlformats.org/markup-compatibility/2006">
              <mc:Choice xmlns:v="urn:schemas-microsoft-com:vml" Requires="v">
                <p:oleObj name="Belge" r:id="rId3" imgW="5761150" imgH="1545896" progId="Word.Document.12">
                  <p:embed/>
                </p:oleObj>
              </mc:Choice>
              <mc:Fallback>
                <p:oleObj name="Belge" r:id="rId3" imgW="5761150" imgH="1545896" progId="Word.Document.12">
                  <p:embed/>
                  <p:pic>
                    <p:nvPicPr>
                      <p:cNvPr id="0" name=""/>
                      <p:cNvPicPr/>
                      <p:nvPr/>
                    </p:nvPicPr>
                    <p:blipFill>
                      <a:blip r:embed="rId4"/>
                      <a:stretch>
                        <a:fillRect/>
                      </a:stretch>
                    </p:blipFill>
                    <p:spPr>
                      <a:xfrm>
                        <a:off x="683568" y="3717032"/>
                        <a:ext cx="7560840" cy="2555776"/>
                      </a:xfrm>
                      <a:prstGeom prst="rect">
                        <a:avLst/>
                      </a:prstGeom>
                    </p:spPr>
                  </p:pic>
                </p:oleObj>
              </mc:Fallback>
            </mc:AlternateContent>
          </a:graphicData>
        </a:graphic>
      </p:graphicFrame>
    </p:spTree>
    <p:extLst>
      <p:ext uri="{BB962C8B-B14F-4D97-AF65-F5344CB8AC3E}">
        <p14:creationId xmlns:p14="http://schemas.microsoft.com/office/powerpoint/2010/main" val="1378292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a:solidFill>
                  <a:srgbClr val="FF0000"/>
                </a:solidFill>
              </a:rPr>
              <a:t>Etkinlik 1: </a:t>
            </a:r>
            <a:r>
              <a:rPr lang="tr-TR" sz="2400" dirty="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a:solidFill>
                  <a:srgbClr val="FF0000"/>
                </a:solidFill>
              </a:rPr>
              <a:t>         Çeşitlendirme: </a:t>
            </a:r>
            <a:r>
              <a:rPr lang="tr-TR" sz="2400" dirty="0"/>
              <a:t>Topu atan eş hangi taraftan döneceğini söyler. Oyuncu soldan dönerse sağ el ile, sağdan dönerse sol eli ile topu tutar.</a:t>
            </a:r>
          </a:p>
          <a:p>
            <a:pPr algn="just">
              <a:buFont typeface="Wingdings 2" pitchFamily="18" charset="2"/>
              <a:buNone/>
            </a:pPr>
            <a:r>
              <a:rPr lang="tr-TR" sz="2400" b="1" dirty="0">
                <a:solidFill>
                  <a:srgbClr val="FF0000"/>
                </a:solidFill>
              </a:rPr>
              <a:t>Etkinlik 2: </a:t>
            </a:r>
            <a:r>
              <a:rPr lang="tr-TR" sz="2400" dirty="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a:solidFill>
                  <a:srgbClr val="FF0000"/>
                </a:solidFill>
              </a:rPr>
              <a:t>        Çeşitlendirme: </a:t>
            </a:r>
            <a:r>
              <a:rPr lang="tr-TR" sz="2400" dirty="0"/>
              <a:t>Aynı uygulama badminton topu ile yapılabilir.</a:t>
            </a:r>
          </a:p>
          <a:p>
            <a:pPr algn="just">
              <a:buFont typeface="Wingdings 2" pitchFamily="18" charset="2"/>
              <a:buNone/>
            </a:pPr>
            <a:endParaRPr lang="tr-TR" sz="2400" dirty="0"/>
          </a:p>
          <a:p>
            <a:pPr>
              <a:buFont typeface="Wingdings 2" pitchFamily="18" charset="2"/>
              <a:buNone/>
            </a:pPr>
            <a:endParaRPr lang="tr-TR" dirty="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a:solidFill>
                  <a:srgbClr val="FF0000"/>
                </a:solidFill>
              </a:rPr>
              <a:t>Etkinlik 3: </a:t>
            </a:r>
            <a:r>
              <a:rPr lang="tr-TR" sz="2400" dirty="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a:t>         </a:t>
            </a:r>
            <a:r>
              <a:rPr lang="tr-TR" sz="2400" b="1" dirty="0">
                <a:solidFill>
                  <a:srgbClr val="FF0000"/>
                </a:solidFill>
              </a:rPr>
              <a:t>Çeşitlendirme: </a:t>
            </a:r>
            <a:r>
              <a:rPr lang="tr-TR" sz="2400" dirty="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a:latin typeface="Times New Roman" pitchFamily="18" charset="0"/>
                <a:cs typeface="Times New Roman" pitchFamily="18" charset="0"/>
              </a:rPr>
              <a:t>Kinestetik</a:t>
            </a:r>
            <a:r>
              <a:rPr lang="tr-TR" altLang="tr-TR" sz="2400" dirty="0">
                <a:latin typeface="Times New Roman" pitchFamily="18" charset="0"/>
                <a:cs typeface="Times New Roman" pitchFamily="18" charset="0"/>
              </a:rPr>
              <a:t> algılamalarla ilgilidir. </a:t>
            </a:r>
          </a:p>
          <a:p>
            <a:pPr algn="just"/>
            <a:r>
              <a:rPr lang="tr-TR" sz="2400" dirty="0">
                <a:latin typeface="Times New Roman" panose="02020603050405020304" pitchFamily="18" charset="0"/>
                <a:cs typeface="Times New Roman" panose="02020603050405020304" pitchFamily="18" charset="0"/>
              </a:rPr>
              <a:t>Vücudun dış çevreye (saha çizgileri, takım arkadaşları, rakip, top, file) göre uzaydaki pozisyonunu ve hareketlerini yeterince değiştirme yeteneğidir.</a:t>
            </a:r>
            <a:endParaRPr lang="tr-TR" altLang="tr-TR" sz="2400" dirty="0">
              <a:latin typeface="Times New Roman" pitchFamily="18" charset="0"/>
              <a:cs typeface="Times New Roman" pitchFamily="18" charset="0"/>
            </a:endParaRPr>
          </a:p>
          <a:p>
            <a:pPr algn="just"/>
            <a:r>
              <a:rPr lang="tr-TR" altLang="tr-TR" sz="2400" dirty="0">
                <a:latin typeface="Times New Roman" pitchFamily="18" charset="0"/>
                <a:cs typeface="Times New Roman" pitchFamily="18" charset="0"/>
              </a:rPr>
              <a:t>Hareketin boyuta bağlı (en, boy ve yükseklik) uygulanması sırasındaki gözlem yeteneği ve bilgilerin değerlendirilmesini içerir. </a:t>
            </a:r>
          </a:p>
          <a:p>
            <a:pPr algn="just"/>
            <a:r>
              <a:rPr lang="tr-TR" altLang="tr-TR" sz="2400" dirty="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dirty="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dirty="0"/>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dirty="0">
                <a:solidFill>
                  <a:srgbClr val="FF0000"/>
                </a:solidFill>
              </a:rPr>
              <a:t>Etkinlik 1: </a:t>
            </a:r>
            <a:r>
              <a:rPr lang="tr-TR" sz="2400" dirty="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dirty="0">
                <a:solidFill>
                  <a:srgbClr val="FF0000"/>
                </a:solidFill>
              </a:rPr>
              <a:t>Çeşitlendirme: </a:t>
            </a:r>
            <a:r>
              <a:rPr lang="tr-TR" sz="2400" dirty="0"/>
              <a:t>Materyallere farklı renklerde tabaklar koyarak renklere koşmalarını söylemek.   </a:t>
            </a:r>
          </a:p>
          <a:p>
            <a:pPr algn="just">
              <a:buFont typeface="Wingdings 2" pitchFamily="18" charset="2"/>
              <a:buNone/>
            </a:pPr>
            <a:r>
              <a:rPr lang="tr-TR" sz="2400" b="1" dirty="0">
                <a:solidFill>
                  <a:srgbClr val="FF0000"/>
                </a:solidFill>
              </a:rPr>
              <a:t>Etkinlik 2: </a:t>
            </a:r>
            <a:r>
              <a:rPr lang="tr-TR" sz="2400" dirty="0"/>
              <a:t>Huniler dörtgen olacak şekilde yerleştirilir. Oyuncular iki eşit gruba ayrılarak, iki grupta dip çizgide arka arkaya sıraya geçer. Antrenörün komutu ile çıkan oyuncu A-B hunileri arasında kayma adım yapar, C hunisinde atılan kısa pası tutar ve geriye atar. D hunisinde ise atılan uzun ve yüksek pası tutar ve geriye atar.  </a:t>
            </a:r>
          </a:p>
          <a:p>
            <a:pPr>
              <a:buFont typeface="Wingdings 2" pitchFamily="18" charset="2"/>
              <a:buNone/>
            </a:pPr>
            <a:endParaRPr lang="tr-TR" dirty="0"/>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a:latin typeface="Times New Roman" pitchFamily="18" charset="0"/>
                <a:cs typeface="Times New Roman" pitchFamily="18" charset="0"/>
              </a:rPr>
              <a:t>Kas </a:t>
            </a:r>
            <a:r>
              <a:rPr lang="tr-TR" altLang="tr-TR" sz="2200" dirty="0" err="1">
                <a:latin typeface="Times New Roman" pitchFamily="18" charset="0"/>
                <a:cs typeface="Times New Roman" pitchFamily="18" charset="0"/>
              </a:rPr>
              <a:t>fibrillerinde</a:t>
            </a:r>
            <a:r>
              <a:rPr lang="tr-TR" altLang="tr-TR" sz="2200" dirty="0">
                <a:latin typeface="Times New Roman" pitchFamily="18" charset="0"/>
                <a:cs typeface="Times New Roman" pitchFamily="18" charset="0"/>
              </a:rPr>
              <a:t> bulunan reseptörlere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receptörler</a:t>
            </a:r>
            <a:r>
              <a:rPr lang="tr-TR" altLang="tr-TR" sz="2200" dirty="0">
                <a:latin typeface="Times New Roman" pitchFamily="18" charset="0"/>
                <a:cs typeface="Times New Roman" pitchFamily="18" charset="0"/>
              </a:rPr>
              <a:t> denilmektedir.</a:t>
            </a:r>
          </a:p>
          <a:p>
            <a:pPr algn="just"/>
            <a:r>
              <a:rPr lang="tr-TR" altLang="tr-TR" sz="2200" dirty="0">
                <a:latin typeface="Times New Roman" pitchFamily="18" charset="0"/>
                <a:cs typeface="Times New Roman" pitchFamily="18" charset="0"/>
              </a:rPr>
              <a:t>Bu reseptörler yardımıyla hareketler, bütün veya parça olarak yapılabilmektedir.</a:t>
            </a:r>
          </a:p>
          <a:p>
            <a:pPr algn="just"/>
            <a:r>
              <a:rPr lang="tr-TR" altLang="tr-TR" sz="2200" dirty="0">
                <a:latin typeface="Times New Roman" pitchFamily="18" charset="0"/>
                <a:cs typeface="Times New Roman" pitchFamily="18" charset="0"/>
              </a:rPr>
              <a:t>Kas ve kirişlerden gelen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yolu ile hareketlerdeki hassas farklılaşmalar ve derecelendirmeleri içerir. </a:t>
            </a:r>
          </a:p>
          <a:p>
            <a:pPr algn="just"/>
            <a:r>
              <a:rPr lang="tr-TR" altLang="tr-TR" sz="2200" dirty="0">
                <a:latin typeface="Times New Roman" pitchFamily="18" charset="0"/>
                <a:cs typeface="Times New Roman" pitchFamily="18" charset="0"/>
              </a:rPr>
              <a:t>Genel anlamda, bir hareketi </a:t>
            </a:r>
            <a:r>
              <a:rPr lang="tr-TR" altLang="tr-TR" sz="2200" b="1" dirty="0">
                <a:solidFill>
                  <a:srgbClr val="FF0000"/>
                </a:solidFill>
                <a:latin typeface="Times New Roman" pitchFamily="18" charset="0"/>
                <a:cs typeface="Times New Roman" pitchFamily="18" charset="0"/>
              </a:rPr>
              <a:t>en ekonomik </a:t>
            </a:r>
            <a:r>
              <a:rPr lang="tr-TR" altLang="tr-TR" sz="2200" dirty="0">
                <a:latin typeface="Times New Roman" pitchFamily="18" charset="0"/>
                <a:cs typeface="Times New Roman" pitchFamily="18" charset="0"/>
              </a:rPr>
              <a:t>ve</a:t>
            </a:r>
            <a:r>
              <a:rPr lang="tr-TR" altLang="tr-TR" sz="2200" dirty="0">
                <a:solidFill>
                  <a:srgbClr val="FF0000"/>
                </a:solidFill>
                <a:latin typeface="Times New Roman" pitchFamily="18" charset="0"/>
                <a:cs typeface="Times New Roman" pitchFamily="18" charset="0"/>
              </a:rPr>
              <a:t> </a:t>
            </a:r>
            <a:r>
              <a:rPr lang="tr-TR" altLang="tr-TR" sz="2200" b="1" dirty="0">
                <a:solidFill>
                  <a:srgbClr val="FF0000"/>
                </a:solidFill>
                <a:latin typeface="Times New Roman" pitchFamily="18" charset="0"/>
                <a:cs typeface="Times New Roman" pitchFamily="18" charset="0"/>
              </a:rPr>
              <a:t>en iyi şekilde </a:t>
            </a:r>
            <a:r>
              <a:rPr lang="tr-TR" altLang="tr-TR" sz="2200" dirty="0">
                <a:latin typeface="Times New Roman" pitchFamily="18" charset="0"/>
                <a:cs typeface="Times New Roman" pitchFamily="18" charset="0"/>
              </a:rPr>
              <a:t>yapabilmeyi içerir.</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ayrımlama</a:t>
            </a:r>
            <a:r>
              <a:rPr lang="tr-TR" altLang="tr-TR" sz="2200" dirty="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a:t>
            </a:r>
            <a:r>
              <a:rPr lang="tr-TR" altLang="tr-TR" sz="2200" b="1" dirty="0">
                <a:solidFill>
                  <a:srgbClr val="FF0000"/>
                </a:solidFill>
                <a:latin typeface="Times New Roman" pitchFamily="18" charset="0"/>
                <a:cs typeface="Times New Roman" pitchFamily="18" charset="0"/>
              </a:rPr>
              <a:t>görsel, dokunsal, işitsel duyular </a:t>
            </a:r>
            <a:r>
              <a:rPr lang="tr-TR" altLang="tr-TR" sz="2200" dirty="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dirty="0">
                <a:latin typeface="Times New Roman" pitchFamily="18" charset="0"/>
                <a:cs typeface="Times New Roman" pitchFamily="18" charset="0"/>
              </a:rPr>
              <a:t>Mekan boyutu içerisinde dinamik değişimlere göre akıcı hareket edebilme özelliği, beceriyi hareket akışına göre </a:t>
            </a:r>
            <a:r>
              <a:rPr lang="tr-TR" altLang="tr-TR" sz="2400" dirty="0" err="1">
                <a:latin typeface="Times New Roman" pitchFamily="18" charset="0"/>
                <a:cs typeface="Times New Roman" pitchFamily="18" charset="0"/>
              </a:rPr>
              <a:t>ritmikleştirme</a:t>
            </a:r>
            <a:r>
              <a:rPr lang="tr-TR" altLang="tr-TR" sz="2400" dirty="0">
                <a:latin typeface="Times New Roman" pitchFamily="18" charset="0"/>
                <a:cs typeface="Times New Roman" pitchFamily="18" charset="0"/>
              </a:rPr>
              <a:t> veya daha önce verilen ritmi anlayabilmedir.</a:t>
            </a:r>
          </a:p>
          <a:p>
            <a:pPr algn="just"/>
            <a:r>
              <a:rPr lang="tr-TR" altLang="tr-TR" sz="2400" dirty="0">
                <a:latin typeface="Times New Roman" pitchFamily="18" charset="0"/>
                <a:cs typeface="Times New Roman" pitchFamily="18" charset="0"/>
              </a:rPr>
              <a:t>Ritim yetisinde </a:t>
            </a:r>
            <a:r>
              <a:rPr lang="tr-TR" altLang="tr-TR" sz="2400" b="1" dirty="0">
                <a:solidFill>
                  <a:srgbClr val="FF0000"/>
                </a:solidFill>
                <a:latin typeface="Times New Roman" pitchFamily="18" charset="0"/>
                <a:cs typeface="Times New Roman" pitchFamily="18" charset="0"/>
              </a:rPr>
              <a:t>işitsel </a:t>
            </a:r>
            <a:r>
              <a:rPr lang="tr-TR" altLang="tr-TR" sz="2400" dirty="0">
                <a:latin typeface="Times New Roman" pitchFamily="18" charset="0"/>
                <a:cs typeface="Times New Roman" pitchFamily="18" charset="0"/>
              </a:rPr>
              <a:t>ve</a:t>
            </a:r>
            <a:r>
              <a:rPr lang="tr-TR" altLang="tr-TR" sz="2400" b="1" dirty="0">
                <a:solidFill>
                  <a:schemeClr val="bg2"/>
                </a:solidFill>
                <a:latin typeface="Times New Roman" pitchFamily="18" charset="0"/>
                <a:cs typeface="Times New Roman" pitchFamily="18" charset="0"/>
              </a:rPr>
              <a:t> </a:t>
            </a:r>
            <a:r>
              <a:rPr lang="tr-TR" altLang="tr-TR" sz="2400" b="1" dirty="0">
                <a:solidFill>
                  <a:srgbClr val="FF0000"/>
                </a:solidFill>
                <a:latin typeface="Times New Roman" pitchFamily="18" charset="0"/>
                <a:cs typeface="Times New Roman" pitchFamily="18" charset="0"/>
              </a:rPr>
              <a:t>görsel</a:t>
            </a:r>
            <a:r>
              <a:rPr lang="tr-TR" altLang="tr-TR" sz="2400" b="1" dirty="0">
                <a:solidFill>
                  <a:schemeClr val="bg2"/>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algılama birliktedir. </a:t>
            </a:r>
          </a:p>
          <a:p>
            <a:pPr>
              <a:buFont typeface="Wingdings 2" pitchFamily="18" charset="2"/>
              <a:buNone/>
            </a:pPr>
            <a:endParaRPr lang="tr-TR" altLang="tr-TR" dirty="0"/>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a:solidFill>
                  <a:srgbClr val="FF0000"/>
                </a:solidFill>
              </a:rPr>
              <a:t>Etkinlik 1: </a:t>
            </a:r>
            <a:r>
              <a:rPr lang="tr-TR" sz="2400" dirty="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a:solidFill>
                  <a:srgbClr val="FF0000"/>
                </a:solidFill>
              </a:rPr>
              <a:t>           Çeşitlendirme: </a:t>
            </a:r>
            <a:r>
              <a:rPr lang="tr-TR" sz="2400" dirty="0"/>
              <a:t>Voleybol topu göğüs pası, parmak pas olarak atılabilir. Basketbol topu yerine de hentbol topu, tenis topu yerden yuvarlanarak kullanılabilir.</a:t>
            </a:r>
          </a:p>
          <a:p>
            <a:pPr algn="just">
              <a:buFont typeface="Wingdings 2" pitchFamily="18" charset="2"/>
              <a:buNone/>
            </a:pPr>
            <a:r>
              <a:rPr lang="tr-TR" sz="2400" b="1" dirty="0">
                <a:solidFill>
                  <a:srgbClr val="FF0000"/>
                </a:solidFill>
              </a:rPr>
              <a:t>Etkinlik 2: </a:t>
            </a:r>
            <a:r>
              <a:rPr lang="tr-TR" sz="2400" dirty="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a:p>
          <a:p>
            <a:endParaRPr lang="tr-TR" dirty="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a:solidFill>
                  <a:srgbClr val="FF0000"/>
                </a:solidFill>
              </a:rPr>
              <a:t>Etkinlik 3:</a:t>
            </a:r>
            <a:r>
              <a:rPr lang="tr-TR" dirty="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a:solidFill>
                  <a:srgbClr val="FF0000"/>
                </a:solidFill>
                <a:latin typeface="Times New Roman" panose="02020603050405020304" pitchFamily="18" charset="0"/>
                <a:cs typeface="Times New Roman" panose="02020603050405020304"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a:t>Yapılan hareket ile ilgili antrenör </a:t>
            </a:r>
            <a:r>
              <a:rPr lang="tr-TR" sz="2200" b="1" dirty="0">
                <a:solidFill>
                  <a:srgbClr val="FF0000"/>
                </a:solidFill>
              </a:rPr>
              <a:t>dönüt (geri bildirim) </a:t>
            </a:r>
            <a:r>
              <a:rPr lang="tr-TR" sz="2200" dirty="0"/>
              <a:t>için yeterli bilgi sağlanmalıdır. Dönüt kısa ve çok net olmalıdır.</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p>
          <a:p>
            <a:pPr algn="just"/>
            <a:r>
              <a:rPr lang="tr-TR" sz="2200" dirty="0"/>
              <a:t>Antrenörün gerçek başarısı, </a:t>
            </a:r>
            <a:r>
              <a:rPr lang="tr-TR" sz="2200" b="1" dirty="0">
                <a:solidFill>
                  <a:srgbClr val="FF0000"/>
                </a:solidFill>
              </a:rPr>
              <a:t>işinin en iyisini yapması </a:t>
            </a:r>
            <a:r>
              <a:rPr lang="tr-TR" sz="2200" dirty="0"/>
              <a:t>ve oyuncusuna </a:t>
            </a:r>
            <a:r>
              <a:rPr lang="tr-TR" sz="2200" b="1" dirty="0">
                <a:solidFill>
                  <a:srgbClr val="FF0000"/>
                </a:solidFill>
              </a:rPr>
              <a:t>çok yönlü eğitim </a:t>
            </a:r>
            <a:r>
              <a:rPr lang="tr-TR" sz="2200" dirty="0"/>
              <a:t>vermesidir.</a:t>
            </a:r>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988840"/>
            <a:ext cx="8147248" cy="4030960"/>
          </a:xfrm>
        </p:spPr>
        <p:txBody>
          <a:bodyPr/>
          <a:lstStyle/>
          <a:p>
            <a:pPr algn="just">
              <a:buFont typeface="Wingdings" panose="05000000000000000000" pitchFamily="2" charset="2"/>
              <a:buChar char="Ø"/>
            </a:pPr>
            <a:r>
              <a:rPr lang="tr-TR" altLang="tr-TR" b="1" dirty="0"/>
              <a:t>Etkili bir beceri öğrenimi</a:t>
            </a:r>
            <a:endParaRPr lang="tr-TR" altLang="tr-TR" dirty="0"/>
          </a:p>
          <a:p>
            <a:pPr algn="just">
              <a:buFont typeface="Wingdings" panose="05000000000000000000" pitchFamily="2" charset="2"/>
              <a:buChar char="Ø"/>
            </a:pPr>
            <a:r>
              <a:rPr lang="tr-TR" altLang="tr-TR" b="1" dirty="0"/>
              <a:t>Çoklu deneyim kazanımı</a:t>
            </a:r>
            <a:endParaRPr lang="tr-TR" altLang="tr-TR" dirty="0"/>
          </a:p>
          <a:p>
            <a:pPr algn="just">
              <a:buFont typeface="Wingdings" panose="05000000000000000000" pitchFamily="2" charset="2"/>
              <a:buChar char="Ø"/>
            </a:pPr>
            <a:r>
              <a:rPr lang="tr-TR" altLang="tr-TR" b="1" dirty="0"/>
              <a:t>Fiziksel aktiviteye yönelik istek ve katılımı arttırma</a:t>
            </a:r>
            <a:endParaRPr lang="tr-TR" altLang="tr-TR" dirty="0"/>
          </a:p>
          <a:p>
            <a:pPr algn="just">
              <a:buFont typeface="Wingdings" panose="05000000000000000000" pitchFamily="2" charset="2"/>
              <a:buChar char="Ø"/>
            </a:pPr>
            <a:r>
              <a:rPr lang="tr-TR" altLang="tr-TR" b="1" dirty="0"/>
              <a:t>Öğrenme ve gelişim</a:t>
            </a:r>
            <a:r>
              <a:rPr lang="tr-TR" altLang="tr-TR" dirty="0"/>
              <a:t> </a:t>
            </a:r>
            <a:r>
              <a:rPr lang="tr-TR" altLang="tr-TR" b="1" dirty="0"/>
              <a:t>sağlama</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2760</TotalTime>
  <Words>3134</Words>
  <Application>Microsoft Office PowerPoint</Application>
  <PresentationFormat>Ekran Gösterisi (4:3)</PresentationFormat>
  <Paragraphs>321</Paragraphs>
  <Slides>58</Slides>
  <Notes>1</Notes>
  <HiddenSlides>0</HiddenSlides>
  <MMClips>0</MMClips>
  <ScaleCrop>false</ScaleCrop>
  <HeadingPairs>
    <vt:vector size="8" baseType="variant">
      <vt:variant>
        <vt:lpstr>Kullanılan Yazı Tipleri</vt:lpstr>
      </vt:variant>
      <vt:variant>
        <vt:i4>7</vt:i4>
      </vt:variant>
      <vt:variant>
        <vt:lpstr>Tema</vt:lpstr>
      </vt:variant>
      <vt:variant>
        <vt:i4>2</vt:i4>
      </vt:variant>
      <vt:variant>
        <vt:lpstr>Eklenmiş OLE Hizmet Programları</vt:lpstr>
      </vt:variant>
      <vt:variant>
        <vt:i4>1</vt:i4>
      </vt:variant>
      <vt:variant>
        <vt:lpstr>Slayt Başlıkları</vt:lpstr>
      </vt:variant>
      <vt:variant>
        <vt:i4>58</vt:i4>
      </vt:variant>
    </vt:vector>
  </HeadingPairs>
  <TitlesOfParts>
    <vt:vector size="68" baseType="lpstr">
      <vt:lpstr>Arial</vt:lpstr>
      <vt:lpstr>Calibri</vt:lpstr>
      <vt:lpstr>Franklin Gothic Book</vt:lpstr>
      <vt:lpstr>Perpetua</vt:lpstr>
      <vt:lpstr>Times New Roman</vt:lpstr>
      <vt:lpstr>Wingdings</vt:lpstr>
      <vt:lpstr>Wingdings 2</vt:lpstr>
      <vt:lpstr>Hisse Senedi</vt:lpstr>
      <vt:lpstr>Default Design</vt:lpstr>
      <vt:lpstr>Belge</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Uygulama İlkeleri</vt:lpstr>
      <vt:lpstr>Hareket Eğitimi Uygulama İlkeleri</vt:lpstr>
      <vt:lpstr>Hareket Eğitiminin Özellikleri</vt:lpstr>
      <vt:lpstr>Hareket Eğitimi</vt:lpstr>
      <vt:lpstr>PowerPoint Sunusu</vt:lpstr>
      <vt:lpstr>PowerPoint Sunusu</vt:lpstr>
      <vt:lpstr>PowerPoint Sunusu</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Dilşad Mirzeoğlu</cp:lastModifiedBy>
  <cp:revision>339</cp:revision>
  <cp:lastPrinted>1601-01-01T00:00:00Z</cp:lastPrinted>
  <dcterms:created xsi:type="dcterms:W3CDTF">2004-02-09T21:00:45Z</dcterms:created>
  <dcterms:modified xsi:type="dcterms:W3CDTF">2025-11-11T12:57:20Z</dcterms:modified>
</cp:coreProperties>
</file>