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007" y="70103"/>
            <a:ext cx="9013190" cy="6693534"/>
          </a:xfrm>
          <a:custGeom>
            <a:avLst/>
            <a:gdLst/>
            <a:ahLst/>
            <a:cxnLst/>
            <a:rect l="l" t="t" r="r" b="b"/>
            <a:pathLst>
              <a:path w="9013190" h="6693534">
                <a:moveTo>
                  <a:pt x="0" y="329920"/>
                </a:moveTo>
                <a:lnTo>
                  <a:pt x="3577" y="281168"/>
                </a:lnTo>
                <a:lnTo>
                  <a:pt x="13968" y="234636"/>
                </a:lnTo>
                <a:lnTo>
                  <a:pt x="30664" y="190835"/>
                </a:lnTo>
                <a:lnTo>
                  <a:pt x="53153" y="150276"/>
                </a:lnTo>
                <a:lnTo>
                  <a:pt x="80925" y="113469"/>
                </a:lnTo>
                <a:lnTo>
                  <a:pt x="113469" y="80925"/>
                </a:lnTo>
                <a:lnTo>
                  <a:pt x="150276" y="53153"/>
                </a:lnTo>
                <a:lnTo>
                  <a:pt x="190835" y="30664"/>
                </a:lnTo>
                <a:lnTo>
                  <a:pt x="234636" y="13968"/>
                </a:lnTo>
                <a:lnTo>
                  <a:pt x="281168" y="3577"/>
                </a:lnTo>
                <a:lnTo>
                  <a:pt x="329920" y="0"/>
                </a:lnTo>
                <a:lnTo>
                  <a:pt x="8683015" y="0"/>
                </a:lnTo>
                <a:lnTo>
                  <a:pt x="8731767" y="3577"/>
                </a:lnTo>
                <a:lnTo>
                  <a:pt x="8778299" y="13968"/>
                </a:lnTo>
                <a:lnTo>
                  <a:pt x="8822100" y="30664"/>
                </a:lnTo>
                <a:lnTo>
                  <a:pt x="8862659" y="53153"/>
                </a:lnTo>
                <a:lnTo>
                  <a:pt x="8899466" y="80925"/>
                </a:lnTo>
                <a:lnTo>
                  <a:pt x="8932010" y="113469"/>
                </a:lnTo>
                <a:lnTo>
                  <a:pt x="8959782" y="150276"/>
                </a:lnTo>
                <a:lnTo>
                  <a:pt x="8982271" y="190835"/>
                </a:lnTo>
                <a:lnTo>
                  <a:pt x="8998967" y="234636"/>
                </a:lnTo>
                <a:lnTo>
                  <a:pt x="9009358" y="281168"/>
                </a:lnTo>
                <a:lnTo>
                  <a:pt x="9012936" y="329920"/>
                </a:lnTo>
                <a:lnTo>
                  <a:pt x="9012936" y="6363487"/>
                </a:lnTo>
                <a:lnTo>
                  <a:pt x="9009358" y="6412239"/>
                </a:lnTo>
                <a:lnTo>
                  <a:pt x="8998967" y="6458771"/>
                </a:lnTo>
                <a:lnTo>
                  <a:pt x="8982271" y="6502572"/>
                </a:lnTo>
                <a:lnTo>
                  <a:pt x="8959782" y="6543131"/>
                </a:lnTo>
                <a:lnTo>
                  <a:pt x="8932010" y="6579938"/>
                </a:lnTo>
                <a:lnTo>
                  <a:pt x="8899466" y="6612482"/>
                </a:lnTo>
                <a:lnTo>
                  <a:pt x="8862659" y="6640254"/>
                </a:lnTo>
                <a:lnTo>
                  <a:pt x="8822100" y="6662743"/>
                </a:lnTo>
                <a:lnTo>
                  <a:pt x="8778299" y="6679439"/>
                </a:lnTo>
                <a:lnTo>
                  <a:pt x="8731767" y="6689830"/>
                </a:lnTo>
                <a:lnTo>
                  <a:pt x="8683015" y="6693408"/>
                </a:lnTo>
                <a:lnTo>
                  <a:pt x="329920" y="6693408"/>
                </a:lnTo>
                <a:lnTo>
                  <a:pt x="281168" y="6689830"/>
                </a:lnTo>
                <a:lnTo>
                  <a:pt x="234636" y="6679439"/>
                </a:lnTo>
                <a:lnTo>
                  <a:pt x="190835" y="6662743"/>
                </a:lnTo>
                <a:lnTo>
                  <a:pt x="150276" y="6640254"/>
                </a:lnTo>
                <a:lnTo>
                  <a:pt x="113469" y="6612482"/>
                </a:lnTo>
                <a:lnTo>
                  <a:pt x="80925" y="6579938"/>
                </a:lnTo>
                <a:lnTo>
                  <a:pt x="53153" y="6543131"/>
                </a:lnTo>
                <a:lnTo>
                  <a:pt x="30664" y="6502572"/>
                </a:lnTo>
                <a:lnTo>
                  <a:pt x="13968" y="6458771"/>
                </a:lnTo>
                <a:lnTo>
                  <a:pt x="3577" y="6412239"/>
                </a:lnTo>
                <a:lnTo>
                  <a:pt x="0" y="6363487"/>
                </a:lnTo>
                <a:lnTo>
                  <a:pt x="0" y="32992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48271" y="300227"/>
            <a:ext cx="1999487" cy="6995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55778" y="642035"/>
            <a:ext cx="6832442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8023" y="1668106"/>
            <a:ext cx="8368665" cy="1386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g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/Relationships>
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/Relationships>
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5531" y="70103"/>
            <a:ext cx="9013190" cy="6690359"/>
          </a:xfrm>
          <a:custGeom>
            <a:avLst/>
            <a:gdLst/>
            <a:ahLst/>
            <a:cxnLst/>
            <a:rect l="l" t="t" r="r" b="b"/>
            <a:pathLst>
              <a:path w="9013190" h="6690359">
                <a:moveTo>
                  <a:pt x="0" y="329768"/>
                </a:moveTo>
                <a:lnTo>
                  <a:pt x="3575" y="281039"/>
                </a:lnTo>
                <a:lnTo>
                  <a:pt x="13961" y="234529"/>
                </a:lnTo>
                <a:lnTo>
                  <a:pt x="30648" y="190749"/>
                </a:lnTo>
                <a:lnTo>
                  <a:pt x="53126" y="150209"/>
                </a:lnTo>
                <a:lnTo>
                  <a:pt x="80884" y="113419"/>
                </a:lnTo>
                <a:lnTo>
                  <a:pt x="113414" y="80889"/>
                </a:lnTo>
                <a:lnTo>
                  <a:pt x="150203" y="53129"/>
                </a:lnTo>
                <a:lnTo>
                  <a:pt x="190744" y="30650"/>
                </a:lnTo>
                <a:lnTo>
                  <a:pt x="234525" y="13962"/>
                </a:lnTo>
                <a:lnTo>
                  <a:pt x="281036" y="3575"/>
                </a:lnTo>
                <a:lnTo>
                  <a:pt x="329768" y="0"/>
                </a:lnTo>
                <a:lnTo>
                  <a:pt x="8683167" y="0"/>
                </a:lnTo>
                <a:lnTo>
                  <a:pt x="8731899" y="3575"/>
                </a:lnTo>
                <a:lnTo>
                  <a:pt x="8778410" y="13962"/>
                </a:lnTo>
                <a:lnTo>
                  <a:pt x="8822191" y="30650"/>
                </a:lnTo>
                <a:lnTo>
                  <a:pt x="8862732" y="53129"/>
                </a:lnTo>
                <a:lnTo>
                  <a:pt x="8899521" y="80889"/>
                </a:lnTo>
                <a:lnTo>
                  <a:pt x="8932051" y="113419"/>
                </a:lnTo>
                <a:lnTo>
                  <a:pt x="8959809" y="150209"/>
                </a:lnTo>
                <a:lnTo>
                  <a:pt x="8982287" y="190749"/>
                </a:lnTo>
                <a:lnTo>
                  <a:pt x="8998974" y="234529"/>
                </a:lnTo>
                <a:lnTo>
                  <a:pt x="9009360" y="281039"/>
                </a:lnTo>
                <a:lnTo>
                  <a:pt x="9012936" y="329768"/>
                </a:lnTo>
                <a:lnTo>
                  <a:pt x="9012936" y="6360604"/>
                </a:lnTo>
                <a:lnTo>
                  <a:pt x="9009360" y="6409333"/>
                </a:lnTo>
                <a:lnTo>
                  <a:pt x="8998974" y="6455841"/>
                </a:lnTo>
                <a:lnTo>
                  <a:pt x="8982287" y="6499620"/>
                </a:lnTo>
                <a:lnTo>
                  <a:pt x="8959809" y="6540159"/>
                </a:lnTo>
                <a:lnTo>
                  <a:pt x="8932051" y="6576947"/>
                </a:lnTo>
                <a:lnTo>
                  <a:pt x="8899521" y="6609476"/>
                </a:lnTo>
                <a:lnTo>
                  <a:pt x="8862732" y="6637234"/>
                </a:lnTo>
                <a:lnTo>
                  <a:pt x="8822191" y="6659711"/>
                </a:lnTo>
                <a:lnTo>
                  <a:pt x="8778410" y="6676398"/>
                </a:lnTo>
                <a:lnTo>
                  <a:pt x="8731899" y="6686784"/>
                </a:lnTo>
                <a:lnTo>
                  <a:pt x="8683167" y="6690359"/>
                </a:lnTo>
                <a:lnTo>
                  <a:pt x="329768" y="6690359"/>
                </a:lnTo>
                <a:lnTo>
                  <a:pt x="281036" y="6686784"/>
                </a:lnTo>
                <a:lnTo>
                  <a:pt x="234525" y="6676398"/>
                </a:lnTo>
                <a:lnTo>
                  <a:pt x="190744" y="6659711"/>
                </a:lnTo>
                <a:lnTo>
                  <a:pt x="150203" y="6637234"/>
                </a:lnTo>
                <a:lnTo>
                  <a:pt x="113414" y="6609476"/>
                </a:lnTo>
                <a:lnTo>
                  <a:pt x="80884" y="6576947"/>
                </a:lnTo>
                <a:lnTo>
                  <a:pt x="53126" y="6540159"/>
                </a:lnTo>
                <a:lnTo>
                  <a:pt x="30648" y="6499620"/>
                </a:lnTo>
                <a:lnTo>
                  <a:pt x="13961" y="6455841"/>
                </a:lnTo>
                <a:lnTo>
                  <a:pt x="3575" y="6409333"/>
                </a:lnTo>
                <a:lnTo>
                  <a:pt x="0" y="6360604"/>
                </a:lnTo>
                <a:lnTo>
                  <a:pt x="0" y="329768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64007" y="1397508"/>
            <a:ext cx="9019540" cy="120650"/>
          </a:xfrm>
          <a:custGeom>
            <a:avLst/>
            <a:gdLst/>
            <a:ahLst/>
            <a:cxnLst/>
            <a:rect l="l" t="t" r="r" b="b"/>
            <a:pathLst>
              <a:path w="9019540" h="120650">
                <a:moveTo>
                  <a:pt x="9019032" y="0"/>
                </a:moveTo>
                <a:lnTo>
                  <a:pt x="0" y="0"/>
                </a:lnTo>
                <a:lnTo>
                  <a:pt x="0" y="120396"/>
                </a:lnTo>
                <a:lnTo>
                  <a:pt x="9019032" y="120396"/>
                </a:lnTo>
                <a:lnTo>
                  <a:pt x="9019032" y="0"/>
                </a:lnTo>
                <a:close/>
              </a:path>
            </a:pathLst>
          </a:custGeom>
          <a:solidFill>
            <a:srgbClr val="FFAAA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1760" y="3886200"/>
            <a:ext cx="3840479" cy="1414272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4007" y="1517903"/>
            <a:ext cx="9019540" cy="1569720"/>
          </a:xfrm>
          <a:prstGeom prst="rect">
            <a:avLst/>
          </a:prstGeom>
          <a:solidFill>
            <a:srgbClr val="FF0000"/>
          </a:solidFill>
        </p:spPr>
        <p:txBody>
          <a:bodyPr wrap="square" lIns="0" tIns="3994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145"/>
              </a:spcBef>
            </a:pPr>
            <a:r>
              <a:rPr dirty="0" sz="3200">
                <a:solidFill>
                  <a:srgbClr val="FFFFFF"/>
                </a:solidFill>
                <a:latin typeface="Franklin Gothic Medium"/>
                <a:cs typeface="Franklin Gothic Medium"/>
              </a:rPr>
              <a:t>2025-</a:t>
            </a:r>
            <a:r>
              <a:rPr dirty="0" sz="32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2028</a:t>
            </a:r>
            <a:endParaRPr sz="320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</a:pPr>
            <a:r>
              <a:rPr dirty="0" sz="3200" spc="-85">
                <a:solidFill>
                  <a:srgbClr val="FFFFFF"/>
                </a:solidFill>
                <a:latin typeface="Franklin Gothic Medium"/>
                <a:cs typeface="Franklin Gothic Medium"/>
              </a:rPr>
              <a:t>OTURARAK</a:t>
            </a:r>
            <a:r>
              <a:rPr dirty="0" sz="3200" spc="-114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VOLEYBOL</a:t>
            </a:r>
            <a:r>
              <a:rPr dirty="0" sz="3200" spc="-125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Franklin Gothic Medium"/>
                <a:cs typeface="Franklin Gothic Medium"/>
              </a:rPr>
              <a:t>OYUN</a:t>
            </a:r>
            <a:r>
              <a:rPr dirty="0" sz="3200" spc="-12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-75">
                <a:solidFill>
                  <a:srgbClr val="FFFFFF"/>
                </a:solidFill>
                <a:latin typeface="Franklin Gothic Medium"/>
                <a:cs typeface="Franklin Gothic Medium"/>
              </a:rPr>
              <a:t>KURALLARI</a:t>
            </a:r>
            <a:r>
              <a:rPr dirty="0" sz="3200" spc="-114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Franklin Gothic Medium"/>
                <a:cs typeface="Franklin Gothic Medium"/>
              </a:rPr>
              <a:t>EĞİTİMİ</a:t>
            </a:r>
            <a:endParaRPr sz="3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2196" y="795401"/>
            <a:ext cx="8430895" cy="3500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latin typeface="Arial"/>
                <a:cs typeface="Arial"/>
              </a:rPr>
              <a:t>4.TAKIMLARIN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OLUŞUMU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080" indent="-635">
              <a:lnSpc>
                <a:spcPct val="100000"/>
              </a:lnSpc>
              <a:tabLst>
                <a:tab pos="774065" algn="l"/>
                <a:tab pos="7111365" algn="l"/>
              </a:tabLst>
            </a:pPr>
            <a:r>
              <a:rPr dirty="0" sz="1800" spc="-10" b="1">
                <a:latin typeface="Arial"/>
                <a:cs typeface="Arial"/>
              </a:rPr>
              <a:t>4.1.1</a:t>
            </a:r>
            <a:r>
              <a:rPr dirty="0" sz="1800" b="1">
                <a:latin typeface="Arial"/>
                <a:cs typeface="Arial"/>
              </a:rPr>
              <a:t>	</a:t>
            </a:r>
            <a:r>
              <a:rPr dirty="0" sz="1800">
                <a:latin typeface="Arial MT"/>
                <a:cs typeface="Arial MT"/>
              </a:rPr>
              <a:t>Bir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takım,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maç</a:t>
            </a:r>
            <a:r>
              <a:rPr dirty="0" u="sng" sz="1800" spc="-3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için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en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fazla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 b="1">
                <a:latin typeface="Arial"/>
                <a:cs typeface="Arial"/>
              </a:rPr>
              <a:t>iki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tanesi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>
                <a:latin typeface="Arial MT"/>
                <a:cs typeface="Arial MT"/>
              </a:rPr>
              <a:t>“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minimal</a:t>
            </a:r>
            <a:r>
              <a:rPr dirty="0" u="sng" sz="1800" spc="-2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engelli</a:t>
            </a:r>
            <a:r>
              <a:rPr dirty="0" sz="1800">
                <a:latin typeface="Arial MT"/>
                <a:cs typeface="Arial MT"/>
              </a:rPr>
              <a:t>”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10" b="1">
                <a:latin typeface="Arial"/>
                <a:cs typeface="Arial"/>
              </a:rPr>
              <a:t>(VS2)</a:t>
            </a:r>
            <a:r>
              <a:rPr dirty="0" sz="1800" b="1">
                <a:latin typeface="Arial"/>
                <a:cs typeface="Arial"/>
              </a:rPr>
              <a:t>	</a:t>
            </a:r>
            <a:r>
              <a:rPr dirty="0" sz="1800">
                <a:latin typeface="Arial MT"/>
                <a:cs typeface="Arial MT"/>
              </a:rPr>
              <a:t>olmak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üzere, </a:t>
            </a:r>
            <a:r>
              <a:rPr dirty="0" sz="1800">
                <a:latin typeface="Arial MT"/>
                <a:cs typeface="Arial MT"/>
              </a:rPr>
              <a:t>uluslararası olarak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85">
                <a:latin typeface="Arial MT"/>
                <a:cs typeface="Arial MT"/>
              </a:rPr>
              <a:t>"onaylanmış"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ya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da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"gözden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85">
                <a:latin typeface="Arial MT"/>
                <a:cs typeface="Arial MT"/>
              </a:rPr>
              <a:t>geçirilmiş"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bir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spor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sınıfı</a:t>
            </a:r>
            <a:r>
              <a:rPr dirty="0" sz="1800" spc="-25">
                <a:latin typeface="Arial MT"/>
                <a:cs typeface="Arial MT"/>
              </a:rPr>
              <a:t> ile </a:t>
            </a:r>
            <a:r>
              <a:rPr dirty="0" sz="1800" spc="-55">
                <a:latin typeface="Arial MT"/>
                <a:cs typeface="Arial MT"/>
              </a:rPr>
              <a:t>sınıflandırılmış,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en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çok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u="sng" sz="1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14</a:t>
            </a:r>
            <a:r>
              <a:rPr dirty="0" u="sng" sz="1800" spc="-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oyuncudan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spc="-10">
                <a:latin typeface="Arial MT"/>
                <a:cs typeface="Arial MT"/>
              </a:rPr>
              <a:t>oluşur.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95"/>
              </a:spcBef>
            </a:pP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Antrenör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kadrosu</a:t>
            </a:r>
            <a:r>
              <a:rPr dirty="0" sz="1800">
                <a:latin typeface="Arial MT"/>
                <a:cs typeface="Arial MT"/>
              </a:rPr>
              <a:t>: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1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koç,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maksimum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2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yardımcı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koç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800" b="1">
                <a:latin typeface="Arial"/>
                <a:cs typeface="Arial"/>
              </a:rPr>
              <a:t>Tıbbi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kadro</a:t>
            </a:r>
            <a:r>
              <a:rPr dirty="0" sz="1800">
                <a:latin typeface="Arial MT"/>
                <a:cs typeface="Arial MT"/>
              </a:rPr>
              <a:t>: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1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takım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terapisti,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1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tıp</a:t>
            </a:r>
            <a:r>
              <a:rPr dirty="0" sz="1800" spc="-10">
                <a:latin typeface="Arial MT"/>
                <a:cs typeface="Arial MT"/>
              </a:rPr>
              <a:t> doktoru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endParaRPr sz="1800">
              <a:latin typeface="Arial MT"/>
              <a:cs typeface="Arial MT"/>
            </a:endParaRPr>
          </a:p>
          <a:p>
            <a:pPr marL="12700" marR="892175">
              <a:lnSpc>
                <a:spcPct val="130000"/>
              </a:lnSpc>
              <a:spcBef>
                <a:spcPts val="5"/>
              </a:spcBef>
            </a:pPr>
            <a:r>
              <a:rPr dirty="0" sz="1800" b="1">
                <a:latin typeface="Arial"/>
                <a:cs typeface="Arial"/>
              </a:rPr>
              <a:t>*Bir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takımı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u="sng" sz="1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</a:t>
            </a:r>
            <a:r>
              <a:rPr dirty="0" u="sng" sz="18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çok</a:t>
            </a:r>
            <a:r>
              <a:rPr dirty="0" u="sng" sz="18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14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oyuncu,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1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antrenör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,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2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yardımcı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antrenör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1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takım </a:t>
            </a:r>
            <a:r>
              <a:rPr dirty="0" sz="1800" b="1">
                <a:latin typeface="Arial"/>
                <a:cs typeface="Arial"/>
              </a:rPr>
              <a:t>terapisti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ve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1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tıp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doktoru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dahil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olmak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üzere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toplam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19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Kişi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oluşturur</a:t>
            </a:r>
            <a:r>
              <a:rPr dirty="0" sz="1800" spc="-1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123" y="1341119"/>
            <a:ext cx="7993367" cy="46085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3994" y="1295679"/>
            <a:ext cx="719582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Kural</a:t>
            </a:r>
            <a:r>
              <a:rPr dirty="0" spc="-80"/>
              <a:t> </a:t>
            </a:r>
            <a:r>
              <a:rPr dirty="0" spc="-10"/>
              <a:t>4.1.1–Takım</a:t>
            </a:r>
            <a:r>
              <a:rPr dirty="0" spc="-65"/>
              <a:t> </a:t>
            </a:r>
            <a:r>
              <a:rPr dirty="0"/>
              <a:t>Kompozisyonu</a:t>
            </a:r>
            <a:r>
              <a:rPr dirty="0" spc="-80"/>
              <a:t> </a:t>
            </a:r>
            <a:r>
              <a:rPr dirty="0"/>
              <a:t>(Libero</a:t>
            </a:r>
            <a:r>
              <a:rPr dirty="0" spc="-80"/>
              <a:t> </a:t>
            </a:r>
            <a:r>
              <a:rPr dirty="0"/>
              <a:t>oyuncuları)</a:t>
            </a:r>
            <a:r>
              <a:rPr dirty="0" spc="-70"/>
              <a:t> </a:t>
            </a:r>
            <a:r>
              <a:rPr dirty="0" spc="-10"/>
              <a:t>Değişiklikler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55072" y="1834718"/>
            <a:ext cx="8502015" cy="40500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86106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Maç</a:t>
            </a:r>
            <a:r>
              <a:rPr dirty="0" sz="1800" spc="8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için</a:t>
            </a:r>
            <a:r>
              <a:rPr dirty="0" sz="1800" spc="8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bir</a:t>
            </a:r>
            <a:r>
              <a:rPr dirty="0" sz="1800" spc="8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takım,</a:t>
            </a:r>
            <a:r>
              <a:rPr dirty="0" sz="1800" spc="90">
                <a:latin typeface="Arial MT"/>
                <a:cs typeface="Arial MT"/>
              </a:rPr>
              <a:t> </a:t>
            </a:r>
            <a:r>
              <a:rPr dirty="0" sz="1800" spc="-65">
                <a:latin typeface="Arial MT"/>
                <a:cs typeface="Arial MT"/>
              </a:rPr>
              <a:t>'Onaylanmış'</a:t>
            </a:r>
            <a:r>
              <a:rPr dirty="0" sz="1800" spc="9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spor</a:t>
            </a:r>
            <a:r>
              <a:rPr dirty="0" sz="1800" spc="9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sınıfı</a:t>
            </a:r>
            <a:r>
              <a:rPr dirty="0" sz="1800" spc="9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statüsüne</a:t>
            </a:r>
            <a:r>
              <a:rPr dirty="0" sz="1800" spc="8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veya</a:t>
            </a:r>
            <a:r>
              <a:rPr dirty="0" sz="1800" spc="80">
                <a:latin typeface="Arial MT"/>
                <a:cs typeface="Arial MT"/>
              </a:rPr>
              <a:t> </a:t>
            </a:r>
            <a:r>
              <a:rPr dirty="0" sz="1800" spc="-130">
                <a:latin typeface="Arial MT"/>
                <a:cs typeface="Arial MT"/>
              </a:rPr>
              <a:t>'İnceleme'</a:t>
            </a:r>
            <a:r>
              <a:rPr dirty="0" sz="1800" spc="95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spor </a:t>
            </a:r>
            <a:r>
              <a:rPr dirty="0" sz="1800">
                <a:latin typeface="Arial MT"/>
                <a:cs typeface="Arial MT"/>
              </a:rPr>
              <a:t>sınıfı</a:t>
            </a:r>
            <a:r>
              <a:rPr dirty="0" sz="1800" spc="3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statüsüne</a:t>
            </a:r>
            <a:r>
              <a:rPr dirty="0" sz="1800" spc="3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sahip</a:t>
            </a:r>
            <a:r>
              <a:rPr dirty="0" sz="1800" spc="3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uluslararası</a:t>
            </a:r>
            <a:r>
              <a:rPr dirty="0" sz="1800" spc="3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olarak</a:t>
            </a:r>
            <a:r>
              <a:rPr dirty="0" sz="1800" spc="355">
                <a:latin typeface="Arial MT"/>
                <a:cs typeface="Arial MT"/>
              </a:rPr>
              <a:t> </a:t>
            </a:r>
            <a:r>
              <a:rPr dirty="0" sz="1800" spc="-35">
                <a:latin typeface="Arial MT"/>
                <a:cs typeface="Arial MT"/>
              </a:rPr>
              <a:t>sınıflandırılmış</a:t>
            </a:r>
            <a:r>
              <a:rPr dirty="0" sz="1800" spc="3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en</a:t>
            </a:r>
            <a:r>
              <a:rPr dirty="0" sz="1800" spc="3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fazla</a:t>
            </a:r>
            <a:r>
              <a:rPr dirty="0" sz="1800" spc="3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14</a:t>
            </a:r>
            <a:r>
              <a:rPr dirty="0" sz="1800" spc="35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oyuncudan </a:t>
            </a:r>
            <a:r>
              <a:rPr dirty="0" sz="1800">
                <a:latin typeface="Arial MT"/>
                <a:cs typeface="Arial MT"/>
              </a:rPr>
              <a:t>(VS2)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olarak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60">
                <a:latin typeface="Arial MT"/>
                <a:cs typeface="Arial MT"/>
              </a:rPr>
              <a:t>sınıflandırılmış</a:t>
            </a:r>
            <a:r>
              <a:rPr dirty="0" sz="1800" spc="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en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fazla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iki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oyuncu dahil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olmak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üzere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 spc="-95">
                <a:latin typeface="Arial MT"/>
                <a:cs typeface="Arial MT"/>
              </a:rPr>
              <a:t>oluşabilir,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ayrıca:</a:t>
            </a:r>
            <a:endParaRPr sz="1800">
              <a:latin typeface="Arial MT"/>
              <a:cs typeface="Arial MT"/>
            </a:endParaRPr>
          </a:p>
          <a:p>
            <a:pPr algn="just" marL="1216660" indent="-342900">
              <a:lnSpc>
                <a:spcPct val="100000"/>
              </a:lnSpc>
              <a:buSzPct val="61111"/>
              <a:buFont typeface="Verdana"/>
              <a:buChar char="-"/>
              <a:tabLst>
                <a:tab pos="1216660" algn="l"/>
              </a:tabLst>
            </a:pPr>
            <a:r>
              <a:rPr dirty="0" sz="1800">
                <a:latin typeface="Arial MT"/>
                <a:cs typeface="Arial MT"/>
              </a:rPr>
              <a:t>Koçluk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Kadrosu: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bir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koç,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en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fazla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iki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yardımcı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koç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ve</a:t>
            </a:r>
            <a:endParaRPr sz="1800">
              <a:latin typeface="Arial MT"/>
              <a:cs typeface="Arial MT"/>
            </a:endParaRPr>
          </a:p>
          <a:p>
            <a:pPr algn="just" marL="1216660" indent="-342900">
              <a:lnSpc>
                <a:spcPct val="100000"/>
              </a:lnSpc>
              <a:buSzPct val="61111"/>
              <a:buFont typeface="Verdana"/>
              <a:buChar char="-"/>
              <a:tabLst>
                <a:tab pos="1216660" algn="l"/>
              </a:tabLst>
            </a:pPr>
            <a:r>
              <a:rPr dirty="0" sz="1800">
                <a:latin typeface="Arial MT"/>
                <a:cs typeface="Arial MT"/>
              </a:rPr>
              <a:t>Tıbbi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Personel: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bir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takım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terapisti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bir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tıp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doktoru.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800">
              <a:latin typeface="Arial MT"/>
              <a:cs typeface="Arial MT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Arial MT"/>
                <a:cs typeface="Arial MT"/>
              </a:rPr>
              <a:t>Normalde</a:t>
            </a:r>
            <a:r>
              <a:rPr dirty="0" sz="1800" spc="3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yalnızca</a:t>
            </a:r>
            <a:r>
              <a:rPr dirty="0" sz="1800" spc="3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müsabaka</a:t>
            </a:r>
            <a:r>
              <a:rPr dirty="0" sz="1800" spc="4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cetveline</a:t>
            </a:r>
            <a:r>
              <a:rPr dirty="0" sz="1800" spc="3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listelenenler</a:t>
            </a:r>
            <a:r>
              <a:rPr dirty="0" sz="1800" spc="4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Müsabaka/Kontrol</a:t>
            </a:r>
            <a:r>
              <a:rPr dirty="0" sz="1800" spc="45">
                <a:latin typeface="Arial MT"/>
                <a:cs typeface="Arial MT"/>
              </a:rPr>
              <a:t>  </a:t>
            </a:r>
            <a:r>
              <a:rPr dirty="0" sz="1800" spc="-10">
                <a:latin typeface="Arial MT"/>
                <a:cs typeface="Arial MT"/>
              </a:rPr>
              <a:t>Alanına</a:t>
            </a:r>
            <a:endParaRPr sz="1800">
              <a:latin typeface="Arial MT"/>
              <a:cs typeface="Arial MT"/>
            </a:endParaRPr>
          </a:p>
          <a:p>
            <a:pPr algn="just" marL="13335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girebilir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resmi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ısınmaya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maça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katılabilir.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800">
              <a:latin typeface="Arial MT"/>
              <a:cs typeface="Arial MT"/>
            </a:endParaRPr>
          </a:p>
          <a:p>
            <a:pPr algn="just" marL="12700" marR="508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Arial MT"/>
                <a:cs typeface="Arial MT"/>
              </a:rPr>
              <a:t>Takım</a:t>
            </a:r>
            <a:r>
              <a:rPr dirty="0" sz="1800" spc="5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Menajeri</a:t>
            </a:r>
            <a:r>
              <a:rPr dirty="0" sz="1800" spc="5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veya</a:t>
            </a:r>
            <a:r>
              <a:rPr dirty="0" sz="1800" spc="5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Takım</a:t>
            </a:r>
            <a:r>
              <a:rPr dirty="0" sz="1800" spc="6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Gazetecisi</a:t>
            </a:r>
            <a:r>
              <a:rPr dirty="0" sz="1800" spc="6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Kontrol</a:t>
            </a:r>
            <a:r>
              <a:rPr dirty="0" sz="1800" spc="5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Alanında</a:t>
            </a:r>
            <a:r>
              <a:rPr dirty="0" sz="1800" spc="5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bankta</a:t>
            </a:r>
            <a:r>
              <a:rPr dirty="0" sz="1800" spc="5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veya</a:t>
            </a:r>
            <a:r>
              <a:rPr dirty="0" sz="1800" spc="55">
                <a:latin typeface="Arial MT"/>
                <a:cs typeface="Arial MT"/>
              </a:rPr>
              <a:t>  </a:t>
            </a:r>
            <a:r>
              <a:rPr dirty="0" sz="1800" spc="-10">
                <a:latin typeface="Arial MT"/>
                <a:cs typeface="Arial MT"/>
              </a:rPr>
              <a:t>bankın </a:t>
            </a:r>
            <a:r>
              <a:rPr dirty="0" sz="1800">
                <a:latin typeface="Arial MT"/>
                <a:cs typeface="Arial MT"/>
              </a:rPr>
              <a:t>arkasında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oturamaz.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 MT"/>
              <a:cs typeface="Arial MT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600">
                <a:latin typeface="Arial MT"/>
                <a:cs typeface="Arial MT"/>
              </a:rPr>
              <a:t>Dünya</a:t>
            </a:r>
            <a:r>
              <a:rPr dirty="0" sz="1600" spc="1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ParaVolley,</a:t>
            </a:r>
            <a:r>
              <a:rPr dirty="0" sz="1600" spc="114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Dünya</a:t>
            </a:r>
            <a:r>
              <a:rPr dirty="0" sz="1600" spc="114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ve</a:t>
            </a:r>
            <a:r>
              <a:rPr dirty="0" sz="1600" spc="10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Resmi</a:t>
            </a:r>
            <a:r>
              <a:rPr dirty="0" sz="1600" spc="1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Müsabakaları</a:t>
            </a:r>
            <a:r>
              <a:rPr dirty="0" sz="1600" spc="1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(Kıta</a:t>
            </a:r>
            <a:r>
              <a:rPr dirty="0" sz="1600" spc="114">
                <a:latin typeface="Arial MT"/>
                <a:cs typeface="Arial MT"/>
              </a:rPr>
              <a:t> </a:t>
            </a:r>
            <a:r>
              <a:rPr dirty="0" sz="1600" spc="-35">
                <a:latin typeface="Arial MT"/>
                <a:cs typeface="Arial MT"/>
              </a:rPr>
              <a:t>Şampiyonaları</a:t>
            </a:r>
            <a:r>
              <a:rPr dirty="0" sz="1600" spc="10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dahil)</a:t>
            </a:r>
            <a:r>
              <a:rPr dirty="0" sz="1600" spc="10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için</a:t>
            </a:r>
            <a:r>
              <a:rPr dirty="0" sz="1600" spc="10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tıp</a:t>
            </a:r>
            <a:r>
              <a:rPr dirty="0" sz="1600" spc="114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doktoru </a:t>
            </a:r>
            <a:r>
              <a:rPr dirty="0" sz="1600">
                <a:latin typeface="Arial MT"/>
                <a:cs typeface="Arial MT"/>
              </a:rPr>
              <a:t>ve</a:t>
            </a:r>
            <a:r>
              <a:rPr dirty="0" sz="1600" spc="18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takım</a:t>
            </a:r>
            <a:r>
              <a:rPr dirty="0" sz="1600" spc="2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terapisti</a:t>
            </a:r>
            <a:r>
              <a:rPr dirty="0" sz="1600" spc="19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resmi</a:t>
            </a:r>
            <a:r>
              <a:rPr dirty="0" sz="1600" spc="19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delegasyonun</a:t>
            </a:r>
            <a:r>
              <a:rPr dirty="0" sz="1600" spc="18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bir</a:t>
            </a:r>
            <a:r>
              <a:rPr dirty="0" sz="1600" spc="18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parçası</a:t>
            </a:r>
            <a:r>
              <a:rPr dirty="0" sz="1600" spc="18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olmalı</a:t>
            </a:r>
            <a:r>
              <a:rPr dirty="0" sz="1600" spc="18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ve</a:t>
            </a:r>
            <a:r>
              <a:rPr dirty="0" sz="1600" spc="18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önceden</a:t>
            </a:r>
            <a:r>
              <a:rPr dirty="0" sz="1600" spc="18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Dünya</a:t>
            </a:r>
            <a:r>
              <a:rPr dirty="0" sz="1600" spc="20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ParaVolley</a:t>
            </a:r>
            <a:r>
              <a:rPr dirty="0" sz="1600" spc="170">
                <a:latin typeface="Arial MT"/>
                <a:cs typeface="Arial MT"/>
              </a:rPr>
              <a:t> </a:t>
            </a:r>
            <a:r>
              <a:rPr dirty="0" sz="1600" spc="-25">
                <a:latin typeface="Arial MT"/>
                <a:cs typeface="Arial MT"/>
              </a:rPr>
              <a:t>Tıp </a:t>
            </a:r>
            <a:r>
              <a:rPr dirty="0" sz="1600">
                <a:latin typeface="Arial MT"/>
                <a:cs typeface="Arial MT"/>
              </a:rPr>
              <a:t>Departmanı</a:t>
            </a:r>
            <a:r>
              <a:rPr dirty="0" sz="1600" spc="-4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tarafından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akredite</a:t>
            </a:r>
            <a:r>
              <a:rPr dirty="0" sz="1600" spc="-65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edilmelidir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97374" y="640435"/>
            <a:ext cx="7802245" cy="3012440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1800" b="1">
                <a:latin typeface="Arial"/>
                <a:cs typeface="Arial"/>
              </a:rPr>
              <a:t>4.3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MALZEMELER</a:t>
            </a:r>
            <a:endParaRPr sz="1800">
              <a:latin typeface="Arial"/>
              <a:cs typeface="Arial"/>
            </a:endParaRPr>
          </a:p>
          <a:p>
            <a:pPr marL="12700" marR="187960">
              <a:lnSpc>
                <a:spcPct val="130000"/>
              </a:lnSpc>
            </a:pPr>
            <a:r>
              <a:rPr dirty="0" sz="1800">
                <a:latin typeface="Arial MT"/>
                <a:cs typeface="Arial MT"/>
              </a:rPr>
              <a:t>Bir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oyuncunun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malzemeleri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forma,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spc="-235">
                <a:latin typeface="Arial MT"/>
                <a:cs typeface="Arial MT"/>
              </a:rPr>
              <a:t>şort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veya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b="1">
                <a:latin typeface="Arial"/>
                <a:cs typeface="Arial"/>
              </a:rPr>
              <a:t>uzun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pantolon</a:t>
            </a:r>
            <a:r>
              <a:rPr dirty="0" sz="1800">
                <a:latin typeface="Arial MT"/>
                <a:cs typeface="Arial MT"/>
              </a:rPr>
              <a:t>,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çorap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spor </a:t>
            </a:r>
            <a:r>
              <a:rPr dirty="0" sz="1800">
                <a:latin typeface="Arial MT"/>
                <a:cs typeface="Arial MT"/>
              </a:rPr>
              <a:t>ayakkabısından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oluşur.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800" b="1">
                <a:latin typeface="Arial"/>
                <a:cs typeface="Arial"/>
              </a:rPr>
              <a:t>Oyuncular</a:t>
            </a:r>
            <a:r>
              <a:rPr dirty="0" sz="1800" spc="-7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ayakkabısız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oynayabilirler.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885"/>
              </a:spcBef>
            </a:pPr>
            <a:r>
              <a:rPr dirty="0" sz="1800">
                <a:latin typeface="Arial MT"/>
                <a:cs typeface="Arial MT"/>
              </a:rPr>
              <a:t>Oyuncular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dizlik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olmadan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pantolonlarının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altına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 spc="-90">
                <a:latin typeface="Arial MT"/>
                <a:cs typeface="Arial MT"/>
              </a:rPr>
              <a:t>“sıkıştırma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giysisi”</a:t>
            </a:r>
            <a:r>
              <a:rPr dirty="0" sz="1800" spc="-10">
                <a:latin typeface="Arial MT"/>
                <a:cs typeface="Arial MT"/>
              </a:rPr>
              <a:t> giyebilirler. </a:t>
            </a:r>
            <a:r>
              <a:rPr dirty="0" sz="1800">
                <a:latin typeface="Arial MT"/>
                <a:cs typeface="Arial MT"/>
              </a:rPr>
              <a:t>Uzun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pantolonla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oynayan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takım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mensupları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aynı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tipte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bir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örnek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olması </a:t>
            </a:r>
            <a:r>
              <a:rPr dirty="0" sz="1800" spc="-120">
                <a:latin typeface="Arial MT"/>
                <a:cs typeface="Arial MT"/>
              </a:rPr>
              <a:t>şartıyla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uzun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pantolonlarla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oynayabilir.</a:t>
            </a:r>
            <a:endParaRPr sz="1800">
              <a:latin typeface="Arial MT"/>
              <a:cs typeface="Arial MT"/>
            </a:endParaRPr>
          </a:p>
          <a:p>
            <a:pPr marL="12700" marR="148590">
              <a:lnSpc>
                <a:spcPct val="100000"/>
              </a:lnSpc>
              <a:spcBef>
                <a:spcPts val="600"/>
              </a:spcBef>
            </a:pPr>
            <a:r>
              <a:rPr dirty="0" sz="1800">
                <a:latin typeface="Arial MT"/>
                <a:cs typeface="Arial MT"/>
              </a:rPr>
              <a:t>Oyuncuların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b="1">
                <a:latin typeface="Arial"/>
                <a:cs typeface="Arial"/>
              </a:rPr>
              <a:t>kalın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malzeme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üzerine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oturmalarına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ya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da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özel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olarak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kalın </a:t>
            </a:r>
            <a:r>
              <a:rPr dirty="0" sz="1800" b="1">
                <a:latin typeface="Arial"/>
                <a:cs typeface="Arial"/>
              </a:rPr>
              <a:t>malzemeden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yapılmış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şort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ya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da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pantolon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giymelerine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izin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verilmez.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3155" y="3933444"/>
            <a:ext cx="2959608" cy="27218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46029" y="790104"/>
            <a:ext cx="7659370" cy="39897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Kural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7.4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POZİSYONLAR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55">
                <a:latin typeface="Arial MT"/>
                <a:cs typeface="Arial MT"/>
              </a:rPr>
              <a:t>Top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servis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atan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oyuncu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tarafından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 spc="-110">
                <a:latin typeface="Arial MT"/>
                <a:cs typeface="Arial MT"/>
              </a:rPr>
              <a:t>vurulduğu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anda,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her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takım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kendi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Arial MT"/>
                <a:cs typeface="Arial MT"/>
              </a:rPr>
              <a:t>sahasında</a:t>
            </a:r>
            <a:r>
              <a:rPr dirty="0" sz="2000" spc="-4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(servis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atan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oyuncu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hariç)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 spc="-95">
                <a:latin typeface="Arial MT"/>
                <a:cs typeface="Arial MT"/>
              </a:rPr>
              <a:t>konumlanmış</a:t>
            </a:r>
            <a:r>
              <a:rPr dirty="0" sz="2000" spc="-4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olmalıdır.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Arial MT"/>
                <a:cs typeface="Arial MT"/>
              </a:rPr>
              <a:t>Servis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 spc="-110">
                <a:latin typeface="Arial MT"/>
                <a:cs typeface="Arial MT"/>
              </a:rPr>
              <a:t>karşılayan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takımın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oyuncuları,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servis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 spc="-120">
                <a:latin typeface="Arial MT"/>
                <a:cs typeface="Arial MT"/>
              </a:rPr>
              <a:t>vuruşunda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rotasyon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Arial MT"/>
                <a:cs typeface="Arial MT"/>
              </a:rPr>
              <a:t>sırasına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göre </a:t>
            </a:r>
            <a:r>
              <a:rPr dirty="0" sz="2000" spc="-235">
                <a:latin typeface="Arial MT"/>
                <a:cs typeface="Arial MT"/>
              </a:rPr>
              <a:t>yerleşmiş</a:t>
            </a:r>
            <a:r>
              <a:rPr dirty="0" sz="2000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olmalıdır.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Arial MT"/>
                <a:cs typeface="Arial MT"/>
              </a:rPr>
              <a:t>Ancak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servis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atan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takımın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oyuncuları,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servis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 spc="-120">
                <a:latin typeface="Arial MT"/>
                <a:cs typeface="Arial MT"/>
              </a:rPr>
              <a:t>vuruşunda</a:t>
            </a:r>
            <a:r>
              <a:rPr dirty="0" sz="2000" spc="-4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herhangi</a:t>
            </a:r>
            <a:r>
              <a:rPr dirty="0" sz="2000" spc="-55">
                <a:latin typeface="Arial MT"/>
                <a:cs typeface="Arial MT"/>
              </a:rPr>
              <a:t> </a:t>
            </a:r>
            <a:r>
              <a:rPr dirty="0" sz="2000" spc="-25">
                <a:latin typeface="Arial MT"/>
                <a:cs typeface="Arial MT"/>
              </a:rPr>
              <a:t>bir</a:t>
            </a:r>
            <a:endParaRPr sz="2000">
              <a:latin typeface="Arial MT"/>
              <a:cs typeface="Arial MT"/>
            </a:endParaRPr>
          </a:p>
          <a:p>
            <a:pPr marL="12700" marR="4782820">
              <a:lnSpc>
                <a:spcPct val="100000"/>
              </a:lnSpc>
            </a:pPr>
            <a:r>
              <a:rPr dirty="0" sz="2000">
                <a:latin typeface="Arial MT"/>
                <a:cs typeface="Arial MT"/>
              </a:rPr>
              <a:t>pozisyonda</a:t>
            </a:r>
            <a:r>
              <a:rPr dirty="0" sz="2000" spc="-4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yer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alabilirler. </a:t>
            </a:r>
            <a:r>
              <a:rPr dirty="0" sz="2000" spc="-30">
                <a:latin typeface="Arial MT"/>
                <a:cs typeface="Arial MT"/>
              </a:rPr>
              <a:t>Yeni</a:t>
            </a:r>
            <a:r>
              <a:rPr dirty="0" sz="2000" spc="-6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metin</a:t>
            </a:r>
            <a:r>
              <a:rPr dirty="0" sz="2000" spc="-6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Kural</a:t>
            </a:r>
            <a:r>
              <a:rPr dirty="0" sz="2000" spc="-70">
                <a:latin typeface="Arial MT"/>
                <a:cs typeface="Arial MT"/>
              </a:rPr>
              <a:t> </a:t>
            </a:r>
            <a:r>
              <a:rPr dirty="0" sz="2000" spc="-20">
                <a:latin typeface="Arial MT"/>
                <a:cs typeface="Arial MT"/>
              </a:rPr>
              <a:t>7.4.4</a:t>
            </a:r>
            <a:endParaRPr sz="20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dirty="0" sz="2000">
                <a:latin typeface="Arial MT"/>
                <a:cs typeface="Arial MT"/>
              </a:rPr>
              <a:t>Servis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 spc="-110">
                <a:latin typeface="Arial MT"/>
                <a:cs typeface="Arial MT"/>
              </a:rPr>
              <a:t>vuruşundan</a:t>
            </a:r>
            <a:r>
              <a:rPr dirty="0" sz="2000" spc="-4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sonra,</a:t>
            </a:r>
            <a:r>
              <a:rPr dirty="0" sz="2000" spc="-4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her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iki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takımın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oyuncuları</a:t>
            </a:r>
            <a:r>
              <a:rPr dirty="0" sz="2000" spc="-5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saha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ve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serbest </a:t>
            </a:r>
            <a:r>
              <a:rPr dirty="0" sz="2000">
                <a:latin typeface="Arial MT"/>
                <a:cs typeface="Arial MT"/>
              </a:rPr>
              <a:t>bölge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içinde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herhangi</a:t>
            </a:r>
            <a:r>
              <a:rPr dirty="0" sz="2000" spc="-5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bir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pozisyonda</a:t>
            </a:r>
            <a:r>
              <a:rPr dirty="0" sz="2000" spc="-6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hareket</a:t>
            </a:r>
            <a:r>
              <a:rPr dirty="0" sz="2000" spc="-6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edebilir</a:t>
            </a:r>
            <a:r>
              <a:rPr dirty="0" sz="2000" spc="-25">
                <a:latin typeface="Arial MT"/>
                <a:cs typeface="Arial MT"/>
              </a:rPr>
              <a:t> ve </a:t>
            </a:r>
            <a:r>
              <a:rPr dirty="0" sz="2000" spc="-20">
                <a:latin typeface="Arial MT"/>
                <a:cs typeface="Arial MT"/>
              </a:rPr>
              <a:t>yerleşebilirler.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97603" y="764578"/>
            <a:ext cx="7954645" cy="436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lvl="1" marL="391795" indent="-379095">
              <a:lnSpc>
                <a:spcPct val="100000"/>
              </a:lnSpc>
              <a:spcBef>
                <a:spcPts val="100"/>
              </a:spcBef>
              <a:buFont typeface="Arial"/>
              <a:buAutoNum type="arabicPeriod" startAt="4"/>
              <a:tabLst>
                <a:tab pos="391795" algn="l"/>
              </a:tabLst>
            </a:pPr>
            <a:r>
              <a:rPr dirty="0" sz="1800" spc="-10" b="1">
                <a:latin typeface="Arial"/>
                <a:cs typeface="Arial"/>
              </a:rPr>
              <a:t>POZİSYONLAR</a:t>
            </a:r>
            <a:endParaRPr sz="1800">
              <a:latin typeface="Arial"/>
              <a:cs typeface="Arial"/>
            </a:endParaRPr>
          </a:p>
          <a:p>
            <a:pPr lvl="2" marL="12700" marR="257810" indent="568960">
              <a:lnSpc>
                <a:spcPct val="200000"/>
              </a:lnSpc>
              <a:spcBef>
                <a:spcPts val="600"/>
              </a:spcBef>
              <a:buFont typeface="Arial"/>
              <a:buAutoNum type="arabicPeriod" startAt="3"/>
              <a:tabLst>
                <a:tab pos="581660" algn="l"/>
              </a:tabLst>
            </a:pPr>
            <a:r>
              <a:rPr dirty="0" sz="1800">
                <a:latin typeface="Arial MT"/>
                <a:cs typeface="Arial MT"/>
              </a:rPr>
              <a:t>Oyuncuların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pozisyonları,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yere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temas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eden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kalçalarının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pozisyonlarına </a:t>
            </a:r>
            <a:r>
              <a:rPr dirty="0" sz="1800">
                <a:latin typeface="Arial MT"/>
                <a:cs typeface="Arial MT"/>
              </a:rPr>
              <a:t>göre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260">
                <a:latin typeface="Arial MT"/>
                <a:cs typeface="Arial MT"/>
              </a:rPr>
              <a:t>aşağıda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belirtilen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140">
                <a:latin typeface="Arial MT"/>
                <a:cs typeface="Arial MT"/>
              </a:rPr>
              <a:t>şekilde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tespit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kontrol </a:t>
            </a:r>
            <a:r>
              <a:rPr dirty="0" sz="1800" spc="-10">
                <a:latin typeface="Arial MT"/>
                <a:cs typeface="Arial MT"/>
              </a:rPr>
              <a:t>edilir.</a:t>
            </a:r>
            <a:endParaRPr sz="1800">
              <a:latin typeface="Arial MT"/>
              <a:cs typeface="Arial MT"/>
            </a:endParaRPr>
          </a:p>
          <a:p>
            <a:pPr lvl="3" marL="12700" marR="192405" indent="758190">
              <a:lnSpc>
                <a:spcPct val="200000"/>
              </a:lnSpc>
              <a:spcBef>
                <a:spcPts val="595"/>
              </a:spcBef>
              <a:buFont typeface="Arial"/>
              <a:buAutoNum type="arabicPeriod"/>
              <a:tabLst>
                <a:tab pos="770890" algn="l"/>
              </a:tabLst>
            </a:pPr>
            <a:r>
              <a:rPr dirty="0" sz="1800">
                <a:latin typeface="Arial MT"/>
                <a:cs typeface="Arial MT"/>
              </a:rPr>
              <a:t>Her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ön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hat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oyuncusunun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kalçasının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en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azından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bir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kısmı,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orta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çizgiye </a:t>
            </a:r>
            <a:r>
              <a:rPr dirty="0" sz="1800">
                <a:latin typeface="Arial MT"/>
                <a:cs typeface="Arial MT"/>
              </a:rPr>
              <a:t>kendisiyle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ilgili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geri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hat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oyuncusunun kalçasından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daha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yakın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olmalıdır.</a:t>
            </a:r>
            <a:endParaRPr sz="1800">
              <a:latin typeface="Arial MT"/>
              <a:cs typeface="Arial MT"/>
            </a:endParaRPr>
          </a:p>
          <a:p>
            <a:pPr lvl="3" marL="12700" marR="5080" indent="758190">
              <a:lnSpc>
                <a:spcPct val="200000"/>
              </a:lnSpc>
              <a:spcBef>
                <a:spcPts val="600"/>
              </a:spcBef>
              <a:buFont typeface="Arial"/>
              <a:buAutoNum type="arabicPeriod"/>
              <a:tabLst>
                <a:tab pos="770890" algn="l"/>
              </a:tabLst>
            </a:pPr>
            <a:r>
              <a:rPr dirty="0" sz="1800" spc="-280">
                <a:latin typeface="Arial MT"/>
                <a:cs typeface="Arial MT"/>
              </a:rPr>
              <a:t>Sağ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(sol)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tarafta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bulunan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her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oyuncunun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kalçasının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en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azından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bir </a:t>
            </a:r>
            <a:r>
              <a:rPr dirty="0" sz="1800">
                <a:latin typeface="Arial MT"/>
                <a:cs typeface="Arial MT"/>
              </a:rPr>
              <a:t>kısmı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275">
                <a:latin typeface="Arial MT"/>
                <a:cs typeface="Arial MT"/>
              </a:rPr>
              <a:t>sağ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(sol)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taraftaki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yan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çizgiye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kendi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sırasında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ortada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bulunan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oyuncunun </a:t>
            </a:r>
            <a:r>
              <a:rPr dirty="0" sz="1800">
                <a:latin typeface="Arial MT"/>
                <a:cs typeface="Arial MT"/>
              </a:rPr>
              <a:t>kalçasından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daha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yakın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olmalıdır.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326" y="1815083"/>
            <a:ext cx="7941473" cy="409651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773935"/>
            <a:ext cx="8002524" cy="43921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81675" y="583755"/>
            <a:ext cx="8294370" cy="3404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096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FIVB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KURAL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DEĞİŞİKLİĞİ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–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POZİSYONLAR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7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 i="1">
                <a:latin typeface="Arial"/>
                <a:cs typeface="Arial"/>
              </a:rPr>
              <a:t>Kural</a:t>
            </a:r>
            <a:r>
              <a:rPr dirty="0" sz="1800" spc="-25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7.4</a:t>
            </a:r>
            <a:r>
              <a:rPr dirty="0" sz="1800" spc="-30" b="1" i="1">
                <a:latin typeface="Arial"/>
                <a:cs typeface="Arial"/>
              </a:rPr>
              <a:t> </a:t>
            </a:r>
            <a:r>
              <a:rPr dirty="0" sz="1800" spc="-10" b="1" i="1">
                <a:latin typeface="Arial"/>
                <a:cs typeface="Arial"/>
              </a:rPr>
              <a:t>POZİSYONLAR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794385" algn="l"/>
                <a:tab pos="1385570" algn="l"/>
                <a:tab pos="2269490" algn="l"/>
                <a:tab pos="3446145" algn="l"/>
                <a:tab pos="4037329" algn="l"/>
                <a:tab pos="5187950" algn="l"/>
                <a:tab pos="5907405" algn="l"/>
                <a:tab pos="6386195" algn="l"/>
                <a:tab pos="7091680" algn="l"/>
                <a:tab pos="7786370" algn="l"/>
              </a:tabLst>
            </a:pPr>
            <a:r>
              <a:rPr dirty="0" sz="1800" spc="-10">
                <a:latin typeface="Arial MT"/>
                <a:cs typeface="Arial MT"/>
              </a:rPr>
              <a:t>Servis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20">
                <a:latin typeface="Arial MT"/>
                <a:cs typeface="Arial MT"/>
              </a:rPr>
              <a:t>atan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10">
                <a:latin typeface="Arial MT"/>
                <a:cs typeface="Arial MT"/>
              </a:rPr>
              <a:t>oyuncu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10">
                <a:latin typeface="Arial MT"/>
                <a:cs typeface="Arial MT"/>
              </a:rPr>
              <a:t>tarafından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20">
                <a:latin typeface="Arial MT"/>
                <a:cs typeface="Arial MT"/>
              </a:rPr>
              <a:t>topa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10">
                <a:latin typeface="Arial MT"/>
                <a:cs typeface="Arial MT"/>
              </a:rPr>
              <a:t>vurulduğu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10">
                <a:latin typeface="Arial MT"/>
                <a:cs typeface="Arial MT"/>
              </a:rPr>
              <a:t>anda,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25">
                <a:latin typeface="Arial MT"/>
                <a:cs typeface="Arial MT"/>
              </a:rPr>
              <a:t>her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10">
                <a:latin typeface="Arial MT"/>
                <a:cs typeface="Arial MT"/>
              </a:rPr>
              <a:t>takım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10">
                <a:latin typeface="Arial MT"/>
                <a:cs typeface="Arial MT"/>
              </a:rPr>
              <a:t>kendi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20">
                <a:latin typeface="Arial MT"/>
                <a:cs typeface="Arial MT"/>
              </a:rPr>
              <a:t>oyun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alanında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200">
                <a:latin typeface="Arial MT"/>
                <a:cs typeface="Arial MT"/>
              </a:rPr>
              <a:t>dönüş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sırasına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göre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pozisyon almalıdır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(servis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atan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oyuncu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hariç).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 MT"/>
              <a:cs typeface="Arial MT"/>
            </a:endParaRPr>
          </a:p>
          <a:p>
            <a:pPr marL="17145">
              <a:lnSpc>
                <a:spcPct val="100000"/>
              </a:lnSpc>
            </a:pPr>
            <a:r>
              <a:rPr dirty="0" sz="1800" spc="-95">
                <a:latin typeface="Arial MT"/>
                <a:cs typeface="Arial MT"/>
              </a:rPr>
              <a:t>Karşılayan</a:t>
            </a:r>
            <a:r>
              <a:rPr dirty="0" sz="1800" spc="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takımın</a:t>
            </a:r>
            <a:r>
              <a:rPr dirty="0" sz="1800" spc="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oyuncuları</a:t>
            </a:r>
            <a:r>
              <a:rPr dirty="0" sz="1800" spc="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servis</a:t>
            </a:r>
            <a:r>
              <a:rPr dirty="0" sz="1800" spc="40">
                <a:latin typeface="Arial MT"/>
                <a:cs typeface="Arial MT"/>
              </a:rPr>
              <a:t> </a:t>
            </a:r>
            <a:r>
              <a:rPr dirty="0" sz="1800" spc="-150">
                <a:latin typeface="Arial MT"/>
                <a:cs typeface="Arial MT"/>
              </a:rPr>
              <a:t>vuruşu</a:t>
            </a:r>
            <a:r>
              <a:rPr dirty="0" sz="1800" spc="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anında,</a:t>
            </a:r>
            <a:r>
              <a:rPr dirty="0" sz="1800" spc="45">
                <a:latin typeface="Arial MT"/>
                <a:cs typeface="Arial MT"/>
              </a:rPr>
              <a:t> </a:t>
            </a:r>
            <a:r>
              <a:rPr dirty="0" sz="1800" spc="-155">
                <a:latin typeface="Arial MT"/>
                <a:cs typeface="Arial MT"/>
              </a:rPr>
              <a:t>doğru</a:t>
            </a:r>
            <a:r>
              <a:rPr dirty="0" sz="1800" spc="50">
                <a:latin typeface="Arial MT"/>
                <a:cs typeface="Arial MT"/>
              </a:rPr>
              <a:t> </a:t>
            </a:r>
            <a:r>
              <a:rPr dirty="0" sz="1800" spc="-125">
                <a:latin typeface="Arial MT"/>
                <a:cs typeface="Arial MT"/>
              </a:rPr>
              <a:t>diziliş</a:t>
            </a:r>
            <a:r>
              <a:rPr dirty="0" sz="1800" spc="4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pozisyonlarında</a:t>
            </a:r>
            <a:endParaRPr sz="1800">
              <a:latin typeface="Arial MT"/>
              <a:cs typeface="Arial MT"/>
            </a:endParaRPr>
          </a:p>
          <a:p>
            <a:pPr marL="17145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olmak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zorundadır.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 MT"/>
              <a:cs typeface="Arial MT"/>
            </a:endParaRPr>
          </a:p>
          <a:p>
            <a:pPr marL="13335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Servis</a:t>
            </a:r>
            <a:r>
              <a:rPr dirty="0" sz="1800" spc="2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atan</a:t>
            </a:r>
            <a:r>
              <a:rPr dirty="0" sz="1800" spc="2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takımın</a:t>
            </a:r>
            <a:r>
              <a:rPr dirty="0" sz="1800" spc="2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oyuncuları</a:t>
            </a:r>
            <a:r>
              <a:rPr dirty="0" sz="1800" spc="2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ise,</a:t>
            </a:r>
            <a:r>
              <a:rPr dirty="0" sz="1800" spc="254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servis</a:t>
            </a:r>
            <a:r>
              <a:rPr dirty="0" sz="1800" spc="245">
                <a:latin typeface="Arial MT"/>
                <a:cs typeface="Arial MT"/>
              </a:rPr>
              <a:t> </a:t>
            </a:r>
            <a:r>
              <a:rPr dirty="0" sz="1800" spc="-120">
                <a:latin typeface="Arial MT"/>
                <a:cs typeface="Arial MT"/>
              </a:rPr>
              <a:t>vuruşu</a:t>
            </a:r>
            <a:r>
              <a:rPr dirty="0" sz="1800" spc="2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anında,</a:t>
            </a:r>
            <a:r>
              <a:rPr dirty="0" sz="1800" spc="2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serbestçe</a:t>
            </a:r>
            <a:r>
              <a:rPr dirty="0" sz="1800" spc="24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istedikleri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pozisyonda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durabilirler.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548640"/>
            <a:ext cx="6047219" cy="40325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30259" y="5256123"/>
            <a:ext cx="845820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643255" marR="5080" indent="-63119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7.4.4</a:t>
            </a:r>
            <a:r>
              <a:rPr dirty="0" sz="1800" spc="385" b="1">
                <a:latin typeface="Arial"/>
                <a:cs typeface="Arial"/>
              </a:rPr>
              <a:t> </a:t>
            </a:r>
            <a:r>
              <a:rPr dirty="0" sz="1800">
                <a:latin typeface="Arial MT"/>
                <a:cs typeface="Arial MT"/>
              </a:rPr>
              <a:t>Servis</a:t>
            </a:r>
            <a:r>
              <a:rPr dirty="0" sz="1800" spc="25">
                <a:latin typeface="Arial MT"/>
                <a:cs typeface="Arial MT"/>
              </a:rPr>
              <a:t>  </a:t>
            </a:r>
            <a:r>
              <a:rPr dirty="0" sz="1800" spc="-25">
                <a:latin typeface="Arial MT"/>
                <a:cs typeface="Arial MT"/>
              </a:rPr>
              <a:t>vuruşundan</a:t>
            </a:r>
            <a:r>
              <a:rPr dirty="0" sz="1800" spc="2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sonra</a:t>
            </a:r>
            <a:r>
              <a:rPr dirty="0" sz="1800" b="1" i="1">
                <a:latin typeface="Arial"/>
                <a:cs typeface="Arial"/>
              </a:rPr>
              <a:t>,</a:t>
            </a:r>
            <a:r>
              <a:rPr dirty="0" sz="1800" spc="565" b="1" i="1">
                <a:latin typeface="Arial"/>
                <a:cs typeface="Arial"/>
              </a:rPr>
              <a:t> </a:t>
            </a:r>
            <a:r>
              <a:rPr dirty="0" u="sng" sz="180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her</a:t>
            </a:r>
            <a:r>
              <a:rPr dirty="0" u="sng" sz="1800" spc="3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 </a:t>
            </a:r>
            <a:r>
              <a:rPr dirty="0" u="sng" sz="180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iki</a:t>
            </a:r>
            <a:r>
              <a:rPr dirty="0" u="sng" sz="1800" spc="25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 </a:t>
            </a:r>
            <a:r>
              <a:rPr dirty="0" u="sng" sz="180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takımın</a:t>
            </a:r>
            <a:r>
              <a:rPr dirty="0" u="sng" sz="1800" spc="25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 </a:t>
            </a:r>
            <a:r>
              <a:rPr dirty="0" u="sng" sz="180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oyuncuları</a:t>
            </a:r>
            <a:r>
              <a:rPr dirty="0" sz="1800" spc="25">
                <a:solidFill>
                  <a:srgbClr val="ED0000"/>
                </a:solidFill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her</a:t>
            </a:r>
            <a:r>
              <a:rPr dirty="0" sz="1800" spc="3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tarafa</a:t>
            </a:r>
            <a:r>
              <a:rPr dirty="0" sz="1800" spc="25">
                <a:latin typeface="Arial MT"/>
                <a:cs typeface="Arial MT"/>
              </a:rPr>
              <a:t>  </a:t>
            </a:r>
            <a:r>
              <a:rPr dirty="0" sz="1800" spc="-10">
                <a:latin typeface="Arial MT"/>
                <a:cs typeface="Arial MT"/>
              </a:rPr>
              <a:t>hareket </a:t>
            </a:r>
            <a:r>
              <a:rPr dirty="0" sz="1800">
                <a:latin typeface="Arial MT"/>
                <a:cs typeface="Arial MT"/>
              </a:rPr>
              <a:t>edebilir</a:t>
            </a:r>
            <a:r>
              <a:rPr dirty="0" sz="1800" spc="12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ve</a:t>
            </a:r>
            <a:r>
              <a:rPr dirty="0" sz="1800" spc="12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kendi</a:t>
            </a:r>
            <a:r>
              <a:rPr dirty="0" sz="1800" spc="13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oyun</a:t>
            </a:r>
            <a:r>
              <a:rPr dirty="0" sz="1800" spc="12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alanlarında</a:t>
            </a:r>
            <a:r>
              <a:rPr dirty="0" sz="1800" spc="12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veya</a:t>
            </a:r>
            <a:r>
              <a:rPr dirty="0" sz="1800" spc="14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serbest</a:t>
            </a:r>
            <a:r>
              <a:rPr dirty="0" sz="1800" spc="13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bölgede</a:t>
            </a:r>
            <a:r>
              <a:rPr dirty="0" sz="1800" spc="12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herhangi</a:t>
            </a:r>
            <a:r>
              <a:rPr dirty="0" sz="1800" spc="130">
                <a:latin typeface="Arial MT"/>
                <a:cs typeface="Arial MT"/>
              </a:rPr>
              <a:t>  </a:t>
            </a:r>
            <a:r>
              <a:rPr dirty="0" sz="1800" spc="-25">
                <a:latin typeface="Arial MT"/>
                <a:cs typeface="Arial MT"/>
              </a:rPr>
              <a:t>bir </a:t>
            </a:r>
            <a:r>
              <a:rPr dirty="0" sz="1800">
                <a:latin typeface="Arial MT"/>
                <a:cs typeface="Arial MT"/>
              </a:rPr>
              <a:t>pozisyon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alabilirler.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088" y="188976"/>
            <a:ext cx="8569452" cy="642670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64253" y="859523"/>
            <a:ext cx="8192134" cy="162560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800" b="1">
                <a:latin typeface="Arial"/>
                <a:cs typeface="Arial"/>
              </a:rPr>
              <a:t>9.1</a:t>
            </a:r>
            <a:r>
              <a:rPr dirty="0" sz="1800" spc="-80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TAKIM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VURUŞLARI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dirty="0" sz="1800" b="1">
                <a:latin typeface="Arial"/>
                <a:cs typeface="Arial"/>
              </a:rPr>
              <a:t>9.1.2.3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>
                <a:latin typeface="Arial MT"/>
                <a:cs typeface="Arial MT"/>
              </a:rPr>
              <a:t>Rakip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oyuncuların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file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üzerindeki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topa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aynı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anda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yaptıkları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vuruşlar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“TUTULMUŞ</a:t>
            </a:r>
            <a:r>
              <a:rPr dirty="0" sz="1800" spc="-8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TOP”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>
                <a:latin typeface="Arial MT"/>
                <a:cs typeface="Arial MT"/>
              </a:rPr>
              <a:t>olarak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sonuçlanırsa,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bu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b="1">
                <a:latin typeface="Arial"/>
                <a:cs typeface="Arial"/>
              </a:rPr>
              <a:t>ÇİFT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spc="-85" b="1">
                <a:latin typeface="Arial"/>
                <a:cs typeface="Arial"/>
              </a:rPr>
              <a:t>HATA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>
                <a:latin typeface="Arial MT"/>
                <a:cs typeface="Arial MT"/>
              </a:rPr>
              <a:t>’dır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ralli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tekrarlattırılır.</a:t>
            </a:r>
            <a:endParaRPr sz="1800">
              <a:latin typeface="Arial MT"/>
              <a:cs typeface="Arial MT"/>
            </a:endParaRPr>
          </a:p>
          <a:p>
            <a:pPr marL="12700" marR="541020">
              <a:lnSpc>
                <a:spcPct val="100000"/>
              </a:lnSpc>
              <a:spcBef>
                <a:spcPts val="600"/>
              </a:spcBef>
            </a:pPr>
            <a:r>
              <a:rPr dirty="0" sz="1800">
                <a:latin typeface="Arial MT"/>
                <a:cs typeface="Arial MT"/>
              </a:rPr>
              <a:t>Ancak,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oyunun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devamını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engellemiyorsa,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rakip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oyuncuların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90">
                <a:latin typeface="Arial MT"/>
                <a:cs typeface="Arial MT"/>
              </a:rPr>
              <a:t>karşılıklı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teması </a:t>
            </a:r>
            <a:r>
              <a:rPr dirty="0" sz="1800">
                <a:latin typeface="Arial MT"/>
                <a:cs typeface="Arial MT"/>
              </a:rPr>
              <a:t>sonucunda,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topun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 spc="-105">
                <a:latin typeface="Arial MT"/>
                <a:cs typeface="Arial MT"/>
              </a:rPr>
              <a:t>sıkışarak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kısa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süreli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durmasına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izin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verilir.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267" y="3229355"/>
            <a:ext cx="5352275" cy="314248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74205" y="950925"/>
            <a:ext cx="7790180" cy="100076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2331720">
              <a:lnSpc>
                <a:spcPct val="100000"/>
              </a:lnSpc>
              <a:spcBef>
                <a:spcPts val="700"/>
              </a:spcBef>
            </a:pPr>
            <a:r>
              <a:rPr dirty="0" sz="1800" b="1">
                <a:latin typeface="Arial"/>
                <a:cs typeface="Arial"/>
              </a:rPr>
              <a:t>9.3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TOPLA</a:t>
            </a:r>
            <a:r>
              <a:rPr dirty="0" sz="1800" spc="-9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OYNAMA</a:t>
            </a:r>
            <a:r>
              <a:rPr dirty="0" sz="1800" spc="-7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HATALARI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95"/>
              </a:spcBef>
            </a:pPr>
            <a:r>
              <a:rPr dirty="0" sz="1800" b="1">
                <a:latin typeface="Arial"/>
                <a:cs typeface="Arial"/>
              </a:rPr>
              <a:t>9.3.5</a:t>
            </a:r>
            <a:r>
              <a:rPr dirty="0" sz="1800" spc="-8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YÜKSELME: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>
                <a:latin typeface="Arial MT"/>
                <a:cs typeface="Arial MT"/>
              </a:rPr>
              <a:t>Oyun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hareketi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esnasında,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oyuncunun kalçası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ile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omuzları </a:t>
            </a:r>
            <a:r>
              <a:rPr dirty="0" sz="1800">
                <a:latin typeface="Arial MT"/>
                <a:cs typeface="Arial MT"/>
              </a:rPr>
              <a:t>arasındaki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bölümün,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oyun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alanı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ile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temasının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kesilmesidir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(Kural</a:t>
            </a:r>
            <a:r>
              <a:rPr dirty="0" sz="1800" spc="-4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9.4.1</a:t>
            </a:r>
            <a:r>
              <a:rPr dirty="0" sz="1800" spc="-5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Arial MT"/>
                <a:cs typeface="Arial MT"/>
              </a:rPr>
              <a:t>hariç).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39" y="2348483"/>
            <a:ext cx="5940552" cy="356615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4007" y="70103"/>
            <a:ext cx="9013190" cy="6693534"/>
          </a:xfrm>
          <a:custGeom>
            <a:avLst/>
            <a:gdLst/>
            <a:ahLst/>
            <a:cxnLst/>
            <a:rect l="l" t="t" r="r" b="b"/>
            <a:pathLst>
              <a:path w="9013190" h="6693534">
                <a:moveTo>
                  <a:pt x="0" y="329920"/>
                </a:moveTo>
                <a:lnTo>
                  <a:pt x="3577" y="281168"/>
                </a:lnTo>
                <a:lnTo>
                  <a:pt x="13968" y="234636"/>
                </a:lnTo>
                <a:lnTo>
                  <a:pt x="30664" y="190835"/>
                </a:lnTo>
                <a:lnTo>
                  <a:pt x="53153" y="150276"/>
                </a:lnTo>
                <a:lnTo>
                  <a:pt x="80925" y="113469"/>
                </a:lnTo>
                <a:lnTo>
                  <a:pt x="113469" y="80925"/>
                </a:lnTo>
                <a:lnTo>
                  <a:pt x="150276" y="53153"/>
                </a:lnTo>
                <a:lnTo>
                  <a:pt x="190835" y="30664"/>
                </a:lnTo>
                <a:lnTo>
                  <a:pt x="234636" y="13968"/>
                </a:lnTo>
                <a:lnTo>
                  <a:pt x="281168" y="3577"/>
                </a:lnTo>
                <a:lnTo>
                  <a:pt x="329920" y="0"/>
                </a:lnTo>
                <a:lnTo>
                  <a:pt x="8683015" y="0"/>
                </a:lnTo>
                <a:lnTo>
                  <a:pt x="8731767" y="3577"/>
                </a:lnTo>
                <a:lnTo>
                  <a:pt x="8778299" y="13968"/>
                </a:lnTo>
                <a:lnTo>
                  <a:pt x="8822100" y="30664"/>
                </a:lnTo>
                <a:lnTo>
                  <a:pt x="8862659" y="53153"/>
                </a:lnTo>
                <a:lnTo>
                  <a:pt x="8899466" y="80925"/>
                </a:lnTo>
                <a:lnTo>
                  <a:pt x="8932010" y="113469"/>
                </a:lnTo>
                <a:lnTo>
                  <a:pt x="8959782" y="150276"/>
                </a:lnTo>
                <a:lnTo>
                  <a:pt x="8982271" y="190835"/>
                </a:lnTo>
                <a:lnTo>
                  <a:pt x="8998967" y="234636"/>
                </a:lnTo>
                <a:lnTo>
                  <a:pt x="9009358" y="281168"/>
                </a:lnTo>
                <a:lnTo>
                  <a:pt x="9012936" y="329920"/>
                </a:lnTo>
                <a:lnTo>
                  <a:pt x="9012936" y="6363487"/>
                </a:lnTo>
                <a:lnTo>
                  <a:pt x="9009358" y="6412239"/>
                </a:lnTo>
                <a:lnTo>
                  <a:pt x="8998967" y="6458771"/>
                </a:lnTo>
                <a:lnTo>
                  <a:pt x="8982271" y="6502572"/>
                </a:lnTo>
                <a:lnTo>
                  <a:pt x="8959782" y="6543131"/>
                </a:lnTo>
                <a:lnTo>
                  <a:pt x="8932010" y="6579938"/>
                </a:lnTo>
                <a:lnTo>
                  <a:pt x="8899466" y="6612482"/>
                </a:lnTo>
                <a:lnTo>
                  <a:pt x="8862659" y="6640254"/>
                </a:lnTo>
                <a:lnTo>
                  <a:pt x="8822100" y="6662743"/>
                </a:lnTo>
                <a:lnTo>
                  <a:pt x="8778299" y="6679439"/>
                </a:lnTo>
                <a:lnTo>
                  <a:pt x="8731767" y="6689830"/>
                </a:lnTo>
                <a:lnTo>
                  <a:pt x="8683015" y="6693408"/>
                </a:lnTo>
                <a:lnTo>
                  <a:pt x="329920" y="6693408"/>
                </a:lnTo>
                <a:lnTo>
                  <a:pt x="281168" y="6689830"/>
                </a:lnTo>
                <a:lnTo>
                  <a:pt x="234636" y="6679439"/>
                </a:lnTo>
                <a:lnTo>
                  <a:pt x="190835" y="6662743"/>
                </a:lnTo>
                <a:lnTo>
                  <a:pt x="150276" y="6640254"/>
                </a:lnTo>
                <a:lnTo>
                  <a:pt x="113469" y="6612482"/>
                </a:lnTo>
                <a:lnTo>
                  <a:pt x="80925" y="6579938"/>
                </a:lnTo>
                <a:lnTo>
                  <a:pt x="53153" y="6543131"/>
                </a:lnTo>
                <a:lnTo>
                  <a:pt x="30664" y="6502572"/>
                </a:lnTo>
                <a:lnTo>
                  <a:pt x="13968" y="6458771"/>
                </a:lnTo>
                <a:lnTo>
                  <a:pt x="3577" y="6412239"/>
                </a:lnTo>
                <a:lnTo>
                  <a:pt x="0" y="6363487"/>
                </a:lnTo>
                <a:lnTo>
                  <a:pt x="0" y="32992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3252" y="871727"/>
            <a:ext cx="7397496" cy="511453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9324" y="2758439"/>
            <a:ext cx="1645920" cy="223721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3628" y="1773935"/>
            <a:ext cx="2881883" cy="42550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276" y="575602"/>
            <a:ext cx="309689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9.4</a:t>
            </a:r>
            <a:r>
              <a:rPr dirty="0" spc="-50"/>
              <a:t> </a:t>
            </a:r>
            <a:r>
              <a:rPr dirty="0"/>
              <a:t>OYUN</a:t>
            </a:r>
            <a:r>
              <a:rPr dirty="0" spc="-120"/>
              <a:t> </a:t>
            </a:r>
            <a:r>
              <a:rPr dirty="0"/>
              <a:t>ALANI</a:t>
            </a:r>
            <a:r>
              <a:rPr dirty="0" spc="10"/>
              <a:t> </a:t>
            </a:r>
            <a:r>
              <a:rPr dirty="0"/>
              <a:t>İLE</a:t>
            </a:r>
            <a:r>
              <a:rPr dirty="0" spc="-55"/>
              <a:t> </a:t>
            </a:r>
            <a:r>
              <a:rPr dirty="0" spc="-20"/>
              <a:t>TEMAS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74205" y="1276718"/>
            <a:ext cx="8094980" cy="5343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lvl="2" marL="12700" marR="114300" indent="568325">
              <a:lnSpc>
                <a:spcPct val="100000"/>
              </a:lnSpc>
              <a:spcBef>
                <a:spcPts val="100"/>
              </a:spcBef>
              <a:buFont typeface="Arial"/>
              <a:buAutoNum type="arabicPeriod"/>
              <a:tabLst>
                <a:tab pos="581025" algn="l"/>
              </a:tabLst>
            </a:pPr>
            <a:r>
              <a:rPr dirty="0" sz="1800">
                <a:latin typeface="Arial MT"/>
                <a:cs typeface="Arial MT"/>
              </a:rPr>
              <a:t>Oyun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hareketleri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esnasında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her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zaman,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oyuncuların omuzları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ile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kalçaları </a:t>
            </a:r>
            <a:r>
              <a:rPr dirty="0" sz="1800">
                <a:latin typeface="Arial MT"/>
                <a:cs typeface="Arial MT"/>
              </a:rPr>
              <a:t>arasındaki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vücut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parçasının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bir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kısmının,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oyun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alanına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temas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etmesi zorunludur.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u="heavy" sz="1800" spc="-2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Top,</a:t>
            </a:r>
            <a:r>
              <a:rPr dirty="0" u="heavy" sz="1800" spc="-7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file</a:t>
            </a:r>
            <a:r>
              <a:rPr dirty="0" u="heavy" sz="1800" spc="-6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üst</a:t>
            </a:r>
            <a:r>
              <a:rPr dirty="0" u="heavy" sz="1800" spc="-6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kenar</a:t>
            </a:r>
            <a:r>
              <a:rPr dirty="0" u="heavy" sz="1800" spc="-4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seviyesinin</a:t>
            </a:r>
            <a:r>
              <a:rPr dirty="0" u="heavy" sz="1800" spc="-2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bütünüyle</a:t>
            </a:r>
            <a:r>
              <a:rPr dirty="0" u="heavy" sz="1800" spc="-7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üzerinde</a:t>
            </a:r>
            <a:r>
              <a:rPr dirty="0" u="heavy" sz="1800" spc="-6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değilken,</a:t>
            </a:r>
            <a:r>
              <a:rPr dirty="0" u="heavy" sz="1800" spc="-7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spc="-2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oyun</a:t>
            </a:r>
            <a:endParaRPr sz="1800">
              <a:latin typeface="Arial"/>
              <a:cs typeface="Arial"/>
            </a:endParaRPr>
          </a:p>
          <a:p>
            <a:pPr marL="12700" marR="710565">
              <a:lnSpc>
                <a:spcPct val="140000"/>
              </a:lnSpc>
            </a:pP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sahasındaki</a:t>
            </a:r>
            <a:r>
              <a:rPr dirty="0" u="heavy" sz="1800" spc="-4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bir</a:t>
            </a:r>
            <a:r>
              <a:rPr dirty="0" u="heavy" sz="1800" spc="-6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oyuncunun,</a:t>
            </a:r>
            <a:r>
              <a:rPr dirty="0" u="heavy" sz="1800" spc="-5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defans</a:t>
            </a:r>
            <a:r>
              <a:rPr dirty="0" u="heavy" sz="1800" spc="-5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hareketi</a:t>
            </a:r>
            <a:r>
              <a:rPr dirty="0" u="heavy" sz="1800" spc="-3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kapsamında</a:t>
            </a:r>
            <a:r>
              <a:rPr dirty="0" u="heavy" sz="1800" spc="-5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(1.,</a:t>
            </a:r>
            <a:r>
              <a:rPr dirty="0" u="heavy" sz="1800" spc="-5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2.</a:t>
            </a:r>
            <a:r>
              <a:rPr dirty="0" u="heavy" sz="1800" spc="-4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ve</a:t>
            </a:r>
            <a:r>
              <a:rPr dirty="0" u="heavy" sz="1800" spc="-1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spc="-2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3.</a:t>
            </a:r>
            <a:r>
              <a:rPr dirty="0" sz="18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vuruş</a:t>
            </a:r>
            <a:r>
              <a:rPr dirty="0" u="heavy" sz="1800" spc="-3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esnasında)</a:t>
            </a:r>
            <a:r>
              <a:rPr dirty="0" u="heavy" sz="1800" spc="-6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topla</a:t>
            </a:r>
            <a:r>
              <a:rPr dirty="0" u="heavy" sz="1800" spc="-7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oynarken</a:t>
            </a:r>
            <a:r>
              <a:rPr dirty="0" u="heavy" sz="1800" spc="-4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yükselmesine</a:t>
            </a:r>
            <a:r>
              <a:rPr dirty="0" u="heavy" sz="1800" spc="-4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izin</a:t>
            </a:r>
            <a:r>
              <a:rPr dirty="0" u="heavy" sz="1800" spc="-6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spc="-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verilir.</a:t>
            </a:r>
            <a:endParaRPr sz="1800">
              <a:latin typeface="Arial"/>
              <a:cs typeface="Arial"/>
            </a:endParaRPr>
          </a:p>
          <a:p>
            <a:pPr lvl="2" marL="581025" indent="-568325">
              <a:lnSpc>
                <a:spcPct val="100000"/>
              </a:lnSpc>
              <a:spcBef>
                <a:spcPts val="865"/>
              </a:spcBef>
              <a:buFont typeface="Arial"/>
              <a:buAutoNum type="arabicPeriod" startAt="2"/>
              <a:tabLst>
                <a:tab pos="581025" algn="l"/>
              </a:tabLst>
            </a:pPr>
            <a:r>
              <a:rPr dirty="0" sz="1800" spc="-180">
                <a:latin typeface="Arial MT"/>
                <a:cs typeface="Arial MT"/>
              </a:rPr>
              <a:t>Ayağa</a:t>
            </a:r>
            <a:r>
              <a:rPr dirty="0" sz="1800" spc="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kalkmak,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vücudu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yükseltmek veya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adım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atmak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yasaktır.</a:t>
            </a:r>
            <a:endParaRPr sz="1800">
              <a:latin typeface="Arial MT"/>
              <a:cs typeface="Arial MT"/>
            </a:endParaRPr>
          </a:p>
          <a:p>
            <a:pPr marL="12700" marR="193675" indent="-635">
              <a:lnSpc>
                <a:spcPct val="130000"/>
              </a:lnSpc>
              <a:spcBef>
                <a:spcPts val="910"/>
              </a:spcBef>
            </a:pPr>
            <a:r>
              <a:rPr dirty="0" sz="1800" spc="-50" b="1">
                <a:latin typeface="Arial"/>
                <a:cs typeface="Arial"/>
              </a:rPr>
              <a:t>*TOP, </a:t>
            </a:r>
            <a:r>
              <a:rPr dirty="0" sz="1800" b="1">
                <a:latin typeface="Arial"/>
                <a:cs typeface="Arial"/>
              </a:rPr>
              <a:t>FİLE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ÜST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KENAR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SEVİYESİNİN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BÜTÜNÜYLE</a:t>
            </a:r>
            <a:r>
              <a:rPr dirty="0" u="heavy" sz="1800" spc="-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ÜZERİNDE</a:t>
            </a:r>
            <a:r>
              <a:rPr dirty="0" u="heavy" sz="18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DEĞİLSE</a:t>
            </a:r>
            <a:r>
              <a:rPr dirty="0" sz="1800" spc="-10" b="1">
                <a:latin typeface="Arial"/>
                <a:cs typeface="Arial"/>
              </a:rPr>
              <a:t>, </a:t>
            </a:r>
            <a:r>
              <a:rPr dirty="0" sz="1800" b="1">
                <a:latin typeface="Arial"/>
                <a:cs typeface="Arial"/>
              </a:rPr>
              <a:t>OYUN</a:t>
            </a:r>
            <a:r>
              <a:rPr dirty="0" sz="1800" spc="-1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ALANININ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HER</a:t>
            </a:r>
            <a:r>
              <a:rPr dirty="0" sz="1800" spc="-11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YERİNDEN,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30000"/>
              </a:lnSpc>
            </a:pPr>
            <a:r>
              <a:rPr dirty="0" sz="1800" spc="-10" b="1">
                <a:latin typeface="Arial"/>
                <a:cs typeface="Arial"/>
              </a:rPr>
              <a:t>*OYUNCULARIN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YÜKSELEREK</a:t>
            </a:r>
            <a:r>
              <a:rPr dirty="0" u="heavy" sz="1800" spc="-8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spc="-2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YAPTIKLARI</a:t>
            </a:r>
            <a:r>
              <a:rPr dirty="0" u="heavy" sz="18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BÜTÜN</a:t>
            </a:r>
            <a:r>
              <a:rPr dirty="0" u="heavy" sz="1800" spc="-6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VURUŞLAR</a:t>
            </a:r>
            <a:r>
              <a:rPr dirty="0" u="heavy" sz="1800" spc="-2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(1.,</a:t>
            </a:r>
            <a:r>
              <a:rPr dirty="0" u="heavy" sz="1800" spc="-5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2.,</a:t>
            </a:r>
            <a:r>
              <a:rPr dirty="0" u="heavy" sz="1800" spc="-6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spc="-2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3.</a:t>
            </a:r>
            <a:r>
              <a:rPr dirty="0" sz="18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u="heavy" sz="1800" spc="-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VURUŞ),</a:t>
            </a:r>
            <a:r>
              <a:rPr dirty="0" sz="1800" spc="-10" b="1">
                <a:latin typeface="Arial"/>
                <a:cs typeface="Arial"/>
              </a:rPr>
              <a:t>(KURTARIŞ</a:t>
            </a:r>
            <a:r>
              <a:rPr dirty="0" sz="1800" spc="-8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VURUŞLARI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50" b="1">
                <a:latin typeface="Arial"/>
                <a:cs typeface="Arial"/>
              </a:rPr>
              <a:t>VEYA</a:t>
            </a:r>
            <a:r>
              <a:rPr dirty="0" sz="1800" spc="-7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GEÇİŞ</a:t>
            </a:r>
            <a:r>
              <a:rPr dirty="0" sz="1800" spc="-8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BOŞLUĞUNDAN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GEÇEREK </a:t>
            </a:r>
            <a:r>
              <a:rPr dirty="0" sz="1800" b="1">
                <a:latin typeface="Arial"/>
                <a:cs typeface="Arial"/>
              </a:rPr>
              <a:t>RAKİP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OYUN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BOŞLUĞUNA</a:t>
            </a:r>
            <a:r>
              <a:rPr dirty="0" sz="1800" spc="-114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GİDEN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HÜCUM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NİTELİĞİ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KAZANAN VURUŞLAR),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800" b="1">
                <a:latin typeface="Arial"/>
                <a:cs typeface="Arial"/>
              </a:rPr>
              <a:t>**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0000"/>
                </a:solidFill>
                <a:latin typeface="Arial"/>
                <a:cs typeface="Arial"/>
              </a:rPr>
              <a:t>KURALLARA</a:t>
            </a:r>
            <a:r>
              <a:rPr dirty="0" sz="2000" spc="-1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0000"/>
                </a:solidFill>
                <a:latin typeface="Arial"/>
                <a:cs typeface="Arial"/>
              </a:rPr>
              <a:t>UYGUN</a:t>
            </a:r>
            <a:r>
              <a:rPr dirty="0" sz="2000" spc="-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0000"/>
                </a:solidFill>
                <a:latin typeface="Arial"/>
                <a:cs typeface="Arial"/>
              </a:rPr>
              <a:t>OLARAK</a:t>
            </a:r>
            <a:r>
              <a:rPr dirty="0" sz="2000" spc="-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Arial"/>
                <a:cs typeface="Arial"/>
              </a:rPr>
              <a:t>DEĞERLENDİRİLECEKTİR.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278646" y="442976"/>
            <a:ext cx="27158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OYUN</a:t>
            </a:r>
            <a:r>
              <a:rPr dirty="0" sz="1800" spc="-1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ALANI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İLE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TEMAS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755904" y="1412749"/>
            <a:ext cx="7859395" cy="4425950"/>
            <a:chOff x="755904" y="1412749"/>
            <a:chExt cx="7859395" cy="442595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904" y="1412749"/>
              <a:ext cx="7859268" cy="442569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192780" y="2048255"/>
              <a:ext cx="4255770" cy="0"/>
            </a:xfrm>
            <a:custGeom>
              <a:avLst/>
              <a:gdLst/>
              <a:ahLst/>
              <a:cxnLst/>
              <a:rect l="l" t="t" r="r" b="b"/>
              <a:pathLst>
                <a:path w="4255770" h="0">
                  <a:moveTo>
                    <a:pt x="0" y="0"/>
                  </a:moveTo>
                  <a:lnTo>
                    <a:pt x="4255770" y="0"/>
                  </a:lnTo>
                </a:path>
              </a:pathLst>
            </a:custGeom>
            <a:ln w="57912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419580" y="1961387"/>
              <a:ext cx="173990" cy="173990"/>
            </a:xfrm>
            <a:custGeom>
              <a:avLst/>
              <a:gdLst/>
              <a:ahLst/>
              <a:cxnLst/>
              <a:rect l="l" t="t" r="r" b="b"/>
              <a:pathLst>
                <a:path w="173990" h="173989">
                  <a:moveTo>
                    <a:pt x="12" y="0"/>
                  </a:moveTo>
                  <a:lnTo>
                    <a:pt x="0" y="173736"/>
                  </a:lnTo>
                  <a:lnTo>
                    <a:pt x="173748" y="8688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178" y="85610"/>
            <a:ext cx="6505575" cy="145224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2540">
              <a:lnSpc>
                <a:spcPct val="130000"/>
              </a:lnSpc>
              <a:spcBef>
                <a:spcPts val="100"/>
              </a:spcBef>
            </a:pPr>
            <a:r>
              <a:rPr dirty="0"/>
              <a:t>*ARKA</a:t>
            </a:r>
            <a:r>
              <a:rPr dirty="0" spc="-100"/>
              <a:t> </a:t>
            </a:r>
            <a:r>
              <a:rPr dirty="0"/>
              <a:t>BÖLGEDE</a:t>
            </a:r>
            <a:r>
              <a:rPr dirty="0" spc="-90"/>
              <a:t> </a:t>
            </a:r>
            <a:r>
              <a:rPr dirty="0" spc="-20"/>
              <a:t>BLOKTAN</a:t>
            </a:r>
            <a:r>
              <a:rPr dirty="0" spc="-50"/>
              <a:t> </a:t>
            </a:r>
            <a:r>
              <a:rPr dirty="0"/>
              <a:t>SEKEREK</a:t>
            </a:r>
            <a:r>
              <a:rPr dirty="0" spc="-105"/>
              <a:t> </a:t>
            </a:r>
            <a:r>
              <a:rPr dirty="0" spc="-10"/>
              <a:t>YÜKSELEN </a:t>
            </a:r>
            <a:r>
              <a:rPr dirty="0"/>
              <a:t>TOPLARI</a:t>
            </a:r>
            <a:r>
              <a:rPr dirty="0" spc="-55"/>
              <a:t> </a:t>
            </a:r>
            <a:r>
              <a:rPr dirty="0" spc="-10"/>
              <a:t>KURTARIRKEN,</a:t>
            </a:r>
            <a:r>
              <a:rPr dirty="0" spc="-30"/>
              <a:t> </a:t>
            </a:r>
            <a:r>
              <a:rPr dirty="0"/>
              <a:t>TOP</a:t>
            </a:r>
            <a:r>
              <a:rPr dirty="0" spc="-125"/>
              <a:t> </a:t>
            </a:r>
            <a:r>
              <a:rPr dirty="0"/>
              <a:t>FİLE</a:t>
            </a:r>
            <a:r>
              <a:rPr dirty="0" spc="-90"/>
              <a:t> </a:t>
            </a:r>
            <a:r>
              <a:rPr dirty="0"/>
              <a:t>ÜST</a:t>
            </a:r>
            <a:r>
              <a:rPr dirty="0" spc="-85"/>
              <a:t> </a:t>
            </a:r>
            <a:r>
              <a:rPr dirty="0" spc="-10"/>
              <a:t>KENAR </a:t>
            </a:r>
            <a:r>
              <a:rPr dirty="0"/>
              <a:t>SEVİYESİNİN</a:t>
            </a:r>
            <a:r>
              <a:rPr dirty="0" spc="-65"/>
              <a:t> </a:t>
            </a:r>
            <a:r>
              <a:rPr dirty="0"/>
              <a:t>ÜZERİNDE</a:t>
            </a:r>
            <a:r>
              <a:rPr dirty="0" spc="-35"/>
              <a:t> </a:t>
            </a:r>
            <a:r>
              <a:rPr dirty="0"/>
              <a:t>OLSA</a:t>
            </a:r>
            <a:r>
              <a:rPr dirty="0" spc="-120"/>
              <a:t> </a:t>
            </a:r>
            <a:r>
              <a:rPr dirty="0"/>
              <a:t>BİLE,</a:t>
            </a:r>
            <a:r>
              <a:rPr dirty="0" spc="400"/>
              <a:t> </a:t>
            </a:r>
            <a:r>
              <a:rPr dirty="0"/>
              <a:t>OYUNCUNUN</a:t>
            </a:r>
            <a:r>
              <a:rPr dirty="0" spc="-30"/>
              <a:t> </a:t>
            </a:r>
            <a:r>
              <a:rPr dirty="0" spc="-10"/>
              <a:t>VURUŞ ESNASINDA</a:t>
            </a:r>
            <a:r>
              <a:rPr dirty="0" spc="-90"/>
              <a:t> </a:t>
            </a:r>
            <a:r>
              <a:rPr dirty="0"/>
              <a:t>YÜKSELMESİNE</a:t>
            </a:r>
            <a:r>
              <a:rPr dirty="0" spc="-35"/>
              <a:t> </a:t>
            </a:r>
            <a:r>
              <a:rPr dirty="0"/>
              <a:t>İZİN</a:t>
            </a:r>
            <a:r>
              <a:rPr dirty="0" spc="-60"/>
              <a:t> </a:t>
            </a:r>
            <a:r>
              <a:rPr dirty="0" spc="-10"/>
              <a:t>VERİLİR.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1772411"/>
            <a:ext cx="4034028" cy="302056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8847" y="1772411"/>
            <a:ext cx="4239767" cy="3020568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837938" y="5036019"/>
            <a:ext cx="6948170" cy="14547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8580" marR="5080" indent="-56515">
              <a:lnSpc>
                <a:spcPct val="100000"/>
              </a:lnSpc>
              <a:spcBef>
                <a:spcPts val="95"/>
              </a:spcBef>
              <a:tabLst>
                <a:tab pos="2613025" algn="l"/>
              </a:tabLst>
            </a:pPr>
            <a:r>
              <a:rPr dirty="0" sz="1600" spc="-55" b="1">
                <a:latin typeface="Arial"/>
                <a:cs typeface="Arial"/>
              </a:rPr>
              <a:t>TOP,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FİLE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ÜST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KENAR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SEVİYESİNİN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BÜTÜNÜYLE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ÜZERİNDE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u="heavy" sz="16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DEĞİLSE</a:t>
            </a:r>
            <a:r>
              <a:rPr dirty="0" sz="1600" spc="-10" b="1">
                <a:latin typeface="Arial"/>
                <a:cs typeface="Arial"/>
              </a:rPr>
              <a:t>; </a:t>
            </a:r>
            <a:r>
              <a:rPr dirty="0" sz="1600" b="1">
                <a:solidFill>
                  <a:srgbClr val="FF0000"/>
                </a:solidFill>
                <a:latin typeface="Arial"/>
                <a:cs typeface="Arial"/>
              </a:rPr>
              <a:t>OYUNCU</a:t>
            </a:r>
            <a:r>
              <a:rPr dirty="0" sz="1600" spc="39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0000"/>
                </a:solidFill>
                <a:latin typeface="Arial"/>
                <a:cs typeface="Arial"/>
              </a:rPr>
              <a:t>YÜKSELEREK</a:t>
            </a:r>
            <a:r>
              <a:rPr dirty="0" sz="1600" b="1">
                <a:solidFill>
                  <a:srgbClr val="FF0000"/>
                </a:solidFill>
                <a:latin typeface="Arial"/>
                <a:cs typeface="Arial"/>
              </a:rPr>
              <a:t>	1.</a:t>
            </a:r>
            <a:r>
              <a:rPr dirty="0" sz="16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dirty="0" sz="16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0000"/>
                </a:solidFill>
                <a:latin typeface="Arial"/>
                <a:cs typeface="Arial"/>
              </a:rPr>
              <a:t>2.</a:t>
            </a:r>
            <a:r>
              <a:rPr dirty="0" sz="16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0000"/>
                </a:solidFill>
                <a:latin typeface="Arial"/>
                <a:cs typeface="Arial"/>
              </a:rPr>
              <a:t>VE</a:t>
            </a:r>
            <a:r>
              <a:rPr dirty="0" sz="16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0000"/>
                </a:solidFill>
                <a:latin typeface="Arial"/>
                <a:cs typeface="Arial"/>
              </a:rPr>
              <a:t>3.</a:t>
            </a:r>
            <a:r>
              <a:rPr dirty="0" sz="16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0000"/>
                </a:solidFill>
                <a:latin typeface="Arial"/>
                <a:cs typeface="Arial"/>
              </a:rPr>
              <a:t>VURUŞLARI</a:t>
            </a:r>
            <a:r>
              <a:rPr dirty="0" sz="1600" spc="434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0000"/>
                </a:solidFill>
                <a:latin typeface="Arial"/>
                <a:cs typeface="Arial"/>
              </a:rPr>
              <a:t>YAPILABİLİR.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35"/>
              </a:spcBef>
            </a:pPr>
            <a:endParaRPr sz="1600">
              <a:latin typeface="Arial"/>
              <a:cs typeface="Arial"/>
            </a:endParaRPr>
          </a:p>
          <a:p>
            <a:pPr marL="12700" marR="106045">
              <a:lnSpc>
                <a:spcPct val="100000"/>
              </a:lnSpc>
            </a:pPr>
            <a:r>
              <a:rPr dirty="0" sz="1600" b="1">
                <a:latin typeface="Arial"/>
                <a:cs typeface="Arial"/>
              </a:rPr>
              <a:t>BU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VURUŞLAR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RAKİP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OYUN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BOŞLUĞUNA</a:t>
            </a:r>
            <a:r>
              <a:rPr dirty="0" sz="1600" spc="-7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GEÇSE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BİLE,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KURALLARA </a:t>
            </a:r>
            <a:r>
              <a:rPr dirty="0" sz="1600" b="1">
                <a:latin typeface="Arial"/>
                <a:cs typeface="Arial"/>
              </a:rPr>
              <a:t>UYGUN</a:t>
            </a:r>
            <a:r>
              <a:rPr dirty="0" sz="1600" spc="-5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OLARAK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DEĞERLENDİRİLECEKTİR.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1812035"/>
            <a:ext cx="4104132" cy="339394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6779" y="1778507"/>
            <a:ext cx="4148328" cy="341833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266189" y="5538059"/>
            <a:ext cx="27343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65" b="1">
                <a:latin typeface="Arial"/>
                <a:cs typeface="Arial"/>
              </a:rPr>
              <a:t>HATA</a:t>
            </a:r>
            <a:r>
              <a:rPr dirty="0" sz="3600" spc="-125" b="1">
                <a:latin typeface="Arial"/>
                <a:cs typeface="Arial"/>
              </a:rPr>
              <a:t> </a:t>
            </a:r>
            <a:r>
              <a:rPr dirty="0" sz="3600" spc="-10" b="1">
                <a:latin typeface="Arial"/>
                <a:cs typeface="Arial"/>
              </a:rPr>
              <a:t>DEĞİL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503062" y="5530287"/>
            <a:ext cx="27343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65" b="1">
                <a:latin typeface="Arial"/>
                <a:cs typeface="Arial"/>
              </a:rPr>
              <a:t>HATA</a:t>
            </a:r>
            <a:r>
              <a:rPr dirty="0" sz="3600" spc="-125" b="1">
                <a:latin typeface="Arial"/>
                <a:cs typeface="Arial"/>
              </a:rPr>
              <a:t> </a:t>
            </a:r>
            <a:r>
              <a:rPr dirty="0" sz="3600" spc="-10" b="1">
                <a:latin typeface="Arial"/>
                <a:cs typeface="Arial"/>
              </a:rPr>
              <a:t>DEĞİL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" y="1263396"/>
            <a:ext cx="8865108" cy="379780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76909" y="5610067"/>
            <a:ext cx="27343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65" b="1">
                <a:latin typeface="Arial"/>
                <a:cs typeface="Arial"/>
              </a:rPr>
              <a:t>HATA</a:t>
            </a:r>
            <a:r>
              <a:rPr dirty="0" sz="3600" spc="-125" b="1">
                <a:latin typeface="Arial"/>
                <a:cs typeface="Arial"/>
              </a:rPr>
              <a:t> </a:t>
            </a:r>
            <a:r>
              <a:rPr dirty="0" sz="3600" spc="-10" b="1">
                <a:latin typeface="Arial"/>
                <a:cs typeface="Arial"/>
              </a:rPr>
              <a:t>DEĞİL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307761" y="5660816"/>
            <a:ext cx="27343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65" b="1">
                <a:latin typeface="Arial"/>
                <a:cs typeface="Arial"/>
              </a:rPr>
              <a:t>HATA</a:t>
            </a:r>
            <a:r>
              <a:rPr dirty="0" sz="3600" spc="-125" b="1">
                <a:latin typeface="Arial"/>
                <a:cs typeface="Arial"/>
              </a:rPr>
              <a:t> </a:t>
            </a:r>
            <a:r>
              <a:rPr dirty="0" sz="3600" spc="-10" b="1">
                <a:latin typeface="Arial"/>
                <a:cs typeface="Arial"/>
              </a:rPr>
              <a:t>DEĞİL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123" y="1504188"/>
            <a:ext cx="7740396" cy="397154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795943" y="5815995"/>
            <a:ext cx="27343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65" b="1">
                <a:latin typeface="Arial"/>
                <a:cs typeface="Arial"/>
              </a:rPr>
              <a:t>HATA</a:t>
            </a:r>
            <a:r>
              <a:rPr dirty="0" sz="3600" spc="-125" b="1">
                <a:latin typeface="Arial"/>
                <a:cs typeface="Arial"/>
              </a:rPr>
              <a:t> </a:t>
            </a:r>
            <a:r>
              <a:rPr dirty="0" sz="3600" spc="-10" b="1">
                <a:latin typeface="Arial"/>
                <a:cs typeface="Arial"/>
              </a:rPr>
              <a:t>DEĞİL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196" y="1053083"/>
            <a:ext cx="6780276" cy="568756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30176" y="3927342"/>
            <a:ext cx="8551545" cy="2561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079625" indent="-635">
              <a:lnSpc>
                <a:spcPct val="130000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TOPUN</a:t>
            </a:r>
            <a:r>
              <a:rPr dirty="0" sz="1600" spc="-8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RAKİP</a:t>
            </a:r>
            <a:r>
              <a:rPr dirty="0" sz="1600" spc="-10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ALANA</a:t>
            </a:r>
            <a:r>
              <a:rPr dirty="0" sz="1600" spc="-80" b="1">
                <a:latin typeface="Arial"/>
                <a:cs typeface="Arial"/>
              </a:rPr>
              <a:t> </a:t>
            </a:r>
            <a:r>
              <a:rPr dirty="0" u="heavy" sz="1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GEÇME</a:t>
            </a:r>
            <a:r>
              <a:rPr dirty="0" u="heavy" sz="1600" spc="-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İHTİMALİNİN</a:t>
            </a:r>
            <a:r>
              <a:rPr dirty="0" u="heavy" sz="16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OLMADIĞI</a:t>
            </a:r>
            <a:r>
              <a:rPr dirty="0" u="heavy" sz="16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sz="1600" spc="-20" b="1">
                <a:latin typeface="Arial"/>
                <a:cs typeface="Arial"/>
              </a:rPr>
              <a:t>TAKIMIN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İÇ </a:t>
            </a:r>
            <a:r>
              <a:rPr dirty="0" sz="1600" spc="-10" b="1">
                <a:latin typeface="Arial"/>
                <a:cs typeface="Arial"/>
              </a:rPr>
              <a:t>PASLAŞMALARINDA;</a:t>
            </a:r>
            <a:endParaRPr sz="1600">
              <a:latin typeface="Arial"/>
              <a:cs typeface="Arial"/>
            </a:endParaRPr>
          </a:p>
          <a:p>
            <a:pPr marL="68580">
              <a:lnSpc>
                <a:spcPct val="100000"/>
              </a:lnSpc>
              <a:spcBef>
                <a:spcPts val="575"/>
              </a:spcBef>
            </a:pPr>
            <a:r>
              <a:rPr dirty="0" sz="1600" b="1">
                <a:latin typeface="Arial"/>
                <a:cs typeface="Arial"/>
              </a:rPr>
              <a:t>File</a:t>
            </a:r>
            <a:r>
              <a:rPr dirty="0" sz="1600" spc="-5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üst</a:t>
            </a:r>
            <a:r>
              <a:rPr dirty="0" sz="1600" spc="-5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kenar</a:t>
            </a:r>
            <a:r>
              <a:rPr dirty="0" sz="1600" spc="-6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seviyesi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üzerindeki</a:t>
            </a:r>
            <a:r>
              <a:rPr dirty="0" sz="1600" spc="-5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topa,</a:t>
            </a:r>
            <a:r>
              <a:rPr dirty="0" sz="1600" spc="-5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oyuncunun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yükselerek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pas</a:t>
            </a:r>
            <a:r>
              <a:rPr dirty="0" sz="1600" spc="-5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atmasına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FF0000"/>
                </a:solidFill>
                <a:latin typeface="Arial"/>
                <a:cs typeface="Arial"/>
              </a:rPr>
              <a:t>izin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1041400" algn="l"/>
              </a:tabLst>
            </a:pPr>
            <a:r>
              <a:rPr dirty="0" u="heavy" sz="1600" spc="-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VERİLİR</a:t>
            </a:r>
            <a:r>
              <a:rPr dirty="0" sz="1600" b="1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1600" b="1">
                <a:latin typeface="Arial"/>
                <a:cs typeface="Arial"/>
              </a:rPr>
              <a:t>(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2. </a:t>
            </a:r>
            <a:r>
              <a:rPr dirty="0" sz="1600" spc="-10" b="1">
                <a:latin typeface="Arial"/>
                <a:cs typeface="Arial"/>
              </a:rPr>
              <a:t>VURUŞLARDA).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600" b="1">
                <a:latin typeface="Arial"/>
                <a:cs typeface="Arial"/>
              </a:rPr>
              <a:t>Atılan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pas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rakip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oyun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boşluğuna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geçerse</a:t>
            </a:r>
            <a:r>
              <a:rPr dirty="0" sz="1600" spc="355" b="1">
                <a:latin typeface="Arial"/>
                <a:cs typeface="Arial"/>
              </a:rPr>
              <a:t> </a:t>
            </a:r>
            <a:r>
              <a:rPr dirty="0" u="heavy" sz="16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HATADIR</a:t>
            </a:r>
            <a:r>
              <a:rPr dirty="0" sz="1600" spc="-10" b="1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30000"/>
              </a:lnSpc>
            </a:pPr>
            <a:r>
              <a:rPr dirty="0" sz="1600" b="1">
                <a:latin typeface="Arial"/>
                <a:cs typeface="Arial"/>
              </a:rPr>
              <a:t>RAKİBİN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OYUN</a:t>
            </a:r>
            <a:r>
              <a:rPr dirty="0" sz="1600" spc="-5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BOŞLUĞUNA</a:t>
            </a:r>
            <a:r>
              <a:rPr dirty="0" sz="1600" spc="-105" b="1">
                <a:latin typeface="Arial"/>
                <a:cs typeface="Arial"/>
              </a:rPr>
              <a:t> </a:t>
            </a:r>
            <a:r>
              <a:rPr dirty="0" u="heavy" sz="1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GEÇECEK</a:t>
            </a:r>
            <a:r>
              <a:rPr dirty="0" u="heavy" sz="1600" spc="-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TOPLARDA</a:t>
            </a:r>
            <a:r>
              <a:rPr dirty="0" sz="1600" b="1">
                <a:latin typeface="Arial"/>
                <a:cs typeface="Arial"/>
              </a:rPr>
              <a:t>,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OYUNCUNUN</a:t>
            </a:r>
            <a:r>
              <a:rPr dirty="0" sz="1600" spc="-6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TEMAS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ESNASINDA </a:t>
            </a:r>
            <a:r>
              <a:rPr dirty="0" sz="1600" b="1">
                <a:latin typeface="Arial"/>
                <a:cs typeface="Arial"/>
              </a:rPr>
              <a:t>YÜKSELEREK,</a:t>
            </a:r>
            <a:r>
              <a:rPr dirty="0" sz="1600" spc="-10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TOPU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KENDİ</a:t>
            </a:r>
            <a:r>
              <a:rPr dirty="0" sz="1600" spc="-5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OYUNCUSUNA</a:t>
            </a:r>
            <a:r>
              <a:rPr dirty="0" sz="1600" spc="-110" b="1">
                <a:latin typeface="Arial"/>
                <a:cs typeface="Arial"/>
              </a:rPr>
              <a:t> </a:t>
            </a:r>
            <a:r>
              <a:rPr dirty="0" sz="1600" spc="-45" b="1">
                <a:latin typeface="Arial"/>
                <a:cs typeface="Arial"/>
              </a:rPr>
              <a:t>PAS</a:t>
            </a:r>
            <a:r>
              <a:rPr dirty="0" sz="1600" spc="-6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ATMASI </a:t>
            </a:r>
            <a:r>
              <a:rPr dirty="0" u="sng" sz="1600" spc="-7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HATA</a:t>
            </a:r>
            <a:r>
              <a:rPr dirty="0" u="sng" sz="1600" spc="-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OLARAK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u="heavy" sz="16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DEĞERLENDİRİLİR</a:t>
            </a:r>
            <a:r>
              <a:rPr dirty="0" sz="1600" spc="-10" b="1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276" y="548640"/>
            <a:ext cx="5455920" cy="298094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88378" y="1151674"/>
            <a:ext cx="68408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526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4.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FIVB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KURAL DEĞİŞİKLİĞİ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spc="-50" b="1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KURAL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10.1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-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FİLEYİ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GEÇEN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TOP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-</a:t>
            </a:r>
            <a:r>
              <a:rPr dirty="0" sz="1800" spc="430" b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BALL</a:t>
            </a:r>
            <a:r>
              <a:rPr dirty="0" sz="1800" spc="-60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CROSSING</a:t>
            </a:r>
            <a:r>
              <a:rPr dirty="0" sz="1800" spc="-30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THE</a:t>
            </a:r>
            <a:r>
              <a:rPr dirty="0" sz="1800" spc="-45" b="1" i="1">
                <a:latin typeface="Arial"/>
                <a:cs typeface="Arial"/>
              </a:rPr>
              <a:t> </a:t>
            </a:r>
            <a:r>
              <a:rPr dirty="0" sz="1800" spc="-25" b="1" i="1">
                <a:latin typeface="Arial"/>
                <a:cs typeface="Arial"/>
              </a:rPr>
              <a:t>NET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74052" y="2415831"/>
            <a:ext cx="841375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10.1.2</a:t>
            </a:r>
            <a:r>
              <a:rPr dirty="0" sz="1800" spc="495" b="1">
                <a:latin typeface="Arial"/>
                <a:cs typeface="Arial"/>
              </a:rPr>
              <a:t>  </a:t>
            </a:r>
            <a:r>
              <a:rPr dirty="0" sz="1800" spc="-20">
                <a:latin typeface="Arial MT"/>
                <a:cs typeface="Arial MT"/>
              </a:rPr>
              <a:t>Takımın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u="sng" sz="1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birinci</a:t>
            </a:r>
            <a:r>
              <a:rPr dirty="0" u="sng" sz="18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800" spc="-1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vuruşundan</a:t>
            </a:r>
            <a:r>
              <a:rPr dirty="0" u="sng" sz="18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gelen</a:t>
            </a:r>
            <a:r>
              <a:rPr dirty="0" u="sng" sz="18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top</a:t>
            </a:r>
            <a:r>
              <a:rPr dirty="0" sz="1800">
                <a:latin typeface="Arial MT"/>
                <a:cs typeface="Arial MT"/>
              </a:rPr>
              <a:t>,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file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dikey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düzlemini, tamamen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ya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da </a:t>
            </a:r>
            <a:r>
              <a:rPr dirty="0" sz="1800">
                <a:latin typeface="Arial MT"/>
                <a:cs typeface="Arial MT"/>
              </a:rPr>
              <a:t>kısmen</a:t>
            </a:r>
            <a:r>
              <a:rPr dirty="0" sz="1800" spc="455">
                <a:latin typeface="Arial MT"/>
                <a:cs typeface="Arial MT"/>
              </a:rPr>
              <a:t> </a:t>
            </a:r>
            <a:r>
              <a:rPr dirty="0" sz="1800" spc="-45">
                <a:latin typeface="Arial MT"/>
                <a:cs typeface="Arial MT"/>
              </a:rPr>
              <a:t>geçiş</a:t>
            </a:r>
            <a:r>
              <a:rPr dirty="0" sz="1800" spc="465">
                <a:latin typeface="Arial MT"/>
                <a:cs typeface="Arial MT"/>
              </a:rPr>
              <a:t> </a:t>
            </a:r>
            <a:r>
              <a:rPr dirty="0" sz="1800" spc="-254">
                <a:latin typeface="Arial MT"/>
                <a:cs typeface="Arial MT"/>
              </a:rPr>
              <a:t>boşluğu</a:t>
            </a:r>
            <a:r>
              <a:rPr dirty="0" sz="1800" spc="465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dışından</a:t>
            </a:r>
            <a:r>
              <a:rPr dirty="0" sz="1800" spc="46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geçerek</a:t>
            </a:r>
            <a:r>
              <a:rPr dirty="0" sz="1800" spc="47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rakibin</a:t>
            </a:r>
            <a:r>
              <a:rPr dirty="0" sz="1800" spc="4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serbest</a:t>
            </a:r>
            <a:r>
              <a:rPr dirty="0" sz="1800" spc="459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bölgesine</a:t>
            </a:r>
            <a:r>
              <a:rPr dirty="0" sz="1800" spc="470">
                <a:latin typeface="Arial MT"/>
                <a:cs typeface="Arial MT"/>
              </a:rPr>
              <a:t> </a:t>
            </a:r>
            <a:r>
              <a:rPr dirty="0" sz="1800" spc="-60">
                <a:latin typeface="Arial MT"/>
                <a:cs typeface="Arial MT"/>
              </a:rPr>
              <a:t>girdiğinde, </a:t>
            </a:r>
            <a:r>
              <a:rPr dirty="0" sz="1800">
                <a:latin typeface="Arial MT"/>
                <a:cs typeface="Arial MT"/>
              </a:rPr>
              <a:t>takımın</a:t>
            </a:r>
            <a:r>
              <a:rPr dirty="0" sz="1800" spc="45">
                <a:latin typeface="Arial MT"/>
                <a:cs typeface="Arial MT"/>
              </a:rPr>
              <a:t> </a:t>
            </a:r>
            <a:r>
              <a:rPr dirty="0" sz="1800" spc="-175">
                <a:latin typeface="Arial MT"/>
                <a:cs typeface="Arial MT"/>
              </a:rPr>
              <a:t>vuruş</a:t>
            </a:r>
            <a:r>
              <a:rPr dirty="0" sz="1800" spc="7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limiti</a:t>
            </a:r>
            <a:r>
              <a:rPr dirty="0" sz="1800" spc="6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dahilinde</a:t>
            </a:r>
            <a:r>
              <a:rPr dirty="0" sz="1800" spc="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kalmak</a:t>
            </a:r>
            <a:r>
              <a:rPr dirty="0" sz="1800" spc="65">
                <a:latin typeface="Arial MT"/>
                <a:cs typeface="Arial MT"/>
              </a:rPr>
              <a:t> </a:t>
            </a:r>
            <a:r>
              <a:rPr dirty="0" sz="1800" spc="-80">
                <a:latin typeface="Arial MT"/>
                <a:cs typeface="Arial MT"/>
              </a:rPr>
              <a:t>koşuluyla,</a:t>
            </a:r>
            <a:r>
              <a:rPr dirty="0" sz="1800" spc="7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geri</a:t>
            </a:r>
            <a:r>
              <a:rPr dirty="0" sz="1800" spc="6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oynanabilir.</a:t>
            </a:r>
            <a:r>
              <a:rPr dirty="0" sz="1800" spc="7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Ancak</a:t>
            </a:r>
            <a:r>
              <a:rPr dirty="0" sz="1800" spc="6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bu</a:t>
            </a:r>
            <a:r>
              <a:rPr dirty="0" sz="1800" spc="6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esnada </a:t>
            </a:r>
            <a:r>
              <a:rPr dirty="0" sz="1800">
                <a:latin typeface="Arial MT"/>
                <a:cs typeface="Arial MT"/>
              </a:rPr>
              <a:t>topu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geri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çeviren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oyuncu: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03" y="1124711"/>
            <a:ext cx="6710172" cy="554278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30259" y="1339697"/>
            <a:ext cx="8361045" cy="1671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643255" marR="5080" indent="-631190">
              <a:lnSpc>
                <a:spcPct val="100000"/>
              </a:lnSpc>
              <a:spcBef>
                <a:spcPts val="100"/>
              </a:spcBef>
              <a:tabLst>
                <a:tab pos="1557655" algn="l"/>
              </a:tabLst>
            </a:pPr>
            <a:r>
              <a:rPr dirty="0" sz="1800" spc="-10" b="1">
                <a:latin typeface="Arial"/>
                <a:cs typeface="Arial"/>
              </a:rPr>
              <a:t>10.1.2.2</a:t>
            </a:r>
            <a:r>
              <a:rPr dirty="0" sz="1800" b="1">
                <a:latin typeface="Arial"/>
                <a:cs typeface="Arial"/>
              </a:rPr>
              <a:t>	</a:t>
            </a:r>
            <a:r>
              <a:rPr dirty="0" sz="1800">
                <a:latin typeface="Arial MT"/>
                <a:cs typeface="Arial MT"/>
              </a:rPr>
              <a:t>Topu</a:t>
            </a:r>
            <a:r>
              <a:rPr dirty="0" sz="1800" spc="9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file</a:t>
            </a:r>
            <a:r>
              <a:rPr dirty="0" sz="1800" spc="9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dikey</a:t>
            </a:r>
            <a:r>
              <a:rPr dirty="0" sz="1800" spc="8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düzleminin</a:t>
            </a:r>
            <a:r>
              <a:rPr dirty="0" sz="1800" spc="9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aynı</a:t>
            </a:r>
            <a:r>
              <a:rPr dirty="0" sz="1800" spc="9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tarafından</a:t>
            </a:r>
            <a:r>
              <a:rPr dirty="0" sz="1800" spc="9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</a:t>
            </a:r>
            <a:r>
              <a:rPr dirty="0" sz="1800" spc="10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yine</a:t>
            </a:r>
            <a:r>
              <a:rPr dirty="0" sz="1800" spc="9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tamamen</a:t>
            </a:r>
            <a:r>
              <a:rPr dirty="0" sz="1800" spc="10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ya</a:t>
            </a:r>
            <a:r>
              <a:rPr dirty="0" sz="1800" spc="95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da </a:t>
            </a:r>
            <a:r>
              <a:rPr dirty="0" sz="1800">
                <a:latin typeface="Arial MT"/>
                <a:cs typeface="Arial MT"/>
              </a:rPr>
              <a:t>kısmen</a:t>
            </a:r>
            <a:r>
              <a:rPr dirty="0" sz="1800" spc="95">
                <a:latin typeface="Arial MT"/>
                <a:cs typeface="Arial MT"/>
              </a:rPr>
              <a:t> </a:t>
            </a:r>
            <a:r>
              <a:rPr dirty="0" sz="1800" spc="-145">
                <a:latin typeface="Arial MT"/>
                <a:cs typeface="Arial MT"/>
              </a:rPr>
              <a:t>geçiş</a:t>
            </a:r>
            <a:r>
              <a:rPr dirty="0" sz="1800" spc="125">
                <a:latin typeface="Arial MT"/>
                <a:cs typeface="Arial MT"/>
              </a:rPr>
              <a:t> </a:t>
            </a:r>
            <a:r>
              <a:rPr dirty="0" sz="1800" spc="-254">
                <a:latin typeface="Arial MT"/>
                <a:cs typeface="Arial MT"/>
              </a:rPr>
              <a:t>boşluğu</a:t>
            </a:r>
            <a:r>
              <a:rPr dirty="0" sz="1800" spc="130">
                <a:latin typeface="Arial MT"/>
                <a:cs typeface="Arial MT"/>
              </a:rPr>
              <a:t> </a:t>
            </a:r>
            <a:r>
              <a:rPr dirty="0" sz="1800" spc="-90">
                <a:latin typeface="Arial MT"/>
                <a:cs typeface="Arial MT"/>
              </a:rPr>
              <a:t>dışından</a:t>
            </a:r>
            <a:r>
              <a:rPr dirty="0" sz="1800" spc="114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geçirerek</a:t>
            </a:r>
            <a:r>
              <a:rPr dirty="0" sz="1800" spc="114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geriye</a:t>
            </a:r>
            <a:r>
              <a:rPr dirty="0" sz="1800" spc="114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çevirmelidir.</a:t>
            </a:r>
            <a:r>
              <a:rPr dirty="0" sz="1800" spc="125">
                <a:latin typeface="Arial MT"/>
                <a:cs typeface="Arial MT"/>
              </a:rPr>
              <a:t> </a:t>
            </a:r>
            <a:r>
              <a:rPr dirty="0" u="sng" sz="1800" spc="-17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Eğer</a:t>
            </a:r>
            <a:r>
              <a:rPr dirty="0" u="sng" sz="1800" spc="114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topu</a:t>
            </a:r>
            <a:r>
              <a:rPr dirty="0" u="sng" sz="1800" spc="13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800" spc="-2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bu</a:t>
            </a:r>
            <a:r>
              <a:rPr dirty="0" sz="1800" spc="-2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u="sng" sz="1800" spc="-14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şekilde</a:t>
            </a:r>
            <a:r>
              <a:rPr dirty="0" u="sng" sz="1800" spc="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geri</a:t>
            </a:r>
            <a:r>
              <a:rPr dirty="0" u="sng" sz="1800" spc="-5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çeviremezse</a:t>
            </a:r>
            <a:r>
              <a:rPr dirty="0" u="sng" sz="1800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pozisyon</a:t>
            </a:r>
            <a:r>
              <a:rPr dirty="0" u="sng" sz="1800" spc="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“Hariç</a:t>
            </a:r>
            <a:r>
              <a:rPr dirty="0" u="sng" sz="1800" spc="-5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800" spc="-4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Top”</a:t>
            </a:r>
            <a:r>
              <a:rPr dirty="0" u="sng" sz="1800" spc="-3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olarak</a:t>
            </a:r>
            <a:r>
              <a:rPr dirty="0" u="sng" sz="1800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8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değerlendirilir.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800">
              <a:latin typeface="Arial MT"/>
              <a:cs typeface="Arial MT"/>
            </a:endParaRPr>
          </a:p>
          <a:p>
            <a:pPr marL="64389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Rakip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takım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böyle bir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hareketi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engelleyemez.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76580">
              <a:lnSpc>
                <a:spcPct val="100000"/>
              </a:lnSpc>
              <a:spcBef>
                <a:spcPts val="100"/>
              </a:spcBef>
            </a:pPr>
            <a:r>
              <a:rPr dirty="0"/>
              <a:t>KURAL</a:t>
            </a:r>
            <a:r>
              <a:rPr dirty="0" spc="-15"/>
              <a:t> </a:t>
            </a:r>
            <a:r>
              <a:rPr dirty="0"/>
              <a:t>10.1</a:t>
            </a:r>
            <a:r>
              <a:rPr dirty="0" spc="-45"/>
              <a:t> </a:t>
            </a:r>
            <a:r>
              <a:rPr dirty="0"/>
              <a:t>-</a:t>
            </a:r>
            <a:r>
              <a:rPr dirty="0" spc="-35"/>
              <a:t> </a:t>
            </a:r>
            <a:r>
              <a:rPr dirty="0"/>
              <a:t>FİLEYİ</a:t>
            </a:r>
            <a:r>
              <a:rPr dirty="0" spc="-60"/>
              <a:t> </a:t>
            </a:r>
            <a:r>
              <a:rPr dirty="0"/>
              <a:t>GEÇEN</a:t>
            </a:r>
            <a:r>
              <a:rPr dirty="0" spc="-45"/>
              <a:t> </a:t>
            </a:r>
            <a:r>
              <a:rPr dirty="0" spc="-25"/>
              <a:t>TOP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61962" y="3876243"/>
            <a:ext cx="8340725" cy="1259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1840864" algn="l"/>
              </a:tabLst>
            </a:pPr>
            <a:r>
              <a:rPr dirty="0" sz="1800" spc="-10" b="1">
                <a:solidFill>
                  <a:srgbClr val="FF0000"/>
                </a:solidFill>
                <a:latin typeface="Arial"/>
                <a:cs typeface="Arial"/>
              </a:rPr>
              <a:t>10.1.2.3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FF0000"/>
                </a:solidFill>
                <a:latin typeface="Arial MT"/>
                <a:cs typeface="Arial MT"/>
              </a:rPr>
              <a:t>Takımın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 2.</a:t>
            </a:r>
            <a:r>
              <a:rPr dirty="0" sz="1800" spc="-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veya</a:t>
            </a:r>
            <a:r>
              <a:rPr dirty="0" sz="1800" spc="3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3.</a:t>
            </a:r>
            <a:r>
              <a:rPr dirty="0" sz="1800" spc="-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 spc="-165">
                <a:solidFill>
                  <a:srgbClr val="FF0000"/>
                </a:solidFill>
                <a:latin typeface="Arial MT"/>
                <a:cs typeface="Arial MT"/>
              </a:rPr>
              <a:t>vuruşu</a:t>
            </a:r>
            <a:r>
              <a:rPr dirty="0" sz="1800" spc="1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sonucunda,</a:t>
            </a:r>
            <a:r>
              <a:rPr dirty="0" sz="1800" spc="2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 spc="-195">
                <a:solidFill>
                  <a:srgbClr val="FF0000"/>
                </a:solidFill>
                <a:latin typeface="Arial MT"/>
                <a:cs typeface="Arial MT"/>
              </a:rPr>
              <a:t>geçiş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 spc="-190">
                <a:solidFill>
                  <a:srgbClr val="FF0000"/>
                </a:solidFill>
                <a:latin typeface="Arial MT"/>
                <a:cs typeface="Arial MT"/>
              </a:rPr>
              <a:t>boşluğunun</a:t>
            </a:r>
            <a:r>
              <a:rPr dirty="0" sz="1800" spc="3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Arial MT"/>
                <a:cs typeface="Arial MT"/>
              </a:rPr>
              <a:t>kısmen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veya</a:t>
            </a:r>
            <a:r>
              <a:rPr dirty="0" sz="1800" spc="-2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bütünüyle</a:t>
            </a:r>
            <a:r>
              <a:rPr dirty="0" sz="1800" spc="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 spc="-120">
                <a:solidFill>
                  <a:srgbClr val="FF0000"/>
                </a:solidFill>
                <a:latin typeface="Arial MT"/>
                <a:cs typeface="Arial MT"/>
              </a:rPr>
              <a:t>dışından</a:t>
            </a:r>
            <a:r>
              <a:rPr dirty="0" sz="1800" spc="-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geçerek</a:t>
            </a:r>
            <a:r>
              <a:rPr dirty="0" sz="1800" spc="-2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rakibin</a:t>
            </a:r>
            <a:r>
              <a:rPr dirty="0" sz="1800" spc="-3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serbest</a:t>
            </a:r>
            <a:r>
              <a:rPr dirty="0" sz="1800" spc="-3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bölgesine</a:t>
            </a:r>
            <a:r>
              <a:rPr dirty="0" sz="1800" spc="-1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giden</a:t>
            </a:r>
            <a:r>
              <a:rPr dirty="0" sz="1800" spc="-3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top,</a:t>
            </a:r>
            <a:r>
              <a:rPr dirty="0" sz="1800" spc="-3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Arial MT"/>
                <a:cs typeface="Arial MT"/>
              </a:rPr>
              <a:t>geriye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oynanamaz</a:t>
            </a:r>
            <a:r>
              <a:rPr dirty="0" sz="1800" spc="-1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ve</a:t>
            </a:r>
            <a:r>
              <a:rPr dirty="0" sz="1800" spc="-3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file</a:t>
            </a:r>
            <a:r>
              <a:rPr dirty="0" sz="1800" spc="-3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dikey</a:t>
            </a:r>
            <a:r>
              <a:rPr dirty="0" sz="1800" spc="-1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düzlemini</a:t>
            </a:r>
            <a:r>
              <a:rPr dirty="0" sz="1800" spc="-1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 spc="-125">
                <a:solidFill>
                  <a:srgbClr val="FF0000"/>
                </a:solidFill>
                <a:latin typeface="Arial MT"/>
                <a:cs typeface="Arial MT"/>
              </a:rPr>
              <a:t>geçtiği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 anda</a:t>
            </a:r>
            <a:r>
              <a:rPr dirty="0" sz="1800" spc="-2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“Hariç</a:t>
            </a:r>
            <a:r>
              <a:rPr dirty="0" sz="1800" spc="-5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 spc="-45">
                <a:solidFill>
                  <a:srgbClr val="FF0000"/>
                </a:solidFill>
                <a:latin typeface="Arial MT"/>
                <a:cs typeface="Arial MT"/>
              </a:rPr>
              <a:t>Top”</a:t>
            </a:r>
            <a:r>
              <a:rPr dirty="0" sz="1800" spc="-4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olarak</a:t>
            </a:r>
            <a:r>
              <a:rPr dirty="0" sz="1800" spc="-1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Arial MT"/>
                <a:cs typeface="Arial MT"/>
              </a:rPr>
              <a:t>değerlendirilir.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4120" y="188976"/>
            <a:ext cx="4085844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97603" y="999553"/>
            <a:ext cx="7553325" cy="154940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800" b="1">
                <a:latin typeface="Arial"/>
                <a:cs typeface="Arial"/>
              </a:rPr>
              <a:t>12.4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SERVİSİN</a:t>
            </a:r>
            <a:r>
              <a:rPr dirty="0" sz="1800" spc="-7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ATILMASI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95"/>
              </a:spcBef>
            </a:pPr>
            <a:r>
              <a:rPr dirty="0" sz="1800" b="1">
                <a:latin typeface="Arial"/>
                <a:cs typeface="Arial"/>
              </a:rPr>
              <a:t>12.4.3</a:t>
            </a:r>
            <a:r>
              <a:rPr dirty="0" sz="1800" spc="-75" b="1">
                <a:latin typeface="Arial"/>
                <a:cs typeface="Arial"/>
              </a:rPr>
              <a:t> </a:t>
            </a:r>
            <a:r>
              <a:rPr dirty="0" sz="1800">
                <a:latin typeface="Arial MT"/>
                <a:cs typeface="Arial MT"/>
              </a:rPr>
              <a:t>Servis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kullanan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oyuncunun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kalçaları,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servis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165">
                <a:latin typeface="Arial MT"/>
                <a:cs typeface="Arial MT"/>
              </a:rPr>
              <a:t>vuruşu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anında,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ne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oyun </a:t>
            </a:r>
            <a:r>
              <a:rPr dirty="0" sz="1800">
                <a:latin typeface="Arial MT"/>
                <a:cs typeface="Arial MT"/>
              </a:rPr>
              <a:t>alanına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(dip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çizgi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dahil)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ne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servis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bölgesi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10">
                <a:latin typeface="Arial MT"/>
                <a:cs typeface="Arial MT"/>
              </a:rPr>
              <a:t>dışındaki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zemine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temas etmemelidir.</a:t>
            </a:r>
            <a:r>
              <a:rPr dirty="0" sz="1800" spc="-8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Servisçinin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ayağı</a:t>
            </a:r>
            <a:r>
              <a:rPr dirty="0" sz="1800" spc="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(ayakları),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150">
                <a:latin typeface="Arial MT"/>
                <a:cs typeface="Arial MT"/>
              </a:rPr>
              <a:t>bacağı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(bacakları)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veya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eli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(elleri) </a:t>
            </a:r>
            <a:r>
              <a:rPr dirty="0" sz="1800">
                <a:latin typeface="Arial MT"/>
                <a:cs typeface="Arial MT"/>
              </a:rPr>
              <a:t>oyun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alanına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veya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servis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bölgesi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105">
                <a:latin typeface="Arial MT"/>
                <a:cs typeface="Arial MT"/>
              </a:rPr>
              <a:t>dışındaki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serbest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bölgeye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temas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edebilir.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8636" y="2997707"/>
            <a:ext cx="6292596" cy="338480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1447" y="975486"/>
            <a:ext cx="8644890" cy="4265295"/>
          </a:xfrm>
          <a:prstGeom prst="rect">
            <a:avLst/>
          </a:prstGeom>
        </p:spPr>
        <p:txBody>
          <a:bodyPr wrap="square" lIns="0" tIns="14668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1155"/>
              </a:spcBef>
            </a:pPr>
            <a:r>
              <a:rPr dirty="0" sz="1800" b="1">
                <a:latin typeface="Arial"/>
                <a:cs typeface="Arial"/>
              </a:rPr>
              <a:t>3.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FIVB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KURAL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DEĞİŞİKLİĞİ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–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KURAL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12.5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PERDELEME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spc="-10" b="1" i="1">
                <a:latin typeface="Arial"/>
                <a:cs typeface="Arial"/>
              </a:rPr>
              <a:t>SCREENING</a:t>
            </a:r>
            <a:endParaRPr sz="1800">
              <a:latin typeface="Arial"/>
              <a:cs typeface="Arial"/>
            </a:endParaRPr>
          </a:p>
          <a:p>
            <a:pPr algn="just" marL="12700" marR="132715">
              <a:lnSpc>
                <a:spcPct val="100000"/>
              </a:lnSpc>
              <a:spcBef>
                <a:spcPts val="1055"/>
              </a:spcBef>
            </a:pPr>
            <a:r>
              <a:rPr dirty="0" sz="1800">
                <a:latin typeface="Arial MT"/>
                <a:cs typeface="Arial MT"/>
              </a:rPr>
              <a:t>Bu</a:t>
            </a:r>
            <a:r>
              <a:rPr dirty="0" sz="1800" spc="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kural</a:t>
            </a:r>
            <a:r>
              <a:rPr dirty="0" sz="1800" spc="45">
                <a:latin typeface="Arial MT"/>
                <a:cs typeface="Arial MT"/>
              </a:rPr>
              <a:t> </a:t>
            </a:r>
            <a:r>
              <a:rPr dirty="0" sz="1800" spc="-190">
                <a:latin typeface="Arial MT"/>
                <a:cs typeface="Arial MT"/>
              </a:rPr>
              <a:t>değişikliğinin</a:t>
            </a:r>
            <a:r>
              <a:rPr dirty="0" sz="1800" spc="6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amacı,</a:t>
            </a:r>
            <a:r>
              <a:rPr dirty="0" sz="1800" spc="6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sporumuzun</a:t>
            </a:r>
            <a:r>
              <a:rPr dirty="0" sz="1800" spc="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benzersiz</a:t>
            </a:r>
            <a:r>
              <a:rPr dirty="0" sz="1800" spc="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özelliklerini</a:t>
            </a:r>
            <a:r>
              <a:rPr dirty="0" sz="1800" spc="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korurken,</a:t>
            </a:r>
            <a:r>
              <a:rPr dirty="0" sz="1800" spc="5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Voleybol </a:t>
            </a:r>
            <a:r>
              <a:rPr dirty="0" sz="1800">
                <a:latin typeface="Arial MT"/>
                <a:cs typeface="Arial MT"/>
              </a:rPr>
              <a:t>ve</a:t>
            </a:r>
            <a:r>
              <a:rPr dirty="0" sz="1800" spc="17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Oturarak</a:t>
            </a:r>
            <a:r>
              <a:rPr dirty="0" sz="1800" spc="18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ParaVoleybol</a:t>
            </a:r>
            <a:r>
              <a:rPr dirty="0" sz="1800" spc="18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(Oturarak</a:t>
            </a:r>
            <a:r>
              <a:rPr dirty="0" sz="1800" spc="18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Voleybol)</a:t>
            </a:r>
            <a:r>
              <a:rPr dirty="0" sz="1800" spc="18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arasında</a:t>
            </a:r>
            <a:r>
              <a:rPr dirty="0" sz="1800" spc="18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net</a:t>
            </a:r>
            <a:r>
              <a:rPr dirty="0" sz="1800" spc="18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bir</a:t>
            </a:r>
            <a:r>
              <a:rPr dirty="0" sz="1800" spc="185">
                <a:latin typeface="Arial MT"/>
                <a:cs typeface="Arial MT"/>
              </a:rPr>
              <a:t> </a:t>
            </a:r>
            <a:r>
              <a:rPr dirty="0" sz="1800" spc="-75">
                <a:latin typeface="Arial MT"/>
                <a:cs typeface="Arial MT"/>
              </a:rPr>
              <a:t>bağlantı</a:t>
            </a:r>
            <a:r>
              <a:rPr dirty="0" sz="1800" spc="185">
                <a:latin typeface="Arial MT"/>
                <a:cs typeface="Arial MT"/>
              </a:rPr>
              <a:t> </a:t>
            </a:r>
            <a:r>
              <a:rPr dirty="0" sz="1800" spc="-85">
                <a:latin typeface="Arial MT"/>
                <a:cs typeface="Arial MT"/>
              </a:rPr>
              <a:t>sağlamak </a:t>
            </a:r>
            <a:r>
              <a:rPr dirty="0" sz="1800">
                <a:latin typeface="Arial MT"/>
                <a:cs typeface="Arial MT"/>
              </a:rPr>
              <a:t>için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WPV'yi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FIVB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Voleybol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Kuralları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ile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uyumlu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hale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getirmektir.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1800">
              <a:latin typeface="Arial MT"/>
              <a:cs typeface="Arial MT"/>
            </a:endParaRPr>
          </a:p>
          <a:p>
            <a:pPr algn="just" marL="10287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Kural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12.5.2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için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yeni</a:t>
            </a:r>
            <a:r>
              <a:rPr dirty="0" sz="1800" spc="-20" b="1">
                <a:latin typeface="Arial"/>
                <a:cs typeface="Arial"/>
              </a:rPr>
              <a:t> metin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algn="just" marL="102235" marR="5080" indent="635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Servis</a:t>
            </a:r>
            <a:r>
              <a:rPr dirty="0" sz="1800" spc="47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kullanan</a:t>
            </a:r>
            <a:r>
              <a:rPr dirty="0" sz="1800" spc="47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takımın</a:t>
            </a:r>
            <a:r>
              <a:rPr dirty="0" sz="1800" spc="47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bir</a:t>
            </a:r>
            <a:r>
              <a:rPr dirty="0" sz="1800" spc="48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ya</a:t>
            </a:r>
            <a:r>
              <a:rPr dirty="0" sz="1800" spc="47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da</a:t>
            </a:r>
            <a:r>
              <a:rPr dirty="0" sz="1800" spc="47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bir</a:t>
            </a:r>
            <a:r>
              <a:rPr dirty="0" sz="1800" spc="47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grup</a:t>
            </a:r>
            <a:r>
              <a:rPr dirty="0" sz="1800" spc="47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oyuncusu,</a:t>
            </a:r>
            <a:r>
              <a:rPr dirty="0" sz="1800" spc="48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servis</a:t>
            </a:r>
            <a:r>
              <a:rPr dirty="0" sz="1800" spc="475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kullanıldığı</a:t>
            </a:r>
            <a:r>
              <a:rPr dirty="0" sz="1800" spc="47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sırada </a:t>
            </a:r>
            <a:r>
              <a:rPr dirty="0" sz="1800">
                <a:latin typeface="Arial MT"/>
                <a:cs typeface="Arial MT"/>
              </a:rPr>
              <a:t>kollarını</a:t>
            </a:r>
            <a:r>
              <a:rPr dirty="0" sz="1800" spc="39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sallarsa</a:t>
            </a:r>
            <a:r>
              <a:rPr dirty="0" sz="1800" spc="40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veya</a:t>
            </a:r>
            <a:r>
              <a:rPr dirty="0" sz="1800" spc="4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yanlamasına</a:t>
            </a:r>
            <a:r>
              <a:rPr dirty="0" sz="1800" spc="40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hareket</a:t>
            </a:r>
            <a:r>
              <a:rPr dirty="0" sz="1800" spc="4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ederse</a:t>
            </a:r>
            <a:r>
              <a:rPr dirty="0" sz="1800" spc="40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ya</a:t>
            </a:r>
            <a:r>
              <a:rPr dirty="0" sz="1800" spc="40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da</a:t>
            </a:r>
            <a:r>
              <a:rPr dirty="0" sz="1800" spc="39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oyuncular</a:t>
            </a:r>
            <a:r>
              <a:rPr dirty="0" sz="1800" spc="409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hem</a:t>
            </a:r>
            <a:r>
              <a:rPr dirty="0" sz="1800" spc="39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servis </a:t>
            </a:r>
            <a:r>
              <a:rPr dirty="0" sz="1800" spc="-114">
                <a:latin typeface="Arial MT"/>
                <a:cs typeface="Arial MT"/>
              </a:rPr>
              <a:t>vuruşunu</a:t>
            </a:r>
            <a:r>
              <a:rPr dirty="0" sz="1800" spc="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hem</a:t>
            </a:r>
            <a:r>
              <a:rPr dirty="0" sz="1800" spc="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topun</a:t>
            </a:r>
            <a:r>
              <a:rPr dirty="0" sz="1800" spc="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file</a:t>
            </a:r>
            <a:r>
              <a:rPr dirty="0" sz="1800" spc="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dikey</a:t>
            </a:r>
            <a:r>
              <a:rPr dirty="0" sz="1800" spc="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düzlemine</a:t>
            </a:r>
            <a:r>
              <a:rPr dirty="0" sz="1800" spc="55">
                <a:latin typeface="Arial MT"/>
                <a:cs typeface="Arial MT"/>
              </a:rPr>
              <a:t> </a:t>
            </a:r>
            <a:r>
              <a:rPr dirty="0" sz="1800" spc="-130">
                <a:latin typeface="Arial MT"/>
                <a:cs typeface="Arial MT"/>
              </a:rPr>
              <a:t>ulaşana</a:t>
            </a:r>
            <a:r>
              <a:rPr dirty="0" sz="1800" spc="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kadarki</a:t>
            </a:r>
            <a:r>
              <a:rPr dirty="0" sz="1800" spc="45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gidiş</a:t>
            </a:r>
            <a:r>
              <a:rPr dirty="0" sz="1800" spc="6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yönünü</a:t>
            </a:r>
            <a:r>
              <a:rPr dirty="0" sz="1800" spc="5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gizlemek </a:t>
            </a:r>
            <a:r>
              <a:rPr dirty="0" sz="1800">
                <a:latin typeface="Arial MT"/>
                <a:cs typeface="Arial MT"/>
              </a:rPr>
              <a:t>için</a:t>
            </a:r>
            <a:r>
              <a:rPr dirty="0" sz="1800" spc="1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grup</a:t>
            </a:r>
            <a:r>
              <a:rPr dirty="0" sz="1800" spc="1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halinde</a:t>
            </a:r>
            <a:r>
              <a:rPr dirty="0" sz="1800" spc="1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oturursa,</a:t>
            </a:r>
            <a:r>
              <a:rPr dirty="0" sz="1800" spc="195">
                <a:latin typeface="Arial MT"/>
                <a:cs typeface="Arial MT"/>
              </a:rPr>
              <a:t>   </a:t>
            </a:r>
            <a:r>
              <a:rPr dirty="0" sz="1800">
                <a:latin typeface="Arial MT"/>
                <a:cs typeface="Arial MT"/>
              </a:rPr>
              <a:t>perdeleme</a:t>
            </a:r>
            <a:r>
              <a:rPr dirty="0" sz="1800" spc="15">
                <a:latin typeface="Arial MT"/>
                <a:cs typeface="Arial MT"/>
              </a:rPr>
              <a:t>  </a:t>
            </a:r>
            <a:r>
              <a:rPr dirty="0" sz="1800" spc="-25">
                <a:latin typeface="Arial MT"/>
                <a:cs typeface="Arial MT"/>
              </a:rPr>
              <a:t>yapmış</a:t>
            </a:r>
            <a:r>
              <a:rPr dirty="0" sz="1800" spc="1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olur.</a:t>
            </a:r>
            <a:r>
              <a:rPr dirty="0" sz="1800" spc="15">
                <a:latin typeface="Arial MT"/>
                <a:cs typeface="Arial MT"/>
              </a:rPr>
              <a:t>  </a:t>
            </a:r>
            <a:r>
              <a:rPr dirty="0" sz="1800" spc="-20">
                <a:solidFill>
                  <a:srgbClr val="FF0000"/>
                </a:solidFill>
                <a:latin typeface="Arial MT"/>
                <a:cs typeface="Arial MT"/>
              </a:rPr>
              <a:t>Karşılayan</a:t>
            </a:r>
            <a:r>
              <a:rPr dirty="0" sz="1800" spc="15">
                <a:solidFill>
                  <a:srgbClr val="FF0000"/>
                </a:solidFill>
                <a:latin typeface="Arial MT"/>
                <a:cs typeface="Arial MT"/>
              </a:rPr>
              <a:t> 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takım,</a:t>
            </a:r>
            <a:r>
              <a:rPr dirty="0" sz="1800" spc="15">
                <a:solidFill>
                  <a:srgbClr val="FF0000"/>
                </a:solidFill>
                <a:latin typeface="Arial MT"/>
                <a:cs typeface="Arial MT"/>
              </a:rPr>
              <a:t>  </a:t>
            </a:r>
            <a:r>
              <a:rPr dirty="0" sz="1800" spc="-10">
                <a:solidFill>
                  <a:srgbClr val="FF0000"/>
                </a:solidFill>
                <a:latin typeface="Arial MT"/>
                <a:cs typeface="Arial MT"/>
              </a:rPr>
              <a:t>servis </a:t>
            </a:r>
            <a:r>
              <a:rPr dirty="0" sz="1800" spc="-70">
                <a:solidFill>
                  <a:srgbClr val="FF0000"/>
                </a:solidFill>
                <a:latin typeface="Arial MT"/>
                <a:cs typeface="Arial MT"/>
              </a:rPr>
              <a:t>vuruşunu</a:t>
            </a:r>
            <a:r>
              <a:rPr dirty="0" sz="1800" spc="24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veya</a:t>
            </a:r>
            <a:r>
              <a:rPr dirty="0" sz="1800" spc="26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topun</a:t>
            </a:r>
            <a:r>
              <a:rPr dirty="0" sz="1800" spc="25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file</a:t>
            </a:r>
            <a:r>
              <a:rPr dirty="0" sz="1800" spc="24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dikey</a:t>
            </a:r>
            <a:r>
              <a:rPr dirty="0" sz="1800" spc="22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düzlemine</a:t>
            </a:r>
            <a:r>
              <a:rPr dirty="0" sz="1800" spc="25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kadar</a:t>
            </a:r>
            <a:r>
              <a:rPr dirty="0" sz="1800" spc="254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ki</a:t>
            </a:r>
            <a:r>
              <a:rPr dirty="0" sz="1800" spc="24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 spc="-114">
                <a:solidFill>
                  <a:srgbClr val="FF0000"/>
                </a:solidFill>
                <a:latin typeface="Arial MT"/>
                <a:cs typeface="Arial MT"/>
              </a:rPr>
              <a:t>gidiş</a:t>
            </a:r>
            <a:r>
              <a:rPr dirty="0" sz="1800" spc="26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yönünü</a:t>
            </a:r>
            <a:r>
              <a:rPr dirty="0" sz="1800" spc="24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görebiliyorsa</a:t>
            </a:r>
            <a:r>
              <a:rPr dirty="0" sz="1800" spc="25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 spc="-25">
                <a:solidFill>
                  <a:srgbClr val="FF0000"/>
                </a:solidFill>
                <a:latin typeface="Arial MT"/>
                <a:cs typeface="Arial MT"/>
              </a:rPr>
              <a:t>bu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durumda</a:t>
            </a:r>
            <a:r>
              <a:rPr dirty="0" sz="1800" spc="-3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bir</a:t>
            </a:r>
            <a:r>
              <a:rPr dirty="0" sz="1800" spc="-2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perdelemeden</a:t>
            </a:r>
            <a:r>
              <a:rPr dirty="0" sz="1800" spc="-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söz</a:t>
            </a:r>
            <a:r>
              <a:rPr dirty="0" sz="1800" spc="-4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Arial MT"/>
                <a:cs typeface="Arial MT"/>
              </a:rPr>
              <a:t>edilemez.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99278" y="553465"/>
            <a:ext cx="8368665" cy="1865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3385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KURAL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12.5</a:t>
            </a:r>
            <a:r>
              <a:rPr dirty="0" sz="1800" spc="-8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PERDELEME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10"/>
              </a:spcBef>
            </a:pPr>
            <a:r>
              <a:rPr dirty="0" sz="1800" b="1">
                <a:latin typeface="Arial"/>
                <a:cs typeface="Arial"/>
              </a:rPr>
              <a:t>Yeni</a:t>
            </a:r>
            <a:r>
              <a:rPr dirty="0" sz="1800" spc="-8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Kural</a:t>
            </a:r>
            <a:r>
              <a:rPr dirty="0" sz="1800" spc="-7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12.5.3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315">
                <a:solidFill>
                  <a:srgbClr val="FF0000"/>
                </a:solidFill>
                <a:latin typeface="Arial MT"/>
                <a:cs typeface="Arial MT"/>
              </a:rPr>
              <a:t>Baş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 hakemin</a:t>
            </a:r>
            <a:r>
              <a:rPr dirty="0" sz="1800" spc="-4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servis</a:t>
            </a:r>
            <a:r>
              <a:rPr dirty="0" sz="1800" spc="-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 spc="-75">
                <a:solidFill>
                  <a:srgbClr val="FF0000"/>
                </a:solidFill>
                <a:latin typeface="Arial MT"/>
                <a:cs typeface="Arial MT"/>
              </a:rPr>
              <a:t>düdüğünden,</a:t>
            </a:r>
            <a:r>
              <a:rPr dirty="0" sz="1800" spc="1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servis</a:t>
            </a:r>
            <a:r>
              <a:rPr dirty="0" sz="1800" spc="-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 spc="-125">
                <a:solidFill>
                  <a:srgbClr val="FF0000"/>
                </a:solidFill>
                <a:latin typeface="Arial MT"/>
                <a:cs typeface="Arial MT"/>
              </a:rPr>
              <a:t>vuruşuna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 kadarki</a:t>
            </a:r>
            <a:r>
              <a:rPr dirty="0" sz="1800" spc="-1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süreçte,</a:t>
            </a:r>
            <a:r>
              <a:rPr dirty="0" sz="1800" spc="-1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servis</a:t>
            </a:r>
            <a:r>
              <a:rPr dirty="0" sz="1800" spc="-20">
                <a:solidFill>
                  <a:srgbClr val="FF0000"/>
                </a:solidFill>
                <a:latin typeface="Arial MT"/>
                <a:cs typeface="Arial MT"/>
              </a:rPr>
              <a:t> atan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takımın</a:t>
            </a:r>
            <a:r>
              <a:rPr dirty="0" sz="1800" spc="-6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herhangi</a:t>
            </a:r>
            <a:r>
              <a:rPr dirty="0" sz="1800" spc="-2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bir</a:t>
            </a:r>
            <a:r>
              <a:rPr dirty="0" sz="1800" spc="-2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oyuncusunun</a:t>
            </a:r>
            <a:r>
              <a:rPr dirty="0" sz="1800" spc="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ellerini</a:t>
            </a:r>
            <a:r>
              <a:rPr dirty="0" sz="1800" spc="-2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 spc="-140">
                <a:solidFill>
                  <a:srgbClr val="FF0000"/>
                </a:solidFill>
                <a:latin typeface="Arial MT"/>
                <a:cs typeface="Arial MT"/>
              </a:rPr>
              <a:t>başının</a:t>
            </a:r>
            <a:r>
              <a:rPr dirty="0" sz="1800" spc="1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üzerine</a:t>
            </a:r>
            <a:r>
              <a:rPr dirty="0" sz="1800" spc="-2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kaldırması</a:t>
            </a:r>
            <a:r>
              <a:rPr dirty="0" sz="1800" spc="-20">
                <a:solidFill>
                  <a:srgbClr val="FF0000"/>
                </a:solidFill>
                <a:latin typeface="Arial MT"/>
                <a:cs typeface="Arial MT"/>
              </a:rPr>
              <a:t> yasaktır.</a:t>
            </a:r>
            <a:r>
              <a:rPr dirty="0" sz="1800" spc="-10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 spc="-20">
                <a:solidFill>
                  <a:srgbClr val="FF0000"/>
                </a:solidFill>
                <a:latin typeface="Arial MT"/>
                <a:cs typeface="Arial MT"/>
              </a:rPr>
              <a:t>Arka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hat</a:t>
            </a:r>
            <a:r>
              <a:rPr dirty="0" sz="1800" spc="-4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oyuncularının</a:t>
            </a:r>
            <a:r>
              <a:rPr dirty="0" sz="1800" spc="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kolları</a:t>
            </a:r>
            <a:r>
              <a:rPr dirty="0" sz="1800" spc="-4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veya</a:t>
            </a:r>
            <a:r>
              <a:rPr dirty="0" sz="1800" spc="-1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elleri</a:t>
            </a:r>
            <a:r>
              <a:rPr dirty="0" sz="1800" spc="-3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ise,</a:t>
            </a:r>
            <a:r>
              <a:rPr dirty="0" sz="1800" spc="-4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omuzlarının</a:t>
            </a:r>
            <a:r>
              <a:rPr dirty="0" sz="1800" spc="-1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0000"/>
                </a:solidFill>
                <a:latin typeface="Arial MT"/>
                <a:cs typeface="Arial MT"/>
              </a:rPr>
              <a:t>üzerinde</a:t>
            </a:r>
            <a:r>
              <a:rPr dirty="0" sz="1800" spc="-2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Arial MT"/>
                <a:cs typeface="Arial MT"/>
              </a:rPr>
              <a:t>olamaz.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267" y="2852927"/>
            <a:ext cx="5573267" cy="348843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04" y="1484375"/>
            <a:ext cx="8855951" cy="453694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049005" y="553504"/>
            <a:ext cx="28149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KURAL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12.5</a:t>
            </a:r>
            <a:r>
              <a:rPr dirty="0" sz="1800" spc="-8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PERDELEME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0750" y="1229461"/>
            <a:ext cx="562800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12.6</a:t>
            </a:r>
            <a:r>
              <a:rPr dirty="0" spc="-65"/>
              <a:t> </a:t>
            </a:r>
            <a:r>
              <a:rPr dirty="0"/>
              <a:t>SERVİS</a:t>
            </a:r>
            <a:r>
              <a:rPr dirty="0" spc="-105"/>
              <a:t> </a:t>
            </a:r>
            <a:r>
              <a:rPr dirty="0" spc="-50"/>
              <a:t>ATMA</a:t>
            </a:r>
            <a:r>
              <a:rPr dirty="0" spc="-75"/>
              <a:t> </a:t>
            </a:r>
            <a:r>
              <a:rPr dirty="0" spc="-10"/>
              <a:t>ESNASINDA</a:t>
            </a:r>
            <a:r>
              <a:rPr dirty="0" spc="-95"/>
              <a:t> </a:t>
            </a:r>
            <a:r>
              <a:rPr dirty="0" spc="-25"/>
              <a:t>YAPILAN</a:t>
            </a:r>
            <a:r>
              <a:rPr dirty="0" spc="-5"/>
              <a:t> </a:t>
            </a:r>
            <a:r>
              <a:rPr dirty="0" spc="-10"/>
              <a:t>HATALAR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1266" y="1579905"/>
            <a:ext cx="47339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65200" algn="l"/>
              </a:tabLst>
            </a:pPr>
            <a:r>
              <a:rPr dirty="0" sz="1800" spc="-10" b="1">
                <a:latin typeface="Arial"/>
                <a:cs typeface="Arial"/>
              </a:rPr>
              <a:t>12.6.1.3</a:t>
            </a:r>
            <a:r>
              <a:rPr dirty="0" sz="1800" b="1">
                <a:latin typeface="Arial"/>
                <a:cs typeface="Arial"/>
              </a:rPr>
              <a:t>	</a:t>
            </a:r>
            <a:r>
              <a:rPr dirty="0" sz="1800">
                <a:latin typeface="Arial MT"/>
                <a:cs typeface="Arial MT"/>
              </a:rPr>
              <a:t>Kalçalarının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zeminle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teması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kesilirse</a:t>
            </a:r>
            <a:r>
              <a:rPr dirty="0" sz="1800" spc="-10" i="1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5567" y="2447544"/>
            <a:ext cx="3782567" cy="317296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4715" y="2412492"/>
            <a:ext cx="4177284" cy="3198875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560224" y="5814409"/>
            <a:ext cx="27343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65" b="1">
                <a:latin typeface="Arial"/>
                <a:cs typeface="Arial"/>
              </a:rPr>
              <a:t>HATA</a:t>
            </a:r>
            <a:r>
              <a:rPr dirty="0" sz="3600" spc="-125" b="1">
                <a:latin typeface="Arial"/>
                <a:cs typeface="Arial"/>
              </a:rPr>
              <a:t> </a:t>
            </a:r>
            <a:r>
              <a:rPr dirty="0" sz="3600" spc="-10" b="1">
                <a:latin typeface="Arial"/>
                <a:cs typeface="Arial"/>
              </a:rPr>
              <a:t>DEĞİL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626476" y="5834983"/>
            <a:ext cx="12166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50" b="1">
                <a:latin typeface="Arial"/>
                <a:cs typeface="Arial"/>
              </a:rPr>
              <a:t>HATA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4007" y="70103"/>
            <a:ext cx="9013190" cy="6693534"/>
          </a:xfrm>
          <a:custGeom>
            <a:avLst/>
            <a:gdLst/>
            <a:ahLst/>
            <a:cxnLst/>
            <a:rect l="l" t="t" r="r" b="b"/>
            <a:pathLst>
              <a:path w="9013190" h="6693534">
                <a:moveTo>
                  <a:pt x="0" y="329920"/>
                </a:moveTo>
                <a:lnTo>
                  <a:pt x="3577" y="281168"/>
                </a:lnTo>
                <a:lnTo>
                  <a:pt x="13968" y="234636"/>
                </a:lnTo>
                <a:lnTo>
                  <a:pt x="30664" y="190835"/>
                </a:lnTo>
                <a:lnTo>
                  <a:pt x="53153" y="150276"/>
                </a:lnTo>
                <a:lnTo>
                  <a:pt x="80925" y="113469"/>
                </a:lnTo>
                <a:lnTo>
                  <a:pt x="113469" y="80925"/>
                </a:lnTo>
                <a:lnTo>
                  <a:pt x="150276" y="53153"/>
                </a:lnTo>
                <a:lnTo>
                  <a:pt x="190835" y="30664"/>
                </a:lnTo>
                <a:lnTo>
                  <a:pt x="234636" y="13968"/>
                </a:lnTo>
                <a:lnTo>
                  <a:pt x="281168" y="3577"/>
                </a:lnTo>
                <a:lnTo>
                  <a:pt x="329920" y="0"/>
                </a:lnTo>
                <a:lnTo>
                  <a:pt x="8683015" y="0"/>
                </a:lnTo>
                <a:lnTo>
                  <a:pt x="8731767" y="3577"/>
                </a:lnTo>
                <a:lnTo>
                  <a:pt x="8778299" y="13968"/>
                </a:lnTo>
                <a:lnTo>
                  <a:pt x="8822100" y="30664"/>
                </a:lnTo>
                <a:lnTo>
                  <a:pt x="8862659" y="53153"/>
                </a:lnTo>
                <a:lnTo>
                  <a:pt x="8899466" y="80925"/>
                </a:lnTo>
                <a:lnTo>
                  <a:pt x="8932010" y="113469"/>
                </a:lnTo>
                <a:lnTo>
                  <a:pt x="8959782" y="150276"/>
                </a:lnTo>
                <a:lnTo>
                  <a:pt x="8982271" y="190835"/>
                </a:lnTo>
                <a:lnTo>
                  <a:pt x="8998967" y="234636"/>
                </a:lnTo>
                <a:lnTo>
                  <a:pt x="9009358" y="281168"/>
                </a:lnTo>
                <a:lnTo>
                  <a:pt x="9012936" y="329920"/>
                </a:lnTo>
                <a:lnTo>
                  <a:pt x="9012936" y="6363487"/>
                </a:lnTo>
                <a:lnTo>
                  <a:pt x="9009358" y="6412239"/>
                </a:lnTo>
                <a:lnTo>
                  <a:pt x="8998967" y="6458771"/>
                </a:lnTo>
                <a:lnTo>
                  <a:pt x="8982271" y="6502572"/>
                </a:lnTo>
                <a:lnTo>
                  <a:pt x="8959782" y="6543131"/>
                </a:lnTo>
                <a:lnTo>
                  <a:pt x="8932010" y="6579938"/>
                </a:lnTo>
                <a:lnTo>
                  <a:pt x="8899466" y="6612482"/>
                </a:lnTo>
                <a:lnTo>
                  <a:pt x="8862659" y="6640254"/>
                </a:lnTo>
                <a:lnTo>
                  <a:pt x="8822100" y="6662743"/>
                </a:lnTo>
                <a:lnTo>
                  <a:pt x="8778299" y="6679439"/>
                </a:lnTo>
                <a:lnTo>
                  <a:pt x="8731767" y="6689830"/>
                </a:lnTo>
                <a:lnTo>
                  <a:pt x="8683015" y="6693408"/>
                </a:lnTo>
                <a:lnTo>
                  <a:pt x="329920" y="6693408"/>
                </a:lnTo>
                <a:lnTo>
                  <a:pt x="281168" y="6689830"/>
                </a:lnTo>
                <a:lnTo>
                  <a:pt x="234636" y="6679439"/>
                </a:lnTo>
                <a:lnTo>
                  <a:pt x="190835" y="6662743"/>
                </a:lnTo>
                <a:lnTo>
                  <a:pt x="150276" y="6640254"/>
                </a:lnTo>
                <a:lnTo>
                  <a:pt x="113469" y="6612482"/>
                </a:lnTo>
                <a:lnTo>
                  <a:pt x="80925" y="6579938"/>
                </a:lnTo>
                <a:lnTo>
                  <a:pt x="53153" y="6543131"/>
                </a:lnTo>
                <a:lnTo>
                  <a:pt x="30664" y="6502572"/>
                </a:lnTo>
                <a:lnTo>
                  <a:pt x="13968" y="6458771"/>
                </a:lnTo>
                <a:lnTo>
                  <a:pt x="3577" y="6412239"/>
                </a:lnTo>
                <a:lnTo>
                  <a:pt x="0" y="6363487"/>
                </a:lnTo>
                <a:lnTo>
                  <a:pt x="0" y="32992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1844" y="300227"/>
            <a:ext cx="2001011" cy="69951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13473" y="1270012"/>
            <a:ext cx="8254365" cy="4970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3210" indent="-253365">
              <a:lnSpc>
                <a:spcPct val="100000"/>
              </a:lnSpc>
              <a:spcBef>
                <a:spcPts val="100"/>
              </a:spcBef>
              <a:buFont typeface="Arial"/>
              <a:buAutoNum type="arabicPeriod"/>
              <a:tabLst>
                <a:tab pos="283210" algn="l"/>
              </a:tabLst>
            </a:pPr>
            <a:r>
              <a:rPr dirty="0" sz="1800" b="1">
                <a:latin typeface="Arial"/>
                <a:cs typeface="Arial"/>
              </a:rPr>
              <a:t>OYUN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SAHASI</a:t>
            </a:r>
            <a:endParaRPr sz="1800">
              <a:latin typeface="Arial"/>
              <a:cs typeface="Arial"/>
            </a:endParaRPr>
          </a:p>
          <a:p>
            <a:pPr marL="29845" marR="559435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Oyun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sahası,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oyun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alanı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serbest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bölgeden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60">
                <a:latin typeface="Arial MT"/>
                <a:cs typeface="Arial MT"/>
              </a:rPr>
              <a:t>oluşur.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Bu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saha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dikdörtgen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ve </a:t>
            </a:r>
            <a:r>
              <a:rPr dirty="0" sz="1800">
                <a:latin typeface="Arial MT"/>
                <a:cs typeface="Arial MT"/>
              </a:rPr>
              <a:t>simetrik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olmalıdır</a:t>
            </a:r>
            <a:endParaRPr sz="1800">
              <a:latin typeface="Arial MT"/>
              <a:cs typeface="Arial MT"/>
            </a:endParaRPr>
          </a:p>
          <a:p>
            <a:pPr lvl="1" marL="409575" indent="-379730">
              <a:lnSpc>
                <a:spcPct val="100000"/>
              </a:lnSpc>
              <a:spcBef>
                <a:spcPts val="1205"/>
              </a:spcBef>
              <a:buAutoNum type="arabicPeriod"/>
              <a:tabLst>
                <a:tab pos="409575" algn="l"/>
              </a:tabLst>
            </a:pPr>
            <a:r>
              <a:rPr dirty="0" sz="1800" spc="-10" b="1">
                <a:latin typeface="Arial"/>
                <a:cs typeface="Arial"/>
              </a:rPr>
              <a:t>ÖLÇÜLER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800">
                <a:latin typeface="Arial MT"/>
                <a:cs typeface="Arial MT"/>
              </a:rPr>
              <a:t>Oyun</a:t>
            </a:r>
            <a:r>
              <a:rPr dirty="0" sz="1800" spc="1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alanı,</a:t>
            </a:r>
            <a:r>
              <a:rPr dirty="0" sz="1800" spc="120">
                <a:latin typeface="Arial MT"/>
                <a:cs typeface="Arial MT"/>
              </a:rPr>
              <a:t> </a:t>
            </a:r>
            <a:r>
              <a:rPr dirty="0" sz="1800" b="1">
                <a:latin typeface="Arial"/>
                <a:cs typeface="Arial"/>
              </a:rPr>
              <a:t>10x6</a:t>
            </a:r>
            <a:r>
              <a:rPr dirty="0" sz="1800" spc="114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</a:t>
            </a:r>
            <a:r>
              <a:rPr dirty="0" sz="1800" spc="110" b="1">
                <a:latin typeface="Arial"/>
                <a:cs typeface="Arial"/>
              </a:rPr>
              <a:t> </a:t>
            </a:r>
            <a:r>
              <a:rPr dirty="0" sz="1800">
                <a:latin typeface="Arial MT"/>
                <a:cs typeface="Arial MT"/>
              </a:rPr>
              <a:t>ölçülerinde</a:t>
            </a:r>
            <a:r>
              <a:rPr dirty="0" sz="1800" spc="114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bir</a:t>
            </a:r>
            <a:r>
              <a:rPr dirty="0" sz="1800" spc="1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dikdörtgendir</a:t>
            </a:r>
            <a:r>
              <a:rPr dirty="0" sz="1800" spc="114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</a:t>
            </a:r>
            <a:r>
              <a:rPr dirty="0" sz="1800" spc="1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her</a:t>
            </a:r>
            <a:r>
              <a:rPr dirty="0" sz="1800" spc="1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yönde</a:t>
            </a:r>
            <a:r>
              <a:rPr dirty="0" sz="1800" spc="1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en</a:t>
            </a:r>
            <a:r>
              <a:rPr dirty="0" sz="1800" spc="114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az</a:t>
            </a:r>
            <a:r>
              <a:rPr dirty="0" sz="1800" spc="130">
                <a:latin typeface="Arial MT"/>
                <a:cs typeface="Arial MT"/>
              </a:rPr>
              <a:t> </a:t>
            </a:r>
            <a:r>
              <a:rPr dirty="0" sz="1800" b="1">
                <a:latin typeface="Arial"/>
                <a:cs typeface="Arial"/>
              </a:rPr>
              <a:t>3</a:t>
            </a:r>
            <a:r>
              <a:rPr dirty="0" sz="1800" spc="125" b="1">
                <a:latin typeface="Arial"/>
                <a:cs typeface="Arial"/>
              </a:rPr>
              <a:t> </a:t>
            </a:r>
            <a:r>
              <a:rPr dirty="0" sz="1800" spc="-50" b="1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55">
                <a:latin typeface="Arial MT"/>
                <a:cs typeface="Arial MT"/>
              </a:rPr>
              <a:t>genişliğinde</a:t>
            </a:r>
            <a:r>
              <a:rPr dirty="0" sz="1800" spc="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olan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bir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serbest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bölge ile </a:t>
            </a:r>
            <a:r>
              <a:rPr dirty="0" sz="1800" spc="-10">
                <a:latin typeface="Arial MT"/>
                <a:cs typeface="Arial MT"/>
              </a:rPr>
              <a:t>çevrilmiştir.</a:t>
            </a:r>
            <a:endParaRPr sz="1800">
              <a:latin typeface="Arial MT"/>
              <a:cs typeface="Arial MT"/>
            </a:endParaRPr>
          </a:p>
          <a:p>
            <a:pPr marL="29845" marR="602615">
              <a:lnSpc>
                <a:spcPct val="100000"/>
              </a:lnSpc>
              <a:spcBef>
                <a:spcPts val="55"/>
              </a:spcBef>
            </a:pPr>
            <a:r>
              <a:rPr dirty="0" sz="1800">
                <a:latin typeface="Arial MT"/>
                <a:cs typeface="Arial MT"/>
              </a:rPr>
              <a:t>Oyun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sahasının üzerinde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bulunan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serbest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oyun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229">
                <a:latin typeface="Arial MT"/>
                <a:cs typeface="Arial MT"/>
              </a:rPr>
              <a:t>boşluğu,</a:t>
            </a:r>
            <a:r>
              <a:rPr dirty="0" sz="1800" spc="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her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türlü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engelden </a:t>
            </a:r>
            <a:r>
              <a:rPr dirty="0" sz="1800" spc="-75">
                <a:latin typeface="Arial MT"/>
                <a:cs typeface="Arial MT"/>
              </a:rPr>
              <a:t>arındırılmış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olmalıdır.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Serbest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oyun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229">
                <a:latin typeface="Arial MT"/>
                <a:cs typeface="Arial MT"/>
              </a:rPr>
              <a:t>boşluğu,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oyun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sahasının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yüzeyinden </a:t>
            </a:r>
            <a:r>
              <a:rPr dirty="0" sz="1800" spc="-75">
                <a:latin typeface="Arial MT"/>
                <a:cs typeface="Arial MT"/>
              </a:rPr>
              <a:t>ölçüldüğünde</a:t>
            </a:r>
            <a:r>
              <a:rPr dirty="0" sz="1800">
                <a:latin typeface="Arial MT"/>
                <a:cs typeface="Arial MT"/>
              </a:rPr>
              <a:t> en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az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7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yükseklikte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olmalıdır.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1800" b="1">
                <a:latin typeface="Arial"/>
                <a:cs typeface="Arial"/>
              </a:rPr>
              <a:t>1.3.3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45" b="1">
                <a:latin typeface="Arial"/>
                <a:cs typeface="Arial"/>
              </a:rPr>
              <a:t>ORTA</a:t>
            </a:r>
            <a:r>
              <a:rPr dirty="0" sz="1800" spc="-7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ÇİZGİ</a:t>
            </a:r>
            <a:endParaRPr sz="1800">
              <a:latin typeface="Arial"/>
              <a:cs typeface="Arial"/>
            </a:endParaRPr>
          </a:p>
          <a:p>
            <a:pPr algn="just" marL="56515" marR="327660" indent="-1270">
              <a:lnSpc>
                <a:spcPct val="100000"/>
              </a:lnSpc>
              <a:spcBef>
                <a:spcPts val="65"/>
              </a:spcBef>
            </a:pPr>
            <a:r>
              <a:rPr dirty="0" sz="1800">
                <a:latin typeface="Arial MT"/>
                <a:cs typeface="Arial MT"/>
              </a:rPr>
              <a:t>Orta</a:t>
            </a:r>
            <a:r>
              <a:rPr dirty="0" sz="1800" spc="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çizginin</a:t>
            </a:r>
            <a:r>
              <a:rPr dirty="0" sz="1800" spc="7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tam</a:t>
            </a:r>
            <a:r>
              <a:rPr dirty="0" sz="1800" spc="8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ortası,</a:t>
            </a:r>
            <a:r>
              <a:rPr dirty="0" sz="1800" spc="8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oyun</a:t>
            </a:r>
            <a:r>
              <a:rPr dirty="0" sz="1800" spc="8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alanını</a:t>
            </a:r>
            <a:r>
              <a:rPr dirty="0" sz="1800" spc="80">
                <a:latin typeface="Arial MT"/>
                <a:cs typeface="Arial MT"/>
              </a:rPr>
              <a:t> </a:t>
            </a:r>
            <a:r>
              <a:rPr dirty="0" sz="1800" b="1">
                <a:latin typeface="Arial"/>
                <a:cs typeface="Arial"/>
              </a:rPr>
              <a:t>6x5</a:t>
            </a:r>
            <a:r>
              <a:rPr dirty="0" sz="1800" spc="8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</a:t>
            </a:r>
            <a:r>
              <a:rPr dirty="0" sz="1800" spc="85" b="1">
                <a:latin typeface="Arial"/>
                <a:cs typeface="Arial"/>
              </a:rPr>
              <a:t> </a:t>
            </a:r>
            <a:r>
              <a:rPr dirty="0" sz="1800">
                <a:latin typeface="Arial MT"/>
                <a:cs typeface="Arial MT"/>
              </a:rPr>
              <a:t>boyutlarında</a:t>
            </a:r>
            <a:r>
              <a:rPr dirty="0" sz="1800" spc="8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iki</a:t>
            </a:r>
            <a:r>
              <a:rPr dirty="0" sz="1800" spc="85">
                <a:latin typeface="Arial MT"/>
                <a:cs typeface="Arial MT"/>
              </a:rPr>
              <a:t> </a:t>
            </a:r>
            <a:r>
              <a:rPr dirty="0" sz="1800" spc="-240">
                <a:latin typeface="Arial MT"/>
                <a:cs typeface="Arial MT"/>
              </a:rPr>
              <a:t>eşit</a:t>
            </a:r>
            <a:r>
              <a:rPr dirty="0" sz="1800" spc="114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alana</a:t>
            </a:r>
            <a:r>
              <a:rPr dirty="0" sz="1800" spc="8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böler; </a:t>
            </a:r>
            <a:r>
              <a:rPr dirty="0" sz="1800">
                <a:latin typeface="Arial MT"/>
                <a:cs typeface="Arial MT"/>
              </a:rPr>
              <a:t>bununla</a:t>
            </a:r>
            <a:r>
              <a:rPr dirty="0" sz="1800" spc="28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beraber</a:t>
            </a:r>
            <a:r>
              <a:rPr dirty="0" sz="1800" spc="28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orta</a:t>
            </a:r>
            <a:r>
              <a:rPr dirty="0" sz="1800" spc="28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çizgi</a:t>
            </a:r>
            <a:r>
              <a:rPr dirty="0" sz="1800" spc="285">
                <a:latin typeface="Arial MT"/>
                <a:cs typeface="Arial MT"/>
              </a:rPr>
              <a:t> </a:t>
            </a:r>
            <a:r>
              <a:rPr dirty="0" sz="1800" spc="-35">
                <a:latin typeface="Arial MT"/>
                <a:cs typeface="Arial MT"/>
              </a:rPr>
              <a:t>kalınlığının,</a:t>
            </a:r>
            <a:r>
              <a:rPr dirty="0" sz="1800" spc="29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bütünüyle,</a:t>
            </a:r>
            <a:r>
              <a:rPr dirty="0" sz="1800" spc="29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her</a:t>
            </a:r>
            <a:r>
              <a:rPr dirty="0" sz="1800" spc="29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iki</a:t>
            </a:r>
            <a:r>
              <a:rPr dirty="0" sz="1800" spc="29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oyun</a:t>
            </a:r>
            <a:r>
              <a:rPr dirty="0" sz="1800" spc="28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alanının</a:t>
            </a:r>
            <a:r>
              <a:rPr dirty="0" sz="1800" spc="295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da </a:t>
            </a:r>
            <a:r>
              <a:rPr dirty="0" sz="1800">
                <a:latin typeface="Arial MT"/>
                <a:cs typeface="Arial MT"/>
              </a:rPr>
              <a:t>sınırları</a:t>
            </a:r>
            <a:r>
              <a:rPr dirty="0" sz="1800" spc="27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içerisinde</a:t>
            </a:r>
            <a:r>
              <a:rPr dirty="0" sz="1800" spc="285">
                <a:latin typeface="Arial MT"/>
                <a:cs typeface="Arial MT"/>
              </a:rPr>
              <a:t> </a:t>
            </a:r>
            <a:r>
              <a:rPr dirty="0" sz="1800" spc="-75">
                <a:latin typeface="Arial MT"/>
                <a:cs typeface="Arial MT"/>
              </a:rPr>
              <a:t>olduğu</a:t>
            </a:r>
            <a:r>
              <a:rPr dirty="0" sz="1800" spc="28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kabul</a:t>
            </a:r>
            <a:r>
              <a:rPr dirty="0" sz="1800" spc="28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edilir.</a:t>
            </a:r>
            <a:r>
              <a:rPr dirty="0" sz="1800" spc="29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Bu</a:t>
            </a:r>
            <a:r>
              <a:rPr dirty="0" sz="1800" spc="28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çizgi</a:t>
            </a:r>
            <a:r>
              <a:rPr dirty="0" sz="1800" spc="28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filenin</a:t>
            </a:r>
            <a:r>
              <a:rPr dirty="0" sz="1800" spc="28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altından</a:t>
            </a:r>
            <a:r>
              <a:rPr dirty="0" sz="1800" spc="28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iki</a:t>
            </a:r>
            <a:r>
              <a:rPr dirty="0" sz="1800" spc="29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yan</a:t>
            </a:r>
            <a:r>
              <a:rPr dirty="0" sz="1800" spc="28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çizgi </a:t>
            </a:r>
            <a:r>
              <a:rPr dirty="0" sz="1800">
                <a:latin typeface="Arial MT"/>
                <a:cs typeface="Arial MT"/>
              </a:rPr>
              <a:t>arasında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uzanır.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00" b="1">
                <a:latin typeface="Arial"/>
                <a:cs typeface="Arial"/>
              </a:rPr>
              <a:t>1.3.4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HÜCUM</a:t>
            </a:r>
            <a:r>
              <a:rPr dirty="0" sz="1800" spc="-10" b="1">
                <a:latin typeface="Arial"/>
                <a:cs typeface="Arial"/>
              </a:rPr>
              <a:t> ÇİZGİSİ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1800">
                <a:latin typeface="Arial MT"/>
                <a:cs typeface="Arial MT"/>
              </a:rPr>
              <a:t>Her</a:t>
            </a:r>
            <a:r>
              <a:rPr dirty="0" sz="1800" spc="16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oyun</a:t>
            </a:r>
            <a:r>
              <a:rPr dirty="0" sz="1800" spc="16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alanında,</a:t>
            </a:r>
            <a:r>
              <a:rPr dirty="0" sz="1800" spc="17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arka</a:t>
            </a:r>
            <a:r>
              <a:rPr dirty="0" sz="1800" spc="1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kenarı</a:t>
            </a:r>
            <a:r>
              <a:rPr dirty="0" sz="1800" spc="16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orta</a:t>
            </a:r>
            <a:r>
              <a:rPr dirty="0" sz="1800" spc="16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çizginin</a:t>
            </a:r>
            <a:r>
              <a:rPr dirty="0" sz="1800" spc="16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tam</a:t>
            </a:r>
            <a:r>
              <a:rPr dirty="0" sz="1800" spc="17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ortasından</a:t>
            </a:r>
            <a:r>
              <a:rPr dirty="0" sz="1800" spc="175">
                <a:latin typeface="Arial MT"/>
                <a:cs typeface="Arial MT"/>
              </a:rPr>
              <a:t> </a:t>
            </a:r>
            <a:r>
              <a:rPr dirty="0" sz="1800" b="1">
                <a:latin typeface="Arial"/>
                <a:cs typeface="Arial"/>
              </a:rPr>
              <a:t>2</a:t>
            </a:r>
            <a:r>
              <a:rPr dirty="0" sz="1800" spc="15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</a:t>
            </a:r>
            <a:r>
              <a:rPr dirty="0" sz="1800" spc="165" b="1">
                <a:latin typeface="Arial"/>
                <a:cs typeface="Arial"/>
              </a:rPr>
              <a:t> </a:t>
            </a:r>
            <a:r>
              <a:rPr dirty="0" sz="1800">
                <a:latin typeface="Arial MT"/>
                <a:cs typeface="Arial MT"/>
              </a:rPr>
              <a:t>geriye</a:t>
            </a:r>
            <a:r>
              <a:rPr dirty="0" sz="1800" spc="160">
                <a:latin typeface="Arial MT"/>
                <a:cs typeface="Arial MT"/>
              </a:rPr>
              <a:t> </a:t>
            </a:r>
            <a:r>
              <a:rPr dirty="0" sz="1800" spc="-85">
                <a:latin typeface="Arial MT"/>
                <a:cs typeface="Arial MT"/>
              </a:rPr>
              <a:t>çizilmiş</a:t>
            </a:r>
            <a:endParaRPr sz="1800">
              <a:latin typeface="Arial MT"/>
              <a:cs typeface="Arial MT"/>
            </a:endParaRPr>
          </a:p>
          <a:p>
            <a:pPr algn="just" marL="13335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bir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hücum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çizgisi,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ön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bölgeyi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belirler.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5940" y="1551000"/>
            <a:ext cx="7921625" cy="365252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800" b="1">
                <a:latin typeface="Arial"/>
                <a:cs typeface="Arial"/>
              </a:rPr>
              <a:t>13.1.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HÜCUM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VURUŞU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ÖZELLİKLERİ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dirty="0" sz="1800" b="1">
                <a:latin typeface="Arial"/>
                <a:cs typeface="Arial"/>
              </a:rPr>
              <a:t>13.1.4</a:t>
            </a:r>
            <a:r>
              <a:rPr dirty="0" sz="1800" spc="-70" b="1">
                <a:latin typeface="Arial"/>
                <a:cs typeface="Arial"/>
              </a:rPr>
              <a:t> </a:t>
            </a:r>
            <a:r>
              <a:rPr dirty="0" sz="1800">
                <a:latin typeface="Arial MT"/>
                <a:cs typeface="Arial MT"/>
              </a:rPr>
              <a:t>Rakibin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servisine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hücum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65">
                <a:latin typeface="Arial MT"/>
                <a:cs typeface="Arial MT"/>
              </a:rPr>
              <a:t>vuruşu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yapılmasına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izin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verilir.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90"/>
              </a:spcBef>
            </a:pPr>
            <a:endParaRPr sz="1800">
              <a:latin typeface="Arial MT"/>
              <a:cs typeface="Arial MT"/>
            </a:endParaRPr>
          </a:p>
          <a:p>
            <a:pPr lvl="1" marL="518159" indent="-505459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518159" algn="l"/>
              </a:tabLst>
            </a:pPr>
            <a:r>
              <a:rPr dirty="0" sz="1800" b="1">
                <a:latin typeface="Arial"/>
                <a:cs typeface="Arial"/>
              </a:rPr>
              <a:t>HÜCUM</a:t>
            </a:r>
            <a:r>
              <a:rPr dirty="0" sz="1800" spc="-10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VURUŞUNDAKİ</a:t>
            </a:r>
            <a:r>
              <a:rPr dirty="0" sz="1800" spc="-7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KISITLAMALAR</a:t>
            </a:r>
            <a:endParaRPr sz="1800">
              <a:latin typeface="Arial"/>
              <a:cs typeface="Arial"/>
            </a:endParaRPr>
          </a:p>
          <a:p>
            <a:pPr lvl="2" marL="12700" marR="186055" indent="694055">
              <a:lnSpc>
                <a:spcPct val="100000"/>
              </a:lnSpc>
              <a:spcBef>
                <a:spcPts val="595"/>
              </a:spcBef>
              <a:buFont typeface="Arial"/>
              <a:buAutoNum type="arabicPeriod" startAt="2"/>
              <a:tabLst>
                <a:tab pos="706755" algn="l"/>
              </a:tabLst>
            </a:pPr>
            <a:r>
              <a:rPr dirty="0" sz="1800">
                <a:latin typeface="Arial MT"/>
                <a:cs typeface="Arial MT"/>
              </a:rPr>
              <a:t>Bir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geri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hat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oyuncusu, ön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bölgenin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gerisinden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herhangi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bir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yükseklikte </a:t>
            </a:r>
            <a:r>
              <a:rPr dirty="0" sz="1800">
                <a:latin typeface="Arial MT"/>
                <a:cs typeface="Arial MT"/>
              </a:rPr>
              <a:t>hücum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 spc="-125">
                <a:latin typeface="Arial MT"/>
                <a:cs typeface="Arial MT"/>
              </a:rPr>
              <a:t>vuruşunu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tamamlayabilir,</a:t>
            </a:r>
            <a:endParaRPr sz="1800">
              <a:latin typeface="Arial MT"/>
              <a:cs typeface="Arial MT"/>
            </a:endParaRPr>
          </a:p>
          <a:p>
            <a:pPr lvl="3" marL="12700" marR="768350" indent="910590">
              <a:lnSpc>
                <a:spcPct val="100000"/>
              </a:lnSpc>
              <a:spcBef>
                <a:spcPts val="600"/>
              </a:spcBef>
              <a:buFont typeface="Arial"/>
              <a:buAutoNum type="arabicPeriod"/>
              <a:tabLst>
                <a:tab pos="923290" algn="l"/>
              </a:tabLst>
            </a:pPr>
            <a:r>
              <a:rPr dirty="0" sz="1800">
                <a:latin typeface="Arial MT"/>
                <a:cs typeface="Arial MT"/>
              </a:rPr>
              <a:t>Geri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hat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oyuncusunun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 spc="-195">
                <a:latin typeface="Arial MT"/>
                <a:cs typeface="Arial MT"/>
              </a:rPr>
              <a:t>vuruş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anında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kalçaları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hücum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çizgisine </a:t>
            </a:r>
            <a:r>
              <a:rPr dirty="0" sz="1800" spc="-100">
                <a:latin typeface="Arial MT"/>
                <a:cs typeface="Arial MT"/>
              </a:rPr>
              <a:t>değmemeli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veya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çizgiyi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geçmemelidir.</a:t>
            </a:r>
            <a:endParaRPr sz="1800">
              <a:latin typeface="Arial MT"/>
              <a:cs typeface="Arial MT"/>
            </a:endParaRPr>
          </a:p>
          <a:p>
            <a:pPr lvl="3" marL="923290" indent="-910590">
              <a:lnSpc>
                <a:spcPct val="100000"/>
              </a:lnSpc>
              <a:spcBef>
                <a:spcPts val="600"/>
              </a:spcBef>
              <a:buFont typeface="Arial"/>
              <a:buAutoNum type="arabicPeriod"/>
              <a:tabLst>
                <a:tab pos="923290" algn="l"/>
              </a:tabLst>
            </a:pPr>
            <a:r>
              <a:rPr dirty="0" sz="1800">
                <a:latin typeface="Arial MT"/>
                <a:cs typeface="Arial MT"/>
              </a:rPr>
              <a:t>Oyuncu,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 spc="-120">
                <a:latin typeface="Arial MT"/>
                <a:cs typeface="Arial MT"/>
              </a:rPr>
              <a:t>vuruştan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sonra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kalçalarıyla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ön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bölgeye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girebilir.</a:t>
            </a:r>
            <a:endParaRPr sz="1800">
              <a:latin typeface="Arial MT"/>
              <a:cs typeface="Arial MT"/>
            </a:endParaRPr>
          </a:p>
          <a:p>
            <a:pPr lvl="2" marL="12700" marR="5080" indent="694055">
              <a:lnSpc>
                <a:spcPct val="100000"/>
              </a:lnSpc>
              <a:spcBef>
                <a:spcPts val="600"/>
              </a:spcBef>
              <a:buFont typeface="Arial"/>
              <a:buAutoNum type="arabicPeriod" startAt="2"/>
              <a:tabLst>
                <a:tab pos="706755" algn="l"/>
              </a:tabLst>
            </a:pPr>
            <a:r>
              <a:rPr dirty="0" sz="1800" spc="-220">
                <a:latin typeface="Arial MT"/>
                <a:cs typeface="Arial MT"/>
              </a:rPr>
              <a:t>Eğer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temas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anında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topun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bir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kısmı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file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üst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kenar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seviyesinin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altında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ise, </a:t>
            </a:r>
            <a:r>
              <a:rPr dirty="0" sz="1800">
                <a:latin typeface="Arial MT"/>
                <a:cs typeface="Arial MT"/>
              </a:rPr>
              <a:t>bir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geri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hat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oyuncusu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da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ön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bölgeden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hücum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25">
                <a:latin typeface="Arial MT"/>
                <a:cs typeface="Arial MT"/>
              </a:rPr>
              <a:t>vuruşunu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tamamlayabilir</a:t>
            </a:r>
            <a:r>
              <a:rPr dirty="0" sz="1800" spc="-10" i="1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90299" y="540753"/>
            <a:ext cx="7071359" cy="135128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800" b="1">
                <a:latin typeface="Arial"/>
                <a:cs typeface="Arial"/>
              </a:rPr>
              <a:t>14.1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BLOK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YAPMA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dirty="0" sz="1800" b="1">
                <a:latin typeface="Arial"/>
                <a:cs typeface="Arial"/>
              </a:rPr>
              <a:t>14.1.4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KOLEKTİF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BLOK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dirty="0" sz="1800">
                <a:latin typeface="Arial MT"/>
                <a:cs typeface="Arial MT"/>
              </a:rPr>
              <a:t>Kolektif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blok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birbirine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yakın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iki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veya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üç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oyuncu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tarafından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yapılır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bu </a:t>
            </a:r>
            <a:r>
              <a:rPr dirty="0" sz="1800">
                <a:latin typeface="Arial MT"/>
                <a:cs typeface="Arial MT"/>
              </a:rPr>
              <a:t>oyunculardan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biri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topa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değdiğinde</a:t>
            </a:r>
            <a:r>
              <a:rPr dirty="0" sz="1800" spc="3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tamamlanır.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904" y="2564892"/>
            <a:ext cx="7370064" cy="3526536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07656" y="772134"/>
            <a:ext cx="5584825" cy="72644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2506980">
              <a:lnSpc>
                <a:spcPct val="100000"/>
              </a:lnSpc>
              <a:spcBef>
                <a:spcPts val="700"/>
              </a:spcBef>
            </a:pPr>
            <a:r>
              <a:rPr dirty="0" sz="1800" b="1">
                <a:latin typeface="Arial"/>
                <a:cs typeface="Arial"/>
              </a:rPr>
              <a:t>14.5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SERVİSE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BLOK</a:t>
            </a:r>
            <a:r>
              <a:rPr dirty="0" sz="1800" spc="-7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YAPMA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dirty="0" sz="1800">
                <a:latin typeface="Arial MT"/>
                <a:cs typeface="Arial MT"/>
              </a:rPr>
              <a:t>Rakibin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servisine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blok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yapılmasına izin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verilir.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827" y="1700783"/>
            <a:ext cx="8065008" cy="362559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30214" y="729604"/>
            <a:ext cx="8134350" cy="4023360"/>
          </a:xfrm>
          <a:prstGeom prst="rect">
            <a:avLst/>
          </a:prstGeom>
        </p:spPr>
        <p:txBody>
          <a:bodyPr wrap="square" lIns="0" tIns="133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dirty="0" sz="1900" b="1">
                <a:latin typeface="Arial"/>
                <a:cs typeface="Arial"/>
              </a:rPr>
              <a:t>14.6.3</a:t>
            </a:r>
            <a:r>
              <a:rPr dirty="0" sz="1900" spc="-5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BLOK</a:t>
            </a:r>
            <a:r>
              <a:rPr dirty="0" sz="1900" spc="-75" b="1">
                <a:latin typeface="Arial"/>
                <a:cs typeface="Arial"/>
              </a:rPr>
              <a:t> </a:t>
            </a:r>
            <a:r>
              <a:rPr dirty="0" sz="1900" spc="-40" b="1">
                <a:latin typeface="Arial"/>
                <a:cs typeface="Arial"/>
              </a:rPr>
              <a:t>YAPMA</a:t>
            </a:r>
            <a:r>
              <a:rPr dirty="0" sz="1900" spc="-95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HATALARI</a:t>
            </a:r>
            <a:endParaRPr sz="1900">
              <a:latin typeface="Arial"/>
              <a:cs typeface="Arial"/>
            </a:endParaRPr>
          </a:p>
          <a:p>
            <a:pPr marL="12700" marR="602615">
              <a:lnSpc>
                <a:spcPct val="70000"/>
              </a:lnSpc>
              <a:spcBef>
                <a:spcPts val="1630"/>
              </a:spcBef>
            </a:pPr>
            <a:r>
              <a:rPr dirty="0" sz="1900" b="1">
                <a:latin typeface="Arial"/>
                <a:cs typeface="Arial"/>
              </a:rPr>
              <a:t>Blokçunun,</a:t>
            </a:r>
            <a:r>
              <a:rPr dirty="0" sz="1900" spc="-5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ferdi</a:t>
            </a:r>
            <a:r>
              <a:rPr dirty="0" sz="1900" spc="-4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ya</a:t>
            </a:r>
            <a:r>
              <a:rPr dirty="0" sz="1900" spc="-1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da</a:t>
            </a:r>
            <a:r>
              <a:rPr dirty="0" sz="1900" spc="-5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kollektif</a:t>
            </a:r>
            <a:r>
              <a:rPr dirty="0" sz="1900" spc="-4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blok</a:t>
            </a:r>
            <a:r>
              <a:rPr dirty="0" sz="1900" spc="-6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hareketinde</a:t>
            </a:r>
            <a:r>
              <a:rPr dirty="0" sz="1900" spc="-2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veya</a:t>
            </a:r>
            <a:r>
              <a:rPr dirty="0" sz="1900" spc="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topa</a:t>
            </a:r>
            <a:r>
              <a:rPr dirty="0" sz="1900" spc="-50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temas </a:t>
            </a:r>
            <a:r>
              <a:rPr dirty="0" sz="1900" b="1">
                <a:latin typeface="Arial"/>
                <a:cs typeface="Arial"/>
              </a:rPr>
              <a:t>etiğinde,</a:t>
            </a:r>
            <a:r>
              <a:rPr dirty="0" sz="1900" spc="-4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her</a:t>
            </a:r>
            <a:r>
              <a:rPr dirty="0" sz="1900" spc="-5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iki</a:t>
            </a:r>
            <a:r>
              <a:rPr dirty="0" sz="1900" spc="-4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kalçasının</a:t>
            </a:r>
            <a:r>
              <a:rPr dirty="0" sz="1900" spc="-2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zemin</a:t>
            </a:r>
            <a:r>
              <a:rPr dirty="0" sz="1900" spc="-4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ile</a:t>
            </a:r>
            <a:r>
              <a:rPr dirty="0" sz="1900" spc="-4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teması</a:t>
            </a:r>
            <a:r>
              <a:rPr dirty="0" sz="1900" spc="-20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kesilirse.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900" b="1">
                <a:solidFill>
                  <a:srgbClr val="FF0000"/>
                </a:solidFill>
                <a:latin typeface="Arial"/>
                <a:cs typeface="Arial"/>
              </a:rPr>
              <a:t>14.6.3</a:t>
            </a:r>
            <a:r>
              <a:rPr dirty="0" sz="1900" spc="-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FF0000"/>
                </a:solidFill>
                <a:latin typeface="Arial"/>
                <a:cs typeface="Arial"/>
              </a:rPr>
              <a:t>BLOK</a:t>
            </a:r>
            <a:r>
              <a:rPr dirty="0" sz="1900" spc="-7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900" spc="-40" b="1">
                <a:solidFill>
                  <a:srgbClr val="FF0000"/>
                </a:solidFill>
                <a:latin typeface="Arial"/>
                <a:cs typeface="Arial"/>
              </a:rPr>
              <a:t>YAPMA</a:t>
            </a:r>
            <a:r>
              <a:rPr dirty="0" sz="1900" spc="-9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900" spc="-10" b="1">
                <a:solidFill>
                  <a:srgbClr val="FF0000"/>
                </a:solidFill>
                <a:latin typeface="Arial"/>
                <a:cs typeface="Arial"/>
              </a:rPr>
              <a:t>HATALARI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900" b="1">
                <a:solidFill>
                  <a:srgbClr val="FF0000"/>
                </a:solidFill>
                <a:latin typeface="Arial"/>
                <a:cs typeface="Arial"/>
              </a:rPr>
              <a:t>(KALÇALARIN</a:t>
            </a:r>
            <a:r>
              <a:rPr dirty="0" sz="1900" spc="-5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FF0000"/>
                </a:solidFill>
                <a:latin typeface="Arial"/>
                <a:cs typeface="Arial"/>
              </a:rPr>
              <a:t>ZEMİNLE</a:t>
            </a:r>
            <a:r>
              <a:rPr dirty="0" sz="1900" spc="-7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FF0000"/>
                </a:solidFill>
                <a:latin typeface="Arial"/>
                <a:cs typeface="Arial"/>
              </a:rPr>
              <a:t>TEMASI</a:t>
            </a:r>
            <a:r>
              <a:rPr dirty="0" sz="1900" spc="-7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FF0000"/>
                </a:solidFill>
                <a:latin typeface="Arial"/>
                <a:cs typeface="Arial"/>
              </a:rPr>
              <a:t>KESİLMİŞ</a:t>
            </a:r>
            <a:r>
              <a:rPr dirty="0" sz="1900" spc="-8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FF0000"/>
                </a:solidFill>
                <a:latin typeface="Arial"/>
                <a:cs typeface="Arial"/>
              </a:rPr>
              <a:t>ŞEKİLDE)</a:t>
            </a:r>
            <a:r>
              <a:rPr dirty="0" sz="1900" spc="-8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u="heavy" sz="1900" spc="-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YÜKSELEREK</a:t>
            </a:r>
            <a:endParaRPr sz="1900">
              <a:latin typeface="Arial"/>
              <a:cs typeface="Arial"/>
            </a:endParaRPr>
          </a:p>
          <a:p>
            <a:pPr marL="12700" marR="1074420" indent="-635">
              <a:lnSpc>
                <a:spcPts val="2510"/>
              </a:lnSpc>
              <a:spcBef>
                <a:spcPts val="120"/>
              </a:spcBef>
            </a:pPr>
            <a:r>
              <a:rPr dirty="0" sz="1900" spc="-20" b="1">
                <a:solidFill>
                  <a:srgbClr val="FF0000"/>
                </a:solidFill>
                <a:latin typeface="Arial"/>
                <a:cs typeface="Arial"/>
              </a:rPr>
              <a:t>YAPILAN</a:t>
            </a:r>
            <a:r>
              <a:rPr dirty="0" sz="1900" spc="-1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FF0000"/>
                </a:solidFill>
                <a:latin typeface="Arial"/>
                <a:cs typeface="Arial"/>
              </a:rPr>
              <a:t>BLOK</a:t>
            </a:r>
            <a:r>
              <a:rPr dirty="0" sz="1900" spc="-7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900" spc="-10" b="1">
                <a:solidFill>
                  <a:srgbClr val="FF0000"/>
                </a:solidFill>
                <a:latin typeface="Arial"/>
                <a:cs typeface="Arial"/>
              </a:rPr>
              <a:t>HAREKETİNDE,</a:t>
            </a:r>
            <a:r>
              <a:rPr dirty="0" sz="1900" spc="-4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FF0000"/>
                </a:solidFill>
                <a:latin typeface="Arial"/>
                <a:cs typeface="Arial"/>
              </a:rPr>
              <a:t>BLOKÇU(LAR)</a:t>
            </a:r>
            <a:r>
              <a:rPr dirty="0" sz="1900" spc="-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u="heavy" sz="1900" spc="-5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TOPA</a:t>
            </a:r>
            <a:r>
              <a:rPr dirty="0" u="heavy" sz="1900" spc="-7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900" spc="-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TEMAS</a:t>
            </a:r>
            <a:r>
              <a:rPr dirty="0" sz="19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u="heavy" sz="19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ETMEMİŞSE</a:t>
            </a:r>
            <a:r>
              <a:rPr dirty="0" sz="1900" spc="-1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900" spc="-20" b="1">
                <a:solidFill>
                  <a:srgbClr val="FF0000"/>
                </a:solidFill>
                <a:latin typeface="Arial"/>
                <a:cs typeface="Arial"/>
              </a:rPr>
              <a:t>YAPILAN</a:t>
            </a:r>
            <a:r>
              <a:rPr dirty="0" sz="1900" spc="-8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FF0000"/>
                </a:solidFill>
                <a:latin typeface="Arial"/>
                <a:cs typeface="Arial"/>
              </a:rPr>
              <a:t>BLOK</a:t>
            </a:r>
            <a:r>
              <a:rPr dirty="0" sz="1900" spc="-6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FF0000"/>
                </a:solidFill>
                <a:latin typeface="Arial"/>
                <a:cs typeface="Arial"/>
              </a:rPr>
              <a:t>TEŞEBBÜSÜ</a:t>
            </a:r>
            <a:r>
              <a:rPr dirty="0" sz="1900" spc="-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u="heavy" sz="1900" spc="-9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HATA</a:t>
            </a:r>
            <a:r>
              <a:rPr dirty="0" u="heavy" sz="1900" spc="-5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900" spc="-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DEĞİLDİR</a:t>
            </a:r>
            <a:r>
              <a:rPr dirty="0" sz="1900" spc="-10" b="1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  <a:spcBef>
                <a:spcPts val="1639"/>
              </a:spcBef>
            </a:pPr>
            <a:r>
              <a:rPr dirty="0" sz="1900" b="1">
                <a:solidFill>
                  <a:srgbClr val="FF0000"/>
                </a:solidFill>
                <a:latin typeface="Arial"/>
                <a:cs typeface="Arial"/>
              </a:rPr>
              <a:t>KOLLEKTİF</a:t>
            </a:r>
            <a:r>
              <a:rPr dirty="0" sz="1900" spc="-8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900" spc="-20" b="1">
                <a:solidFill>
                  <a:srgbClr val="FF0000"/>
                </a:solidFill>
                <a:latin typeface="Arial"/>
                <a:cs typeface="Arial"/>
              </a:rPr>
              <a:t>BLOKTA</a:t>
            </a:r>
            <a:r>
              <a:rPr dirty="0" sz="1900" spc="-20" b="1">
                <a:latin typeface="Arial"/>
                <a:cs typeface="Arial"/>
              </a:rPr>
              <a:t>,</a:t>
            </a:r>
            <a:r>
              <a:rPr dirty="0" sz="1900" spc="-75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BLOKÇULARDAN</a:t>
            </a:r>
            <a:r>
              <a:rPr dirty="0" sz="1900" spc="-35" b="1"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FF0000"/>
                </a:solidFill>
                <a:latin typeface="Arial"/>
                <a:cs typeface="Arial"/>
              </a:rPr>
              <a:t>HERHANGİ</a:t>
            </a:r>
            <a:r>
              <a:rPr dirty="0" sz="1900" spc="-5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FF0000"/>
                </a:solidFill>
                <a:latin typeface="Arial"/>
                <a:cs typeface="Arial"/>
              </a:rPr>
              <a:t>BİRİ</a:t>
            </a:r>
            <a:r>
              <a:rPr dirty="0" sz="1900" spc="-114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u="heavy" sz="1900" spc="-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YÜKSELME</a:t>
            </a:r>
            <a:r>
              <a:rPr dirty="0" sz="19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900" spc="-20" b="1">
                <a:latin typeface="Arial"/>
                <a:cs typeface="Arial"/>
              </a:rPr>
              <a:t>YAPTIYSA,</a:t>
            </a:r>
            <a:r>
              <a:rPr dirty="0" sz="1900" spc="-4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TOP</a:t>
            </a:r>
            <a:r>
              <a:rPr dirty="0" sz="1900" spc="-105" b="1">
                <a:latin typeface="Arial"/>
                <a:cs typeface="Arial"/>
              </a:rPr>
              <a:t> </a:t>
            </a:r>
            <a:r>
              <a:rPr dirty="0" sz="1900" spc="-20" b="1">
                <a:latin typeface="Arial"/>
                <a:cs typeface="Arial"/>
              </a:rPr>
              <a:t>BLOKTAKİ</a:t>
            </a:r>
            <a:r>
              <a:rPr dirty="0" sz="1900" spc="-5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HANGİ</a:t>
            </a:r>
            <a:r>
              <a:rPr dirty="0" sz="1900" spc="-40" b="1">
                <a:latin typeface="Arial"/>
                <a:cs typeface="Arial"/>
              </a:rPr>
              <a:t> </a:t>
            </a:r>
            <a:r>
              <a:rPr dirty="0" sz="1900" spc="-35" b="1">
                <a:latin typeface="Arial"/>
                <a:cs typeface="Arial"/>
              </a:rPr>
              <a:t>OYUNCUYA</a:t>
            </a:r>
            <a:r>
              <a:rPr dirty="0" sz="1900" spc="-9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(BLOĞU</a:t>
            </a:r>
            <a:r>
              <a:rPr dirty="0" sz="1900" spc="-55" b="1">
                <a:latin typeface="Arial"/>
                <a:cs typeface="Arial"/>
              </a:rPr>
              <a:t> </a:t>
            </a:r>
            <a:r>
              <a:rPr dirty="0" sz="1900" spc="-30" b="1">
                <a:latin typeface="Arial"/>
                <a:cs typeface="Arial"/>
              </a:rPr>
              <a:t>TAMAMLAYAN </a:t>
            </a:r>
            <a:r>
              <a:rPr dirty="0" sz="1900" spc="-50" b="1">
                <a:latin typeface="Arial"/>
                <a:cs typeface="Arial"/>
              </a:rPr>
              <a:t>VEYA</a:t>
            </a:r>
            <a:r>
              <a:rPr dirty="0" sz="1900" spc="-85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BLOĞA</a:t>
            </a:r>
            <a:r>
              <a:rPr dirty="0" sz="1900" spc="-120" b="1">
                <a:latin typeface="Arial"/>
                <a:cs typeface="Arial"/>
              </a:rPr>
              <a:t> </a:t>
            </a:r>
            <a:r>
              <a:rPr dirty="0" sz="1900" spc="-20" b="1">
                <a:latin typeface="Arial"/>
                <a:cs typeface="Arial"/>
              </a:rPr>
              <a:t>KATILAN)</a:t>
            </a:r>
            <a:r>
              <a:rPr dirty="0" sz="1900" spc="-3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TEMAS</a:t>
            </a:r>
            <a:r>
              <a:rPr dirty="0" sz="1900" spc="-3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EDERSE</a:t>
            </a:r>
            <a:r>
              <a:rPr dirty="0" sz="1900" spc="-2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ETSİN,</a:t>
            </a:r>
            <a:r>
              <a:rPr dirty="0" sz="1900" spc="-40" b="1">
                <a:latin typeface="Arial"/>
                <a:cs typeface="Arial"/>
              </a:rPr>
              <a:t> </a:t>
            </a:r>
            <a:r>
              <a:rPr dirty="0" u="sng" sz="1900" spc="-9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HATA</a:t>
            </a:r>
            <a:r>
              <a:rPr dirty="0" sz="1900" spc="-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OLARAK DEĞERLENDİRİLİR.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715" y="1341119"/>
            <a:ext cx="4072128" cy="35433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2103" y="1309116"/>
            <a:ext cx="3971544" cy="354482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50393" y="5060886"/>
            <a:ext cx="835469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BLOK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HATASI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(OYUNCU</a:t>
            </a:r>
            <a:r>
              <a:rPr dirty="0" sz="1800" spc="-7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HEM</a:t>
            </a:r>
            <a:r>
              <a:rPr dirty="0" sz="1800" spc="-8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YÜKSELEREK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BLOĞA</a:t>
            </a:r>
            <a:r>
              <a:rPr dirty="0" sz="1800" spc="-1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ÇIKMIŞ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HEM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DE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spc="-55" b="1">
                <a:latin typeface="Arial"/>
                <a:cs typeface="Arial"/>
              </a:rPr>
              <a:t>TOPA</a:t>
            </a:r>
            <a:r>
              <a:rPr dirty="0" sz="1800" spc="-8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TEMAS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ETMİŞ)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743" y="1126236"/>
            <a:ext cx="4212335" cy="30236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8408" y="1126236"/>
            <a:ext cx="4052316" cy="302361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33920" y="4340161"/>
            <a:ext cx="7879715" cy="19456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28295" marR="307975" indent="-1333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EĞER</a:t>
            </a:r>
            <a:r>
              <a:rPr dirty="0" sz="1800" spc="-105" b="1">
                <a:latin typeface="Arial"/>
                <a:cs typeface="Arial"/>
              </a:rPr>
              <a:t> </a:t>
            </a:r>
            <a:r>
              <a:rPr dirty="0" sz="1800" spc="-60" b="1">
                <a:latin typeface="Arial"/>
                <a:cs typeface="Arial"/>
              </a:rPr>
              <a:t>TOP,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BLOKTAKİ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OYUNCULARA</a:t>
            </a:r>
            <a:r>
              <a:rPr dirty="0" sz="1800" spc="-90" b="1"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TEMAS</a:t>
            </a:r>
            <a:r>
              <a:rPr dirty="0" sz="1800" spc="-4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Arial"/>
                <a:cs typeface="Arial"/>
              </a:rPr>
              <a:t>ETMEMİŞSE, </a:t>
            </a:r>
            <a:r>
              <a:rPr dirty="0" sz="1800" spc="-10" b="1">
                <a:latin typeface="Arial"/>
                <a:cs typeface="Arial"/>
              </a:rPr>
              <a:t>OYUNCULARIN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YÜKSELEREK</a:t>
            </a:r>
            <a:r>
              <a:rPr dirty="0" u="heavy" sz="1800" spc="-6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BLOK</a:t>
            </a:r>
            <a:r>
              <a:rPr dirty="0" u="heavy" sz="1800" spc="-7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TEŞEBBÜSÜ</a:t>
            </a:r>
            <a:r>
              <a:rPr dirty="0" u="heavy" sz="1800" spc="-9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YAPMASI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u="sng" sz="1800" spc="-2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HATA</a:t>
            </a:r>
            <a:r>
              <a:rPr dirty="0" sz="18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u="heavy" sz="1800" spc="-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DEĞİLDİR</a:t>
            </a:r>
            <a:r>
              <a:rPr dirty="0" sz="1800" spc="-10" b="1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algn="ctr" marL="12065" marR="5080" indent="127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FERDİ</a:t>
            </a:r>
            <a:r>
              <a:rPr dirty="0" sz="1800" spc="-90" b="1">
                <a:latin typeface="Arial"/>
                <a:cs typeface="Arial"/>
              </a:rPr>
              <a:t> </a:t>
            </a:r>
            <a:r>
              <a:rPr dirty="0" sz="1800" spc="-35" b="1">
                <a:latin typeface="Arial"/>
                <a:cs typeface="Arial"/>
              </a:rPr>
              <a:t>BLOKTA</a:t>
            </a:r>
            <a:r>
              <a:rPr dirty="0" sz="1800" spc="-9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BLOKCUNUN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50" b="1">
                <a:latin typeface="Arial"/>
                <a:cs typeface="Arial"/>
              </a:rPr>
              <a:t>VEYA</a:t>
            </a:r>
            <a:r>
              <a:rPr dirty="0" sz="1800" spc="-7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KOLLEKTİF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spc="-35" b="1">
                <a:latin typeface="Arial"/>
                <a:cs typeface="Arial"/>
              </a:rPr>
              <a:t>BLOKTA</a:t>
            </a:r>
            <a:r>
              <a:rPr dirty="0" sz="1800" spc="-90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İSE </a:t>
            </a:r>
            <a:r>
              <a:rPr dirty="0" sz="1800" spc="-10" b="1">
                <a:latin typeface="Arial"/>
                <a:cs typeface="Arial"/>
              </a:rPr>
              <a:t>BLOKCULARDAN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BİRİNİN</a:t>
            </a:r>
            <a:r>
              <a:rPr dirty="0" sz="1800" spc="-95" b="1">
                <a:latin typeface="Arial"/>
                <a:cs typeface="Arial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YÜKSELEREK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BLOĞU</a:t>
            </a:r>
            <a:r>
              <a:rPr dirty="0" sz="1800" spc="-75" b="1"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0000"/>
                </a:solidFill>
                <a:latin typeface="Arial"/>
                <a:cs typeface="Arial"/>
              </a:rPr>
              <a:t>TAMAMLAMASI</a:t>
            </a:r>
            <a:r>
              <a:rPr dirty="0" sz="18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u="sng" sz="18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BLOK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u="heavy" sz="1800" spc="-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HATASI</a:t>
            </a:r>
            <a:r>
              <a:rPr dirty="0" u="heavy" sz="1800" spc="-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OLARAK</a:t>
            </a:r>
            <a:r>
              <a:rPr dirty="0" u="heavy" sz="1800" spc="-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DEĞERLENDİRİLİR.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160" y="1269491"/>
            <a:ext cx="7610843" cy="5076444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Yeni</a:t>
            </a:r>
            <a:r>
              <a:rPr dirty="0" spc="-85"/>
              <a:t> </a:t>
            </a:r>
            <a:r>
              <a:rPr dirty="0"/>
              <a:t>Kural</a:t>
            </a:r>
            <a:r>
              <a:rPr dirty="0" spc="-70"/>
              <a:t> </a:t>
            </a:r>
            <a:r>
              <a:rPr dirty="0" spc="-10"/>
              <a:t>12.5.3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</a:p>
          <a:p>
            <a:pPr marL="12700" marR="5080">
              <a:lnSpc>
                <a:spcPct val="100000"/>
              </a:lnSpc>
            </a:pPr>
            <a:r>
              <a:rPr dirty="0" spc="-315" b="0">
                <a:solidFill>
                  <a:srgbClr val="FF0000"/>
                </a:solidFill>
                <a:latin typeface="Arial MT"/>
                <a:cs typeface="Arial MT"/>
              </a:rPr>
              <a:t>Baş</a:t>
            </a:r>
            <a:r>
              <a:rPr dirty="0" b="0">
                <a:solidFill>
                  <a:srgbClr val="FF0000"/>
                </a:solidFill>
                <a:latin typeface="Arial MT"/>
                <a:cs typeface="Arial MT"/>
              </a:rPr>
              <a:t> hakemin</a:t>
            </a:r>
            <a:r>
              <a:rPr dirty="0" spc="-45" b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FF0000"/>
                </a:solidFill>
                <a:latin typeface="Arial MT"/>
                <a:cs typeface="Arial MT"/>
              </a:rPr>
              <a:t>servis</a:t>
            </a:r>
            <a:r>
              <a:rPr dirty="0" spc="-5" b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pc="-75" b="0">
                <a:solidFill>
                  <a:srgbClr val="FF0000"/>
                </a:solidFill>
                <a:latin typeface="Arial MT"/>
                <a:cs typeface="Arial MT"/>
              </a:rPr>
              <a:t>düdüğünden,</a:t>
            </a:r>
            <a:r>
              <a:rPr dirty="0" spc="10" b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FF0000"/>
                </a:solidFill>
                <a:latin typeface="Arial MT"/>
                <a:cs typeface="Arial MT"/>
              </a:rPr>
              <a:t>servis</a:t>
            </a:r>
            <a:r>
              <a:rPr dirty="0" spc="-5" b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pc="-125" b="0">
                <a:solidFill>
                  <a:srgbClr val="FF0000"/>
                </a:solidFill>
                <a:latin typeface="Arial MT"/>
                <a:cs typeface="Arial MT"/>
              </a:rPr>
              <a:t>vuruşuna</a:t>
            </a:r>
            <a:r>
              <a:rPr dirty="0" b="0">
                <a:solidFill>
                  <a:srgbClr val="FF0000"/>
                </a:solidFill>
                <a:latin typeface="Arial MT"/>
                <a:cs typeface="Arial MT"/>
              </a:rPr>
              <a:t> kadarki</a:t>
            </a:r>
            <a:r>
              <a:rPr dirty="0" spc="-10" b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FF0000"/>
                </a:solidFill>
                <a:latin typeface="Arial MT"/>
                <a:cs typeface="Arial MT"/>
              </a:rPr>
              <a:t>süreçte,</a:t>
            </a:r>
            <a:r>
              <a:rPr dirty="0" spc="-15" b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FF0000"/>
                </a:solidFill>
                <a:latin typeface="Arial MT"/>
                <a:cs typeface="Arial MT"/>
              </a:rPr>
              <a:t>servis</a:t>
            </a:r>
            <a:r>
              <a:rPr dirty="0" spc="-20" b="0">
                <a:solidFill>
                  <a:srgbClr val="FF0000"/>
                </a:solidFill>
                <a:latin typeface="Arial MT"/>
                <a:cs typeface="Arial MT"/>
              </a:rPr>
              <a:t> atan </a:t>
            </a:r>
            <a:r>
              <a:rPr dirty="0" b="0">
                <a:solidFill>
                  <a:srgbClr val="FF0000"/>
                </a:solidFill>
                <a:latin typeface="Arial MT"/>
                <a:cs typeface="Arial MT"/>
              </a:rPr>
              <a:t>takımın</a:t>
            </a:r>
            <a:r>
              <a:rPr dirty="0" spc="-65" b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FF0000"/>
                </a:solidFill>
                <a:latin typeface="Arial MT"/>
                <a:cs typeface="Arial MT"/>
              </a:rPr>
              <a:t>herhangi</a:t>
            </a:r>
            <a:r>
              <a:rPr dirty="0" spc="-20" b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FF0000"/>
                </a:solidFill>
                <a:latin typeface="Arial MT"/>
                <a:cs typeface="Arial MT"/>
              </a:rPr>
              <a:t>bir</a:t>
            </a:r>
            <a:r>
              <a:rPr dirty="0" spc="-20" b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FF0000"/>
                </a:solidFill>
                <a:latin typeface="Arial MT"/>
                <a:cs typeface="Arial MT"/>
              </a:rPr>
              <a:t>oyuncusunun</a:t>
            </a:r>
            <a:r>
              <a:rPr dirty="0" spc="5" b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FF0000"/>
                </a:solidFill>
                <a:latin typeface="Arial MT"/>
                <a:cs typeface="Arial MT"/>
              </a:rPr>
              <a:t>ellerini</a:t>
            </a:r>
            <a:r>
              <a:rPr dirty="0" spc="-20" b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pc="-140" b="0">
                <a:solidFill>
                  <a:srgbClr val="FF0000"/>
                </a:solidFill>
                <a:latin typeface="Arial MT"/>
                <a:cs typeface="Arial MT"/>
              </a:rPr>
              <a:t>başının</a:t>
            </a:r>
            <a:r>
              <a:rPr dirty="0" spc="15" b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FF0000"/>
                </a:solidFill>
                <a:latin typeface="Arial MT"/>
                <a:cs typeface="Arial MT"/>
              </a:rPr>
              <a:t>üzerine</a:t>
            </a:r>
            <a:r>
              <a:rPr dirty="0" spc="-20" b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FF0000"/>
                </a:solidFill>
                <a:latin typeface="Arial MT"/>
                <a:cs typeface="Arial MT"/>
              </a:rPr>
              <a:t>kaldırması</a:t>
            </a:r>
            <a:r>
              <a:rPr dirty="0" spc="-20" b="0">
                <a:solidFill>
                  <a:srgbClr val="FF0000"/>
                </a:solidFill>
                <a:latin typeface="Arial MT"/>
                <a:cs typeface="Arial MT"/>
              </a:rPr>
              <a:t> yasaktır.</a:t>
            </a:r>
            <a:r>
              <a:rPr dirty="0" spc="-100" b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pc="-20" b="0">
                <a:solidFill>
                  <a:srgbClr val="FF0000"/>
                </a:solidFill>
                <a:latin typeface="Arial MT"/>
                <a:cs typeface="Arial MT"/>
              </a:rPr>
              <a:t>Arka </a:t>
            </a:r>
            <a:r>
              <a:rPr dirty="0" b="0">
                <a:solidFill>
                  <a:srgbClr val="FF0000"/>
                </a:solidFill>
                <a:latin typeface="Arial MT"/>
                <a:cs typeface="Arial MT"/>
              </a:rPr>
              <a:t>hat</a:t>
            </a:r>
            <a:r>
              <a:rPr dirty="0" spc="-40" b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FF0000"/>
                </a:solidFill>
                <a:latin typeface="Arial MT"/>
                <a:cs typeface="Arial MT"/>
              </a:rPr>
              <a:t>oyuncularının</a:t>
            </a:r>
            <a:r>
              <a:rPr dirty="0" spc="5" b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FF0000"/>
                </a:solidFill>
                <a:latin typeface="Arial MT"/>
                <a:cs typeface="Arial MT"/>
              </a:rPr>
              <a:t>kolları</a:t>
            </a:r>
            <a:r>
              <a:rPr dirty="0" spc="-40" b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FF0000"/>
                </a:solidFill>
                <a:latin typeface="Arial MT"/>
                <a:cs typeface="Arial MT"/>
              </a:rPr>
              <a:t>veya</a:t>
            </a:r>
            <a:r>
              <a:rPr dirty="0" spc="-15" b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FF0000"/>
                </a:solidFill>
                <a:latin typeface="Arial MT"/>
                <a:cs typeface="Arial MT"/>
              </a:rPr>
              <a:t>elleri</a:t>
            </a:r>
            <a:r>
              <a:rPr dirty="0" spc="-30" b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FF0000"/>
                </a:solidFill>
                <a:latin typeface="Arial MT"/>
                <a:cs typeface="Arial MT"/>
              </a:rPr>
              <a:t>ise,</a:t>
            </a:r>
            <a:r>
              <a:rPr dirty="0" spc="-40" b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FF0000"/>
                </a:solidFill>
                <a:latin typeface="Arial MT"/>
                <a:cs typeface="Arial MT"/>
              </a:rPr>
              <a:t>omuzlarının</a:t>
            </a:r>
            <a:r>
              <a:rPr dirty="0" spc="-15" b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FF0000"/>
                </a:solidFill>
                <a:latin typeface="Arial MT"/>
                <a:cs typeface="Arial MT"/>
              </a:rPr>
              <a:t>üzerinde</a:t>
            </a:r>
            <a:r>
              <a:rPr dirty="0" spc="-25" b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pc="-10" b="0">
                <a:solidFill>
                  <a:srgbClr val="FF0000"/>
                </a:solidFill>
                <a:latin typeface="Arial MT"/>
                <a:cs typeface="Arial MT"/>
              </a:rPr>
              <a:t>olamaz.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121410">
              <a:lnSpc>
                <a:spcPct val="100000"/>
              </a:lnSpc>
              <a:spcBef>
                <a:spcPts val="100"/>
              </a:spcBef>
            </a:pPr>
            <a:r>
              <a:rPr dirty="0"/>
              <a:t>KURAL</a:t>
            </a:r>
            <a:r>
              <a:rPr dirty="0" spc="-50"/>
              <a:t> </a:t>
            </a:r>
            <a:r>
              <a:rPr dirty="0"/>
              <a:t>12.5</a:t>
            </a:r>
            <a:r>
              <a:rPr dirty="0" spc="-80"/>
              <a:t> </a:t>
            </a:r>
            <a:r>
              <a:rPr dirty="0" spc="-10"/>
              <a:t>PERDELEME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19275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TANIMLAR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09867" y="1742821"/>
            <a:ext cx="8630285" cy="3470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65405" marR="151765">
              <a:lnSpc>
                <a:spcPct val="15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Bu</a:t>
            </a:r>
            <a:r>
              <a:rPr dirty="0" sz="1800" spc="65">
                <a:latin typeface="Arial MT"/>
                <a:cs typeface="Arial MT"/>
              </a:rPr>
              <a:t>  </a:t>
            </a:r>
            <a:r>
              <a:rPr dirty="0" sz="1800" spc="-60">
                <a:latin typeface="Arial MT"/>
                <a:cs typeface="Arial MT"/>
              </a:rPr>
              <a:t>değişikliklerin</a:t>
            </a:r>
            <a:r>
              <a:rPr dirty="0" sz="1800" spc="6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amacı,</a:t>
            </a:r>
            <a:r>
              <a:rPr dirty="0" sz="1800" spc="7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hakemlerimizin</a:t>
            </a:r>
            <a:r>
              <a:rPr dirty="0" sz="1800" spc="7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kullandığı</a:t>
            </a:r>
            <a:r>
              <a:rPr dirty="0" sz="1800" spc="6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ilkeleri,</a:t>
            </a:r>
            <a:r>
              <a:rPr dirty="0" sz="1800" spc="6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dili</a:t>
            </a:r>
            <a:r>
              <a:rPr dirty="0" sz="1800" spc="7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ve</a:t>
            </a:r>
            <a:r>
              <a:rPr dirty="0" sz="1800" spc="65">
                <a:latin typeface="Arial MT"/>
                <a:cs typeface="Arial MT"/>
              </a:rPr>
              <a:t>  </a:t>
            </a:r>
            <a:r>
              <a:rPr dirty="0" sz="1800" spc="-10">
                <a:latin typeface="Arial MT"/>
                <a:cs typeface="Arial MT"/>
              </a:rPr>
              <a:t>yorumları </a:t>
            </a:r>
            <a:r>
              <a:rPr dirty="0" sz="1800" spc="-30">
                <a:latin typeface="Arial MT"/>
                <a:cs typeface="Arial MT"/>
              </a:rPr>
              <a:t>netleştirerek,</a:t>
            </a:r>
            <a:r>
              <a:rPr dirty="0" sz="1800" spc="39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takımların,</a:t>
            </a:r>
            <a:r>
              <a:rPr dirty="0" sz="1800" spc="39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oyuncuların,</a:t>
            </a:r>
            <a:r>
              <a:rPr dirty="0" sz="1800" spc="39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antrenörlerin,</a:t>
            </a:r>
            <a:r>
              <a:rPr dirty="0" sz="1800" spc="39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seyircilerin,</a:t>
            </a:r>
            <a:r>
              <a:rPr dirty="0" sz="1800" spc="39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destekçilerin</a:t>
            </a:r>
            <a:r>
              <a:rPr dirty="0" sz="1800" spc="385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ve </a:t>
            </a:r>
            <a:r>
              <a:rPr dirty="0" sz="1800">
                <a:latin typeface="Arial MT"/>
                <a:cs typeface="Arial MT"/>
              </a:rPr>
              <a:t>sponsorların</a:t>
            </a:r>
            <a:r>
              <a:rPr dirty="0" sz="1800" spc="2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kurallarımızı</a:t>
            </a:r>
            <a:r>
              <a:rPr dirty="0" sz="1800" spc="2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</a:t>
            </a:r>
            <a:r>
              <a:rPr dirty="0" sz="1800" spc="229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düzenlemelerimizi</a:t>
            </a:r>
            <a:r>
              <a:rPr dirty="0" sz="1800" spc="2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anlamalarına</a:t>
            </a:r>
            <a:r>
              <a:rPr dirty="0" sz="1800" spc="229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yardımcı</a:t>
            </a:r>
            <a:r>
              <a:rPr dirty="0" sz="1800" spc="2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olmak</a:t>
            </a:r>
            <a:r>
              <a:rPr dirty="0" sz="1800" spc="225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için </a:t>
            </a:r>
            <a:r>
              <a:rPr dirty="0" sz="1800">
                <a:latin typeface="Arial MT"/>
                <a:cs typeface="Arial MT"/>
              </a:rPr>
              <a:t>net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bir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20">
                <a:latin typeface="Arial MT"/>
                <a:cs typeface="Arial MT"/>
              </a:rPr>
              <a:t>iletişim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sağlamaktır.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90"/>
              </a:spcBef>
            </a:pPr>
            <a:endParaRPr sz="1800">
              <a:latin typeface="Arial MT"/>
              <a:cs typeface="Arial MT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u="heavy" sz="1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Diz</a:t>
            </a:r>
            <a:r>
              <a:rPr dirty="0" u="heavy" sz="1800" spc="-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üzerinde</a:t>
            </a:r>
            <a:r>
              <a:rPr dirty="0" u="heavy" sz="1800" spc="-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kalkmak</a:t>
            </a:r>
            <a:r>
              <a:rPr dirty="0" u="heavy" sz="18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(yükselmek)</a:t>
            </a:r>
            <a:r>
              <a:rPr dirty="0" u="heavy" sz="1800" spc="5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 algn="just" marL="12700" marR="5080" indent="-635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Diz</a:t>
            </a:r>
            <a:r>
              <a:rPr dirty="0" sz="1800" spc="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üzerinde</a:t>
            </a:r>
            <a:r>
              <a:rPr dirty="0" sz="1800" spc="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kalkmak</a:t>
            </a:r>
            <a:r>
              <a:rPr dirty="0" sz="1800" spc="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(yükselmek),</a:t>
            </a:r>
            <a:r>
              <a:rPr dirty="0" sz="1800" spc="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defans</a:t>
            </a:r>
            <a:r>
              <a:rPr dirty="0" sz="1800" spc="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hareketi</a:t>
            </a:r>
            <a:r>
              <a:rPr dirty="0" sz="1800" spc="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esnasında</a:t>
            </a:r>
            <a:r>
              <a:rPr dirty="0" sz="1800" spc="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izin</a:t>
            </a:r>
            <a:r>
              <a:rPr dirty="0" sz="1800" spc="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verilmesi</a:t>
            </a:r>
            <a:r>
              <a:rPr dirty="0" sz="1800" spc="2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gereken </a:t>
            </a:r>
            <a:r>
              <a:rPr dirty="0" sz="1800" spc="-180">
                <a:latin typeface="Arial MT"/>
                <a:cs typeface="Arial MT"/>
              </a:rPr>
              <a:t>doğal</a:t>
            </a:r>
            <a:r>
              <a:rPr dirty="0" sz="1800" spc="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bir</a:t>
            </a:r>
            <a:r>
              <a:rPr dirty="0" sz="1800" spc="-9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harekettir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ancak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topa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145">
                <a:latin typeface="Arial MT"/>
                <a:cs typeface="Arial MT"/>
              </a:rPr>
              <a:t>ulaşmak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için dizler üzerinde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herhangi bir yöne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hareket </a:t>
            </a:r>
            <a:r>
              <a:rPr dirty="0" sz="1800">
                <a:latin typeface="Arial MT"/>
                <a:cs typeface="Arial MT"/>
              </a:rPr>
              <a:t>etmek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(ve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kalçalar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ile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omuzlar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arasında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zeminle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teması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kaybetmek)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hatadır.</a:t>
            </a:r>
            <a:endParaRPr sz="1800">
              <a:latin typeface="Arial MT"/>
              <a:cs typeface="Arial MT"/>
            </a:endParaRPr>
          </a:p>
          <a:p>
            <a:pPr algn="just" marL="13335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Diz</a:t>
            </a:r>
            <a:r>
              <a:rPr dirty="0" sz="1800" spc="-10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üzerinde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40">
                <a:latin typeface="Arial MT"/>
                <a:cs typeface="Arial MT"/>
              </a:rPr>
              <a:t>kalkmış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durumdayken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hücum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65">
                <a:latin typeface="Arial MT"/>
                <a:cs typeface="Arial MT"/>
              </a:rPr>
              <a:t>vuruşu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yapılması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hatadır.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5598" y="492264"/>
            <a:ext cx="272097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TANIMLAR</a:t>
            </a:r>
            <a:r>
              <a:rPr dirty="0" spc="-45"/>
              <a:t> </a:t>
            </a:r>
            <a:r>
              <a:rPr dirty="0" spc="-10"/>
              <a:t>DEFINITIONS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83247" y="1291450"/>
            <a:ext cx="8789035" cy="3372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Vücudu</a:t>
            </a:r>
            <a:r>
              <a:rPr dirty="0" sz="1800" spc="-10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Yükseltmek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0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4135754">
              <a:lnSpc>
                <a:spcPct val="120000"/>
              </a:lnSpc>
            </a:pPr>
            <a:r>
              <a:rPr dirty="0" sz="1800">
                <a:latin typeface="Arial MT"/>
                <a:cs typeface="Arial MT"/>
              </a:rPr>
              <a:t>Kural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12.6.1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-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Servis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sırasında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yapılan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hatalar </a:t>
            </a:r>
            <a:r>
              <a:rPr dirty="0" sz="1800">
                <a:latin typeface="Arial MT"/>
                <a:cs typeface="Arial MT"/>
              </a:rPr>
              <a:t>Kural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12.6.1.3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–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kalçasını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kaldırırsa,</a:t>
            </a:r>
            <a:endParaRPr sz="1800">
              <a:latin typeface="Arial MT"/>
              <a:cs typeface="Arial MT"/>
            </a:endParaRPr>
          </a:p>
          <a:p>
            <a:pPr algn="just" marL="12700" marR="5080" indent="63500">
              <a:lnSpc>
                <a:spcPct val="100000"/>
              </a:lnSpc>
              <a:spcBef>
                <a:spcPts val="430"/>
              </a:spcBef>
            </a:pPr>
            <a:r>
              <a:rPr dirty="0" sz="1800">
                <a:latin typeface="Arial MT"/>
                <a:cs typeface="Arial MT"/>
              </a:rPr>
              <a:t>Hakemler,</a:t>
            </a:r>
            <a:r>
              <a:rPr dirty="0" sz="1800" spc="29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servis</a:t>
            </a:r>
            <a:r>
              <a:rPr dirty="0" sz="1800" spc="290">
                <a:latin typeface="Arial MT"/>
                <a:cs typeface="Arial MT"/>
              </a:rPr>
              <a:t> </a:t>
            </a:r>
            <a:r>
              <a:rPr dirty="0" sz="1800" spc="-90">
                <a:latin typeface="Arial MT"/>
                <a:cs typeface="Arial MT"/>
              </a:rPr>
              <a:t>vuruşu</a:t>
            </a:r>
            <a:r>
              <a:rPr dirty="0" sz="1800" spc="29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esnasında</a:t>
            </a:r>
            <a:r>
              <a:rPr dirty="0" sz="1800" spc="28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izin</a:t>
            </a:r>
            <a:r>
              <a:rPr dirty="0" sz="1800" spc="29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verilmesi</a:t>
            </a:r>
            <a:r>
              <a:rPr dirty="0" sz="1800" spc="28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gereken</a:t>
            </a:r>
            <a:r>
              <a:rPr dirty="0" sz="1800" spc="29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‘hafif’</a:t>
            </a:r>
            <a:r>
              <a:rPr dirty="0" sz="1800" spc="2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/</a:t>
            </a:r>
            <a:r>
              <a:rPr dirty="0" sz="1800" spc="295">
                <a:latin typeface="Arial MT"/>
                <a:cs typeface="Arial MT"/>
              </a:rPr>
              <a:t> </a:t>
            </a:r>
            <a:r>
              <a:rPr dirty="0" sz="1800" spc="-85">
                <a:latin typeface="Arial MT"/>
                <a:cs typeface="Arial MT"/>
              </a:rPr>
              <a:t>doğal</a:t>
            </a:r>
            <a:r>
              <a:rPr dirty="0" sz="1800" spc="30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yükselme </a:t>
            </a:r>
            <a:r>
              <a:rPr dirty="0" sz="1800">
                <a:latin typeface="Arial MT"/>
                <a:cs typeface="Arial MT"/>
              </a:rPr>
              <a:t>hareketi</a:t>
            </a:r>
            <a:r>
              <a:rPr dirty="0" sz="1800" spc="12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ile</a:t>
            </a:r>
            <a:r>
              <a:rPr dirty="0" sz="1800" spc="114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kasıtlı</a:t>
            </a:r>
            <a:r>
              <a:rPr dirty="0" sz="1800" spc="12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yükselme</a:t>
            </a:r>
            <a:r>
              <a:rPr dirty="0" sz="1800" spc="12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hareketi</a:t>
            </a:r>
            <a:r>
              <a:rPr dirty="0" sz="1800" spc="12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arasındaki</a:t>
            </a:r>
            <a:r>
              <a:rPr dirty="0" sz="1800" spc="12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farkı</a:t>
            </a:r>
            <a:r>
              <a:rPr dirty="0" sz="1800" spc="12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ayırt</a:t>
            </a:r>
            <a:r>
              <a:rPr dirty="0" sz="1800" spc="12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edebilmelidir;</a:t>
            </a:r>
            <a:r>
              <a:rPr dirty="0" sz="1800" spc="120">
                <a:latin typeface="Arial MT"/>
                <a:cs typeface="Arial MT"/>
              </a:rPr>
              <a:t>  </a:t>
            </a:r>
            <a:r>
              <a:rPr dirty="0" sz="1800" spc="-10">
                <a:latin typeface="Arial MT"/>
                <a:cs typeface="Arial MT"/>
              </a:rPr>
              <a:t>kasıtlı </a:t>
            </a:r>
            <a:r>
              <a:rPr dirty="0" sz="1800">
                <a:latin typeface="Arial MT"/>
                <a:cs typeface="Arial MT"/>
              </a:rPr>
              <a:t>yükselme</a:t>
            </a:r>
            <a:r>
              <a:rPr dirty="0" sz="1800" spc="47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‘hata’</a:t>
            </a:r>
            <a:r>
              <a:rPr dirty="0" sz="1800" spc="-8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olarak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değerlendirilir.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 MT"/>
              <a:cs typeface="Arial MT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Oyuncu,</a:t>
            </a:r>
            <a:r>
              <a:rPr dirty="0" sz="1800" spc="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servis</a:t>
            </a:r>
            <a:r>
              <a:rPr dirty="0" sz="1800" spc="35">
                <a:latin typeface="Arial MT"/>
                <a:cs typeface="Arial MT"/>
              </a:rPr>
              <a:t> </a:t>
            </a:r>
            <a:r>
              <a:rPr dirty="0" sz="1800" spc="-95">
                <a:latin typeface="Arial MT"/>
                <a:cs typeface="Arial MT"/>
              </a:rPr>
              <a:t>vuruşundan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sonra</a:t>
            </a:r>
            <a:r>
              <a:rPr dirty="0" sz="1800" spc="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oyun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alanına</a:t>
            </a:r>
            <a:r>
              <a:rPr dirty="0" sz="1800" spc="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hareket</a:t>
            </a:r>
            <a:r>
              <a:rPr dirty="0" sz="1800" spc="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ederken,</a:t>
            </a:r>
            <a:r>
              <a:rPr dirty="0" sz="1800" spc="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topa</a:t>
            </a:r>
            <a:r>
              <a:rPr dirty="0" sz="1800" spc="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müdahale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etme </a:t>
            </a:r>
            <a:r>
              <a:rPr dirty="0" sz="1800">
                <a:latin typeface="Arial MT"/>
                <a:cs typeface="Arial MT"/>
              </a:rPr>
              <a:t>pozisyonu</a:t>
            </a:r>
            <a:r>
              <a:rPr dirty="0" sz="1800" spc="19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olmadığı</a:t>
            </a:r>
            <a:r>
              <a:rPr dirty="0" sz="1800" spc="19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için</a:t>
            </a:r>
            <a:r>
              <a:rPr dirty="0" sz="1800" spc="20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bu</a:t>
            </a:r>
            <a:r>
              <a:rPr dirty="0" sz="1800" spc="19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pozisyonda</a:t>
            </a:r>
            <a:r>
              <a:rPr dirty="0" sz="1800" spc="19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vücudunu</a:t>
            </a:r>
            <a:r>
              <a:rPr dirty="0" sz="1800" spc="19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veya</a:t>
            </a:r>
            <a:r>
              <a:rPr dirty="0" sz="1800" spc="19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dizini</a:t>
            </a:r>
            <a:r>
              <a:rPr dirty="0" sz="1800" spc="19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kısa</a:t>
            </a:r>
            <a:r>
              <a:rPr dirty="0" sz="1800" spc="190">
                <a:latin typeface="Arial MT"/>
                <a:cs typeface="Arial MT"/>
              </a:rPr>
              <a:t>  </a:t>
            </a:r>
            <a:r>
              <a:rPr dirty="0" sz="1800" spc="-70">
                <a:latin typeface="Arial MT"/>
                <a:cs typeface="Arial MT"/>
              </a:rPr>
              <a:t>süreliğine </a:t>
            </a:r>
            <a:r>
              <a:rPr dirty="0" sz="1800" spc="-10">
                <a:latin typeface="Arial MT"/>
                <a:cs typeface="Arial MT"/>
              </a:rPr>
              <a:t>kaldırabilir,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ancak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oyuncu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‘adım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atarak’</a:t>
            </a:r>
            <a:r>
              <a:rPr dirty="0" sz="1800" spc="-10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avantaj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sağlamamalıdır."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705" y="1087323"/>
            <a:ext cx="316801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KURAL</a:t>
            </a:r>
            <a:r>
              <a:rPr dirty="0" spc="-25"/>
              <a:t> </a:t>
            </a:r>
            <a:r>
              <a:rPr dirty="0"/>
              <a:t>1.4.5</a:t>
            </a:r>
            <a:r>
              <a:rPr dirty="0" spc="-50"/>
              <a:t> </a:t>
            </a:r>
            <a:r>
              <a:rPr dirty="0" spc="-10"/>
              <a:t>ISINMA</a:t>
            </a:r>
            <a:r>
              <a:rPr dirty="0" spc="-114"/>
              <a:t> </a:t>
            </a:r>
            <a:r>
              <a:rPr dirty="0" spc="-10"/>
              <a:t>SAHASI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5085" marR="5080">
              <a:lnSpc>
                <a:spcPct val="100000"/>
              </a:lnSpc>
              <a:spcBef>
                <a:spcPts val="100"/>
              </a:spcBef>
            </a:pPr>
            <a:r>
              <a:rPr dirty="0" b="0">
                <a:latin typeface="Arial MT"/>
                <a:cs typeface="Arial MT"/>
              </a:rPr>
              <a:t>Dünya</a:t>
            </a:r>
            <a:r>
              <a:rPr dirty="0" spc="-25" b="0">
                <a:latin typeface="Arial MT"/>
                <a:cs typeface="Arial MT"/>
              </a:rPr>
              <a:t> </a:t>
            </a:r>
            <a:r>
              <a:rPr dirty="0" b="0">
                <a:latin typeface="Arial MT"/>
                <a:cs typeface="Arial MT"/>
              </a:rPr>
              <a:t>Paravolleyin,</a:t>
            </a:r>
            <a:r>
              <a:rPr dirty="0" spc="-5" b="0">
                <a:latin typeface="Arial MT"/>
                <a:cs typeface="Arial MT"/>
              </a:rPr>
              <a:t> </a:t>
            </a:r>
            <a:r>
              <a:rPr dirty="0" b="0">
                <a:latin typeface="Arial MT"/>
                <a:cs typeface="Arial MT"/>
              </a:rPr>
              <a:t>Dünya</a:t>
            </a:r>
            <a:r>
              <a:rPr dirty="0" spc="-25" b="0">
                <a:latin typeface="Arial MT"/>
                <a:cs typeface="Arial MT"/>
              </a:rPr>
              <a:t> </a:t>
            </a:r>
            <a:r>
              <a:rPr dirty="0" b="0">
                <a:latin typeface="Arial MT"/>
                <a:cs typeface="Arial MT"/>
              </a:rPr>
              <a:t>ve</a:t>
            </a:r>
            <a:r>
              <a:rPr dirty="0" spc="-60" b="0">
                <a:latin typeface="Arial MT"/>
                <a:cs typeface="Arial MT"/>
              </a:rPr>
              <a:t> </a:t>
            </a:r>
            <a:r>
              <a:rPr dirty="0" b="0">
                <a:latin typeface="Arial MT"/>
                <a:cs typeface="Arial MT"/>
              </a:rPr>
              <a:t>Resmi</a:t>
            </a:r>
            <a:r>
              <a:rPr dirty="0" spc="-40" b="0">
                <a:latin typeface="Arial MT"/>
                <a:cs typeface="Arial MT"/>
              </a:rPr>
              <a:t> Şampiyonalarında</a:t>
            </a:r>
            <a:r>
              <a:rPr dirty="0" spc="-5" b="0">
                <a:latin typeface="Arial MT"/>
                <a:cs typeface="Arial MT"/>
              </a:rPr>
              <a:t> </a:t>
            </a:r>
            <a:r>
              <a:rPr dirty="0" b="0">
                <a:latin typeface="Arial MT"/>
                <a:cs typeface="Arial MT"/>
              </a:rPr>
              <a:t>(Bölgesel</a:t>
            </a:r>
            <a:r>
              <a:rPr dirty="0" spc="-45" b="0">
                <a:latin typeface="Arial MT"/>
                <a:cs typeface="Arial MT"/>
              </a:rPr>
              <a:t> </a:t>
            </a:r>
            <a:r>
              <a:rPr dirty="0" spc="-70" b="0">
                <a:latin typeface="Arial MT"/>
                <a:cs typeface="Arial MT"/>
              </a:rPr>
              <a:t>şampiyonalar </a:t>
            </a:r>
            <a:r>
              <a:rPr dirty="0" b="0">
                <a:latin typeface="Arial MT"/>
                <a:cs typeface="Arial MT"/>
              </a:rPr>
              <a:t>dahil)</a:t>
            </a:r>
            <a:r>
              <a:rPr dirty="0" spc="-20" b="0">
                <a:latin typeface="Arial MT"/>
                <a:cs typeface="Arial MT"/>
              </a:rPr>
              <a:t> </a:t>
            </a:r>
            <a:r>
              <a:rPr dirty="0" b="0">
                <a:latin typeface="Arial MT"/>
                <a:cs typeface="Arial MT"/>
              </a:rPr>
              <a:t>ısınma</a:t>
            </a:r>
            <a:r>
              <a:rPr dirty="0" spc="-10" b="0">
                <a:latin typeface="Arial MT"/>
                <a:cs typeface="Arial MT"/>
              </a:rPr>
              <a:t> </a:t>
            </a:r>
            <a:r>
              <a:rPr dirty="0" b="0">
                <a:latin typeface="Arial MT"/>
                <a:cs typeface="Arial MT"/>
              </a:rPr>
              <a:t>sahaları</a:t>
            </a:r>
            <a:r>
              <a:rPr dirty="0" spc="-15" b="0">
                <a:latin typeface="Arial MT"/>
                <a:cs typeface="Arial MT"/>
              </a:rPr>
              <a:t> </a:t>
            </a:r>
            <a:r>
              <a:rPr dirty="0" spc="-125" b="0">
                <a:latin typeface="Arial MT"/>
                <a:cs typeface="Arial MT"/>
              </a:rPr>
              <a:t>yaklaşık</a:t>
            </a:r>
            <a:r>
              <a:rPr dirty="0" spc="5" b="0">
                <a:latin typeface="Arial MT"/>
                <a:cs typeface="Arial MT"/>
              </a:rPr>
              <a:t> </a:t>
            </a:r>
            <a:r>
              <a:rPr dirty="0" b="0">
                <a:latin typeface="Arial MT"/>
                <a:cs typeface="Arial MT"/>
              </a:rPr>
              <a:t>3</a:t>
            </a:r>
            <a:r>
              <a:rPr dirty="0" spc="-35" b="0">
                <a:latin typeface="Arial MT"/>
                <a:cs typeface="Arial MT"/>
              </a:rPr>
              <a:t> </a:t>
            </a:r>
            <a:r>
              <a:rPr dirty="0" b="0">
                <a:latin typeface="Arial MT"/>
                <a:cs typeface="Arial MT"/>
              </a:rPr>
              <a:t>x</a:t>
            </a:r>
            <a:r>
              <a:rPr dirty="0" spc="-30" b="0">
                <a:latin typeface="Arial MT"/>
                <a:cs typeface="Arial MT"/>
              </a:rPr>
              <a:t> </a:t>
            </a:r>
            <a:r>
              <a:rPr dirty="0" b="0">
                <a:latin typeface="Arial MT"/>
                <a:cs typeface="Arial MT"/>
              </a:rPr>
              <a:t>3</a:t>
            </a:r>
            <a:r>
              <a:rPr dirty="0" spc="-30" b="0">
                <a:latin typeface="Arial MT"/>
                <a:cs typeface="Arial MT"/>
              </a:rPr>
              <a:t> </a:t>
            </a:r>
            <a:r>
              <a:rPr dirty="0" b="0">
                <a:latin typeface="Arial MT"/>
                <a:cs typeface="Arial MT"/>
              </a:rPr>
              <a:t>m</a:t>
            </a:r>
            <a:r>
              <a:rPr dirty="0" spc="-30" b="0">
                <a:latin typeface="Arial MT"/>
                <a:cs typeface="Arial MT"/>
              </a:rPr>
              <a:t> </a:t>
            </a:r>
            <a:r>
              <a:rPr dirty="0" b="0">
                <a:latin typeface="Arial MT"/>
                <a:cs typeface="Arial MT"/>
              </a:rPr>
              <a:t>ölçülerinde,</a:t>
            </a:r>
            <a:r>
              <a:rPr dirty="0" spc="5" b="0"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ED0000"/>
                </a:solidFill>
                <a:latin typeface="Arial MT"/>
                <a:cs typeface="Arial MT"/>
              </a:rPr>
              <a:t>takım</a:t>
            </a:r>
            <a:r>
              <a:rPr dirty="0" spc="-30" b="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ED0000"/>
                </a:solidFill>
                <a:latin typeface="Arial MT"/>
                <a:cs typeface="Arial MT"/>
              </a:rPr>
              <a:t>oturma</a:t>
            </a:r>
            <a:r>
              <a:rPr dirty="0" spc="-15" b="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u="sng" b="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sıralarıyla</a:t>
            </a:r>
            <a:r>
              <a:rPr dirty="0" u="sng" spc="10" b="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pc="-20" b="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aynı</a:t>
            </a:r>
            <a:r>
              <a:rPr dirty="0" spc="-20" b="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u="sng" b="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hizada</a:t>
            </a:r>
            <a:r>
              <a:rPr dirty="0" u="sng" spc="-30" b="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pc="-10" b="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konumlandırılır.</a:t>
            </a:r>
            <a:r>
              <a:rPr dirty="0" u="sng" spc="15" b="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b="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Isınma</a:t>
            </a:r>
            <a:r>
              <a:rPr dirty="0" u="sng" spc="-25" b="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b="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sahasının</a:t>
            </a:r>
            <a:r>
              <a:rPr dirty="0" u="sng" spc="-20" b="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b="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gerçek</a:t>
            </a:r>
            <a:r>
              <a:rPr dirty="0" u="sng" spc="-20" b="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b="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boyutu</a:t>
            </a:r>
            <a:r>
              <a:rPr dirty="0" u="sng" spc="-10" b="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b="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ve</a:t>
            </a:r>
            <a:r>
              <a:rPr dirty="0" u="sng" spc="-40" b="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b="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yeri,</a:t>
            </a:r>
            <a:r>
              <a:rPr dirty="0" u="sng" spc="-10" b="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b="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oturma</a:t>
            </a:r>
            <a:r>
              <a:rPr dirty="0" u="sng" spc="-40" b="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pc="-10" b="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sırasının</a:t>
            </a:r>
            <a:r>
              <a:rPr dirty="0" spc="-10" b="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u="sng" spc="-90" b="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uzunluğuna</a:t>
            </a:r>
            <a:r>
              <a:rPr dirty="0" u="sng" spc="-15" b="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b="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ve</a:t>
            </a:r>
            <a:r>
              <a:rPr dirty="0" u="sng" spc="-25" b="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b="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serbest</a:t>
            </a:r>
            <a:r>
              <a:rPr dirty="0" u="sng" spc="-15" b="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b="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bölgenin </a:t>
            </a:r>
            <a:r>
              <a:rPr dirty="0" u="sng" spc="-170" b="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genişliğine</a:t>
            </a:r>
            <a:r>
              <a:rPr dirty="0" u="sng" spc="30" b="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b="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göre</a:t>
            </a:r>
            <a:r>
              <a:rPr dirty="0" u="sng" spc="-10" b="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b="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belirlenir</a:t>
            </a:r>
            <a:r>
              <a:rPr dirty="0" u="sng" spc="5" b="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pc="-25" b="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(Teknik</a:t>
            </a:r>
            <a:r>
              <a:rPr dirty="0" u="sng" spc="-15" b="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pc="-10" b="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Delege</a:t>
            </a:r>
            <a:r>
              <a:rPr dirty="0" spc="-10" b="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u="sng" b="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tarafından</a:t>
            </a:r>
            <a:r>
              <a:rPr dirty="0" u="sng" spc="-20" b="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b="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aksi</a:t>
            </a:r>
            <a:r>
              <a:rPr dirty="0" u="sng" spc="-35" b="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pc="-10" b="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belirtilmedikçe).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39" y="3429000"/>
            <a:ext cx="5649468" cy="326745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63634" y="491337"/>
            <a:ext cx="27209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latin typeface="Arial"/>
                <a:cs typeface="Arial"/>
              </a:rPr>
              <a:t>TANIMLAR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DEFINITIONS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715" y="2267711"/>
            <a:ext cx="8749284" cy="3742944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2268" y="1314729"/>
            <a:ext cx="8380095" cy="4588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360"/>
              </a:lnSpc>
              <a:spcBef>
                <a:spcPts val="105"/>
              </a:spcBef>
            </a:pPr>
            <a:r>
              <a:rPr dirty="0" sz="2000" b="1">
                <a:latin typeface="Verdana"/>
                <a:cs typeface="Verdana"/>
              </a:rPr>
              <a:t>1.</a:t>
            </a:r>
            <a:r>
              <a:rPr dirty="0" sz="2000" spc="-160" b="1">
                <a:latin typeface="Verdana"/>
                <a:cs typeface="Verdana"/>
              </a:rPr>
              <a:t> </a:t>
            </a:r>
            <a:r>
              <a:rPr dirty="0" sz="2000" spc="-10" b="1">
                <a:latin typeface="Verdana"/>
                <a:cs typeface="Verdana"/>
              </a:rPr>
              <a:t>TANIMLAR</a:t>
            </a:r>
            <a:endParaRPr sz="2000">
              <a:latin typeface="Verdana"/>
              <a:cs typeface="Verdana"/>
            </a:endParaRPr>
          </a:p>
          <a:p>
            <a:pPr marL="66040" marR="5080" indent="-635">
              <a:lnSpc>
                <a:spcPts val="2400"/>
              </a:lnSpc>
              <a:spcBef>
                <a:spcPts val="35"/>
              </a:spcBef>
            </a:pPr>
            <a:r>
              <a:rPr dirty="0" sz="2000">
                <a:latin typeface="Verdana"/>
                <a:cs typeface="Verdana"/>
              </a:rPr>
              <a:t>Bu</a:t>
            </a:r>
            <a:r>
              <a:rPr dirty="0" sz="2000" spc="-1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değişikliklerin</a:t>
            </a:r>
            <a:r>
              <a:rPr dirty="0" sz="2000" spc="-6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amacı,</a:t>
            </a:r>
            <a:r>
              <a:rPr dirty="0" sz="2000" spc="-9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hakemlerimizin</a:t>
            </a:r>
            <a:r>
              <a:rPr dirty="0" sz="2000" spc="-8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kullandığı</a:t>
            </a:r>
            <a:r>
              <a:rPr dirty="0" sz="2000" spc="-8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ilkeleri,</a:t>
            </a:r>
            <a:r>
              <a:rPr dirty="0" sz="2000" spc="-7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dili</a:t>
            </a:r>
            <a:r>
              <a:rPr dirty="0" sz="2000" spc="-80">
                <a:latin typeface="Verdana"/>
                <a:cs typeface="Verdana"/>
              </a:rPr>
              <a:t> </a:t>
            </a:r>
            <a:r>
              <a:rPr dirty="0" sz="2000" spc="-25">
                <a:latin typeface="Verdana"/>
                <a:cs typeface="Verdana"/>
              </a:rPr>
              <a:t>ve </a:t>
            </a:r>
            <a:r>
              <a:rPr dirty="0" sz="2000">
                <a:latin typeface="Verdana"/>
                <a:cs typeface="Verdana"/>
              </a:rPr>
              <a:t>yorumları</a:t>
            </a:r>
            <a:r>
              <a:rPr dirty="0" sz="2000" spc="-9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netleştirerek,</a:t>
            </a:r>
            <a:r>
              <a:rPr dirty="0" sz="2000" spc="-1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takımların,</a:t>
            </a:r>
            <a:r>
              <a:rPr dirty="0" sz="2000" spc="-8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oyuncuların,</a:t>
            </a:r>
            <a:r>
              <a:rPr dirty="0" sz="2000" spc="-125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antrenörlerin, </a:t>
            </a:r>
            <a:r>
              <a:rPr dirty="0" sz="2000">
                <a:latin typeface="Verdana"/>
                <a:cs typeface="Verdana"/>
              </a:rPr>
              <a:t>seyircilerin,</a:t>
            </a:r>
            <a:r>
              <a:rPr dirty="0" sz="2000" spc="-8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destekçilerin</a:t>
            </a:r>
            <a:r>
              <a:rPr dirty="0" sz="2000" spc="-8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ve</a:t>
            </a:r>
            <a:r>
              <a:rPr dirty="0" sz="2000" spc="-9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sponsorların</a:t>
            </a:r>
            <a:r>
              <a:rPr dirty="0" sz="2000" spc="-9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kurallarımızı</a:t>
            </a:r>
            <a:r>
              <a:rPr dirty="0" sz="2000" spc="-60">
                <a:latin typeface="Verdana"/>
                <a:cs typeface="Verdana"/>
              </a:rPr>
              <a:t> </a:t>
            </a:r>
            <a:r>
              <a:rPr dirty="0" sz="2000" spc="-25">
                <a:latin typeface="Verdana"/>
                <a:cs typeface="Verdana"/>
              </a:rPr>
              <a:t>ve </a:t>
            </a:r>
            <a:r>
              <a:rPr dirty="0" sz="2000">
                <a:latin typeface="Verdana"/>
                <a:cs typeface="Verdana"/>
              </a:rPr>
              <a:t>düzenlemelerimizi</a:t>
            </a:r>
            <a:r>
              <a:rPr dirty="0" sz="2000" spc="-6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anlamalarına</a:t>
            </a:r>
            <a:r>
              <a:rPr dirty="0" sz="2000" spc="-7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yardımcı</a:t>
            </a:r>
            <a:r>
              <a:rPr dirty="0" sz="2000" spc="-7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olmak</a:t>
            </a:r>
            <a:r>
              <a:rPr dirty="0" sz="2000" spc="-6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için</a:t>
            </a:r>
            <a:r>
              <a:rPr dirty="0" sz="2000" spc="-8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net</a:t>
            </a:r>
            <a:r>
              <a:rPr dirty="0" sz="2000" spc="-80">
                <a:latin typeface="Verdana"/>
                <a:cs typeface="Verdana"/>
              </a:rPr>
              <a:t> </a:t>
            </a:r>
            <a:r>
              <a:rPr dirty="0" sz="2000" spc="-25">
                <a:latin typeface="Verdana"/>
                <a:cs typeface="Verdana"/>
              </a:rPr>
              <a:t>bir </a:t>
            </a:r>
            <a:r>
              <a:rPr dirty="0" sz="2000">
                <a:latin typeface="Verdana"/>
                <a:cs typeface="Verdana"/>
              </a:rPr>
              <a:t>iletişim</a:t>
            </a:r>
            <a:r>
              <a:rPr dirty="0" sz="2000" spc="-55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sağlamaktır.</a:t>
            </a:r>
            <a:endParaRPr sz="2000">
              <a:latin typeface="Verdana"/>
              <a:cs typeface="Verdana"/>
            </a:endParaRPr>
          </a:p>
          <a:p>
            <a:pPr marL="65405" marR="191135">
              <a:lnSpc>
                <a:spcPct val="100000"/>
              </a:lnSpc>
              <a:spcBef>
                <a:spcPts val="2325"/>
              </a:spcBef>
            </a:pPr>
            <a:r>
              <a:rPr dirty="0" sz="2000" b="1">
                <a:latin typeface="Verdana"/>
                <a:cs typeface="Verdana"/>
              </a:rPr>
              <a:t>“Adım</a:t>
            </a:r>
            <a:r>
              <a:rPr dirty="0" sz="2000" spc="-35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atmak”</a:t>
            </a:r>
            <a:r>
              <a:rPr dirty="0" sz="2000" spc="-40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-</a:t>
            </a:r>
            <a:r>
              <a:rPr dirty="0" sz="2000" spc="-5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oyuncunun</a:t>
            </a:r>
            <a:r>
              <a:rPr dirty="0" sz="2000" spc="-45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topu</a:t>
            </a:r>
            <a:r>
              <a:rPr dirty="0" sz="2000" spc="-10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oynamak</a:t>
            </a:r>
            <a:r>
              <a:rPr dirty="0" sz="2000" spc="-50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için</a:t>
            </a:r>
            <a:r>
              <a:rPr dirty="0" sz="2000" spc="-10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yeni</a:t>
            </a:r>
            <a:r>
              <a:rPr dirty="0" sz="2000" spc="-10" b="1">
                <a:latin typeface="Verdana"/>
                <a:cs typeface="Verdana"/>
              </a:rPr>
              <a:t> </a:t>
            </a:r>
            <a:r>
              <a:rPr dirty="0" sz="2000" spc="-25" b="1">
                <a:latin typeface="Verdana"/>
                <a:cs typeface="Verdana"/>
              </a:rPr>
              <a:t>bir </a:t>
            </a:r>
            <a:r>
              <a:rPr dirty="0" sz="2000" b="1">
                <a:latin typeface="Verdana"/>
                <a:cs typeface="Verdana"/>
              </a:rPr>
              <a:t>pozisyon</a:t>
            </a:r>
            <a:r>
              <a:rPr dirty="0" sz="2000" spc="-60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oluşturmak</a:t>
            </a:r>
            <a:r>
              <a:rPr dirty="0" sz="2000" spc="-45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amacıyla</a:t>
            </a:r>
            <a:r>
              <a:rPr dirty="0" sz="2000" spc="-40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bacaklarının</a:t>
            </a:r>
            <a:r>
              <a:rPr dirty="0" sz="2000" spc="-40" b="1">
                <a:latin typeface="Verdana"/>
                <a:cs typeface="Verdana"/>
              </a:rPr>
              <a:t> </a:t>
            </a:r>
            <a:r>
              <a:rPr dirty="0" sz="2000" spc="-10" b="1">
                <a:latin typeface="Verdana"/>
                <a:cs typeface="Verdana"/>
              </a:rPr>
              <a:t>üzerinde </a:t>
            </a:r>
            <a:r>
              <a:rPr dirty="0" sz="2000" b="1">
                <a:latin typeface="Verdana"/>
                <a:cs typeface="Verdana"/>
              </a:rPr>
              <a:t>durmak</a:t>
            </a:r>
            <a:r>
              <a:rPr dirty="0" sz="2000" spc="-40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veya</a:t>
            </a:r>
            <a:r>
              <a:rPr dirty="0" sz="2000" spc="-35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ellerini</a:t>
            </a:r>
            <a:r>
              <a:rPr dirty="0" sz="2000" spc="-15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ve</a:t>
            </a:r>
            <a:r>
              <a:rPr dirty="0" sz="2000" spc="-30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ayaklarını</a:t>
            </a:r>
            <a:r>
              <a:rPr dirty="0" sz="2000" spc="-30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kullanarak</a:t>
            </a:r>
            <a:r>
              <a:rPr dirty="0" sz="2000" spc="-40" b="1">
                <a:latin typeface="Verdana"/>
                <a:cs typeface="Verdana"/>
              </a:rPr>
              <a:t> </a:t>
            </a:r>
            <a:r>
              <a:rPr dirty="0" sz="2000" spc="-10" b="1">
                <a:latin typeface="Verdana"/>
                <a:cs typeface="Verdana"/>
              </a:rPr>
              <a:t>"yengeç </a:t>
            </a:r>
            <a:r>
              <a:rPr dirty="0" sz="2000" b="1">
                <a:latin typeface="Verdana"/>
                <a:cs typeface="Verdana"/>
              </a:rPr>
              <a:t>yürüyüşü"</a:t>
            </a:r>
            <a:r>
              <a:rPr dirty="0" sz="2000" spc="-50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yapmak</a:t>
            </a:r>
            <a:r>
              <a:rPr dirty="0" sz="2000" spc="-60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için</a:t>
            </a:r>
            <a:r>
              <a:rPr dirty="0" sz="2000" spc="-20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açık</a:t>
            </a:r>
            <a:r>
              <a:rPr dirty="0" sz="2000" spc="-25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bir</a:t>
            </a:r>
            <a:r>
              <a:rPr dirty="0" sz="2000" spc="-20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çaba</a:t>
            </a:r>
            <a:r>
              <a:rPr dirty="0" sz="2000" spc="-30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gösterdiği</a:t>
            </a:r>
            <a:r>
              <a:rPr dirty="0" sz="2000" spc="-35" b="1">
                <a:latin typeface="Verdana"/>
                <a:cs typeface="Verdana"/>
              </a:rPr>
              <a:t> </a:t>
            </a:r>
            <a:r>
              <a:rPr dirty="0" sz="2000" spc="-10" b="1">
                <a:latin typeface="Verdana"/>
                <a:cs typeface="Verdana"/>
              </a:rPr>
              <a:t>anlamına </a:t>
            </a:r>
            <a:r>
              <a:rPr dirty="0" sz="2000" b="1">
                <a:latin typeface="Verdana"/>
                <a:cs typeface="Verdana"/>
              </a:rPr>
              <a:t>gelir,</a:t>
            </a:r>
            <a:r>
              <a:rPr dirty="0" sz="2000" spc="-30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örneğin</a:t>
            </a:r>
            <a:r>
              <a:rPr dirty="0" sz="2000" spc="-35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servisten</a:t>
            </a:r>
            <a:r>
              <a:rPr dirty="0" sz="2000" spc="-45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sonra</a:t>
            </a:r>
            <a:r>
              <a:rPr dirty="0" sz="2000" spc="-40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pozisyon</a:t>
            </a:r>
            <a:r>
              <a:rPr dirty="0" sz="2000" spc="-70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almak</a:t>
            </a:r>
            <a:r>
              <a:rPr dirty="0" sz="2000" spc="-55" b="1">
                <a:latin typeface="Verdana"/>
                <a:cs typeface="Verdana"/>
              </a:rPr>
              <a:t> </a:t>
            </a:r>
            <a:r>
              <a:rPr dirty="0" sz="2000" spc="-20" b="1">
                <a:latin typeface="Verdana"/>
                <a:cs typeface="Verdana"/>
              </a:rPr>
              <a:t>veya </a:t>
            </a:r>
            <a:r>
              <a:rPr dirty="0" sz="2000" b="1">
                <a:latin typeface="Verdana"/>
                <a:cs typeface="Verdana"/>
              </a:rPr>
              <a:t>oyuncudan</a:t>
            </a:r>
            <a:r>
              <a:rPr dirty="0" sz="2000" spc="-50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biraz</a:t>
            </a:r>
            <a:r>
              <a:rPr dirty="0" sz="2000" spc="-20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uzakta</a:t>
            </a:r>
            <a:r>
              <a:rPr dirty="0" sz="2000" spc="-35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olan</a:t>
            </a:r>
            <a:r>
              <a:rPr dirty="0" sz="2000" spc="-25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bir topa</a:t>
            </a:r>
            <a:r>
              <a:rPr dirty="0" sz="2000" spc="-20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ulaşmak</a:t>
            </a:r>
            <a:r>
              <a:rPr dirty="0" sz="2000" spc="-50" b="1">
                <a:latin typeface="Verdana"/>
                <a:cs typeface="Verdana"/>
              </a:rPr>
              <a:t> </a:t>
            </a:r>
            <a:r>
              <a:rPr dirty="0" sz="2000" spc="-20" b="1">
                <a:latin typeface="Verdana"/>
                <a:cs typeface="Verdana"/>
              </a:rPr>
              <a:t>için </a:t>
            </a:r>
            <a:r>
              <a:rPr dirty="0" sz="2000" b="1">
                <a:latin typeface="Verdana"/>
                <a:cs typeface="Verdana"/>
              </a:rPr>
              <a:t>hareket</a:t>
            </a:r>
            <a:r>
              <a:rPr dirty="0" sz="2000" spc="-35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etmek</a:t>
            </a:r>
            <a:r>
              <a:rPr dirty="0" sz="2000" spc="-35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gibi.</a:t>
            </a:r>
            <a:r>
              <a:rPr dirty="0" sz="2000" spc="-10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Ayağa</a:t>
            </a:r>
            <a:r>
              <a:rPr dirty="0" sz="2000" spc="-30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kalkmak</a:t>
            </a:r>
            <a:r>
              <a:rPr dirty="0" sz="2000" spc="-25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veya</a:t>
            </a:r>
            <a:r>
              <a:rPr dirty="0" sz="2000" spc="-15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adım</a:t>
            </a:r>
            <a:r>
              <a:rPr dirty="0" sz="2000" spc="-50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atmak</a:t>
            </a:r>
            <a:r>
              <a:rPr dirty="0" sz="2000" spc="-35" b="1">
                <a:latin typeface="Verdana"/>
                <a:cs typeface="Verdana"/>
              </a:rPr>
              <a:t> </a:t>
            </a:r>
            <a:r>
              <a:rPr dirty="0" sz="2000" spc="-25" b="1">
                <a:latin typeface="Verdana"/>
                <a:cs typeface="Verdana"/>
              </a:rPr>
              <a:t>bir </a:t>
            </a:r>
            <a:r>
              <a:rPr dirty="0" sz="2000" spc="-10" b="1">
                <a:latin typeface="Verdana"/>
                <a:cs typeface="Verdana"/>
              </a:rPr>
              <a:t>hatadır.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83345" y="1154722"/>
            <a:ext cx="7790180" cy="1855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Verdana"/>
                <a:cs typeface="Verdana"/>
              </a:rPr>
              <a:t>"Dizini</a:t>
            </a:r>
            <a:r>
              <a:rPr dirty="0" sz="2000" spc="-40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kaldırmak"</a:t>
            </a:r>
            <a:r>
              <a:rPr dirty="0" sz="2000" spc="-55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-</a:t>
            </a:r>
            <a:r>
              <a:rPr dirty="0" sz="2000" spc="-25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savunma</a:t>
            </a:r>
            <a:r>
              <a:rPr dirty="0" sz="2000" spc="-35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eylemi</a:t>
            </a:r>
            <a:r>
              <a:rPr dirty="0" sz="2000" spc="-50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sırasında</a:t>
            </a:r>
            <a:r>
              <a:rPr dirty="0" sz="2000" spc="-35" b="1">
                <a:latin typeface="Verdana"/>
                <a:cs typeface="Verdana"/>
              </a:rPr>
              <a:t> </a:t>
            </a:r>
            <a:r>
              <a:rPr dirty="0" sz="2000" spc="-10" b="1">
                <a:latin typeface="Verdana"/>
                <a:cs typeface="Verdana"/>
              </a:rPr>
              <a:t>dizin </a:t>
            </a:r>
            <a:r>
              <a:rPr dirty="0" sz="2000" b="1">
                <a:latin typeface="Verdana"/>
                <a:cs typeface="Verdana"/>
              </a:rPr>
              <a:t>kalkması</a:t>
            </a:r>
            <a:r>
              <a:rPr dirty="0" sz="2000" spc="-55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doğal</a:t>
            </a:r>
            <a:r>
              <a:rPr dirty="0" sz="2000" spc="-45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bir</a:t>
            </a:r>
            <a:r>
              <a:rPr dirty="0" sz="2000" spc="-30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harekettir</a:t>
            </a:r>
            <a:r>
              <a:rPr dirty="0" sz="2000" spc="-40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ve</a:t>
            </a:r>
            <a:r>
              <a:rPr dirty="0" sz="2000" spc="-40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izin</a:t>
            </a:r>
            <a:r>
              <a:rPr dirty="0" sz="2000" spc="-25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verilmelidir</a:t>
            </a:r>
            <a:r>
              <a:rPr dirty="0" sz="2000" spc="-40" b="1">
                <a:latin typeface="Verdana"/>
                <a:cs typeface="Verdana"/>
              </a:rPr>
              <a:t> </a:t>
            </a:r>
            <a:r>
              <a:rPr dirty="0" sz="2000" spc="-50" b="1">
                <a:latin typeface="Verdana"/>
                <a:cs typeface="Verdana"/>
              </a:rPr>
              <a:t>- </a:t>
            </a:r>
            <a:r>
              <a:rPr dirty="0" sz="2000" b="1">
                <a:latin typeface="Verdana"/>
                <a:cs typeface="Verdana"/>
              </a:rPr>
              <a:t>ancak</a:t>
            </a:r>
            <a:r>
              <a:rPr dirty="0" sz="2000" spc="-45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topa</a:t>
            </a:r>
            <a:r>
              <a:rPr dirty="0" sz="2000" spc="-30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ulaşmak</a:t>
            </a:r>
            <a:r>
              <a:rPr dirty="0" sz="2000" spc="-45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için</a:t>
            </a:r>
            <a:r>
              <a:rPr dirty="0" sz="2000" spc="-10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dizlerin</a:t>
            </a:r>
            <a:r>
              <a:rPr dirty="0" sz="2000" spc="-35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üzerinde</a:t>
            </a:r>
            <a:r>
              <a:rPr dirty="0" sz="2000" spc="-45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herhangi</a:t>
            </a:r>
            <a:r>
              <a:rPr dirty="0" sz="2000" spc="-35" b="1">
                <a:latin typeface="Verdana"/>
                <a:cs typeface="Verdana"/>
              </a:rPr>
              <a:t> </a:t>
            </a:r>
            <a:r>
              <a:rPr dirty="0" sz="2000" spc="-25" b="1">
                <a:latin typeface="Verdana"/>
                <a:cs typeface="Verdana"/>
              </a:rPr>
              <a:t>bir </a:t>
            </a:r>
            <a:r>
              <a:rPr dirty="0" sz="2000" b="1">
                <a:latin typeface="Verdana"/>
                <a:cs typeface="Verdana"/>
              </a:rPr>
              <a:t>yönde</a:t>
            </a:r>
            <a:r>
              <a:rPr dirty="0" sz="2000" spc="-35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hareket</a:t>
            </a:r>
            <a:r>
              <a:rPr dirty="0" sz="2000" spc="-35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etmek</a:t>
            </a:r>
            <a:r>
              <a:rPr dirty="0" sz="2000" spc="-40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(ve</a:t>
            </a:r>
            <a:r>
              <a:rPr dirty="0" sz="2000" spc="-20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kalçalar</a:t>
            </a:r>
            <a:r>
              <a:rPr dirty="0" sz="2000" spc="-25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ile</a:t>
            </a:r>
            <a:r>
              <a:rPr dirty="0" sz="2000" spc="-10" b="1">
                <a:latin typeface="Verdana"/>
                <a:cs typeface="Verdana"/>
              </a:rPr>
              <a:t> omuzlar </a:t>
            </a:r>
            <a:r>
              <a:rPr dirty="0" sz="2000" b="1">
                <a:latin typeface="Verdana"/>
                <a:cs typeface="Verdana"/>
              </a:rPr>
              <a:t>arasındaki</a:t>
            </a:r>
            <a:r>
              <a:rPr dirty="0" sz="2000" spc="-55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zeminden</a:t>
            </a:r>
            <a:r>
              <a:rPr dirty="0" sz="2000" spc="-65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teması</a:t>
            </a:r>
            <a:r>
              <a:rPr dirty="0" sz="2000" spc="-35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kaybetmek)</a:t>
            </a:r>
            <a:r>
              <a:rPr dirty="0" sz="2000" spc="-35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bir</a:t>
            </a:r>
            <a:r>
              <a:rPr dirty="0" sz="2000" spc="-45" b="1">
                <a:latin typeface="Verdana"/>
                <a:cs typeface="Verdana"/>
              </a:rPr>
              <a:t> </a:t>
            </a:r>
            <a:r>
              <a:rPr dirty="0" sz="2000" spc="-10" b="1">
                <a:latin typeface="Verdana"/>
                <a:cs typeface="Verdana"/>
              </a:rPr>
              <a:t>hatadır.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latin typeface="Verdana"/>
                <a:cs typeface="Verdana"/>
              </a:rPr>
              <a:t>Hücum</a:t>
            </a:r>
            <a:r>
              <a:rPr dirty="0" sz="2000" spc="-50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vuruşu</a:t>
            </a:r>
            <a:r>
              <a:rPr dirty="0" sz="2000" spc="-30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sırasında</a:t>
            </a:r>
            <a:r>
              <a:rPr dirty="0" sz="2000" spc="-40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dizin</a:t>
            </a:r>
            <a:r>
              <a:rPr dirty="0" sz="2000" spc="-40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kalkması</a:t>
            </a:r>
            <a:r>
              <a:rPr dirty="0" sz="2000" spc="-60" b="1">
                <a:latin typeface="Verdana"/>
                <a:cs typeface="Verdana"/>
              </a:rPr>
              <a:t> </a:t>
            </a:r>
            <a:r>
              <a:rPr dirty="0" sz="2000" b="1">
                <a:latin typeface="Verdana"/>
                <a:cs typeface="Verdana"/>
              </a:rPr>
              <a:t>bir</a:t>
            </a:r>
            <a:r>
              <a:rPr dirty="0" sz="2000" spc="-20" b="1">
                <a:latin typeface="Verdana"/>
                <a:cs typeface="Verdana"/>
              </a:rPr>
              <a:t> </a:t>
            </a:r>
            <a:r>
              <a:rPr dirty="0" sz="2000" spc="-10" b="1">
                <a:latin typeface="Verdana"/>
                <a:cs typeface="Verdana"/>
              </a:rPr>
              <a:t>hatadır.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06559" y="695274"/>
            <a:ext cx="12020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latin typeface="Arial"/>
                <a:cs typeface="Arial"/>
              </a:rPr>
              <a:t>TANIMLAR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1844039"/>
            <a:ext cx="9144000" cy="4512945"/>
            <a:chOff x="0" y="1844039"/>
            <a:chExt cx="9144000" cy="451294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844039"/>
              <a:ext cx="9144000" cy="451256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436108" y="3788663"/>
              <a:ext cx="1513840" cy="1295400"/>
            </a:xfrm>
            <a:custGeom>
              <a:avLst/>
              <a:gdLst/>
              <a:ahLst/>
              <a:cxnLst/>
              <a:rect l="l" t="t" r="r" b="b"/>
              <a:pathLst>
                <a:path w="1513840" h="1295400">
                  <a:moveTo>
                    <a:pt x="0" y="647700"/>
                  </a:moveTo>
                  <a:lnTo>
                    <a:pt x="1745" y="603353"/>
                  </a:lnTo>
                  <a:lnTo>
                    <a:pt x="6907" y="559809"/>
                  </a:lnTo>
                  <a:lnTo>
                    <a:pt x="15372" y="517164"/>
                  </a:lnTo>
                  <a:lnTo>
                    <a:pt x="27028" y="475513"/>
                  </a:lnTo>
                  <a:lnTo>
                    <a:pt x="41763" y="434954"/>
                  </a:lnTo>
                  <a:lnTo>
                    <a:pt x="59462" y="395583"/>
                  </a:lnTo>
                  <a:lnTo>
                    <a:pt x="80015" y="357496"/>
                  </a:lnTo>
                  <a:lnTo>
                    <a:pt x="103307" y="320790"/>
                  </a:lnTo>
                  <a:lnTo>
                    <a:pt x="129227" y="285562"/>
                  </a:lnTo>
                  <a:lnTo>
                    <a:pt x="157661" y="251907"/>
                  </a:lnTo>
                  <a:lnTo>
                    <a:pt x="188497" y="219922"/>
                  </a:lnTo>
                  <a:lnTo>
                    <a:pt x="221622" y="189704"/>
                  </a:lnTo>
                  <a:lnTo>
                    <a:pt x="256924" y="161349"/>
                  </a:lnTo>
                  <a:lnTo>
                    <a:pt x="294290" y="134954"/>
                  </a:lnTo>
                  <a:lnTo>
                    <a:pt x="333607" y="110615"/>
                  </a:lnTo>
                  <a:lnTo>
                    <a:pt x="374762" y="88428"/>
                  </a:lnTo>
                  <a:lnTo>
                    <a:pt x="417643" y="68490"/>
                  </a:lnTo>
                  <a:lnTo>
                    <a:pt x="462138" y="50898"/>
                  </a:lnTo>
                  <a:lnTo>
                    <a:pt x="508132" y="35748"/>
                  </a:lnTo>
                  <a:lnTo>
                    <a:pt x="555514" y="23136"/>
                  </a:lnTo>
                  <a:lnTo>
                    <a:pt x="604171" y="13158"/>
                  </a:lnTo>
                  <a:lnTo>
                    <a:pt x="653991" y="5912"/>
                  </a:lnTo>
                  <a:lnTo>
                    <a:pt x="704860" y="1494"/>
                  </a:lnTo>
                  <a:lnTo>
                    <a:pt x="756666" y="0"/>
                  </a:lnTo>
                  <a:lnTo>
                    <a:pt x="808471" y="1494"/>
                  </a:lnTo>
                  <a:lnTo>
                    <a:pt x="859340" y="5912"/>
                  </a:lnTo>
                  <a:lnTo>
                    <a:pt x="909160" y="13158"/>
                  </a:lnTo>
                  <a:lnTo>
                    <a:pt x="957817" y="23136"/>
                  </a:lnTo>
                  <a:lnTo>
                    <a:pt x="1005199" y="35748"/>
                  </a:lnTo>
                  <a:lnTo>
                    <a:pt x="1051193" y="50898"/>
                  </a:lnTo>
                  <a:lnTo>
                    <a:pt x="1095688" y="68490"/>
                  </a:lnTo>
                  <a:lnTo>
                    <a:pt x="1138569" y="88428"/>
                  </a:lnTo>
                  <a:lnTo>
                    <a:pt x="1179724" y="110615"/>
                  </a:lnTo>
                  <a:lnTo>
                    <a:pt x="1219041" y="134954"/>
                  </a:lnTo>
                  <a:lnTo>
                    <a:pt x="1256407" y="161349"/>
                  </a:lnTo>
                  <a:lnTo>
                    <a:pt x="1291709" y="189704"/>
                  </a:lnTo>
                  <a:lnTo>
                    <a:pt x="1324834" y="219922"/>
                  </a:lnTo>
                  <a:lnTo>
                    <a:pt x="1355670" y="251907"/>
                  </a:lnTo>
                  <a:lnTo>
                    <a:pt x="1384104" y="285562"/>
                  </a:lnTo>
                  <a:lnTo>
                    <a:pt x="1410024" y="320790"/>
                  </a:lnTo>
                  <a:lnTo>
                    <a:pt x="1433316" y="357496"/>
                  </a:lnTo>
                  <a:lnTo>
                    <a:pt x="1453869" y="395583"/>
                  </a:lnTo>
                  <a:lnTo>
                    <a:pt x="1471568" y="434954"/>
                  </a:lnTo>
                  <a:lnTo>
                    <a:pt x="1486303" y="475513"/>
                  </a:lnTo>
                  <a:lnTo>
                    <a:pt x="1497959" y="517164"/>
                  </a:lnTo>
                  <a:lnTo>
                    <a:pt x="1506424" y="559809"/>
                  </a:lnTo>
                  <a:lnTo>
                    <a:pt x="1511586" y="603353"/>
                  </a:lnTo>
                  <a:lnTo>
                    <a:pt x="1513332" y="647700"/>
                  </a:lnTo>
                  <a:lnTo>
                    <a:pt x="1511586" y="692046"/>
                  </a:lnTo>
                  <a:lnTo>
                    <a:pt x="1506424" y="735590"/>
                  </a:lnTo>
                  <a:lnTo>
                    <a:pt x="1497959" y="778235"/>
                  </a:lnTo>
                  <a:lnTo>
                    <a:pt x="1486303" y="819886"/>
                  </a:lnTo>
                  <a:lnTo>
                    <a:pt x="1471568" y="860445"/>
                  </a:lnTo>
                  <a:lnTo>
                    <a:pt x="1453869" y="899816"/>
                  </a:lnTo>
                  <a:lnTo>
                    <a:pt x="1433316" y="937903"/>
                  </a:lnTo>
                  <a:lnTo>
                    <a:pt x="1410024" y="974609"/>
                  </a:lnTo>
                  <a:lnTo>
                    <a:pt x="1384104" y="1009837"/>
                  </a:lnTo>
                  <a:lnTo>
                    <a:pt x="1355670" y="1043492"/>
                  </a:lnTo>
                  <a:lnTo>
                    <a:pt x="1324834" y="1075477"/>
                  </a:lnTo>
                  <a:lnTo>
                    <a:pt x="1291709" y="1105695"/>
                  </a:lnTo>
                  <a:lnTo>
                    <a:pt x="1256407" y="1134050"/>
                  </a:lnTo>
                  <a:lnTo>
                    <a:pt x="1219041" y="1160445"/>
                  </a:lnTo>
                  <a:lnTo>
                    <a:pt x="1179724" y="1184784"/>
                  </a:lnTo>
                  <a:lnTo>
                    <a:pt x="1138569" y="1206971"/>
                  </a:lnTo>
                  <a:lnTo>
                    <a:pt x="1095688" y="1226909"/>
                  </a:lnTo>
                  <a:lnTo>
                    <a:pt x="1051193" y="1244501"/>
                  </a:lnTo>
                  <a:lnTo>
                    <a:pt x="1005199" y="1259651"/>
                  </a:lnTo>
                  <a:lnTo>
                    <a:pt x="957817" y="1272263"/>
                  </a:lnTo>
                  <a:lnTo>
                    <a:pt x="909160" y="1282241"/>
                  </a:lnTo>
                  <a:lnTo>
                    <a:pt x="859340" y="1289487"/>
                  </a:lnTo>
                  <a:lnTo>
                    <a:pt x="808471" y="1293905"/>
                  </a:lnTo>
                  <a:lnTo>
                    <a:pt x="756666" y="1295400"/>
                  </a:lnTo>
                  <a:lnTo>
                    <a:pt x="704860" y="1293905"/>
                  </a:lnTo>
                  <a:lnTo>
                    <a:pt x="653991" y="1289487"/>
                  </a:lnTo>
                  <a:lnTo>
                    <a:pt x="604171" y="1282241"/>
                  </a:lnTo>
                  <a:lnTo>
                    <a:pt x="555514" y="1272263"/>
                  </a:lnTo>
                  <a:lnTo>
                    <a:pt x="508132" y="1259651"/>
                  </a:lnTo>
                  <a:lnTo>
                    <a:pt x="462138" y="1244501"/>
                  </a:lnTo>
                  <a:lnTo>
                    <a:pt x="417643" y="1226909"/>
                  </a:lnTo>
                  <a:lnTo>
                    <a:pt x="374762" y="1206971"/>
                  </a:lnTo>
                  <a:lnTo>
                    <a:pt x="333607" y="1184784"/>
                  </a:lnTo>
                  <a:lnTo>
                    <a:pt x="294290" y="1160445"/>
                  </a:lnTo>
                  <a:lnTo>
                    <a:pt x="256924" y="1134050"/>
                  </a:lnTo>
                  <a:lnTo>
                    <a:pt x="221622" y="1105695"/>
                  </a:lnTo>
                  <a:lnTo>
                    <a:pt x="188497" y="1075477"/>
                  </a:lnTo>
                  <a:lnTo>
                    <a:pt x="157661" y="1043492"/>
                  </a:lnTo>
                  <a:lnTo>
                    <a:pt x="129227" y="1009837"/>
                  </a:lnTo>
                  <a:lnTo>
                    <a:pt x="103307" y="974609"/>
                  </a:lnTo>
                  <a:lnTo>
                    <a:pt x="80015" y="937903"/>
                  </a:lnTo>
                  <a:lnTo>
                    <a:pt x="59462" y="899816"/>
                  </a:lnTo>
                  <a:lnTo>
                    <a:pt x="41763" y="860445"/>
                  </a:lnTo>
                  <a:lnTo>
                    <a:pt x="27028" y="819886"/>
                  </a:lnTo>
                  <a:lnTo>
                    <a:pt x="15372" y="778235"/>
                  </a:lnTo>
                  <a:lnTo>
                    <a:pt x="6907" y="735590"/>
                  </a:lnTo>
                  <a:lnTo>
                    <a:pt x="1745" y="692046"/>
                  </a:lnTo>
                  <a:lnTo>
                    <a:pt x="0" y="647700"/>
                  </a:lnTo>
                  <a:close/>
                </a:path>
              </a:pathLst>
            </a:custGeom>
            <a:ln w="57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1625" y="491337"/>
            <a:ext cx="272097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TANIMLAR</a:t>
            </a:r>
            <a:r>
              <a:rPr dirty="0" spc="-45"/>
              <a:t> </a:t>
            </a:r>
            <a:r>
              <a:rPr dirty="0" spc="-10"/>
              <a:t>DEFINITIONS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83476" y="1226515"/>
            <a:ext cx="8390255" cy="2448560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565"/>
              </a:spcBef>
            </a:pPr>
            <a:r>
              <a:rPr dirty="0" sz="1800" b="1">
                <a:latin typeface="Arial"/>
                <a:cs typeface="Arial"/>
              </a:rPr>
              <a:t>Adım</a:t>
            </a:r>
            <a:r>
              <a:rPr dirty="0" sz="1800" spc="-10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Atmak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470"/>
              </a:spcBef>
            </a:pPr>
            <a:r>
              <a:rPr dirty="0" sz="1800">
                <a:latin typeface="Arial MT"/>
                <a:cs typeface="Arial MT"/>
              </a:rPr>
              <a:t>Oyuncunun,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topla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oynamak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amacıyla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yeni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bir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pozisyon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almak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için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ayak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kütüklerinin </a:t>
            </a:r>
            <a:r>
              <a:rPr dirty="0" sz="1800">
                <a:latin typeface="Arial MT"/>
                <a:cs typeface="Arial MT"/>
              </a:rPr>
              <a:t>üzerinde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kalkarak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ya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da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ellerini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ayaklarını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kullanarak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'yengeç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10">
                <a:latin typeface="Arial MT"/>
                <a:cs typeface="Arial MT"/>
              </a:rPr>
              <a:t>yürüyüşü'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yaparak </a:t>
            </a:r>
            <a:r>
              <a:rPr dirty="0" sz="1800">
                <a:latin typeface="Arial MT"/>
                <a:cs typeface="Arial MT"/>
              </a:rPr>
              <a:t>açık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bir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çaba </a:t>
            </a:r>
            <a:r>
              <a:rPr dirty="0" sz="1800" spc="-90">
                <a:latin typeface="Arial MT"/>
                <a:cs typeface="Arial MT"/>
              </a:rPr>
              <a:t>gösterdiği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hareketlerdir.</a:t>
            </a:r>
            <a:endParaRPr sz="1800">
              <a:latin typeface="Arial MT"/>
              <a:cs typeface="Arial MT"/>
            </a:endParaRPr>
          </a:p>
          <a:p>
            <a:pPr algn="just" marL="12700" marR="207645">
              <a:lnSpc>
                <a:spcPct val="100000"/>
              </a:lnSpc>
              <a:spcBef>
                <a:spcPts val="430"/>
              </a:spcBef>
            </a:pPr>
            <a:r>
              <a:rPr dirty="0" sz="1800" spc="-105">
                <a:latin typeface="Arial MT"/>
                <a:cs typeface="Arial MT"/>
              </a:rPr>
              <a:t>Örneğin,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servisçinin,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servis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 spc="-120">
                <a:latin typeface="Arial MT"/>
                <a:cs typeface="Arial MT"/>
              </a:rPr>
              <a:t>vuruşunu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yaptıktan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sonra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pozisyonuna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geçmesi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veya </a:t>
            </a:r>
            <a:r>
              <a:rPr dirty="0" sz="1800">
                <a:latin typeface="Arial MT"/>
                <a:cs typeface="Arial MT"/>
              </a:rPr>
              <a:t>oyuncunun,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kendisine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biraz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uzak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olan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topa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145">
                <a:latin typeface="Arial MT"/>
                <a:cs typeface="Arial MT"/>
              </a:rPr>
              <a:t>ulaşmak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için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bu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benzer</a:t>
            </a:r>
            <a:r>
              <a:rPr dirty="0" sz="1800" spc="-10">
                <a:latin typeface="Arial MT"/>
                <a:cs typeface="Arial MT"/>
              </a:rPr>
              <a:t> hareketler </a:t>
            </a:r>
            <a:r>
              <a:rPr dirty="0" sz="1800">
                <a:latin typeface="Arial MT"/>
                <a:cs typeface="Arial MT"/>
              </a:rPr>
              <a:t>yapması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gibi.</a:t>
            </a:r>
            <a:endParaRPr sz="1800">
              <a:latin typeface="Arial MT"/>
              <a:cs typeface="Arial MT"/>
            </a:endParaRPr>
          </a:p>
          <a:p>
            <a:pPr algn="just" marL="12700">
              <a:lnSpc>
                <a:spcPct val="100000"/>
              </a:lnSpc>
              <a:spcBef>
                <a:spcPts val="434"/>
              </a:spcBef>
            </a:pPr>
            <a:r>
              <a:rPr dirty="0" sz="1800" spc="-180">
                <a:latin typeface="Arial MT"/>
                <a:cs typeface="Arial MT"/>
              </a:rPr>
              <a:t>Ayağa</a:t>
            </a:r>
            <a:r>
              <a:rPr dirty="0" sz="1800" spc="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kalkmak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veya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adım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atmak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ise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hatadır."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034550" y="577951"/>
            <a:ext cx="12020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latin typeface="Arial"/>
                <a:cs typeface="Arial"/>
              </a:rPr>
              <a:t>TANIMLAR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23527" y="1600200"/>
            <a:ext cx="8641080" cy="4958080"/>
            <a:chOff x="323527" y="1600200"/>
            <a:chExt cx="8641080" cy="4958080"/>
          </a:xfrm>
        </p:grpSpPr>
        <p:sp>
          <p:nvSpPr>
            <p:cNvPr id="4" name="object 4" descr=""/>
            <p:cNvSpPr/>
            <p:nvPr/>
          </p:nvSpPr>
          <p:spPr>
            <a:xfrm>
              <a:off x="323527" y="1600200"/>
              <a:ext cx="8641080" cy="4958080"/>
            </a:xfrm>
            <a:custGeom>
              <a:avLst/>
              <a:gdLst/>
              <a:ahLst/>
              <a:cxnLst/>
              <a:rect l="l" t="t" r="r" b="b"/>
              <a:pathLst>
                <a:path w="8641080" h="4958080">
                  <a:moveTo>
                    <a:pt x="0" y="4957762"/>
                  </a:moveTo>
                  <a:lnTo>
                    <a:pt x="8640952" y="4957762"/>
                  </a:lnTo>
                  <a:lnTo>
                    <a:pt x="8640952" y="0"/>
                  </a:lnTo>
                  <a:lnTo>
                    <a:pt x="0" y="0"/>
                  </a:lnTo>
                  <a:lnTo>
                    <a:pt x="0" y="4957762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29877" y="1606550"/>
              <a:ext cx="8628380" cy="4945380"/>
            </a:xfrm>
            <a:custGeom>
              <a:avLst/>
              <a:gdLst/>
              <a:ahLst/>
              <a:cxnLst/>
              <a:rect l="l" t="t" r="r" b="b"/>
              <a:pathLst>
                <a:path w="8628380" h="4945380">
                  <a:moveTo>
                    <a:pt x="0" y="4945062"/>
                  </a:moveTo>
                  <a:lnTo>
                    <a:pt x="8628257" y="4945062"/>
                  </a:lnTo>
                  <a:lnTo>
                    <a:pt x="8628257" y="0"/>
                  </a:lnTo>
                  <a:lnTo>
                    <a:pt x="0" y="0"/>
                  </a:lnTo>
                  <a:lnTo>
                    <a:pt x="0" y="4945062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302" y="6208699"/>
              <a:ext cx="247649" cy="24766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28302" y="6208699"/>
              <a:ext cx="247650" cy="248285"/>
            </a:xfrm>
            <a:custGeom>
              <a:avLst/>
              <a:gdLst/>
              <a:ahLst/>
              <a:cxnLst/>
              <a:rect l="l" t="t" r="r" b="b"/>
              <a:pathLst>
                <a:path w="247650" h="248285">
                  <a:moveTo>
                    <a:pt x="47624" y="247662"/>
                  </a:moveTo>
                  <a:lnTo>
                    <a:pt x="29089" y="243914"/>
                  </a:lnTo>
                  <a:lnTo>
                    <a:pt x="13954" y="233708"/>
                  </a:lnTo>
                  <a:lnTo>
                    <a:pt x="3748" y="218573"/>
                  </a:lnTo>
                  <a:lnTo>
                    <a:pt x="0" y="200037"/>
                  </a:lnTo>
                  <a:lnTo>
                    <a:pt x="0" y="47624"/>
                  </a:lnTo>
                  <a:lnTo>
                    <a:pt x="3748" y="29089"/>
                  </a:lnTo>
                  <a:lnTo>
                    <a:pt x="13954" y="13954"/>
                  </a:lnTo>
                  <a:lnTo>
                    <a:pt x="29089" y="3748"/>
                  </a:lnTo>
                  <a:lnTo>
                    <a:pt x="47624" y="0"/>
                  </a:lnTo>
                  <a:lnTo>
                    <a:pt x="200024" y="0"/>
                  </a:lnTo>
                  <a:lnTo>
                    <a:pt x="218560" y="3748"/>
                  </a:lnTo>
                  <a:lnTo>
                    <a:pt x="233695" y="13954"/>
                  </a:lnTo>
                  <a:lnTo>
                    <a:pt x="243901" y="29089"/>
                  </a:lnTo>
                  <a:lnTo>
                    <a:pt x="247649" y="47624"/>
                  </a:lnTo>
                  <a:lnTo>
                    <a:pt x="247649" y="200037"/>
                  </a:lnTo>
                  <a:lnTo>
                    <a:pt x="243901" y="218573"/>
                  </a:lnTo>
                  <a:lnTo>
                    <a:pt x="233695" y="233708"/>
                  </a:lnTo>
                  <a:lnTo>
                    <a:pt x="218560" y="243914"/>
                  </a:lnTo>
                  <a:lnTo>
                    <a:pt x="200024" y="247662"/>
                  </a:lnTo>
                  <a:lnTo>
                    <a:pt x="47624" y="247662"/>
                  </a:lnTo>
                  <a:close/>
                </a:path>
              </a:pathLst>
            </a:custGeom>
            <a:ln w="63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938" y="6229350"/>
              <a:ext cx="206374" cy="2063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75335">
              <a:lnSpc>
                <a:spcPct val="100000"/>
              </a:lnSpc>
              <a:spcBef>
                <a:spcPts val="100"/>
              </a:spcBef>
            </a:pPr>
            <a:r>
              <a:rPr dirty="0"/>
              <a:t>OYUN</a:t>
            </a:r>
            <a:r>
              <a:rPr dirty="0" spc="-125"/>
              <a:t> </a:t>
            </a:r>
            <a:r>
              <a:rPr dirty="0"/>
              <a:t>ALANI</a:t>
            </a:r>
            <a:r>
              <a:rPr dirty="0" spc="-5"/>
              <a:t> </a:t>
            </a:r>
            <a:r>
              <a:rPr dirty="0"/>
              <a:t>İLE</a:t>
            </a:r>
            <a:r>
              <a:rPr dirty="0" spc="-60"/>
              <a:t> </a:t>
            </a:r>
            <a:r>
              <a:rPr dirty="0" spc="-20"/>
              <a:t>TEMAS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58508" y="1299883"/>
            <a:ext cx="8626475" cy="4797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643255" marR="5080" indent="-63119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9.4.1</a:t>
            </a:r>
            <a:r>
              <a:rPr dirty="0" sz="1800" spc="440" b="1">
                <a:latin typeface="Arial"/>
                <a:cs typeface="Arial"/>
              </a:rPr>
              <a:t> </a:t>
            </a:r>
            <a:r>
              <a:rPr dirty="0" sz="1800">
                <a:latin typeface="Arial MT"/>
                <a:cs typeface="Arial MT"/>
              </a:rPr>
              <a:t>Oyun</a:t>
            </a:r>
            <a:r>
              <a:rPr dirty="0" sz="1800" spc="2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hareketleri</a:t>
            </a:r>
            <a:r>
              <a:rPr dirty="0" sz="1800" spc="2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esnasında</a:t>
            </a:r>
            <a:r>
              <a:rPr dirty="0" sz="1800" spc="2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her</a:t>
            </a:r>
            <a:r>
              <a:rPr dirty="0" sz="1800" spc="2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zaman,</a:t>
            </a:r>
            <a:r>
              <a:rPr dirty="0" sz="1800" spc="2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oyuncuların</a:t>
            </a:r>
            <a:r>
              <a:rPr dirty="0" sz="1800" spc="1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omuzları</a:t>
            </a:r>
            <a:r>
              <a:rPr dirty="0" sz="1800" spc="2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ile</a:t>
            </a:r>
            <a:r>
              <a:rPr dirty="0" sz="1800" spc="15">
                <a:latin typeface="Arial MT"/>
                <a:cs typeface="Arial MT"/>
              </a:rPr>
              <a:t>  </a:t>
            </a:r>
            <a:r>
              <a:rPr dirty="0" sz="1800" spc="-10">
                <a:latin typeface="Arial MT"/>
                <a:cs typeface="Arial MT"/>
              </a:rPr>
              <a:t>kalçaları </a:t>
            </a:r>
            <a:r>
              <a:rPr dirty="0" sz="1800">
                <a:latin typeface="Arial MT"/>
                <a:cs typeface="Arial MT"/>
              </a:rPr>
              <a:t>arasındaki</a:t>
            </a:r>
            <a:r>
              <a:rPr dirty="0" sz="1800" spc="26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vücut</a:t>
            </a:r>
            <a:r>
              <a:rPr dirty="0" sz="1800" spc="26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parçasının</a:t>
            </a:r>
            <a:r>
              <a:rPr dirty="0" sz="1800" spc="26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bir</a:t>
            </a:r>
            <a:r>
              <a:rPr dirty="0" sz="1800" spc="26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kısmının,</a:t>
            </a:r>
            <a:r>
              <a:rPr dirty="0" sz="1800" spc="27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oyun</a:t>
            </a:r>
            <a:r>
              <a:rPr dirty="0" sz="1800" spc="26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alanına</a:t>
            </a:r>
            <a:r>
              <a:rPr dirty="0" sz="1800" spc="26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temas</a:t>
            </a:r>
            <a:r>
              <a:rPr dirty="0" sz="1800" spc="275">
                <a:latin typeface="Arial MT"/>
                <a:cs typeface="Arial MT"/>
              </a:rPr>
              <a:t>  </a:t>
            </a:r>
            <a:r>
              <a:rPr dirty="0" sz="1800" spc="-10">
                <a:latin typeface="Arial MT"/>
                <a:cs typeface="Arial MT"/>
              </a:rPr>
              <a:t>etmesi zorunludur.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 MT"/>
              <a:cs typeface="Arial MT"/>
            </a:endParaRPr>
          </a:p>
          <a:p>
            <a:pPr algn="just" marL="595630" marR="508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Top,</a:t>
            </a:r>
            <a:r>
              <a:rPr dirty="0" sz="1800" spc="1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file</a:t>
            </a:r>
            <a:r>
              <a:rPr dirty="0" sz="1800" spc="1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üst</a:t>
            </a:r>
            <a:r>
              <a:rPr dirty="0" sz="1800" spc="1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kenar</a:t>
            </a:r>
            <a:r>
              <a:rPr dirty="0" sz="1800" spc="1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seviyesinin</a:t>
            </a:r>
            <a:r>
              <a:rPr dirty="0" sz="1800" spc="1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bütünüyle</a:t>
            </a:r>
            <a:r>
              <a:rPr dirty="0" sz="1800" spc="1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üzerinde</a:t>
            </a:r>
            <a:r>
              <a:rPr dirty="0" sz="1800" spc="130">
                <a:latin typeface="Arial MT"/>
                <a:cs typeface="Arial MT"/>
              </a:rPr>
              <a:t> </a:t>
            </a:r>
            <a:r>
              <a:rPr dirty="0" sz="1800" spc="-70">
                <a:latin typeface="Arial MT"/>
                <a:cs typeface="Arial MT"/>
              </a:rPr>
              <a:t>değilken,</a:t>
            </a:r>
            <a:r>
              <a:rPr dirty="0" sz="1800" spc="1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oyun</a:t>
            </a:r>
            <a:r>
              <a:rPr dirty="0" sz="1800" spc="13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sahasındaki </a:t>
            </a:r>
            <a:r>
              <a:rPr dirty="0" sz="1800">
                <a:latin typeface="Arial MT"/>
                <a:cs typeface="Arial MT"/>
              </a:rPr>
              <a:t>bir</a:t>
            </a:r>
            <a:r>
              <a:rPr dirty="0" sz="1800" spc="-114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oyuncunun,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defans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hareketi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kapsamında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(1.,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2.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3.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204">
                <a:latin typeface="Arial MT"/>
                <a:cs typeface="Arial MT"/>
              </a:rPr>
              <a:t>vuruş</a:t>
            </a:r>
            <a:r>
              <a:rPr dirty="0" sz="1800" spc="8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esnasında)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topla </a:t>
            </a:r>
            <a:r>
              <a:rPr dirty="0" sz="1800">
                <a:latin typeface="Arial MT"/>
                <a:cs typeface="Arial MT"/>
              </a:rPr>
              <a:t>oynarken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yükselmesine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izin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verilir.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870"/>
              </a:spcBef>
            </a:pPr>
            <a:endParaRPr sz="1800">
              <a:latin typeface="Arial MT"/>
              <a:cs typeface="Arial MT"/>
            </a:endParaRPr>
          </a:p>
          <a:p>
            <a:pPr marL="600075" marR="488315">
              <a:lnSpc>
                <a:spcPct val="107300"/>
              </a:lnSpc>
            </a:pPr>
            <a:r>
              <a:rPr dirty="0" sz="1800">
                <a:latin typeface="Arial MT"/>
                <a:cs typeface="Arial MT"/>
              </a:rPr>
              <a:t>Oyuncuların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hücum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hareketi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spc="-125">
                <a:latin typeface="Arial MT"/>
                <a:cs typeface="Arial MT"/>
              </a:rPr>
              <a:t>yaptığı</a:t>
            </a:r>
            <a:r>
              <a:rPr dirty="0" sz="1800">
                <a:latin typeface="Arial MT"/>
                <a:cs typeface="Arial MT"/>
              </a:rPr>
              <a:t> durumlar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20">
                <a:latin typeface="Arial MT"/>
                <a:cs typeface="Arial MT"/>
              </a:rPr>
              <a:t>dışında,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oyunun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herhangi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bir </a:t>
            </a:r>
            <a:r>
              <a:rPr dirty="0" sz="1800">
                <a:latin typeface="Arial MT"/>
                <a:cs typeface="Arial MT"/>
              </a:rPr>
              <a:t>anında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oyun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sahasının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herhangi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bir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bölgesinde,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kalçalarının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zeminle </a:t>
            </a:r>
            <a:r>
              <a:rPr dirty="0" sz="1800">
                <a:latin typeface="Arial MT"/>
                <a:cs typeface="Arial MT"/>
              </a:rPr>
              <a:t>temasının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kısa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bir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süre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kesilmesine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izin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verilir.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70"/>
              </a:spcBef>
            </a:pPr>
            <a:endParaRPr sz="1800">
              <a:latin typeface="Arial MT"/>
              <a:cs typeface="Arial MT"/>
            </a:endParaRPr>
          </a:p>
          <a:p>
            <a:pPr marL="600075" marR="57785">
              <a:lnSpc>
                <a:spcPct val="107300"/>
              </a:lnSpc>
            </a:pPr>
            <a:r>
              <a:rPr dirty="0" sz="1800">
                <a:latin typeface="Arial MT"/>
                <a:cs typeface="Arial MT"/>
              </a:rPr>
              <a:t>Bir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defans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hareketi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yapıldıktan sonra,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tepki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olarak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kalçaların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zeminle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temasının </a:t>
            </a:r>
            <a:r>
              <a:rPr dirty="0" sz="1800">
                <a:latin typeface="Arial MT"/>
                <a:cs typeface="Arial MT"/>
              </a:rPr>
              <a:t>kesilmesine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izin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verilir.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Defans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hareketinden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sonra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top,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file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düzlemini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kurallara </a:t>
            </a:r>
            <a:r>
              <a:rPr dirty="0" sz="1800">
                <a:latin typeface="Arial MT"/>
                <a:cs typeface="Arial MT"/>
              </a:rPr>
              <a:t>uygun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olarak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geçerse,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oyun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devam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eder.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74276" y="1367688"/>
            <a:ext cx="89535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12.4.1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800" spc="-25">
                <a:latin typeface="Arial MT"/>
                <a:cs typeface="Arial MT"/>
              </a:rPr>
              <a:t>ya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388676" y="1367688"/>
            <a:ext cx="24650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Topa,</a:t>
            </a:r>
            <a:r>
              <a:rPr dirty="0" sz="1800" spc="2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havaya</a:t>
            </a:r>
            <a:r>
              <a:rPr dirty="0" sz="1800" spc="22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atıldıktan</a:t>
            </a:r>
            <a:endParaRPr sz="1800">
              <a:latin typeface="Arial MT"/>
              <a:cs typeface="Arial MT"/>
            </a:endParaRPr>
          </a:p>
          <a:p>
            <a:pPr algn="r" marR="6350">
              <a:lnSpc>
                <a:spcPct val="100000"/>
              </a:lnSpc>
              <a:tabLst>
                <a:tab pos="487045" algn="l"/>
                <a:tab pos="1282700" algn="l"/>
              </a:tabLst>
            </a:pPr>
            <a:r>
              <a:rPr dirty="0" sz="1800" spc="-25">
                <a:latin typeface="Arial MT"/>
                <a:cs typeface="Arial MT"/>
              </a:rPr>
              <a:t>da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20">
                <a:latin typeface="Arial MT"/>
                <a:cs typeface="Arial MT"/>
              </a:rPr>
              <a:t>elden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10">
                <a:latin typeface="Arial MT"/>
                <a:cs typeface="Arial MT"/>
              </a:rPr>
              <a:t>(ellerden)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05441" y="1916328"/>
            <a:ext cx="2748915" cy="2768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35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bırakıldıktan</a:t>
            </a:r>
            <a:r>
              <a:rPr dirty="0" sz="1800" spc="409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sonra,</a:t>
            </a:r>
            <a:r>
              <a:rPr dirty="0" sz="1800" spc="4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tek</a:t>
            </a:r>
            <a:r>
              <a:rPr dirty="0" sz="1800" spc="420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el </a:t>
            </a:r>
            <a:r>
              <a:rPr dirty="0" sz="1800">
                <a:latin typeface="Arial MT"/>
                <a:cs typeface="Arial MT"/>
              </a:rPr>
              <a:t>veya</a:t>
            </a:r>
            <a:r>
              <a:rPr dirty="0" sz="1800" spc="21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kolun</a:t>
            </a:r>
            <a:r>
              <a:rPr dirty="0" sz="1800" spc="21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herhangi</a:t>
            </a:r>
            <a:r>
              <a:rPr dirty="0" sz="1800" spc="215">
                <a:latin typeface="Arial MT"/>
                <a:cs typeface="Arial MT"/>
              </a:rPr>
              <a:t>  </a:t>
            </a:r>
            <a:r>
              <a:rPr dirty="0" sz="1800" spc="-25">
                <a:latin typeface="Arial MT"/>
                <a:cs typeface="Arial MT"/>
              </a:rPr>
              <a:t>bir </a:t>
            </a:r>
            <a:r>
              <a:rPr dirty="0" sz="1800">
                <a:latin typeface="Arial MT"/>
                <a:cs typeface="Arial MT"/>
              </a:rPr>
              <a:t>kısmıyla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vurulmalıdır.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Sadece</a:t>
            </a:r>
            <a:r>
              <a:rPr dirty="0" sz="1800" spc="-2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el</a:t>
            </a:r>
            <a:r>
              <a:rPr dirty="0" sz="1800" spc="-3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engeli</a:t>
            </a:r>
            <a:r>
              <a:rPr dirty="0" sz="1800" spc="-10">
                <a:solidFill>
                  <a:srgbClr val="ED0000"/>
                </a:solidFill>
                <a:latin typeface="Arial MT"/>
                <a:cs typeface="Arial MT"/>
              </a:rPr>
              <a:t> nedeniyle </a:t>
            </a:r>
            <a:r>
              <a:rPr dirty="0" sz="1800" spc="-60">
                <a:solidFill>
                  <a:srgbClr val="ED0000"/>
                </a:solidFill>
                <a:latin typeface="Arial MT"/>
                <a:cs typeface="Arial MT"/>
              </a:rPr>
              <a:t>sınıflandırılmış</a:t>
            </a:r>
            <a:r>
              <a:rPr dirty="0" sz="1800" spc="-1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 spc="-20">
                <a:solidFill>
                  <a:srgbClr val="ED0000"/>
                </a:solidFill>
                <a:latin typeface="Arial MT"/>
                <a:cs typeface="Arial MT"/>
              </a:rPr>
              <a:t>olan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oyuncuların,</a:t>
            </a:r>
            <a:r>
              <a:rPr dirty="0" sz="1800" spc="-1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topu</a:t>
            </a:r>
            <a:r>
              <a:rPr dirty="0" sz="1800" spc="-4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ED0000"/>
                </a:solidFill>
                <a:latin typeface="Arial MT"/>
                <a:cs typeface="Arial MT"/>
              </a:rPr>
              <a:t>havaya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atmadan</a:t>
            </a:r>
            <a:r>
              <a:rPr dirty="0" sz="1800" spc="-3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veya</a:t>
            </a:r>
            <a:r>
              <a:rPr dirty="0" sz="1800" spc="-2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 spc="-20">
                <a:solidFill>
                  <a:srgbClr val="ED0000"/>
                </a:solidFill>
                <a:latin typeface="Arial MT"/>
                <a:cs typeface="Arial MT"/>
              </a:rPr>
              <a:t>elden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bırakmadan</a:t>
            </a:r>
            <a:r>
              <a:rPr dirty="0" sz="1800" spc="-3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servis</a:t>
            </a:r>
            <a:r>
              <a:rPr dirty="0" sz="1800" spc="-3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ED0000"/>
                </a:solidFill>
                <a:latin typeface="Arial MT"/>
                <a:cs typeface="Arial MT"/>
              </a:rPr>
              <a:t>vuruşu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yapmalarına</a:t>
            </a:r>
            <a:r>
              <a:rPr dirty="0" sz="1800" spc="-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izin</a:t>
            </a:r>
            <a:r>
              <a:rPr dirty="0" sz="1800" spc="-5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ED0000"/>
                </a:solidFill>
                <a:latin typeface="Arial MT"/>
                <a:cs typeface="Arial MT"/>
              </a:rPr>
              <a:t>verilir.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5287" y="574903"/>
            <a:ext cx="628777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El</a:t>
            </a:r>
            <a:r>
              <a:rPr dirty="0" spc="-45"/>
              <a:t> </a:t>
            </a:r>
            <a:r>
              <a:rPr dirty="0"/>
              <a:t>Engeli</a:t>
            </a:r>
            <a:r>
              <a:rPr dirty="0" spc="-40"/>
              <a:t> </a:t>
            </a:r>
            <a:r>
              <a:rPr dirty="0"/>
              <a:t>Bulunan</a:t>
            </a:r>
            <a:r>
              <a:rPr dirty="0" spc="-40"/>
              <a:t> </a:t>
            </a:r>
            <a:r>
              <a:rPr dirty="0"/>
              <a:t>Oyuncular</a:t>
            </a:r>
            <a:r>
              <a:rPr dirty="0" spc="-40"/>
              <a:t> </a:t>
            </a:r>
            <a:r>
              <a:rPr dirty="0"/>
              <a:t>İçin</a:t>
            </a:r>
            <a:r>
              <a:rPr dirty="0" spc="-40"/>
              <a:t> </a:t>
            </a:r>
            <a:r>
              <a:rPr dirty="0"/>
              <a:t>Servis</a:t>
            </a:r>
            <a:r>
              <a:rPr dirty="0" spc="5"/>
              <a:t> </a:t>
            </a:r>
            <a:r>
              <a:rPr dirty="0"/>
              <a:t>Kuralı</a:t>
            </a:r>
            <a:r>
              <a:rPr dirty="0" spc="-40"/>
              <a:t> </a:t>
            </a:r>
            <a:r>
              <a:rPr dirty="0" spc="-10"/>
              <a:t>Değişikliği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3628" y="1193291"/>
            <a:ext cx="3492995" cy="5244082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8251" y="1188529"/>
            <a:ext cx="8369934" cy="1259840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  <a:tabLst>
                <a:tab pos="888365" algn="l"/>
              </a:tabLst>
            </a:pPr>
            <a:r>
              <a:rPr dirty="0" sz="1800" spc="-10" b="1">
                <a:latin typeface="Arial"/>
                <a:cs typeface="Arial"/>
              </a:rPr>
              <a:t>15.4.1</a:t>
            </a:r>
            <a:r>
              <a:rPr dirty="0" sz="1800" b="1">
                <a:latin typeface="Arial"/>
                <a:cs typeface="Arial"/>
              </a:rPr>
              <a:t>	</a:t>
            </a:r>
            <a:r>
              <a:rPr dirty="0" sz="1800">
                <a:latin typeface="Arial MT"/>
                <a:cs typeface="Arial MT"/>
              </a:rPr>
              <a:t>Mola</a:t>
            </a:r>
            <a:r>
              <a:rPr dirty="0" sz="1800" spc="7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talebi,</a:t>
            </a:r>
            <a:r>
              <a:rPr dirty="0" sz="1800" spc="9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top</a:t>
            </a:r>
            <a:r>
              <a:rPr dirty="0" sz="1800" spc="9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oyun</a:t>
            </a:r>
            <a:r>
              <a:rPr dirty="0" sz="1800" spc="95">
                <a:latin typeface="Arial MT"/>
                <a:cs typeface="Arial MT"/>
              </a:rPr>
              <a:t> </a:t>
            </a:r>
            <a:r>
              <a:rPr dirty="0" sz="1800" spc="-225">
                <a:latin typeface="Arial MT"/>
                <a:cs typeface="Arial MT"/>
              </a:rPr>
              <a:t>dışı</a:t>
            </a:r>
            <a:r>
              <a:rPr dirty="0" sz="1800" spc="100">
                <a:latin typeface="Arial MT"/>
                <a:cs typeface="Arial MT"/>
              </a:rPr>
              <a:t> </a:t>
            </a:r>
            <a:r>
              <a:rPr dirty="0" sz="1800" spc="-75">
                <a:latin typeface="Arial MT"/>
                <a:cs typeface="Arial MT"/>
              </a:rPr>
              <a:t>olduğunda</a:t>
            </a:r>
            <a:r>
              <a:rPr dirty="0" sz="1800" spc="8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</a:t>
            </a:r>
            <a:r>
              <a:rPr dirty="0" sz="1800" spc="9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servis</a:t>
            </a:r>
            <a:r>
              <a:rPr dirty="0" sz="1800" spc="100">
                <a:latin typeface="Arial MT"/>
                <a:cs typeface="Arial MT"/>
              </a:rPr>
              <a:t> </a:t>
            </a:r>
            <a:r>
              <a:rPr dirty="0" sz="1800" spc="-70">
                <a:latin typeface="Arial MT"/>
                <a:cs typeface="Arial MT"/>
              </a:rPr>
              <a:t>düdüğünden</a:t>
            </a:r>
            <a:r>
              <a:rPr dirty="0" sz="1800" spc="9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önce,</a:t>
            </a:r>
            <a:r>
              <a:rPr dirty="0" sz="1800" spc="9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ilgili</a:t>
            </a:r>
            <a:r>
              <a:rPr dirty="0" sz="1800" spc="85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el</a:t>
            </a:r>
            <a:endParaRPr sz="1800">
              <a:latin typeface="Arial MT"/>
              <a:cs typeface="Arial MT"/>
            </a:endParaRPr>
          </a:p>
          <a:p>
            <a:pPr marL="643255">
              <a:lnSpc>
                <a:spcPct val="100000"/>
              </a:lnSpc>
              <a:spcBef>
                <a:spcPts val="1080"/>
              </a:spcBef>
            </a:pPr>
            <a:r>
              <a:rPr dirty="0" sz="1800" spc="-135">
                <a:latin typeface="Arial MT"/>
                <a:cs typeface="Arial MT"/>
              </a:rPr>
              <a:t>işareti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gösterilerek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yapılır.</a:t>
            </a:r>
            <a:endParaRPr sz="1800">
              <a:latin typeface="Arial MT"/>
              <a:cs typeface="Arial MT"/>
            </a:endParaRPr>
          </a:p>
          <a:p>
            <a:pPr marL="960755">
              <a:lnSpc>
                <a:spcPct val="100000"/>
              </a:lnSpc>
              <a:spcBef>
                <a:spcPts val="1080"/>
              </a:spcBef>
            </a:pPr>
            <a:r>
              <a:rPr dirty="0" sz="1800" spc="-30">
                <a:latin typeface="Arial MT"/>
                <a:cs typeface="Arial MT"/>
              </a:rPr>
              <a:t>Talep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140">
                <a:latin typeface="Arial MT"/>
                <a:cs typeface="Arial MT"/>
              </a:rPr>
              <a:t>edilmiş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tüm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molalar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u="sng" sz="180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60</a:t>
            </a:r>
            <a:r>
              <a:rPr dirty="0" sz="1800" spc="-3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saniye </a:t>
            </a:r>
            <a:r>
              <a:rPr dirty="0" sz="1800" spc="-10">
                <a:latin typeface="Arial MT"/>
                <a:cs typeface="Arial MT"/>
              </a:rPr>
              <a:t>sürer.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1182" y="592569"/>
            <a:ext cx="509905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MOLA</a:t>
            </a:r>
            <a:r>
              <a:rPr dirty="0" spc="-65"/>
              <a:t> </a:t>
            </a:r>
            <a:r>
              <a:rPr dirty="0"/>
              <a:t>SÜRESİNİN</a:t>
            </a:r>
            <a:r>
              <a:rPr dirty="0" spc="-45"/>
              <a:t> </a:t>
            </a:r>
            <a:r>
              <a:rPr dirty="0"/>
              <a:t>60</a:t>
            </a:r>
            <a:r>
              <a:rPr dirty="0" spc="-50"/>
              <a:t> </a:t>
            </a:r>
            <a:r>
              <a:rPr dirty="0"/>
              <a:t>SANİYEYE</a:t>
            </a:r>
            <a:r>
              <a:rPr dirty="0" spc="-5"/>
              <a:t> </a:t>
            </a:r>
            <a:r>
              <a:rPr dirty="0" spc="-10"/>
              <a:t>ÇIKARILMASI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6420" y="2781300"/>
            <a:ext cx="5759183" cy="3838954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8396" y="1223670"/>
            <a:ext cx="8627110" cy="4225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7366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Kural4.1.1–Takım</a:t>
            </a:r>
            <a:r>
              <a:rPr dirty="0" sz="1800" spc="-8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Kompozisyonu</a:t>
            </a:r>
            <a:r>
              <a:rPr dirty="0" sz="1800" spc="-7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(Libero</a:t>
            </a:r>
            <a:r>
              <a:rPr dirty="0" sz="1800" spc="-8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oyuncuları)</a:t>
            </a:r>
            <a:r>
              <a:rPr dirty="0" sz="1800" spc="-8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Değişiklikler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65"/>
              </a:spcBef>
            </a:pP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spc="-25">
                <a:latin typeface="Arial MT"/>
                <a:cs typeface="Arial MT"/>
              </a:rPr>
              <a:t>Takım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içinde,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14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oyuncu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arasında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belirli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sayıda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b="1">
                <a:latin typeface="Arial"/>
                <a:cs typeface="Arial"/>
              </a:rPr>
              <a:t>Libero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bulunması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şartı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yoktur.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080" indent="-635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Bir</a:t>
            </a:r>
            <a:r>
              <a:rPr dirty="0" sz="1800" spc="3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takım,</a:t>
            </a:r>
            <a:r>
              <a:rPr dirty="0" sz="1800" spc="3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en</a:t>
            </a:r>
            <a:r>
              <a:rPr dirty="0" sz="1800" spc="3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fazla</a:t>
            </a:r>
            <a:r>
              <a:rPr dirty="0" sz="1800" spc="3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14</a:t>
            </a:r>
            <a:r>
              <a:rPr dirty="0" sz="1800" spc="3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oyuncudan</a:t>
            </a:r>
            <a:r>
              <a:rPr dirty="0" sz="1800" spc="340">
                <a:latin typeface="Arial MT"/>
                <a:cs typeface="Arial MT"/>
              </a:rPr>
              <a:t> </a:t>
            </a:r>
            <a:r>
              <a:rPr dirty="0" sz="1800" spc="-50">
                <a:latin typeface="Arial MT"/>
                <a:cs typeface="Arial MT"/>
              </a:rPr>
              <a:t>oluşabilir.</a:t>
            </a:r>
            <a:r>
              <a:rPr dirty="0" sz="1800" spc="355">
                <a:latin typeface="Arial MT"/>
                <a:cs typeface="Arial MT"/>
              </a:rPr>
              <a:t> </a:t>
            </a:r>
            <a:r>
              <a:rPr dirty="0" sz="1800" b="1">
                <a:latin typeface="Arial"/>
                <a:cs typeface="Arial"/>
              </a:rPr>
              <a:t>Bir</a:t>
            </a:r>
            <a:r>
              <a:rPr dirty="0" sz="1800" spc="3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takım</a:t>
            </a:r>
            <a:r>
              <a:rPr dirty="0" sz="1800" spc="3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sıfır,</a:t>
            </a:r>
            <a:r>
              <a:rPr dirty="0" sz="1800" spc="3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bir</a:t>
            </a:r>
            <a:r>
              <a:rPr dirty="0" sz="1800" spc="3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veya</a:t>
            </a:r>
            <a:r>
              <a:rPr dirty="0" sz="1800" spc="3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iki</a:t>
            </a:r>
            <a:r>
              <a:rPr dirty="0" sz="1800" spc="35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Libero içerebilir.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algn="just" marL="13335" marR="6350" indent="-635">
              <a:lnSpc>
                <a:spcPct val="100000"/>
              </a:lnSpc>
              <a:tabLst>
                <a:tab pos="4133850" algn="l"/>
                <a:tab pos="7620634" algn="l"/>
              </a:tabLst>
            </a:pPr>
            <a:r>
              <a:rPr dirty="0" sz="1800">
                <a:latin typeface="Arial MT"/>
                <a:cs typeface="Arial MT"/>
              </a:rPr>
              <a:t>Dünya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ParaVolley,</a:t>
            </a:r>
            <a:r>
              <a:rPr dirty="0" sz="1800">
                <a:latin typeface="Arial MT"/>
                <a:cs typeface="Arial MT"/>
              </a:rPr>
              <a:t> Dünya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Resmi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Müsabakaları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(Bölgesel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45">
                <a:latin typeface="Arial MT"/>
                <a:cs typeface="Arial MT"/>
              </a:rPr>
              <a:t>Şampiyonalar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dahil)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için </a:t>
            </a:r>
            <a:r>
              <a:rPr dirty="0" sz="1800">
                <a:latin typeface="Arial MT"/>
                <a:cs typeface="Arial MT"/>
              </a:rPr>
              <a:t>bir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takım,</a:t>
            </a:r>
            <a:r>
              <a:rPr dirty="0" sz="1800" spc="49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Ön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 spc="-80">
                <a:latin typeface="Arial MT"/>
                <a:cs typeface="Arial MT"/>
              </a:rPr>
              <a:t>Soruşturmada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ilk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maç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için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Libero(ları)nı</a:t>
            </a:r>
            <a:r>
              <a:rPr dirty="0" sz="1800" spc="47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aday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göstermelidir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takımlar herhangi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25">
                <a:latin typeface="Arial MT"/>
                <a:cs typeface="Arial MT"/>
              </a:rPr>
              <a:t>bir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235">
                <a:latin typeface="Arial MT"/>
                <a:cs typeface="Arial MT"/>
              </a:rPr>
              <a:t>değişikliği </a:t>
            </a:r>
            <a:r>
              <a:rPr dirty="0" sz="1800">
                <a:latin typeface="Arial MT"/>
                <a:cs typeface="Arial MT"/>
              </a:rPr>
              <a:t>maç</a:t>
            </a:r>
            <a:r>
              <a:rPr dirty="0" sz="1800" spc="8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Jüri</a:t>
            </a:r>
            <a:r>
              <a:rPr dirty="0" sz="1800" spc="8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Üyesi'ne</a:t>
            </a:r>
            <a:r>
              <a:rPr dirty="0" sz="1800" spc="7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(veya</a:t>
            </a:r>
            <a:r>
              <a:rPr dirty="0" sz="1800" spc="8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temsilcisine)</a:t>
            </a:r>
            <a:r>
              <a:rPr dirty="0" sz="1800" spc="8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maç</a:t>
            </a:r>
            <a:r>
              <a:rPr dirty="0" sz="1800" spc="80">
                <a:latin typeface="Arial MT"/>
                <a:cs typeface="Arial MT"/>
              </a:rPr>
              <a:t>  </a:t>
            </a:r>
            <a:r>
              <a:rPr dirty="0" sz="1800" spc="-10">
                <a:latin typeface="Arial MT"/>
                <a:cs typeface="Arial MT"/>
              </a:rPr>
              <a:t>başlamadan</a:t>
            </a:r>
            <a:r>
              <a:rPr dirty="0" sz="1800" spc="8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en</a:t>
            </a:r>
            <a:r>
              <a:rPr dirty="0" sz="1800" spc="8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az</a:t>
            </a:r>
            <a:r>
              <a:rPr dirty="0" sz="1800" spc="8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bir</a:t>
            </a:r>
            <a:r>
              <a:rPr dirty="0" sz="1800" spc="8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saat</a:t>
            </a:r>
            <a:r>
              <a:rPr dirty="0" sz="1800" spc="85">
                <a:latin typeface="Arial MT"/>
                <a:cs typeface="Arial MT"/>
              </a:rPr>
              <a:t>  </a:t>
            </a:r>
            <a:r>
              <a:rPr dirty="0" sz="1800" spc="-20">
                <a:latin typeface="Arial MT"/>
                <a:cs typeface="Arial MT"/>
              </a:rPr>
              <a:t>önce </a:t>
            </a:r>
            <a:r>
              <a:rPr dirty="0" sz="1800">
                <a:latin typeface="Arial MT"/>
                <a:cs typeface="Arial MT"/>
              </a:rPr>
              <a:t>bildirmedikçe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Libero(lar)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etkinlik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boyunca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aynı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kalacaktır.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 MT"/>
              <a:cs typeface="Arial MT"/>
            </a:endParaRPr>
          </a:p>
          <a:p>
            <a:pPr algn="just" marL="12700" marR="6985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Bu</a:t>
            </a:r>
            <a:r>
              <a:rPr dirty="0" sz="1800" spc="114">
                <a:latin typeface="Arial MT"/>
                <a:cs typeface="Arial MT"/>
              </a:rPr>
              <a:t> </a:t>
            </a:r>
            <a:r>
              <a:rPr dirty="0" sz="1800" spc="-155">
                <a:latin typeface="Arial MT"/>
                <a:cs typeface="Arial MT"/>
              </a:rPr>
              <a:t>değişiklik,</a:t>
            </a:r>
            <a:r>
              <a:rPr dirty="0" sz="1800" spc="1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bu</a:t>
            </a:r>
            <a:r>
              <a:rPr dirty="0" sz="1800" spc="114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seçenekleri</a:t>
            </a:r>
            <a:r>
              <a:rPr dirty="0" sz="1800" spc="1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barındırabilmek</a:t>
            </a:r>
            <a:r>
              <a:rPr dirty="0" sz="1800" spc="1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için</a:t>
            </a:r>
            <a:r>
              <a:rPr dirty="0" sz="1800" spc="114">
                <a:latin typeface="Arial MT"/>
                <a:cs typeface="Arial MT"/>
              </a:rPr>
              <a:t> </a:t>
            </a:r>
            <a:r>
              <a:rPr dirty="0" sz="1800" spc="-135">
                <a:latin typeface="Arial MT"/>
                <a:cs typeface="Arial MT"/>
              </a:rPr>
              <a:t>kağıt</a:t>
            </a:r>
            <a:r>
              <a:rPr dirty="0" sz="1800" spc="1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skor</a:t>
            </a:r>
            <a:r>
              <a:rPr dirty="0" sz="1800" spc="120">
                <a:latin typeface="Arial MT"/>
                <a:cs typeface="Arial MT"/>
              </a:rPr>
              <a:t> </a:t>
            </a:r>
            <a:r>
              <a:rPr dirty="0" sz="1800" spc="-75">
                <a:latin typeface="Arial MT"/>
                <a:cs typeface="Arial MT"/>
              </a:rPr>
              <a:t>kağıdında</a:t>
            </a:r>
            <a:r>
              <a:rPr dirty="0" sz="1800" spc="114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</a:t>
            </a:r>
            <a:r>
              <a:rPr dirty="0" sz="1800" spc="12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elektronik </a:t>
            </a:r>
            <a:r>
              <a:rPr dirty="0" sz="1800">
                <a:latin typeface="Arial MT"/>
                <a:cs typeface="Arial MT"/>
              </a:rPr>
              <a:t>skor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sistemlerinde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145">
                <a:latin typeface="Arial MT"/>
                <a:cs typeface="Arial MT"/>
              </a:rPr>
              <a:t>değişiklikler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yapılmasını</a:t>
            </a:r>
            <a:r>
              <a:rPr dirty="0" sz="1800" spc="3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gerektirecektir.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1447800"/>
            <a:ext cx="8208264" cy="425500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1975" y="6092952"/>
            <a:ext cx="6888480" cy="765047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8503" y="435267"/>
            <a:ext cx="3999229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Skor</a:t>
            </a:r>
            <a:r>
              <a:rPr dirty="0" spc="-20"/>
              <a:t> </a:t>
            </a:r>
            <a:r>
              <a:rPr dirty="0"/>
              <a:t>İtiraz</a:t>
            </a:r>
            <a:r>
              <a:rPr dirty="0" spc="-10"/>
              <a:t> Prosedürünün</a:t>
            </a:r>
            <a:r>
              <a:rPr dirty="0" spc="-25"/>
              <a:t> </a:t>
            </a:r>
            <a:r>
              <a:rPr dirty="0" spc="-10"/>
              <a:t>Getirilmesi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58216" y="1240167"/>
            <a:ext cx="8629015" cy="2768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1170" algn="l"/>
                <a:tab pos="1884045" algn="l"/>
                <a:tab pos="2749550" algn="l"/>
                <a:tab pos="3321050" algn="l"/>
                <a:tab pos="4517390" algn="l"/>
                <a:tab pos="5102860" algn="l"/>
                <a:tab pos="6349365" algn="l"/>
                <a:tab pos="6948170" algn="l"/>
                <a:tab pos="8371840" algn="l"/>
              </a:tabLst>
            </a:pPr>
            <a:r>
              <a:rPr dirty="0" sz="1800" spc="-25" b="1">
                <a:latin typeface="Arial"/>
                <a:cs typeface="Arial"/>
              </a:rPr>
              <a:t>Bu</a:t>
            </a:r>
            <a:r>
              <a:rPr dirty="0" sz="1800" b="1">
                <a:latin typeface="Arial"/>
                <a:cs typeface="Arial"/>
              </a:rPr>
              <a:t>	</a:t>
            </a:r>
            <a:r>
              <a:rPr dirty="0" sz="1800" spc="-10" b="1">
                <a:latin typeface="Arial"/>
                <a:cs typeface="Arial"/>
              </a:rPr>
              <a:t>değişikliğin</a:t>
            </a:r>
            <a:r>
              <a:rPr dirty="0" sz="1800" b="1">
                <a:latin typeface="Arial"/>
                <a:cs typeface="Arial"/>
              </a:rPr>
              <a:t>	</a:t>
            </a:r>
            <a:r>
              <a:rPr dirty="0" sz="1800" spc="-10" b="1">
                <a:latin typeface="Arial"/>
                <a:cs typeface="Arial"/>
              </a:rPr>
              <a:t>amacı</a:t>
            </a:r>
            <a:r>
              <a:rPr dirty="0" sz="1800" spc="-10">
                <a:latin typeface="Arial MT"/>
                <a:cs typeface="Arial MT"/>
              </a:rPr>
              <a:t>,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20">
                <a:latin typeface="Arial MT"/>
                <a:cs typeface="Arial MT"/>
              </a:rPr>
              <a:t>yazı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10">
                <a:latin typeface="Arial MT"/>
                <a:cs typeface="Arial MT"/>
              </a:rPr>
              <a:t>hakeminin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20">
                <a:latin typeface="Arial MT"/>
                <a:cs typeface="Arial MT"/>
              </a:rPr>
              <a:t>skor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10">
                <a:latin typeface="Arial MT"/>
                <a:cs typeface="Arial MT"/>
              </a:rPr>
              <a:t>sisteminde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20">
                <a:latin typeface="Arial MT"/>
                <a:cs typeface="Arial MT"/>
              </a:rPr>
              <a:t>hata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10">
                <a:latin typeface="Arial MT"/>
                <a:cs typeface="Arial MT"/>
              </a:rPr>
              <a:t>yapabileceği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25">
                <a:latin typeface="Arial MT"/>
                <a:cs typeface="Arial MT"/>
              </a:rPr>
              <a:t>az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sayıdaki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duruma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izin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vermektir.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Dünya</a:t>
            </a:r>
            <a:r>
              <a:rPr dirty="0" sz="1800" spc="3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ParaVolley,</a:t>
            </a:r>
            <a:r>
              <a:rPr dirty="0" sz="1800" spc="3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Dünya</a:t>
            </a:r>
            <a:r>
              <a:rPr dirty="0" sz="1800" spc="3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</a:t>
            </a:r>
            <a:r>
              <a:rPr dirty="0" sz="1800" spc="3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Resmi</a:t>
            </a:r>
            <a:r>
              <a:rPr dirty="0" sz="1800" spc="3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Müsabakaları</a:t>
            </a:r>
            <a:r>
              <a:rPr dirty="0" sz="1800" spc="3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(Kıta</a:t>
            </a:r>
            <a:r>
              <a:rPr dirty="0" sz="1800" spc="325">
                <a:latin typeface="Arial MT"/>
                <a:cs typeface="Arial MT"/>
              </a:rPr>
              <a:t> </a:t>
            </a:r>
            <a:r>
              <a:rPr dirty="0" sz="1800" spc="-35">
                <a:latin typeface="Arial MT"/>
                <a:cs typeface="Arial MT"/>
              </a:rPr>
              <a:t>Şampiyonaları</a:t>
            </a:r>
            <a:r>
              <a:rPr dirty="0" sz="1800" spc="3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dahil)</a:t>
            </a:r>
            <a:r>
              <a:rPr dirty="0" sz="1800" spc="330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için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Arial MT"/>
                <a:cs typeface="Arial MT"/>
              </a:rPr>
              <a:t>takımlar,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skorboarddaki/</a:t>
            </a:r>
            <a:endParaRPr sz="1800">
              <a:latin typeface="Arial MT"/>
              <a:cs typeface="Arial MT"/>
            </a:endParaRPr>
          </a:p>
          <a:p>
            <a:pPr marL="12700" marR="7620" indent="-635">
              <a:lnSpc>
                <a:spcPct val="100000"/>
              </a:lnSpc>
              <a:tabLst>
                <a:tab pos="1129665" algn="l"/>
                <a:tab pos="2322830" algn="l"/>
                <a:tab pos="3658235" algn="l"/>
                <a:tab pos="4485640" algn="l"/>
                <a:tab pos="5221605" algn="l"/>
                <a:tab pos="6302375" algn="l"/>
                <a:tab pos="7876540" algn="l"/>
              </a:tabLst>
            </a:pPr>
            <a:r>
              <a:rPr dirty="0" sz="1800" spc="-10">
                <a:latin typeface="Arial MT"/>
                <a:cs typeface="Arial MT"/>
              </a:rPr>
              <a:t>elektronik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10">
                <a:latin typeface="Arial MT"/>
                <a:cs typeface="Arial MT"/>
              </a:rPr>
              <a:t>müsabaka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10">
                <a:latin typeface="Arial MT"/>
                <a:cs typeface="Arial MT"/>
              </a:rPr>
              <a:t>cetvelindeki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10">
                <a:latin typeface="Arial MT"/>
                <a:cs typeface="Arial MT"/>
              </a:rPr>
              <a:t>skorun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10">
                <a:latin typeface="Arial MT"/>
                <a:cs typeface="Arial MT"/>
              </a:rPr>
              <a:t>yanlış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10">
                <a:latin typeface="Arial MT"/>
                <a:cs typeface="Arial MT"/>
              </a:rPr>
              <a:t>olduğuna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10">
                <a:latin typeface="Arial MT"/>
                <a:cs typeface="Arial MT"/>
              </a:rPr>
              <a:t>inandıklarında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10">
                <a:latin typeface="Arial MT"/>
                <a:cs typeface="Arial MT"/>
              </a:rPr>
              <a:t>itirazda bulunabilirler.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 MT"/>
              <a:cs typeface="Arial MT"/>
            </a:endParaRPr>
          </a:p>
          <a:p>
            <a:pPr marL="13335" marR="5080" indent="-635">
              <a:lnSpc>
                <a:spcPct val="100000"/>
              </a:lnSpc>
              <a:tabLst>
                <a:tab pos="666750" algn="l"/>
                <a:tab pos="1140460" algn="l"/>
                <a:tab pos="1868805" algn="l"/>
                <a:tab pos="3169285" algn="l"/>
                <a:tab pos="3669029" algn="l"/>
                <a:tab pos="4447540" algn="l"/>
                <a:tab pos="5163820" algn="l"/>
                <a:tab pos="6744334" algn="l"/>
                <a:tab pos="7573645" algn="l"/>
              </a:tabLst>
            </a:pPr>
            <a:r>
              <a:rPr dirty="0" sz="1800" spc="-20" b="1">
                <a:latin typeface="Arial"/>
                <a:cs typeface="Arial"/>
              </a:rPr>
              <a:t>Yeni</a:t>
            </a:r>
            <a:r>
              <a:rPr dirty="0" sz="1800" b="1">
                <a:latin typeface="Arial"/>
                <a:cs typeface="Arial"/>
              </a:rPr>
              <a:t>	</a:t>
            </a:r>
            <a:r>
              <a:rPr dirty="0" sz="1800" spc="-25" b="1">
                <a:latin typeface="Arial"/>
                <a:cs typeface="Arial"/>
              </a:rPr>
              <a:t>bir</a:t>
            </a:r>
            <a:r>
              <a:rPr dirty="0" sz="1800" b="1">
                <a:latin typeface="Arial"/>
                <a:cs typeface="Arial"/>
              </a:rPr>
              <a:t>	</a:t>
            </a:r>
            <a:r>
              <a:rPr dirty="0" sz="1800" spc="-10" b="1">
                <a:latin typeface="Arial"/>
                <a:cs typeface="Arial"/>
              </a:rPr>
              <a:t>kural</a:t>
            </a:r>
            <a:r>
              <a:rPr dirty="0" sz="1800" b="1">
                <a:latin typeface="Arial"/>
                <a:cs typeface="Arial"/>
              </a:rPr>
              <a:t>	</a:t>
            </a:r>
            <a:r>
              <a:rPr dirty="0" sz="1800" spc="-10" b="1">
                <a:latin typeface="Arial"/>
                <a:cs typeface="Arial"/>
              </a:rPr>
              <a:t>gerekmez.</a:t>
            </a:r>
            <a:r>
              <a:rPr dirty="0" sz="1800" b="1">
                <a:latin typeface="Arial"/>
                <a:cs typeface="Arial"/>
              </a:rPr>
              <a:t>	</a:t>
            </a:r>
            <a:r>
              <a:rPr dirty="0" sz="1800" spc="-25" b="1">
                <a:latin typeface="Arial"/>
                <a:cs typeface="Arial"/>
              </a:rPr>
              <a:t>Bir</a:t>
            </a:r>
            <a:r>
              <a:rPr dirty="0" sz="1800" b="1">
                <a:latin typeface="Arial"/>
                <a:cs typeface="Arial"/>
              </a:rPr>
              <a:t>	</a:t>
            </a:r>
            <a:r>
              <a:rPr dirty="0" sz="1800" spc="-10" b="1">
                <a:latin typeface="Arial"/>
                <a:cs typeface="Arial"/>
              </a:rPr>
              <a:t>takım</a:t>
            </a:r>
            <a:r>
              <a:rPr dirty="0" sz="1800" b="1">
                <a:latin typeface="Arial"/>
                <a:cs typeface="Arial"/>
              </a:rPr>
              <a:t>	</a:t>
            </a:r>
            <a:r>
              <a:rPr dirty="0" sz="1800" spc="-20" b="1">
                <a:latin typeface="Arial"/>
                <a:cs typeface="Arial"/>
              </a:rPr>
              <a:t>koçu</a:t>
            </a:r>
            <a:r>
              <a:rPr dirty="0" sz="1800" b="1">
                <a:latin typeface="Arial"/>
                <a:cs typeface="Arial"/>
              </a:rPr>
              <a:t>	</a:t>
            </a:r>
            <a:r>
              <a:rPr dirty="0" sz="1800" spc="-10" b="1">
                <a:latin typeface="Arial"/>
                <a:cs typeface="Arial"/>
              </a:rPr>
              <a:t>skorboardun</a:t>
            </a:r>
            <a:r>
              <a:rPr dirty="0" sz="1800" b="1">
                <a:latin typeface="Arial"/>
                <a:cs typeface="Arial"/>
              </a:rPr>
              <a:t>	</a:t>
            </a:r>
            <a:r>
              <a:rPr dirty="0" sz="1800" spc="-10" b="1">
                <a:latin typeface="Arial"/>
                <a:cs typeface="Arial"/>
              </a:rPr>
              <a:t>yanlış</a:t>
            </a:r>
            <a:r>
              <a:rPr dirty="0" sz="1800" b="1">
                <a:latin typeface="Arial"/>
                <a:cs typeface="Arial"/>
              </a:rPr>
              <a:t>	</a:t>
            </a:r>
            <a:r>
              <a:rPr dirty="0" sz="1800" spc="-10" b="1">
                <a:latin typeface="Arial"/>
                <a:cs typeface="Arial"/>
              </a:rPr>
              <a:t>olduğunu </a:t>
            </a:r>
            <a:r>
              <a:rPr dirty="0" sz="1800" b="1">
                <a:latin typeface="Arial"/>
                <a:cs typeface="Arial"/>
              </a:rPr>
              <a:t>düşünürse,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"Skor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İtirazı"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talep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edebilir</a:t>
            </a:r>
            <a:r>
              <a:rPr dirty="0" sz="1800" spc="-1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0512" y="526059"/>
            <a:ext cx="3999229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Skor</a:t>
            </a:r>
            <a:r>
              <a:rPr dirty="0" spc="-20"/>
              <a:t> </a:t>
            </a:r>
            <a:r>
              <a:rPr dirty="0"/>
              <a:t>İtiraz</a:t>
            </a:r>
            <a:r>
              <a:rPr dirty="0" spc="-10"/>
              <a:t> Prosedürünün</a:t>
            </a:r>
            <a:r>
              <a:rPr dirty="0" spc="-25"/>
              <a:t> </a:t>
            </a:r>
            <a:r>
              <a:rPr dirty="0" spc="-10"/>
              <a:t>Getirilmesi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35483" y="1255064"/>
            <a:ext cx="8192134" cy="3591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i="1">
                <a:latin typeface="Arial"/>
                <a:cs typeface="Arial"/>
              </a:rPr>
              <a:t>Prosedür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/</a:t>
            </a:r>
            <a:r>
              <a:rPr dirty="0" sz="1800" spc="-6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Yönergeler</a:t>
            </a:r>
            <a:r>
              <a:rPr dirty="0" sz="1800" spc="-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ve</a:t>
            </a:r>
            <a:r>
              <a:rPr dirty="0" sz="1800" spc="-40" i="1">
                <a:latin typeface="Arial"/>
                <a:cs typeface="Arial"/>
              </a:rPr>
              <a:t> </a:t>
            </a:r>
            <a:r>
              <a:rPr dirty="0" sz="1800" spc="-20" i="1">
                <a:latin typeface="Arial"/>
                <a:cs typeface="Arial"/>
              </a:rPr>
              <a:t>Talimatlar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için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 spc="-10" i="1">
                <a:latin typeface="Arial"/>
                <a:cs typeface="Arial"/>
              </a:rPr>
              <a:t>açıklama: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</a:tabLst>
            </a:pPr>
            <a:r>
              <a:rPr dirty="0" sz="1800">
                <a:latin typeface="Arial MT"/>
                <a:cs typeface="Arial MT"/>
              </a:rPr>
              <a:t>Koç</a:t>
            </a:r>
            <a:r>
              <a:rPr dirty="0" sz="1800" spc="16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zile</a:t>
            </a:r>
            <a:r>
              <a:rPr dirty="0" sz="1800" spc="16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basar</a:t>
            </a:r>
            <a:r>
              <a:rPr dirty="0" sz="1800" spc="17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</a:t>
            </a:r>
            <a:r>
              <a:rPr dirty="0" sz="1800" spc="16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parmaklarıyla</a:t>
            </a:r>
            <a:r>
              <a:rPr dirty="0" sz="1800" spc="160">
                <a:latin typeface="Arial MT"/>
                <a:cs typeface="Arial MT"/>
              </a:rPr>
              <a:t> </a:t>
            </a:r>
            <a:r>
              <a:rPr dirty="0" sz="1800" b="1">
                <a:latin typeface="Arial"/>
                <a:cs typeface="Arial"/>
              </a:rPr>
              <a:t>"C"</a:t>
            </a:r>
            <a:r>
              <a:rPr dirty="0" sz="1800" spc="16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harfi</a:t>
            </a:r>
            <a:r>
              <a:rPr dirty="0" sz="1800" spc="16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yapıp</a:t>
            </a:r>
            <a:r>
              <a:rPr dirty="0" sz="1800" spc="17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skorboardu</a:t>
            </a:r>
            <a:r>
              <a:rPr dirty="0" sz="1800" spc="17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işaret</a:t>
            </a:r>
            <a:r>
              <a:rPr dirty="0" sz="1800" spc="16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ederek</a:t>
            </a:r>
            <a:endParaRPr sz="1800">
              <a:latin typeface="Arial"/>
              <a:cs typeface="Arial"/>
            </a:endParaRPr>
          </a:p>
          <a:p>
            <a:pPr algn="just" marL="299085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"Skor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175">
                <a:latin typeface="Arial MT"/>
                <a:cs typeface="Arial MT"/>
              </a:rPr>
              <a:t>İtirazı"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talep </a:t>
            </a:r>
            <a:r>
              <a:rPr dirty="0" sz="1800" spc="-10">
                <a:latin typeface="Arial MT"/>
                <a:cs typeface="Arial MT"/>
              </a:rPr>
              <a:t>eder.</a:t>
            </a:r>
            <a:endParaRPr sz="1800">
              <a:latin typeface="Arial MT"/>
              <a:cs typeface="Arial MT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  <a:tab pos="962025" algn="l"/>
                <a:tab pos="2475230" algn="l"/>
                <a:tab pos="3200400" algn="l"/>
                <a:tab pos="3622675" algn="l"/>
                <a:tab pos="5039995" algn="l"/>
                <a:tab pos="6228715" algn="l"/>
                <a:tab pos="7054850" algn="l"/>
                <a:tab pos="7425055" algn="l"/>
                <a:tab pos="7682865" algn="l"/>
              </a:tabLst>
            </a:pPr>
            <a:r>
              <a:rPr dirty="0" sz="1800" spc="-10" b="1">
                <a:latin typeface="Arial"/>
                <a:cs typeface="Arial"/>
              </a:rPr>
              <a:t>İtiraz</a:t>
            </a:r>
            <a:r>
              <a:rPr dirty="0" sz="1800" b="1">
                <a:latin typeface="Arial"/>
                <a:cs typeface="Arial"/>
              </a:rPr>
              <a:t>	</a:t>
            </a:r>
            <a:r>
              <a:rPr dirty="0" sz="1800" spc="-10" b="1">
                <a:latin typeface="Arial"/>
                <a:cs typeface="Arial"/>
              </a:rPr>
              <a:t>kaybedilirse,</a:t>
            </a:r>
            <a:r>
              <a:rPr dirty="0" sz="1800" b="1">
                <a:latin typeface="Arial"/>
                <a:cs typeface="Arial"/>
              </a:rPr>
              <a:t>	</a:t>
            </a:r>
            <a:r>
              <a:rPr dirty="0" sz="1800" spc="-20" b="1">
                <a:latin typeface="Arial"/>
                <a:cs typeface="Arial"/>
              </a:rPr>
              <a:t>takım</a:t>
            </a:r>
            <a:r>
              <a:rPr dirty="0" sz="1800" b="1">
                <a:latin typeface="Arial"/>
                <a:cs typeface="Arial"/>
              </a:rPr>
              <a:t>	</a:t>
            </a:r>
            <a:r>
              <a:rPr dirty="0" sz="1800" spc="-25" b="1">
                <a:latin typeface="Arial"/>
                <a:cs typeface="Arial"/>
              </a:rPr>
              <a:t>bir</a:t>
            </a:r>
            <a:r>
              <a:rPr dirty="0" sz="1800" b="1">
                <a:latin typeface="Arial"/>
                <a:cs typeface="Arial"/>
              </a:rPr>
              <a:t>	</a:t>
            </a:r>
            <a:r>
              <a:rPr dirty="0" sz="1800" spc="-10" b="1">
                <a:latin typeface="Arial"/>
                <a:cs typeface="Arial"/>
              </a:rPr>
              <a:t>"Geciktirme</a:t>
            </a:r>
            <a:r>
              <a:rPr dirty="0" sz="1800" b="1">
                <a:latin typeface="Arial"/>
                <a:cs typeface="Arial"/>
              </a:rPr>
              <a:t>	</a:t>
            </a:r>
            <a:r>
              <a:rPr dirty="0" sz="1800" spc="-10" b="1">
                <a:latin typeface="Arial"/>
                <a:cs typeface="Arial"/>
              </a:rPr>
              <a:t>yaptırımı"</a:t>
            </a:r>
            <a:r>
              <a:rPr dirty="0" sz="1800" b="1">
                <a:latin typeface="Arial"/>
                <a:cs typeface="Arial"/>
              </a:rPr>
              <a:t>	</a:t>
            </a:r>
            <a:r>
              <a:rPr dirty="0" sz="1800" spc="-10" b="1">
                <a:latin typeface="Arial"/>
                <a:cs typeface="Arial"/>
              </a:rPr>
              <a:t>alacak</a:t>
            </a:r>
            <a:r>
              <a:rPr dirty="0" sz="1800" b="1">
                <a:latin typeface="Arial"/>
                <a:cs typeface="Arial"/>
              </a:rPr>
              <a:t>	</a:t>
            </a:r>
            <a:r>
              <a:rPr dirty="0" sz="1800" spc="-25">
                <a:latin typeface="Arial MT"/>
                <a:cs typeface="Arial MT"/>
              </a:rPr>
              <a:t>ve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50">
                <a:latin typeface="Arial MT"/>
                <a:cs typeface="Arial MT"/>
              </a:rPr>
              <a:t>o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10">
                <a:latin typeface="Arial MT"/>
                <a:cs typeface="Arial MT"/>
              </a:rPr>
              <a:t>sette</a:t>
            </a:r>
            <a:endParaRPr sz="1800">
              <a:latin typeface="Arial MT"/>
              <a:cs typeface="Arial MT"/>
            </a:endParaRPr>
          </a:p>
          <a:p>
            <a:pPr algn="just" marL="299085">
              <a:lnSpc>
                <a:spcPct val="100000"/>
              </a:lnSpc>
            </a:pPr>
            <a:r>
              <a:rPr dirty="0" sz="1800" spc="-195">
                <a:latin typeface="Arial MT"/>
                <a:cs typeface="Arial MT"/>
              </a:rPr>
              <a:t>başka</a:t>
            </a:r>
            <a:r>
              <a:rPr dirty="0" sz="1800">
                <a:latin typeface="Arial MT"/>
                <a:cs typeface="Arial MT"/>
              </a:rPr>
              <a:t> bir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"Skor </a:t>
            </a:r>
            <a:r>
              <a:rPr dirty="0" sz="1800" spc="-175">
                <a:latin typeface="Arial MT"/>
                <a:cs typeface="Arial MT"/>
              </a:rPr>
              <a:t>İtirazı"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yapma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 spc="-100">
                <a:latin typeface="Arial MT"/>
                <a:cs typeface="Arial MT"/>
              </a:rPr>
              <a:t>olanağını</a:t>
            </a:r>
            <a:r>
              <a:rPr dirty="0" sz="1800" spc="4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kaybedecektir.</a:t>
            </a:r>
            <a:endParaRPr sz="1800">
              <a:latin typeface="Arial MT"/>
              <a:cs typeface="Arial MT"/>
            </a:endParaRPr>
          </a:p>
          <a:p>
            <a:pPr algn="just" marL="299085" marR="5715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dirty="0" sz="1800">
                <a:latin typeface="Arial MT"/>
                <a:cs typeface="Arial MT"/>
              </a:rPr>
              <a:t>Skor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 spc="-200">
                <a:latin typeface="Arial MT"/>
                <a:cs typeface="Arial MT"/>
              </a:rPr>
              <a:t>İtirazı</a:t>
            </a:r>
            <a:r>
              <a:rPr dirty="0" sz="1800" spc="7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yalnızca oyun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arasında </a:t>
            </a:r>
            <a:r>
              <a:rPr dirty="0" sz="1800" spc="-10">
                <a:latin typeface="Arial MT"/>
                <a:cs typeface="Arial MT"/>
              </a:rPr>
              <a:t>yapılabilir,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b="1">
                <a:latin typeface="Arial"/>
                <a:cs typeface="Arial"/>
              </a:rPr>
              <a:t>ralli sırasında yapılamaz</a:t>
            </a:r>
            <a:r>
              <a:rPr dirty="0" sz="1800">
                <a:latin typeface="Arial MT"/>
                <a:cs typeface="Arial MT"/>
              </a:rPr>
              <a:t>.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Koç, </a:t>
            </a:r>
            <a:r>
              <a:rPr dirty="0" sz="1800">
                <a:latin typeface="Arial MT"/>
                <a:cs typeface="Arial MT"/>
              </a:rPr>
              <a:t>Skor  </a:t>
            </a:r>
            <a:r>
              <a:rPr dirty="0" sz="1800" spc="-95">
                <a:latin typeface="Arial MT"/>
                <a:cs typeface="Arial MT"/>
              </a:rPr>
              <a:t>İtirazı</a:t>
            </a:r>
            <a:r>
              <a:rPr dirty="0" sz="1800" spc="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talep</a:t>
            </a:r>
            <a:r>
              <a:rPr dirty="0" sz="1800" spc="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etmek</a:t>
            </a:r>
            <a:r>
              <a:rPr dirty="0" sz="1800" spc="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için</a:t>
            </a:r>
            <a:r>
              <a:rPr dirty="0" sz="1800" spc="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bir</a:t>
            </a:r>
            <a:r>
              <a:rPr dirty="0" sz="1800" spc="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ralliyi  kesintiye</a:t>
            </a:r>
            <a:r>
              <a:rPr dirty="0" sz="1800" spc="5">
                <a:latin typeface="Arial MT"/>
                <a:cs typeface="Arial MT"/>
              </a:rPr>
              <a:t>  </a:t>
            </a:r>
            <a:r>
              <a:rPr dirty="0" sz="1800" spc="-10">
                <a:latin typeface="Arial MT"/>
                <a:cs typeface="Arial MT"/>
              </a:rPr>
              <a:t>uğratırsa,</a:t>
            </a:r>
            <a:r>
              <a:rPr dirty="0" sz="1800" spc="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ralli</a:t>
            </a:r>
            <a:r>
              <a:rPr dirty="0" sz="1800" spc="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kaybı  </a:t>
            </a:r>
            <a:r>
              <a:rPr dirty="0" sz="1800" spc="-25">
                <a:latin typeface="Arial MT"/>
                <a:cs typeface="Arial MT"/>
              </a:rPr>
              <a:t>ve </a:t>
            </a:r>
            <a:r>
              <a:rPr dirty="0" sz="1800">
                <a:latin typeface="Arial MT"/>
                <a:cs typeface="Arial MT"/>
              </a:rPr>
              <a:t>Geciktirme</a:t>
            </a:r>
            <a:r>
              <a:rPr dirty="0" sz="1800" spc="4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yaptırımı</a:t>
            </a:r>
            <a:r>
              <a:rPr dirty="0" sz="1800" spc="4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alacak</a:t>
            </a:r>
            <a:r>
              <a:rPr dirty="0" sz="1800" spc="459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</a:t>
            </a:r>
            <a:r>
              <a:rPr dirty="0" sz="1800" spc="4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Skor</a:t>
            </a:r>
            <a:r>
              <a:rPr dirty="0" sz="1800" spc="440">
                <a:latin typeface="Arial MT"/>
                <a:cs typeface="Arial MT"/>
              </a:rPr>
              <a:t> </a:t>
            </a:r>
            <a:r>
              <a:rPr dirty="0" sz="1800" spc="-114">
                <a:latin typeface="Arial MT"/>
                <a:cs typeface="Arial MT"/>
              </a:rPr>
              <a:t>İtirazı</a:t>
            </a:r>
            <a:r>
              <a:rPr dirty="0" sz="1800" spc="4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kabul</a:t>
            </a:r>
            <a:r>
              <a:rPr dirty="0" sz="1800" spc="4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edilmeyecektir.</a:t>
            </a:r>
            <a:r>
              <a:rPr dirty="0" sz="1800" spc="459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Koç,</a:t>
            </a:r>
            <a:r>
              <a:rPr dirty="0" sz="1800" spc="455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bir </a:t>
            </a:r>
            <a:r>
              <a:rPr dirty="0" sz="1800">
                <a:latin typeface="Arial MT"/>
                <a:cs typeface="Arial MT"/>
              </a:rPr>
              <a:t>sonraki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rallinin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tamamlanmasına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kadar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skor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itirazında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bulunamayacaktır.</a:t>
            </a:r>
            <a:endParaRPr sz="1800">
              <a:latin typeface="Arial MT"/>
              <a:cs typeface="Arial MT"/>
            </a:endParaRPr>
          </a:p>
          <a:p>
            <a:pPr algn="just" marL="299085" marR="635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1800" i="1">
                <a:latin typeface="Arial"/>
                <a:cs typeface="Arial"/>
              </a:rPr>
              <a:t>Müsabaka</a:t>
            </a:r>
            <a:r>
              <a:rPr dirty="0" sz="1800" spc="95" i="1">
                <a:latin typeface="Arial"/>
                <a:cs typeface="Arial"/>
              </a:rPr>
              <a:t>  </a:t>
            </a:r>
            <a:r>
              <a:rPr dirty="0" sz="1800" i="1">
                <a:latin typeface="Arial"/>
                <a:cs typeface="Arial"/>
              </a:rPr>
              <a:t>cetveline</a:t>
            </a:r>
            <a:r>
              <a:rPr dirty="0" sz="1800" spc="90" i="1">
                <a:latin typeface="Arial"/>
                <a:cs typeface="Arial"/>
              </a:rPr>
              <a:t>  </a:t>
            </a:r>
            <a:r>
              <a:rPr dirty="0" sz="1800" i="1">
                <a:latin typeface="Arial"/>
                <a:cs typeface="Arial"/>
              </a:rPr>
              <a:t>eklenecek</a:t>
            </a:r>
            <a:r>
              <a:rPr dirty="0" sz="1800" spc="100" i="1">
                <a:latin typeface="Arial"/>
                <a:cs typeface="Arial"/>
              </a:rPr>
              <a:t>  </a:t>
            </a:r>
            <a:r>
              <a:rPr dirty="0" sz="1800" i="1">
                <a:latin typeface="Arial"/>
                <a:cs typeface="Arial"/>
              </a:rPr>
              <a:t>yorumlar</a:t>
            </a:r>
            <a:r>
              <a:rPr dirty="0" sz="1800" spc="95" i="1">
                <a:latin typeface="Arial"/>
                <a:cs typeface="Arial"/>
              </a:rPr>
              <a:t>  </a:t>
            </a:r>
            <a:r>
              <a:rPr dirty="0" sz="1800" i="1">
                <a:latin typeface="Arial"/>
                <a:cs typeface="Arial"/>
              </a:rPr>
              <a:t>ve/veya</a:t>
            </a:r>
            <a:r>
              <a:rPr dirty="0" sz="1800" spc="90" i="1">
                <a:latin typeface="Arial"/>
                <a:cs typeface="Arial"/>
              </a:rPr>
              <a:t>  </a:t>
            </a:r>
            <a:r>
              <a:rPr dirty="0" sz="1800" i="1">
                <a:latin typeface="Arial"/>
                <a:cs typeface="Arial"/>
              </a:rPr>
              <a:t>Jüri</a:t>
            </a:r>
            <a:r>
              <a:rPr dirty="0" sz="1800" spc="95" i="1">
                <a:latin typeface="Arial"/>
                <a:cs typeface="Arial"/>
              </a:rPr>
              <a:t>  </a:t>
            </a:r>
            <a:r>
              <a:rPr dirty="0" sz="1800" i="1">
                <a:latin typeface="Arial"/>
                <a:cs typeface="Arial"/>
              </a:rPr>
              <a:t>formlarının</a:t>
            </a:r>
            <a:r>
              <a:rPr dirty="0" sz="1800" spc="95" i="1">
                <a:latin typeface="Arial"/>
                <a:cs typeface="Arial"/>
              </a:rPr>
              <a:t>  </a:t>
            </a:r>
            <a:r>
              <a:rPr dirty="0" sz="1800" i="1">
                <a:latin typeface="Arial"/>
                <a:cs typeface="Arial"/>
              </a:rPr>
              <a:t>bu</a:t>
            </a:r>
            <a:r>
              <a:rPr dirty="0" sz="1800" spc="90" i="1">
                <a:latin typeface="Arial"/>
                <a:cs typeface="Arial"/>
              </a:rPr>
              <a:t>  </a:t>
            </a:r>
            <a:r>
              <a:rPr dirty="0" sz="1800" spc="-25" i="1">
                <a:latin typeface="Arial"/>
                <a:cs typeface="Arial"/>
              </a:rPr>
              <a:t>tür </a:t>
            </a:r>
            <a:r>
              <a:rPr dirty="0" sz="1800" i="1">
                <a:latin typeface="Arial"/>
                <a:cs typeface="Arial"/>
              </a:rPr>
              <a:t>talepleri</a:t>
            </a:r>
            <a:r>
              <a:rPr dirty="0" sz="1800" spc="395" i="1">
                <a:latin typeface="Arial"/>
                <a:cs typeface="Arial"/>
              </a:rPr>
              <a:t>  </a:t>
            </a:r>
            <a:r>
              <a:rPr dirty="0" sz="1800" i="1">
                <a:latin typeface="Arial"/>
                <a:cs typeface="Arial"/>
              </a:rPr>
              <a:t>takip</a:t>
            </a:r>
            <a:r>
              <a:rPr dirty="0" sz="1800" spc="400" i="1">
                <a:latin typeface="Arial"/>
                <a:cs typeface="Arial"/>
              </a:rPr>
              <a:t>  </a:t>
            </a:r>
            <a:r>
              <a:rPr dirty="0" sz="1800" i="1">
                <a:latin typeface="Arial"/>
                <a:cs typeface="Arial"/>
              </a:rPr>
              <a:t>etmek</a:t>
            </a:r>
            <a:r>
              <a:rPr dirty="0" sz="1800" spc="400" i="1">
                <a:latin typeface="Arial"/>
                <a:cs typeface="Arial"/>
              </a:rPr>
              <a:t>  </a:t>
            </a:r>
            <a:r>
              <a:rPr dirty="0" sz="1800" i="1">
                <a:latin typeface="Arial"/>
                <a:cs typeface="Arial"/>
              </a:rPr>
              <a:t>için</a:t>
            </a:r>
            <a:r>
              <a:rPr dirty="0" sz="1800" spc="400" i="1">
                <a:latin typeface="Arial"/>
                <a:cs typeface="Arial"/>
              </a:rPr>
              <a:t>  </a:t>
            </a:r>
            <a:r>
              <a:rPr dirty="0" sz="1800" i="1">
                <a:latin typeface="Arial"/>
                <a:cs typeface="Arial"/>
              </a:rPr>
              <a:t>güncellenip</a:t>
            </a:r>
            <a:r>
              <a:rPr dirty="0" sz="1800" spc="405" i="1">
                <a:latin typeface="Arial"/>
                <a:cs typeface="Arial"/>
              </a:rPr>
              <a:t>  </a:t>
            </a:r>
            <a:r>
              <a:rPr dirty="0" sz="1800" i="1">
                <a:latin typeface="Arial"/>
                <a:cs typeface="Arial"/>
              </a:rPr>
              <a:t>güncellenmeyeceği</a:t>
            </a:r>
            <a:r>
              <a:rPr dirty="0" sz="1800" spc="395" i="1">
                <a:latin typeface="Arial"/>
                <a:cs typeface="Arial"/>
              </a:rPr>
              <a:t>  </a:t>
            </a:r>
            <a:r>
              <a:rPr dirty="0" sz="1800" spc="-10" i="1">
                <a:latin typeface="Arial"/>
                <a:cs typeface="Arial"/>
              </a:rPr>
              <a:t>konusunda </a:t>
            </a:r>
            <a:r>
              <a:rPr dirty="0" sz="1800" i="1">
                <a:latin typeface="Arial"/>
                <a:cs typeface="Arial"/>
              </a:rPr>
              <a:t>değerlendirme</a:t>
            </a:r>
            <a:r>
              <a:rPr dirty="0" sz="1800" spc="-5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yapılması</a:t>
            </a:r>
            <a:r>
              <a:rPr dirty="0" sz="1800" spc="-75" i="1">
                <a:latin typeface="Arial"/>
                <a:cs typeface="Arial"/>
              </a:rPr>
              <a:t> </a:t>
            </a:r>
            <a:r>
              <a:rPr dirty="0" sz="1800" spc="-10" i="1">
                <a:latin typeface="Arial"/>
                <a:cs typeface="Arial"/>
              </a:rPr>
              <a:t>gerekebilir.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3189">
              <a:lnSpc>
                <a:spcPct val="100000"/>
              </a:lnSpc>
              <a:spcBef>
                <a:spcPts val="100"/>
              </a:spcBef>
            </a:pPr>
            <a:r>
              <a:rPr dirty="0"/>
              <a:t>Antrenör</a:t>
            </a:r>
            <a:r>
              <a:rPr dirty="0" spc="-15"/>
              <a:t> </a:t>
            </a:r>
            <a:r>
              <a:rPr dirty="0"/>
              <a:t>üniforması</a:t>
            </a:r>
            <a:r>
              <a:rPr dirty="0" spc="-60"/>
              <a:t> </a:t>
            </a:r>
            <a:r>
              <a:rPr dirty="0"/>
              <a:t>/</a:t>
            </a:r>
            <a:r>
              <a:rPr dirty="0" spc="-50"/>
              <a:t> </a:t>
            </a:r>
            <a:r>
              <a:rPr dirty="0"/>
              <a:t>Kıyafet</a:t>
            </a:r>
            <a:r>
              <a:rPr dirty="0" spc="-45"/>
              <a:t> </a:t>
            </a:r>
            <a:r>
              <a:rPr dirty="0" spc="-10"/>
              <a:t>yönetmeliği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66140" y="1286204"/>
            <a:ext cx="8280400" cy="2905760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dirty="0" sz="1800" spc="-25">
                <a:latin typeface="Arial MT"/>
                <a:cs typeface="Arial MT"/>
              </a:rPr>
              <a:t>Takım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koçluk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kadrosu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210">
                <a:latin typeface="Arial MT"/>
                <a:cs typeface="Arial MT"/>
              </a:rPr>
              <a:t>aşağıdaki</a:t>
            </a:r>
            <a:r>
              <a:rPr dirty="0" sz="1800" spc="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kıyafet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kurallarına </a:t>
            </a:r>
            <a:r>
              <a:rPr dirty="0" sz="1800" spc="-10">
                <a:latin typeface="Arial MT"/>
                <a:cs typeface="Arial MT"/>
              </a:rPr>
              <a:t>uymalıdır:</a:t>
            </a:r>
            <a:endParaRPr sz="1800">
              <a:latin typeface="Arial MT"/>
              <a:cs typeface="Arial MT"/>
            </a:endParaRPr>
          </a:p>
          <a:p>
            <a:pPr marL="469900" marR="150495">
              <a:lnSpc>
                <a:spcPct val="150000"/>
              </a:lnSpc>
            </a:pPr>
            <a:r>
              <a:rPr dirty="0" sz="1800">
                <a:latin typeface="Arial MT"/>
                <a:cs typeface="Arial MT"/>
              </a:rPr>
              <a:t>Tüm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antrenör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ekibi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gömlekleri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temiz,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aynı renk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aynı tarzda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olmalıdır.</a:t>
            </a:r>
            <a:r>
              <a:rPr dirty="0" sz="1800" spc="50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Tüm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antrenör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ekibi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50">
                <a:latin typeface="Arial MT"/>
                <a:cs typeface="Arial MT"/>
              </a:rPr>
              <a:t>pantolonları/şortları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veya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etekleri/kısa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etekli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125">
                <a:latin typeface="Arial MT"/>
                <a:cs typeface="Arial MT"/>
              </a:rPr>
              <a:t>şortları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veya </a:t>
            </a:r>
            <a:r>
              <a:rPr dirty="0" sz="1800" spc="-145">
                <a:latin typeface="Arial MT"/>
                <a:cs typeface="Arial MT"/>
              </a:rPr>
              <a:t>eşofman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altları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temiz,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aynı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renk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aynı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tarzda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olmalıdır.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800" spc="-25">
                <a:latin typeface="Arial MT"/>
                <a:cs typeface="Arial MT"/>
              </a:rPr>
              <a:t>Takım </a:t>
            </a:r>
            <a:r>
              <a:rPr dirty="0" sz="1800">
                <a:latin typeface="Arial MT"/>
                <a:cs typeface="Arial MT"/>
              </a:rPr>
              <a:t>terapisti,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takım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100">
                <a:latin typeface="Arial MT"/>
                <a:cs typeface="Arial MT"/>
              </a:rPr>
              <a:t>eşofmanını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110">
                <a:latin typeface="Arial MT"/>
                <a:cs typeface="Arial MT"/>
              </a:rPr>
              <a:t>tişörtünü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giyebilir.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800">
                <a:latin typeface="Arial MT"/>
                <a:cs typeface="Arial MT"/>
              </a:rPr>
              <a:t>Antrenör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kadrosu,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ceket,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yakalı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gömlek,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kravat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(erkekler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için)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aynı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renkte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resmi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800">
                <a:latin typeface="Arial MT"/>
                <a:cs typeface="Arial MT"/>
              </a:rPr>
              <a:t>pantolon/etek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giymeyi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tercih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edebilir.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4007" y="70103"/>
            <a:ext cx="9013190" cy="6693534"/>
          </a:xfrm>
          <a:custGeom>
            <a:avLst/>
            <a:gdLst/>
            <a:ahLst/>
            <a:cxnLst/>
            <a:rect l="l" t="t" r="r" b="b"/>
            <a:pathLst>
              <a:path w="9013190" h="6693534">
                <a:moveTo>
                  <a:pt x="0" y="329920"/>
                </a:moveTo>
                <a:lnTo>
                  <a:pt x="3577" y="281168"/>
                </a:lnTo>
                <a:lnTo>
                  <a:pt x="13968" y="234636"/>
                </a:lnTo>
                <a:lnTo>
                  <a:pt x="30664" y="190835"/>
                </a:lnTo>
                <a:lnTo>
                  <a:pt x="53153" y="150276"/>
                </a:lnTo>
                <a:lnTo>
                  <a:pt x="80925" y="113469"/>
                </a:lnTo>
                <a:lnTo>
                  <a:pt x="113469" y="80925"/>
                </a:lnTo>
                <a:lnTo>
                  <a:pt x="150276" y="53153"/>
                </a:lnTo>
                <a:lnTo>
                  <a:pt x="190835" y="30664"/>
                </a:lnTo>
                <a:lnTo>
                  <a:pt x="234636" y="13968"/>
                </a:lnTo>
                <a:lnTo>
                  <a:pt x="281168" y="3577"/>
                </a:lnTo>
                <a:lnTo>
                  <a:pt x="329920" y="0"/>
                </a:lnTo>
                <a:lnTo>
                  <a:pt x="8683015" y="0"/>
                </a:lnTo>
                <a:lnTo>
                  <a:pt x="8731767" y="3577"/>
                </a:lnTo>
                <a:lnTo>
                  <a:pt x="8778299" y="13968"/>
                </a:lnTo>
                <a:lnTo>
                  <a:pt x="8822100" y="30664"/>
                </a:lnTo>
                <a:lnTo>
                  <a:pt x="8862659" y="53153"/>
                </a:lnTo>
                <a:lnTo>
                  <a:pt x="8899466" y="80925"/>
                </a:lnTo>
                <a:lnTo>
                  <a:pt x="8932010" y="113469"/>
                </a:lnTo>
                <a:lnTo>
                  <a:pt x="8959782" y="150276"/>
                </a:lnTo>
                <a:lnTo>
                  <a:pt x="8982271" y="190835"/>
                </a:lnTo>
                <a:lnTo>
                  <a:pt x="8998967" y="234636"/>
                </a:lnTo>
                <a:lnTo>
                  <a:pt x="9009358" y="281168"/>
                </a:lnTo>
                <a:lnTo>
                  <a:pt x="9012936" y="329920"/>
                </a:lnTo>
                <a:lnTo>
                  <a:pt x="9012936" y="6363487"/>
                </a:lnTo>
                <a:lnTo>
                  <a:pt x="9009358" y="6412239"/>
                </a:lnTo>
                <a:lnTo>
                  <a:pt x="8998967" y="6458771"/>
                </a:lnTo>
                <a:lnTo>
                  <a:pt x="8982271" y="6502572"/>
                </a:lnTo>
                <a:lnTo>
                  <a:pt x="8959782" y="6543131"/>
                </a:lnTo>
                <a:lnTo>
                  <a:pt x="8932010" y="6579938"/>
                </a:lnTo>
                <a:lnTo>
                  <a:pt x="8899466" y="6612482"/>
                </a:lnTo>
                <a:lnTo>
                  <a:pt x="8862659" y="6640254"/>
                </a:lnTo>
                <a:lnTo>
                  <a:pt x="8822100" y="6662743"/>
                </a:lnTo>
                <a:lnTo>
                  <a:pt x="8778299" y="6679439"/>
                </a:lnTo>
                <a:lnTo>
                  <a:pt x="8731767" y="6689830"/>
                </a:lnTo>
                <a:lnTo>
                  <a:pt x="8683015" y="6693408"/>
                </a:lnTo>
                <a:lnTo>
                  <a:pt x="329920" y="6693408"/>
                </a:lnTo>
                <a:lnTo>
                  <a:pt x="281168" y="6689830"/>
                </a:lnTo>
                <a:lnTo>
                  <a:pt x="234636" y="6679439"/>
                </a:lnTo>
                <a:lnTo>
                  <a:pt x="190835" y="6662743"/>
                </a:lnTo>
                <a:lnTo>
                  <a:pt x="150276" y="6640254"/>
                </a:lnTo>
                <a:lnTo>
                  <a:pt x="113469" y="6612482"/>
                </a:lnTo>
                <a:lnTo>
                  <a:pt x="80925" y="6579938"/>
                </a:lnTo>
                <a:lnTo>
                  <a:pt x="53153" y="6543131"/>
                </a:lnTo>
                <a:lnTo>
                  <a:pt x="30664" y="6502572"/>
                </a:lnTo>
                <a:lnTo>
                  <a:pt x="13968" y="6458771"/>
                </a:lnTo>
                <a:lnTo>
                  <a:pt x="3577" y="6412239"/>
                </a:lnTo>
                <a:lnTo>
                  <a:pt x="0" y="6363487"/>
                </a:lnTo>
                <a:lnTo>
                  <a:pt x="0" y="32992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1507" y="300227"/>
            <a:ext cx="1641348" cy="50444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14496" y="1800898"/>
            <a:ext cx="8312784" cy="3591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AutoNum type="arabicPeriod"/>
              <a:tabLst>
                <a:tab pos="354965" algn="l"/>
              </a:tabLst>
            </a:pPr>
            <a:r>
              <a:rPr dirty="0" sz="1800" b="1">
                <a:latin typeface="Arial"/>
                <a:cs typeface="Arial"/>
              </a:rPr>
              <a:t>Kural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1.4.5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–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Isınma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Sahasının</a:t>
            </a:r>
            <a:r>
              <a:rPr dirty="0" sz="1800" spc="-7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Yeniden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Konumlandırılması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dirty="0" sz="1800" b="1">
                <a:latin typeface="Arial"/>
                <a:cs typeface="Arial"/>
              </a:rPr>
              <a:t>Yeni</a:t>
            </a:r>
            <a:r>
              <a:rPr dirty="0" sz="1800" spc="26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Kural</a:t>
            </a:r>
            <a:r>
              <a:rPr dirty="0" sz="1800" spc="26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1.4.6</a:t>
            </a:r>
            <a:r>
              <a:rPr dirty="0" sz="1800" spc="26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–</a:t>
            </a:r>
            <a:r>
              <a:rPr dirty="0" sz="1800" spc="26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Yedek</a:t>
            </a:r>
            <a:r>
              <a:rPr dirty="0" sz="1800" spc="26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Oyuncu</a:t>
            </a:r>
            <a:r>
              <a:rPr dirty="0" sz="1800" spc="27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Oturma</a:t>
            </a:r>
            <a:r>
              <a:rPr dirty="0" sz="1800" spc="26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Sırası</a:t>
            </a:r>
            <a:r>
              <a:rPr dirty="0" sz="1800" spc="26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Önünde</a:t>
            </a:r>
            <a:r>
              <a:rPr dirty="0" sz="1800" spc="26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Oyuncu</a:t>
            </a:r>
            <a:r>
              <a:rPr dirty="0" sz="1800" spc="29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Alanı Oluşturulması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dirty="0" sz="1800" b="1">
                <a:latin typeface="Arial"/>
                <a:cs typeface="Arial"/>
              </a:rPr>
              <a:t>Yeni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FIVB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Kural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değişikliği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1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–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Kural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12.5.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Perdeleme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dirty="0" sz="1800" b="1">
                <a:latin typeface="Arial"/>
                <a:cs typeface="Arial"/>
              </a:rPr>
              <a:t>Yeni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FIVB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Kural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değişikliği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2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–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Kural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10.1.2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Fileyi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Geçen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Top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dirty="0" sz="1800" b="1">
                <a:latin typeface="Arial"/>
                <a:cs typeface="Arial"/>
              </a:rPr>
              <a:t>Yeni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FIVB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Kural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değişikliği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3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–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Kural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7.4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Pozisyonlar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dirty="0" sz="1800" spc="-20" b="1">
                <a:latin typeface="Arial"/>
                <a:cs typeface="Arial"/>
              </a:rPr>
              <a:t>Tanımlara</a:t>
            </a:r>
            <a:r>
              <a:rPr dirty="0" sz="1800" spc="-10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Açıklık </a:t>
            </a:r>
            <a:r>
              <a:rPr dirty="0" sz="1800" spc="-10" b="1">
                <a:latin typeface="Arial"/>
                <a:cs typeface="Arial"/>
              </a:rPr>
              <a:t>Getirilmesi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dirty="0" sz="1800" b="1">
                <a:latin typeface="Arial"/>
                <a:cs typeface="Arial"/>
              </a:rPr>
              <a:t>Kural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9.4’e</a:t>
            </a:r>
            <a:r>
              <a:rPr dirty="0" sz="1800" spc="-1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Açıklık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Getirilmesi–Oyun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alanı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İle</a:t>
            </a:r>
            <a:r>
              <a:rPr dirty="0" sz="1800" spc="-7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Temas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(Savunma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Hareketi)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dirty="0" sz="1800" b="1">
                <a:latin typeface="Arial"/>
                <a:cs typeface="Arial"/>
              </a:rPr>
              <a:t>Kural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15.4.1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-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Mola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Süresi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dirty="0" sz="1800" b="1">
                <a:latin typeface="Arial"/>
                <a:cs typeface="Arial"/>
              </a:rPr>
              <a:t>El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Engeli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Bulunan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Oyuncular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İçin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Servis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Kuralı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Değişikliği</a:t>
            </a:r>
            <a:endParaRPr sz="1800">
              <a:latin typeface="Arial"/>
              <a:cs typeface="Arial"/>
            </a:endParaRPr>
          </a:p>
          <a:p>
            <a:pPr marL="353695" indent="-340995">
              <a:lnSpc>
                <a:spcPct val="100000"/>
              </a:lnSpc>
              <a:buAutoNum type="arabicPeriod"/>
              <a:tabLst>
                <a:tab pos="353695" algn="l"/>
              </a:tabLst>
            </a:pPr>
            <a:r>
              <a:rPr dirty="0" sz="1800" spc="-20" b="1">
                <a:latin typeface="Arial"/>
                <a:cs typeface="Arial"/>
              </a:rPr>
              <a:t>Takım</a:t>
            </a:r>
            <a:r>
              <a:rPr dirty="0" sz="1800" spc="-8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Kompozisyonu</a:t>
            </a:r>
            <a:r>
              <a:rPr dirty="0" sz="1800" spc="-7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(Libero</a:t>
            </a:r>
            <a:r>
              <a:rPr dirty="0" sz="1800" spc="-8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oyuncuları)</a:t>
            </a:r>
            <a:r>
              <a:rPr dirty="0" sz="1800" spc="-7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Kılavuzlarında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Değişiklikler</a:t>
            </a:r>
            <a:endParaRPr sz="1800">
              <a:latin typeface="Arial"/>
              <a:cs typeface="Arial"/>
            </a:endParaRPr>
          </a:p>
          <a:p>
            <a:pPr marL="353695" indent="-340995">
              <a:lnSpc>
                <a:spcPct val="100000"/>
              </a:lnSpc>
              <a:buAutoNum type="arabicPeriod"/>
              <a:tabLst>
                <a:tab pos="353695" algn="l"/>
              </a:tabLst>
            </a:pPr>
            <a:r>
              <a:rPr dirty="0" sz="1800" b="1">
                <a:latin typeface="Arial"/>
                <a:cs typeface="Arial"/>
              </a:rPr>
              <a:t>Skor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İtiraz</a:t>
            </a:r>
            <a:r>
              <a:rPr dirty="0" sz="1800" spc="-10" b="1">
                <a:latin typeface="Arial"/>
                <a:cs typeface="Arial"/>
              </a:rPr>
              <a:t> Prosedürünün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Getirilmesi</a:t>
            </a:r>
            <a:endParaRPr sz="1800">
              <a:latin typeface="Arial"/>
              <a:cs typeface="Arial"/>
            </a:endParaRPr>
          </a:p>
          <a:p>
            <a:pPr marL="353695" indent="-340995">
              <a:lnSpc>
                <a:spcPct val="100000"/>
              </a:lnSpc>
              <a:buAutoNum type="arabicPeriod"/>
              <a:tabLst>
                <a:tab pos="353695" algn="l"/>
              </a:tabLst>
            </a:pPr>
            <a:r>
              <a:rPr dirty="0" sz="1800" b="1">
                <a:latin typeface="Arial"/>
                <a:cs typeface="Arial"/>
              </a:rPr>
              <a:t>Antrenör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üniforması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/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Kıyafet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yönetmeliği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5638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DEĞİŞENLER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748458" y="1510690"/>
            <a:ext cx="0" cy="2822575"/>
          </a:xfrm>
          <a:custGeom>
            <a:avLst/>
            <a:gdLst/>
            <a:ahLst/>
            <a:cxnLst/>
            <a:rect l="l" t="t" r="r" b="b"/>
            <a:pathLst>
              <a:path w="0" h="2822575">
                <a:moveTo>
                  <a:pt x="0" y="0"/>
                </a:moveTo>
                <a:lnTo>
                  <a:pt x="0" y="2822549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728493" y="435660"/>
            <a:ext cx="5712460" cy="135636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530"/>
              </a:spcBef>
            </a:pPr>
            <a:r>
              <a:rPr dirty="0" sz="1800" b="1">
                <a:latin typeface="Arial"/>
                <a:cs typeface="Arial"/>
              </a:rPr>
              <a:t>HAKEM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GRUBU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VE</a:t>
            </a:r>
            <a:r>
              <a:rPr dirty="0" sz="1800" spc="-7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YÖNETİM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USÜLLERİ</a:t>
            </a:r>
            <a:endParaRPr sz="1800">
              <a:latin typeface="Arial"/>
              <a:cs typeface="Arial"/>
            </a:endParaRPr>
          </a:p>
          <a:p>
            <a:pPr marL="1767839">
              <a:lnSpc>
                <a:spcPct val="100000"/>
              </a:lnSpc>
              <a:spcBef>
                <a:spcPts val="434"/>
              </a:spcBef>
            </a:pPr>
            <a:r>
              <a:rPr dirty="0" sz="1800" b="1">
                <a:latin typeface="Arial"/>
                <a:cs typeface="Arial"/>
              </a:rPr>
              <a:t>22.1</a:t>
            </a:r>
            <a:r>
              <a:rPr dirty="0" sz="1800" spc="-10" b="1">
                <a:latin typeface="Arial"/>
                <a:cs typeface="Arial"/>
              </a:rPr>
              <a:t> OLUŞUM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6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Bir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maçtaki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hakem grubu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210">
                <a:latin typeface="Arial MT"/>
                <a:cs typeface="Arial MT"/>
              </a:rPr>
              <a:t>aşağıdaki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görevlilerden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 spc="-100">
                <a:latin typeface="Arial MT"/>
                <a:cs typeface="Arial MT"/>
              </a:rPr>
              <a:t>oluşur: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28264" y="1766214"/>
            <a:ext cx="2123440" cy="1280160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281940" indent="-269240">
              <a:lnSpc>
                <a:spcPct val="100000"/>
              </a:lnSpc>
              <a:spcBef>
                <a:spcPts val="715"/>
              </a:spcBef>
              <a:buChar char="-"/>
              <a:tabLst>
                <a:tab pos="281940" algn="l"/>
              </a:tabLst>
            </a:pPr>
            <a:r>
              <a:rPr dirty="0" sz="1800" spc="-315">
                <a:latin typeface="Arial MT"/>
                <a:cs typeface="Arial MT"/>
              </a:rPr>
              <a:t>Baş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hakem</a:t>
            </a:r>
            <a:endParaRPr sz="1800">
              <a:latin typeface="Arial MT"/>
              <a:cs typeface="Arial MT"/>
            </a:endParaRPr>
          </a:p>
          <a:p>
            <a:pPr marL="281940" indent="-269240">
              <a:lnSpc>
                <a:spcPct val="100000"/>
              </a:lnSpc>
              <a:spcBef>
                <a:spcPts val="620"/>
              </a:spcBef>
              <a:buChar char="-"/>
              <a:tabLst>
                <a:tab pos="281940" algn="l"/>
              </a:tabLst>
            </a:pPr>
            <a:r>
              <a:rPr dirty="0" sz="1800" spc="-10">
                <a:latin typeface="Arial MT"/>
                <a:cs typeface="Arial MT"/>
              </a:rPr>
              <a:t>Yardımcı</a:t>
            </a:r>
            <a:r>
              <a:rPr dirty="0" sz="1800" spc="-95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hakem</a:t>
            </a:r>
            <a:endParaRPr sz="1800">
              <a:latin typeface="Arial MT"/>
              <a:cs typeface="Arial MT"/>
            </a:endParaRPr>
          </a:p>
          <a:p>
            <a:pPr marL="282575" indent="-269875">
              <a:lnSpc>
                <a:spcPct val="100000"/>
              </a:lnSpc>
              <a:buClr>
                <a:srgbClr val="000000"/>
              </a:buClr>
              <a:buFont typeface="Arial"/>
              <a:buChar char="-"/>
              <a:tabLst>
                <a:tab pos="282575" algn="l"/>
              </a:tabLst>
            </a:pPr>
            <a:r>
              <a:rPr dirty="0" u="dash" sz="180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Challenge</a:t>
            </a:r>
            <a:r>
              <a:rPr dirty="0" u="dash" sz="1800" spc="-35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dash" sz="1800" spc="-1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hakemi</a:t>
            </a:r>
            <a:endParaRPr sz="1800">
              <a:latin typeface="Arial MT"/>
              <a:cs typeface="Arial MT"/>
            </a:endParaRPr>
          </a:p>
          <a:p>
            <a:pPr marL="279400" indent="-266700">
              <a:lnSpc>
                <a:spcPct val="100000"/>
              </a:lnSpc>
              <a:buFont typeface="Arial"/>
              <a:buChar char="-"/>
              <a:tabLst>
                <a:tab pos="279400" algn="l"/>
              </a:tabLst>
            </a:pPr>
            <a:r>
              <a:rPr dirty="0" sz="1800" spc="-20">
                <a:latin typeface="Arial MT"/>
                <a:cs typeface="Arial MT"/>
              </a:rPr>
              <a:t>Yedek</a:t>
            </a:r>
            <a:r>
              <a:rPr dirty="0" sz="1800" spc="-8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hakem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450437" y="1766214"/>
            <a:ext cx="2358390" cy="1280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750" marR="288290" indent="3810">
              <a:lnSpc>
                <a:spcPct val="128600"/>
              </a:lnSpc>
              <a:spcBef>
                <a:spcPts val="100"/>
              </a:spcBef>
            </a:pPr>
            <a:r>
              <a:rPr dirty="0" sz="1800" b="1" i="1">
                <a:latin typeface="Arial"/>
                <a:cs typeface="Arial"/>
              </a:rPr>
              <a:t>the</a:t>
            </a:r>
            <a:r>
              <a:rPr dirty="0" sz="1800" spc="-25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first</a:t>
            </a:r>
            <a:r>
              <a:rPr dirty="0" sz="1800" spc="-15" b="1" i="1">
                <a:latin typeface="Arial"/>
                <a:cs typeface="Arial"/>
              </a:rPr>
              <a:t> </a:t>
            </a:r>
            <a:r>
              <a:rPr dirty="0" sz="1800" spc="-10" b="1" i="1">
                <a:latin typeface="Arial"/>
                <a:cs typeface="Arial"/>
              </a:rPr>
              <a:t>referee </a:t>
            </a:r>
            <a:r>
              <a:rPr dirty="0" sz="1800" b="1" i="1">
                <a:latin typeface="Arial"/>
                <a:cs typeface="Arial"/>
              </a:rPr>
              <a:t>the</a:t>
            </a:r>
            <a:r>
              <a:rPr dirty="0" sz="1800" spc="-40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second</a:t>
            </a:r>
            <a:r>
              <a:rPr dirty="0" sz="1800" spc="-30" b="1" i="1">
                <a:latin typeface="Arial"/>
                <a:cs typeface="Arial"/>
              </a:rPr>
              <a:t> </a:t>
            </a:r>
            <a:r>
              <a:rPr dirty="0" sz="1800" spc="-10" b="1" i="1">
                <a:latin typeface="Arial"/>
                <a:cs typeface="Arial"/>
              </a:rPr>
              <a:t>referee</a:t>
            </a:r>
            <a:endParaRPr sz="1800">
              <a:latin typeface="Arial"/>
              <a:cs typeface="Arial"/>
            </a:endParaRPr>
          </a:p>
          <a:p>
            <a:pPr marL="12700" marR="5080" indent="12065">
              <a:lnSpc>
                <a:spcPct val="100000"/>
              </a:lnSpc>
            </a:pPr>
            <a:r>
              <a:rPr dirty="0" sz="1800" b="1" i="1">
                <a:solidFill>
                  <a:srgbClr val="ED0000"/>
                </a:solidFill>
                <a:latin typeface="Arial"/>
                <a:cs typeface="Arial"/>
              </a:rPr>
              <a:t>the</a:t>
            </a:r>
            <a:r>
              <a:rPr dirty="0" sz="1800" spc="-50" b="1" i="1">
                <a:solidFill>
                  <a:srgbClr val="ED0000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ED0000"/>
                </a:solidFill>
                <a:latin typeface="Arial"/>
                <a:cs typeface="Arial"/>
              </a:rPr>
              <a:t>Challenge</a:t>
            </a:r>
            <a:r>
              <a:rPr dirty="0" sz="1800" spc="-35" b="1" i="1">
                <a:solidFill>
                  <a:srgbClr val="ED0000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ED0000"/>
                </a:solidFill>
                <a:latin typeface="Arial"/>
                <a:cs typeface="Arial"/>
              </a:rPr>
              <a:t>referee </a:t>
            </a:r>
            <a:r>
              <a:rPr dirty="0" sz="1800" b="1" i="1">
                <a:latin typeface="Arial"/>
                <a:cs typeface="Arial"/>
              </a:rPr>
              <a:t>the</a:t>
            </a:r>
            <a:r>
              <a:rPr dirty="0" sz="1800" spc="-40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reserve</a:t>
            </a:r>
            <a:r>
              <a:rPr dirty="0" sz="1800" spc="-15" b="1" i="1">
                <a:latin typeface="Arial"/>
                <a:cs typeface="Arial"/>
              </a:rPr>
              <a:t> </a:t>
            </a:r>
            <a:r>
              <a:rPr dirty="0" sz="1800" spc="-10" b="1" i="1">
                <a:latin typeface="Arial"/>
                <a:cs typeface="Arial"/>
              </a:rPr>
              <a:t>referee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28497" y="3177539"/>
            <a:ext cx="2478405" cy="730885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281940" indent="-269240">
              <a:lnSpc>
                <a:spcPct val="100000"/>
              </a:lnSpc>
              <a:spcBef>
                <a:spcPts val="715"/>
              </a:spcBef>
              <a:buChar char="-"/>
              <a:tabLst>
                <a:tab pos="281940" algn="l"/>
              </a:tabLst>
            </a:pPr>
            <a:r>
              <a:rPr dirty="0" sz="1800" spc="-10">
                <a:latin typeface="Arial MT"/>
                <a:cs typeface="Arial MT"/>
              </a:rPr>
              <a:t>Yazı</a:t>
            </a:r>
            <a:r>
              <a:rPr dirty="0" sz="1800" spc="-9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hakemi</a:t>
            </a:r>
            <a:endParaRPr sz="1800">
              <a:latin typeface="Arial MT"/>
              <a:cs typeface="Arial MT"/>
            </a:endParaRPr>
          </a:p>
          <a:p>
            <a:pPr marL="281940" indent="-269240">
              <a:lnSpc>
                <a:spcPct val="100000"/>
              </a:lnSpc>
              <a:spcBef>
                <a:spcPts val="620"/>
              </a:spcBef>
              <a:buChar char="-"/>
              <a:tabLst>
                <a:tab pos="281940" algn="l"/>
              </a:tabLst>
            </a:pPr>
            <a:r>
              <a:rPr dirty="0" sz="1800">
                <a:latin typeface="Arial MT"/>
                <a:cs typeface="Arial MT"/>
              </a:rPr>
              <a:t>Dört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(iki)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çizgi</a:t>
            </a:r>
            <a:r>
              <a:rPr dirty="0" sz="1800" spc="-10">
                <a:latin typeface="Arial MT"/>
                <a:cs typeface="Arial MT"/>
              </a:rPr>
              <a:t> hakemi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436721" y="3177539"/>
            <a:ext cx="2338070" cy="730885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21590">
              <a:lnSpc>
                <a:spcPct val="100000"/>
              </a:lnSpc>
              <a:spcBef>
                <a:spcPts val="715"/>
              </a:spcBef>
            </a:pPr>
            <a:r>
              <a:rPr dirty="0" sz="1800" b="1" i="1">
                <a:latin typeface="Arial"/>
                <a:cs typeface="Arial"/>
              </a:rPr>
              <a:t>the</a:t>
            </a:r>
            <a:r>
              <a:rPr dirty="0" sz="1800" spc="-35" b="1" i="1">
                <a:latin typeface="Arial"/>
                <a:cs typeface="Arial"/>
              </a:rPr>
              <a:t> </a:t>
            </a:r>
            <a:r>
              <a:rPr dirty="0" sz="1800" spc="-10" b="1" i="1">
                <a:latin typeface="Arial"/>
                <a:cs typeface="Arial"/>
              </a:rPr>
              <a:t>scorer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1800" b="1" i="1">
                <a:latin typeface="Arial"/>
                <a:cs typeface="Arial"/>
              </a:rPr>
              <a:t>four</a:t>
            </a:r>
            <a:r>
              <a:rPr dirty="0" sz="1800" spc="-40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(two)</a:t>
            </a:r>
            <a:r>
              <a:rPr dirty="0" sz="1800" spc="-35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line</a:t>
            </a:r>
            <a:r>
              <a:rPr dirty="0" sz="1800" spc="-40" b="1" i="1">
                <a:latin typeface="Arial"/>
                <a:cs typeface="Arial"/>
              </a:rPr>
              <a:t> </a:t>
            </a:r>
            <a:r>
              <a:rPr dirty="0" sz="1800" spc="-10" b="1" i="1">
                <a:latin typeface="Arial"/>
                <a:cs typeface="Arial"/>
              </a:rPr>
              <a:t>judges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57124" y="4707102"/>
            <a:ext cx="863092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Dünya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Paravoleyin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Dünya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Bölgesel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spc="-40">
                <a:latin typeface="Arial MT"/>
                <a:cs typeface="Arial MT"/>
              </a:rPr>
              <a:t>Şampiyonalarında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u="dash" sz="180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bir</a:t>
            </a:r>
            <a:r>
              <a:rPr dirty="0" u="dash" sz="1800" spc="-5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dash" sz="180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Challenge</a:t>
            </a:r>
            <a:r>
              <a:rPr dirty="0" u="dash" sz="1800" spc="-2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dash" sz="1800" spc="-1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hakemi</a:t>
            </a:r>
            <a:r>
              <a:rPr dirty="0" sz="1800" spc="-1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u="dash" sz="180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(Video</a:t>
            </a:r>
            <a:r>
              <a:rPr dirty="0" u="dash" sz="1800" spc="-45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dash" sz="180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Challenge</a:t>
            </a:r>
            <a:r>
              <a:rPr dirty="0" u="dash" sz="1800" spc="-1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dash" sz="180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Sistemi</a:t>
            </a:r>
            <a:r>
              <a:rPr dirty="0" u="dash" sz="1800" spc="-4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dash" sz="180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kullanılıyorsa),</a:t>
            </a:r>
            <a:r>
              <a:rPr dirty="0" u="dash" sz="1800" spc="2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dash" sz="180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bir</a:t>
            </a:r>
            <a:r>
              <a:rPr dirty="0" u="dash" sz="1800" spc="-4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dash" sz="180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rezerv</a:t>
            </a:r>
            <a:r>
              <a:rPr dirty="0" u="dash" sz="1800" spc="-4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dash" sz="180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(yedek)</a:t>
            </a:r>
            <a:r>
              <a:rPr dirty="0" u="dash" sz="1800" spc="-5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dash" sz="180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hakem</a:t>
            </a:r>
            <a:r>
              <a:rPr dirty="0" sz="1800" spc="-1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bir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skor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hakemi </a:t>
            </a:r>
            <a:r>
              <a:rPr dirty="0" sz="1800">
                <a:latin typeface="Arial MT"/>
                <a:cs typeface="Arial MT"/>
              </a:rPr>
              <a:t>bulunması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zorunludur.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6210">
              <a:lnSpc>
                <a:spcPct val="100000"/>
              </a:lnSpc>
              <a:spcBef>
                <a:spcPts val="100"/>
              </a:spcBef>
            </a:pPr>
            <a:r>
              <a:rPr dirty="0"/>
              <a:t>HAKEM</a:t>
            </a:r>
            <a:r>
              <a:rPr dirty="0" spc="10"/>
              <a:t> </a:t>
            </a:r>
            <a:r>
              <a:rPr dirty="0"/>
              <a:t>GRUBU</a:t>
            </a:r>
            <a:r>
              <a:rPr dirty="0" spc="-45"/>
              <a:t> </a:t>
            </a:r>
            <a:r>
              <a:rPr dirty="0"/>
              <a:t>VE</a:t>
            </a:r>
            <a:r>
              <a:rPr dirty="0" spc="-75"/>
              <a:t> </a:t>
            </a:r>
            <a:r>
              <a:rPr dirty="0"/>
              <a:t>YÖNETİM</a:t>
            </a:r>
            <a:r>
              <a:rPr dirty="0" spc="-50"/>
              <a:t> </a:t>
            </a:r>
            <a:r>
              <a:rPr dirty="0" spc="-10"/>
              <a:t>USÜLLERİ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37763" y="1654962"/>
            <a:ext cx="8287384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6465" algn="l"/>
              </a:tabLst>
            </a:pPr>
            <a:r>
              <a:rPr dirty="0" u="sng" sz="1800" spc="-25" b="1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"/>
                <a:cs typeface="Arial"/>
              </a:rPr>
              <a:t>25.</a:t>
            </a:r>
            <a:r>
              <a:rPr dirty="0" u="sng" sz="1800" b="1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"/>
                <a:cs typeface="Arial"/>
              </a:rPr>
              <a:t>	CHALLENGE</a:t>
            </a:r>
            <a:r>
              <a:rPr dirty="0" u="sng" sz="1800" spc="-50" b="1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" b="1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"/>
                <a:cs typeface="Arial"/>
              </a:rPr>
              <a:t>HAKEMİ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643255" marR="5080">
              <a:lnSpc>
                <a:spcPct val="100000"/>
              </a:lnSpc>
            </a:pPr>
            <a:r>
              <a:rPr dirty="0" u="sng" sz="180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Paravoley</a:t>
            </a:r>
            <a:r>
              <a:rPr dirty="0" u="sng" sz="1800" spc="-75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80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World</a:t>
            </a:r>
            <a:r>
              <a:rPr dirty="0" u="sng" sz="1800" spc="-25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80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Dünya</a:t>
            </a:r>
            <a:r>
              <a:rPr dirty="0" u="sng" sz="1800" spc="-1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80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ve</a:t>
            </a:r>
            <a:r>
              <a:rPr dirty="0" u="sng" sz="1800" spc="-4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80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Resmi</a:t>
            </a:r>
            <a:r>
              <a:rPr dirty="0" u="sng" sz="1800" spc="-3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800" spc="-4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Şampiyonalarında,</a:t>
            </a:r>
            <a:r>
              <a:rPr dirty="0" u="sng" sz="1800" spc="15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800" spc="-215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eğer</a:t>
            </a:r>
            <a:r>
              <a:rPr dirty="0" u="sng" sz="1800" spc="15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80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Video</a:t>
            </a:r>
            <a:r>
              <a:rPr dirty="0" u="sng" sz="1800" spc="-25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800" spc="-1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Challenge</a:t>
            </a:r>
            <a:r>
              <a:rPr dirty="0" sz="1800" spc="-1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u="sng" sz="180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Sistemi</a:t>
            </a:r>
            <a:r>
              <a:rPr dirty="0" u="sng" sz="1800" spc="-6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80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(VCS)</a:t>
            </a:r>
            <a:r>
              <a:rPr dirty="0" u="sng" sz="1800" spc="-45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80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kullanılıyorsa</a:t>
            </a:r>
            <a:r>
              <a:rPr dirty="0" u="sng" sz="1800" spc="5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80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bir</a:t>
            </a:r>
            <a:r>
              <a:rPr dirty="0" u="sng" sz="1800" spc="-45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80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Challenge</a:t>
            </a:r>
            <a:r>
              <a:rPr dirty="0" u="sng" sz="1800" spc="-2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80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hakemi</a:t>
            </a:r>
            <a:r>
              <a:rPr dirty="0" u="sng" sz="1800" spc="-35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80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olması</a:t>
            </a:r>
            <a:r>
              <a:rPr dirty="0" u="sng" sz="1800" spc="-4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800" spc="-10">
                <a:solidFill>
                  <a:srgbClr val="ED0000"/>
                </a:solidFill>
                <a:uFill>
                  <a:solidFill>
                    <a:srgbClr val="ED0000"/>
                  </a:solidFill>
                </a:uFill>
                <a:latin typeface="Arial MT"/>
                <a:cs typeface="Arial MT"/>
              </a:rPr>
              <a:t>zorunludur.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37763" y="3410165"/>
            <a:ext cx="4699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solidFill>
                  <a:srgbClr val="ED0000"/>
                </a:solidFill>
                <a:latin typeface="Arial"/>
                <a:cs typeface="Arial"/>
              </a:rPr>
              <a:t>25.1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352163" y="3410165"/>
            <a:ext cx="29343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45590" algn="l"/>
              </a:tabLst>
            </a:pPr>
            <a:r>
              <a:rPr dirty="0" sz="1800" b="1">
                <a:solidFill>
                  <a:srgbClr val="ED0000"/>
                </a:solidFill>
                <a:latin typeface="Arial"/>
                <a:cs typeface="Arial"/>
              </a:rPr>
              <a:t>DURUŞ</a:t>
            </a:r>
            <a:r>
              <a:rPr dirty="0" sz="1800" spc="-55" b="1">
                <a:solidFill>
                  <a:srgbClr val="ED0000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ED0000"/>
                </a:solidFill>
                <a:latin typeface="Arial"/>
                <a:cs typeface="Arial"/>
              </a:rPr>
              <a:t>YERİ</a:t>
            </a:r>
            <a:r>
              <a:rPr dirty="0" sz="1800" b="1">
                <a:solidFill>
                  <a:srgbClr val="ED0000"/>
                </a:solidFill>
                <a:latin typeface="Arial"/>
                <a:cs typeface="Arial"/>
              </a:rPr>
              <a:t>	-</a:t>
            </a:r>
            <a:r>
              <a:rPr dirty="0" sz="1800" spc="484" b="1">
                <a:solidFill>
                  <a:srgbClr val="ED0000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ED0000"/>
                </a:solidFill>
                <a:latin typeface="Arial"/>
                <a:cs typeface="Arial"/>
              </a:rPr>
              <a:t>LOCATION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78860" y="3958805"/>
            <a:ext cx="7915909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Challenge</a:t>
            </a:r>
            <a:r>
              <a:rPr dirty="0" sz="1800" spc="-3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hakemi;</a:t>
            </a:r>
            <a:r>
              <a:rPr dirty="0" sz="1800" spc="-5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görevlerini,</a:t>
            </a:r>
            <a:r>
              <a:rPr dirty="0" sz="1800" spc="-3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FIVB</a:t>
            </a:r>
            <a:r>
              <a:rPr dirty="0" sz="1800" spc="-9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 spc="-25">
                <a:solidFill>
                  <a:srgbClr val="ED0000"/>
                </a:solidFill>
                <a:latin typeface="Arial MT"/>
                <a:cs typeface="Arial MT"/>
              </a:rPr>
              <a:t>Teknik</a:t>
            </a:r>
            <a:r>
              <a:rPr dirty="0" sz="1800" spc="-7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Delegesi</a:t>
            </a:r>
            <a:r>
              <a:rPr dirty="0" sz="1800" spc="-4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tarafından</a:t>
            </a:r>
            <a:r>
              <a:rPr dirty="0" sz="1800" spc="-4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belirlenen</a:t>
            </a:r>
            <a:r>
              <a:rPr dirty="0" sz="1800" spc="-3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 spc="-20">
                <a:solidFill>
                  <a:srgbClr val="ED0000"/>
                </a:solidFill>
                <a:latin typeface="Arial MT"/>
                <a:cs typeface="Arial MT"/>
              </a:rPr>
              <a:t>ayrı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bir</a:t>
            </a:r>
            <a:r>
              <a:rPr dirty="0" sz="1800" spc="-4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bölgede</a:t>
            </a:r>
            <a:r>
              <a:rPr dirty="0" sz="1800" spc="-2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yer</a:t>
            </a:r>
            <a:r>
              <a:rPr dirty="0" sz="1800" spc="-2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alan</a:t>
            </a:r>
            <a:r>
              <a:rPr dirty="0" sz="1800" spc="-3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challenge</a:t>
            </a:r>
            <a:r>
              <a:rPr dirty="0" sz="1800" spc="-1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kabininde</a:t>
            </a:r>
            <a:r>
              <a:rPr dirty="0" sz="1800" spc="-2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yerine</a:t>
            </a:r>
            <a:r>
              <a:rPr dirty="0" sz="1800" spc="-1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ED0000"/>
                </a:solidFill>
                <a:latin typeface="Arial MT"/>
                <a:cs typeface="Arial MT"/>
              </a:rPr>
              <a:t>getirir.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HAKEM</a:t>
            </a:r>
            <a:r>
              <a:rPr dirty="0" spc="10"/>
              <a:t> </a:t>
            </a:r>
            <a:r>
              <a:rPr dirty="0"/>
              <a:t>GRUBU</a:t>
            </a:r>
            <a:r>
              <a:rPr dirty="0" spc="-45"/>
              <a:t> </a:t>
            </a:r>
            <a:r>
              <a:rPr dirty="0"/>
              <a:t>VE</a:t>
            </a:r>
            <a:r>
              <a:rPr dirty="0" spc="-75"/>
              <a:t> </a:t>
            </a:r>
            <a:r>
              <a:rPr dirty="0"/>
              <a:t>YÖNETİM</a:t>
            </a:r>
            <a:r>
              <a:rPr dirty="0" spc="-50"/>
              <a:t> </a:t>
            </a:r>
            <a:r>
              <a:rPr dirty="0" spc="-10"/>
              <a:t>USÜLLERİ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74093" y="1511630"/>
            <a:ext cx="7752715" cy="3042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lvl="1" marL="647700" indent="-635000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647700" algn="l"/>
              </a:tabLst>
            </a:pPr>
            <a:r>
              <a:rPr dirty="0" sz="1800" spc="-10">
                <a:solidFill>
                  <a:srgbClr val="ED0000"/>
                </a:solidFill>
                <a:latin typeface="Arial MT"/>
                <a:cs typeface="Arial MT"/>
              </a:rPr>
              <a:t>SORUMLULUKLARI</a:t>
            </a:r>
            <a:endParaRPr sz="1800">
              <a:latin typeface="Arial MT"/>
              <a:cs typeface="Arial MT"/>
            </a:endParaRPr>
          </a:p>
          <a:p>
            <a:pPr lvl="2" marL="553720" marR="410209" indent="-541655">
              <a:lnSpc>
                <a:spcPct val="100000"/>
              </a:lnSpc>
              <a:buAutoNum type="arabicPeriod"/>
              <a:tabLst>
                <a:tab pos="553720" algn="l"/>
                <a:tab pos="901065" algn="l"/>
              </a:tabLst>
            </a:pP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	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Challenge</a:t>
            </a:r>
            <a:r>
              <a:rPr dirty="0" sz="1800" spc="-2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sürecini</a:t>
            </a:r>
            <a:r>
              <a:rPr dirty="0" sz="1800" spc="-3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yönetir</a:t>
            </a:r>
            <a:r>
              <a:rPr dirty="0" sz="1800" spc="-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ve</a:t>
            </a:r>
            <a:r>
              <a:rPr dirty="0" sz="1800" spc="-4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bu</a:t>
            </a:r>
            <a:r>
              <a:rPr dirty="0" sz="1800" spc="-5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sürecin,</a:t>
            </a:r>
            <a:r>
              <a:rPr dirty="0" sz="1800" spc="-2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yürürlükteki</a:t>
            </a:r>
            <a:r>
              <a:rPr dirty="0" sz="1800" spc="-10">
                <a:solidFill>
                  <a:srgbClr val="ED0000"/>
                </a:solidFill>
                <a:latin typeface="Arial MT"/>
                <a:cs typeface="Arial MT"/>
              </a:rPr>
              <a:t> Challenge </a:t>
            </a:r>
            <a:r>
              <a:rPr dirty="0" sz="1800" spc="-20">
                <a:solidFill>
                  <a:srgbClr val="ED0000"/>
                </a:solidFill>
                <a:latin typeface="Arial MT"/>
                <a:cs typeface="Arial MT"/>
              </a:rPr>
              <a:t>Talimatlarına</a:t>
            </a:r>
            <a:r>
              <a:rPr dirty="0" sz="1800" spc="-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göre</a:t>
            </a:r>
            <a:r>
              <a:rPr dirty="0" sz="1800" spc="-2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 spc="-85">
                <a:solidFill>
                  <a:srgbClr val="ED0000"/>
                </a:solidFill>
                <a:latin typeface="Arial MT"/>
                <a:cs typeface="Arial MT"/>
              </a:rPr>
              <a:t>gerçekleştirildiğinden</a:t>
            </a:r>
            <a:r>
              <a:rPr dirty="0" sz="1800" spc="3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emin</a:t>
            </a:r>
            <a:r>
              <a:rPr dirty="0" sz="1800" spc="-10">
                <a:solidFill>
                  <a:srgbClr val="ED0000"/>
                </a:solidFill>
                <a:latin typeface="Arial MT"/>
                <a:cs typeface="Arial MT"/>
              </a:rPr>
              <a:t> olur.</a:t>
            </a:r>
            <a:endParaRPr sz="1800">
              <a:latin typeface="Arial MT"/>
              <a:cs typeface="Arial MT"/>
            </a:endParaRPr>
          </a:p>
          <a:p>
            <a:pPr lvl="2">
              <a:lnSpc>
                <a:spcPct val="100000"/>
              </a:lnSpc>
              <a:spcBef>
                <a:spcPts val="90"/>
              </a:spcBef>
              <a:buClr>
                <a:srgbClr val="ED0000"/>
              </a:buClr>
              <a:buFont typeface="Arial MT"/>
              <a:buAutoNum type="arabicPeriod"/>
            </a:pPr>
            <a:endParaRPr sz="1800">
              <a:latin typeface="Arial MT"/>
              <a:cs typeface="Arial MT"/>
            </a:endParaRPr>
          </a:p>
          <a:p>
            <a:pPr lvl="2" marL="774700" indent="-762000">
              <a:lnSpc>
                <a:spcPct val="100000"/>
              </a:lnSpc>
              <a:buAutoNum type="arabicPeriod"/>
              <a:tabLst>
                <a:tab pos="774700" algn="l"/>
              </a:tabLst>
            </a:pP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Challenge</a:t>
            </a:r>
            <a:r>
              <a:rPr dirty="0" sz="1800" spc="-3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hakemi</a:t>
            </a:r>
            <a:r>
              <a:rPr dirty="0" sz="1800" spc="-4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görevlerini</a:t>
            </a:r>
            <a:r>
              <a:rPr dirty="0" sz="1800" spc="-3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yerine</a:t>
            </a:r>
            <a:r>
              <a:rPr dirty="0" sz="1800" spc="-2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getirirken</a:t>
            </a:r>
            <a:r>
              <a:rPr dirty="0" sz="1800" spc="-4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resmi</a:t>
            </a:r>
            <a:r>
              <a:rPr dirty="0" sz="1800" spc="-4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hakem</a:t>
            </a:r>
            <a:r>
              <a:rPr dirty="0" sz="1800" spc="-4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ED0000"/>
                </a:solidFill>
                <a:latin typeface="Arial MT"/>
                <a:cs typeface="Arial MT"/>
              </a:rPr>
              <a:t>kıyafetini</a:t>
            </a:r>
            <a:endParaRPr sz="1800">
              <a:latin typeface="Arial MT"/>
              <a:cs typeface="Arial MT"/>
            </a:endParaRPr>
          </a:p>
          <a:p>
            <a:pPr marL="553720">
              <a:lnSpc>
                <a:spcPct val="100000"/>
              </a:lnSpc>
            </a:pPr>
            <a:r>
              <a:rPr dirty="0" sz="1800" spc="-10">
                <a:solidFill>
                  <a:srgbClr val="ED0000"/>
                </a:solidFill>
                <a:latin typeface="Arial MT"/>
                <a:cs typeface="Arial MT"/>
              </a:rPr>
              <a:t>giymelidir.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 MT"/>
              <a:cs typeface="Arial MT"/>
            </a:endParaRPr>
          </a:p>
          <a:p>
            <a:pPr lvl="2" marL="706755" indent="-694055">
              <a:lnSpc>
                <a:spcPct val="100000"/>
              </a:lnSpc>
              <a:buAutoNum type="arabicPeriod" startAt="3"/>
              <a:tabLst>
                <a:tab pos="706755" algn="l"/>
              </a:tabLst>
            </a:pP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Bir</a:t>
            </a:r>
            <a:r>
              <a:rPr dirty="0" sz="1800" spc="-2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challenge</a:t>
            </a:r>
            <a:r>
              <a:rPr dirty="0" sz="1800" spc="2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 spc="-100">
                <a:solidFill>
                  <a:srgbClr val="ED0000"/>
                </a:solidFill>
                <a:latin typeface="Arial MT"/>
                <a:cs typeface="Arial MT"/>
              </a:rPr>
              <a:t>işleminden</a:t>
            </a:r>
            <a:r>
              <a:rPr dirty="0" sz="1800" spc="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sonra</a:t>
            </a:r>
            <a:r>
              <a:rPr dirty="0" sz="1800" spc="-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 spc="-100">
                <a:solidFill>
                  <a:srgbClr val="ED0000"/>
                </a:solidFill>
                <a:latin typeface="Arial MT"/>
                <a:cs typeface="Arial MT"/>
              </a:rPr>
              <a:t>başhakemi,</a:t>
            </a:r>
            <a:r>
              <a:rPr dirty="0" sz="1800" spc="-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hatanın</a:t>
            </a:r>
            <a:r>
              <a:rPr dirty="0" sz="1800" spc="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nevi</a:t>
            </a:r>
            <a:r>
              <a:rPr dirty="0" sz="1800" spc="-1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ED0000"/>
                </a:solidFill>
                <a:latin typeface="Arial MT"/>
                <a:cs typeface="Arial MT"/>
              </a:rPr>
              <a:t>konusunda</a:t>
            </a:r>
            <a:endParaRPr sz="1800">
              <a:latin typeface="Arial MT"/>
              <a:cs typeface="Arial MT"/>
            </a:endParaRPr>
          </a:p>
          <a:p>
            <a:pPr marL="553720">
              <a:lnSpc>
                <a:spcPct val="100000"/>
              </a:lnSpc>
            </a:pPr>
            <a:r>
              <a:rPr dirty="0" sz="1800" spc="-10">
                <a:solidFill>
                  <a:srgbClr val="ED0000"/>
                </a:solidFill>
                <a:latin typeface="Arial MT"/>
                <a:cs typeface="Arial MT"/>
              </a:rPr>
              <a:t>bilgilendirir.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 MT"/>
              <a:cs typeface="Arial MT"/>
            </a:endParaRPr>
          </a:p>
          <a:p>
            <a:pPr lvl="2" marL="706755" indent="-694055">
              <a:lnSpc>
                <a:spcPct val="100000"/>
              </a:lnSpc>
              <a:buAutoNum type="arabicPeriod" startAt="4"/>
              <a:tabLst>
                <a:tab pos="706755" algn="l"/>
              </a:tabLst>
            </a:pP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Maçın</a:t>
            </a:r>
            <a:r>
              <a:rPr dirty="0" sz="1800" spc="-4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sonunda</a:t>
            </a:r>
            <a:r>
              <a:rPr dirty="0" sz="1800" spc="-2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müsabaka</a:t>
            </a:r>
            <a:r>
              <a:rPr dirty="0" sz="1800" spc="-3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cetvelini</a:t>
            </a:r>
            <a:r>
              <a:rPr dirty="0" sz="1800" spc="-2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ED0000"/>
                </a:solidFill>
                <a:latin typeface="Arial MT"/>
                <a:cs typeface="Arial MT"/>
              </a:rPr>
              <a:t>imzalar.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00355">
              <a:lnSpc>
                <a:spcPct val="100000"/>
              </a:lnSpc>
              <a:spcBef>
                <a:spcPts val="100"/>
              </a:spcBef>
            </a:pPr>
            <a:r>
              <a:rPr dirty="0"/>
              <a:t>HAKEM</a:t>
            </a:r>
            <a:r>
              <a:rPr dirty="0" spc="10"/>
              <a:t> </a:t>
            </a:r>
            <a:r>
              <a:rPr dirty="0"/>
              <a:t>GRUBU</a:t>
            </a:r>
            <a:r>
              <a:rPr dirty="0" spc="-45"/>
              <a:t> </a:t>
            </a:r>
            <a:r>
              <a:rPr dirty="0"/>
              <a:t>VE</a:t>
            </a:r>
            <a:r>
              <a:rPr dirty="0" spc="-75"/>
              <a:t> </a:t>
            </a:r>
            <a:r>
              <a:rPr dirty="0"/>
              <a:t>YÖNETİM</a:t>
            </a:r>
            <a:r>
              <a:rPr dirty="0" spc="-50"/>
              <a:t> </a:t>
            </a:r>
            <a:r>
              <a:rPr dirty="0" spc="-10"/>
              <a:t>USÜLLERİ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74319" y="1635302"/>
            <a:ext cx="745617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3255" algn="l"/>
                <a:tab pos="2712720" algn="l"/>
              </a:tabLst>
            </a:pPr>
            <a:r>
              <a:rPr dirty="0" sz="1800" spc="-25" b="1">
                <a:solidFill>
                  <a:srgbClr val="ED0000"/>
                </a:solidFill>
                <a:latin typeface="Arial"/>
                <a:cs typeface="Arial"/>
              </a:rPr>
              <a:t>26</a:t>
            </a:r>
            <a:r>
              <a:rPr dirty="0" sz="1800" b="1">
                <a:solidFill>
                  <a:srgbClr val="ED0000"/>
                </a:solidFill>
                <a:latin typeface="Arial"/>
                <a:cs typeface="Arial"/>
              </a:rPr>
              <a:t>	YEDEK</a:t>
            </a:r>
            <a:r>
              <a:rPr dirty="0" sz="1800" spc="-55" b="1">
                <a:solidFill>
                  <a:srgbClr val="ED0000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ED0000"/>
                </a:solidFill>
                <a:latin typeface="Arial"/>
                <a:cs typeface="Arial"/>
              </a:rPr>
              <a:t>HAKEM</a:t>
            </a:r>
            <a:r>
              <a:rPr dirty="0" sz="1800" b="1">
                <a:solidFill>
                  <a:srgbClr val="ED0000"/>
                </a:solidFill>
                <a:latin typeface="Arial"/>
                <a:cs typeface="Arial"/>
              </a:rPr>
              <a:t>	</a:t>
            </a:r>
            <a:r>
              <a:rPr dirty="0" sz="1800" b="1" i="1">
                <a:solidFill>
                  <a:srgbClr val="ED0000"/>
                </a:solidFill>
                <a:latin typeface="Arial"/>
                <a:cs typeface="Arial"/>
              </a:rPr>
              <a:t>RESERVE</a:t>
            </a:r>
            <a:r>
              <a:rPr dirty="0" sz="1800" spc="-20" b="1" i="1">
                <a:solidFill>
                  <a:srgbClr val="ED0000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ED0000"/>
                </a:solidFill>
                <a:latin typeface="Arial"/>
                <a:cs typeface="Arial"/>
              </a:rPr>
              <a:t>REFEREE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643255" marR="5080">
              <a:lnSpc>
                <a:spcPct val="100000"/>
              </a:lnSpc>
            </a:pP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Paravoley</a:t>
            </a:r>
            <a:r>
              <a:rPr dirty="0" sz="1800" spc="-3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World</a:t>
            </a:r>
            <a:r>
              <a:rPr dirty="0" sz="1800" spc="-3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Dünya</a:t>
            </a:r>
            <a:r>
              <a:rPr dirty="0" sz="1800" spc="-2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ve</a:t>
            </a:r>
            <a:r>
              <a:rPr dirty="0" sz="1800" spc="-4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Resmi</a:t>
            </a:r>
            <a:r>
              <a:rPr dirty="0" sz="1800" spc="-3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 spc="-40">
                <a:solidFill>
                  <a:srgbClr val="ED0000"/>
                </a:solidFill>
                <a:latin typeface="Arial MT"/>
                <a:cs typeface="Arial MT"/>
              </a:rPr>
              <a:t>Şampiyonalarında,</a:t>
            </a:r>
            <a:r>
              <a:rPr dirty="0" sz="1800" spc="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yedek</a:t>
            </a:r>
            <a:r>
              <a:rPr dirty="0" sz="1800" spc="-1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 spc="-20">
                <a:solidFill>
                  <a:srgbClr val="ED0000"/>
                </a:solidFill>
                <a:latin typeface="Arial MT"/>
                <a:cs typeface="Arial MT"/>
              </a:rPr>
              <a:t>hakem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olması</a:t>
            </a:r>
            <a:r>
              <a:rPr dirty="0" sz="1800" spc="-3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ED0000"/>
                </a:solidFill>
                <a:latin typeface="Arial MT"/>
                <a:cs typeface="Arial MT"/>
              </a:rPr>
              <a:t>zorunludur.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74319" y="3006902"/>
            <a:ext cx="4699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solidFill>
                  <a:srgbClr val="ED0000"/>
                </a:solidFill>
                <a:latin typeface="Arial"/>
                <a:cs typeface="Arial"/>
              </a:rPr>
              <a:t>26.1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388719" y="3006902"/>
            <a:ext cx="29400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45590" algn="l"/>
              </a:tabLst>
            </a:pPr>
            <a:r>
              <a:rPr dirty="0" sz="1800" b="1">
                <a:solidFill>
                  <a:srgbClr val="ED0000"/>
                </a:solidFill>
                <a:latin typeface="Arial"/>
                <a:cs typeface="Arial"/>
              </a:rPr>
              <a:t>DURUŞ</a:t>
            </a:r>
            <a:r>
              <a:rPr dirty="0" sz="1800" spc="-45" b="1">
                <a:solidFill>
                  <a:srgbClr val="ED0000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ED0000"/>
                </a:solidFill>
                <a:latin typeface="Arial"/>
                <a:cs typeface="Arial"/>
              </a:rPr>
              <a:t>YERİ</a:t>
            </a:r>
            <a:r>
              <a:rPr dirty="0" sz="1800" b="1">
                <a:solidFill>
                  <a:srgbClr val="ED0000"/>
                </a:solidFill>
                <a:latin typeface="Arial"/>
                <a:cs typeface="Arial"/>
              </a:rPr>
              <a:t>	-</a:t>
            </a:r>
            <a:r>
              <a:rPr dirty="0" sz="1800" spc="484" b="1">
                <a:solidFill>
                  <a:srgbClr val="ED0000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ED0000"/>
                </a:solidFill>
                <a:latin typeface="Arial"/>
                <a:cs typeface="Arial"/>
              </a:rPr>
              <a:t>LOCATION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105255" y="3555542"/>
            <a:ext cx="74504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Rezerv</a:t>
            </a:r>
            <a:r>
              <a:rPr dirty="0" sz="1800" spc="5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(Yedek)</a:t>
            </a:r>
            <a:r>
              <a:rPr dirty="0" sz="1800" spc="6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hakem;</a:t>
            </a:r>
            <a:r>
              <a:rPr dirty="0" sz="1800" spc="5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görevlerini,</a:t>
            </a:r>
            <a:r>
              <a:rPr dirty="0" sz="1800" spc="6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WPV</a:t>
            </a:r>
            <a:r>
              <a:rPr dirty="0" sz="1800" spc="5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Saha</a:t>
            </a:r>
            <a:r>
              <a:rPr dirty="0" sz="1800" spc="5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Planında</a:t>
            </a:r>
            <a:r>
              <a:rPr dirty="0" sz="1800" spc="5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 spc="-75">
                <a:solidFill>
                  <a:srgbClr val="ED0000"/>
                </a:solidFill>
                <a:latin typeface="Arial MT"/>
                <a:cs typeface="Arial MT"/>
              </a:rPr>
              <a:t>belirlenmiş</a:t>
            </a:r>
            <a:r>
              <a:rPr dirty="0" sz="1800" spc="5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 spc="-20">
                <a:solidFill>
                  <a:srgbClr val="ED0000"/>
                </a:solidFill>
                <a:latin typeface="Arial MT"/>
                <a:cs typeface="Arial MT"/>
              </a:rPr>
              <a:t>ayrı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bir</a:t>
            </a:r>
            <a:r>
              <a:rPr dirty="0" sz="1800" spc="-3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konumda</a:t>
            </a:r>
            <a:r>
              <a:rPr dirty="0" sz="1800" spc="-2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D0000"/>
                </a:solidFill>
                <a:latin typeface="Arial MT"/>
                <a:cs typeface="Arial MT"/>
              </a:rPr>
              <a:t>yerine </a:t>
            </a:r>
            <a:r>
              <a:rPr dirty="0" sz="1800" spc="-10">
                <a:solidFill>
                  <a:srgbClr val="ED0000"/>
                </a:solidFill>
                <a:latin typeface="Arial MT"/>
                <a:cs typeface="Arial MT"/>
              </a:rPr>
              <a:t>getirir.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6210">
              <a:lnSpc>
                <a:spcPct val="100000"/>
              </a:lnSpc>
              <a:spcBef>
                <a:spcPts val="100"/>
              </a:spcBef>
            </a:pPr>
            <a:r>
              <a:rPr dirty="0"/>
              <a:t>HAKEM</a:t>
            </a:r>
            <a:r>
              <a:rPr dirty="0" spc="10"/>
              <a:t> </a:t>
            </a:r>
            <a:r>
              <a:rPr dirty="0"/>
              <a:t>GRUBU</a:t>
            </a:r>
            <a:r>
              <a:rPr dirty="0" spc="-45"/>
              <a:t> </a:t>
            </a:r>
            <a:r>
              <a:rPr dirty="0"/>
              <a:t>VE</a:t>
            </a:r>
            <a:r>
              <a:rPr dirty="0" spc="-75"/>
              <a:t> </a:t>
            </a:r>
            <a:r>
              <a:rPr dirty="0"/>
              <a:t>YÖNETİM</a:t>
            </a:r>
            <a:r>
              <a:rPr dirty="0" spc="-50"/>
              <a:t> </a:t>
            </a:r>
            <a:r>
              <a:rPr dirty="0" spc="-10"/>
              <a:t>USÜLLERİ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74276" y="1441221"/>
            <a:ext cx="5234940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lvl="1" marL="643255" indent="-630555">
              <a:lnSpc>
                <a:spcPct val="100000"/>
              </a:lnSpc>
              <a:spcBef>
                <a:spcPts val="95"/>
              </a:spcBef>
              <a:buAutoNum type="arabicPeriod" startAt="2"/>
              <a:tabLst>
                <a:tab pos="643255" algn="l"/>
              </a:tabLst>
            </a:pPr>
            <a:r>
              <a:rPr dirty="0" sz="1600" b="1">
                <a:solidFill>
                  <a:srgbClr val="ED0000"/>
                </a:solidFill>
                <a:latin typeface="Arial"/>
                <a:cs typeface="Arial"/>
              </a:rPr>
              <a:t>SORUMLULUKLARI</a:t>
            </a:r>
            <a:r>
              <a:rPr dirty="0" sz="1600" spc="405" b="1">
                <a:solidFill>
                  <a:srgbClr val="ED0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ED0000"/>
                </a:solidFill>
                <a:latin typeface="Arial"/>
                <a:cs typeface="Arial"/>
              </a:rPr>
              <a:t>-</a:t>
            </a:r>
            <a:r>
              <a:rPr dirty="0" sz="1600" spc="-40" b="1">
                <a:solidFill>
                  <a:srgbClr val="ED0000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ED0000"/>
                </a:solidFill>
                <a:latin typeface="Arial"/>
                <a:cs typeface="Arial"/>
              </a:rPr>
              <a:t>RESPONSIBILITIES</a:t>
            </a:r>
            <a:endParaRPr sz="1600">
              <a:latin typeface="Arial"/>
              <a:cs typeface="Arial"/>
            </a:endParaRPr>
          </a:p>
          <a:p>
            <a:pPr marL="69215">
              <a:lnSpc>
                <a:spcPct val="100000"/>
              </a:lnSpc>
            </a:pP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Rezerv</a:t>
            </a:r>
            <a:r>
              <a:rPr dirty="0" sz="1600" spc="-1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 spc="-20">
                <a:solidFill>
                  <a:srgbClr val="ED0000"/>
                </a:solidFill>
                <a:latin typeface="Arial MT"/>
                <a:cs typeface="Arial MT"/>
              </a:rPr>
              <a:t>(Yedek)</a:t>
            </a:r>
            <a:r>
              <a:rPr dirty="0" sz="1600" spc="1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Hakem</a:t>
            </a:r>
            <a:r>
              <a:rPr dirty="0" sz="1600" spc="-1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 spc="-130">
                <a:solidFill>
                  <a:srgbClr val="ED0000"/>
                </a:solidFill>
                <a:latin typeface="Arial MT"/>
                <a:cs typeface="Arial MT"/>
              </a:rPr>
              <a:t>aşağıdakileri</a:t>
            </a:r>
            <a:r>
              <a:rPr dirty="0" sz="1600" spc="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yapmakla </a:t>
            </a:r>
            <a:r>
              <a:rPr dirty="0" sz="1600" spc="-10">
                <a:solidFill>
                  <a:srgbClr val="ED0000"/>
                </a:solidFill>
                <a:latin typeface="Arial MT"/>
                <a:cs typeface="Arial MT"/>
              </a:rPr>
              <a:t>görevlidir: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 MT"/>
              <a:cs typeface="Arial MT"/>
            </a:endParaRPr>
          </a:p>
          <a:p>
            <a:pPr lvl="2" marL="862965" indent="-850265">
              <a:lnSpc>
                <a:spcPct val="100000"/>
              </a:lnSpc>
              <a:buAutoNum type="arabicPeriod"/>
              <a:tabLst>
                <a:tab pos="862965" algn="l"/>
              </a:tabLst>
            </a:pP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Görevi</a:t>
            </a:r>
            <a:r>
              <a:rPr dirty="0" sz="1600" spc="-3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süresince</a:t>
            </a:r>
            <a:r>
              <a:rPr dirty="0" sz="1600" spc="-6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resmi</a:t>
            </a:r>
            <a:r>
              <a:rPr dirty="0" sz="1600" spc="-5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hakem</a:t>
            </a:r>
            <a:r>
              <a:rPr dirty="0" sz="1600" spc="-4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kıyafetini</a:t>
            </a:r>
            <a:r>
              <a:rPr dirty="0" sz="1600" spc="-2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ED0000"/>
                </a:solidFill>
                <a:latin typeface="Arial MT"/>
                <a:cs typeface="Arial MT"/>
              </a:rPr>
              <a:t>giyer,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74276" y="2660413"/>
            <a:ext cx="5892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ED0000"/>
                </a:solidFill>
                <a:latin typeface="Arial MT"/>
                <a:cs typeface="Arial MT"/>
              </a:rPr>
              <a:t>26.2.2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105053" y="2660413"/>
            <a:ext cx="7563484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5814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Yardımcı</a:t>
            </a:r>
            <a:r>
              <a:rPr dirty="0" sz="1600" spc="15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hakem,</a:t>
            </a:r>
            <a:r>
              <a:rPr dirty="0" sz="1600" spc="17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görevine</a:t>
            </a:r>
            <a:r>
              <a:rPr dirty="0" sz="1600" spc="16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devam</a:t>
            </a:r>
            <a:r>
              <a:rPr dirty="0" sz="1600" spc="16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edemeyecek</a:t>
            </a:r>
            <a:r>
              <a:rPr dirty="0" sz="1600" spc="17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duruma</a:t>
            </a:r>
            <a:r>
              <a:rPr dirty="0" sz="1600" spc="16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gelirse</a:t>
            </a:r>
            <a:r>
              <a:rPr dirty="0" sz="1600" spc="16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veya</a:t>
            </a:r>
            <a:r>
              <a:rPr dirty="0" sz="1600" spc="19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ED0000"/>
                </a:solidFill>
                <a:latin typeface="Arial MT"/>
                <a:cs typeface="Arial MT"/>
              </a:rPr>
              <a:t>yardımcı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hakem,</a:t>
            </a:r>
            <a:r>
              <a:rPr dirty="0" sz="1600" spc="-7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 spc="-110">
                <a:solidFill>
                  <a:srgbClr val="ED0000"/>
                </a:solidFill>
                <a:latin typeface="Arial MT"/>
                <a:cs typeface="Arial MT"/>
              </a:rPr>
              <a:t>başhakem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 pozisyonuna</a:t>
            </a:r>
            <a:r>
              <a:rPr dirty="0" sz="1600" spc="-4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geçerse</a:t>
            </a:r>
            <a:r>
              <a:rPr dirty="0" sz="1600" spc="-3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yardımcı</a:t>
            </a:r>
            <a:r>
              <a:rPr dirty="0" sz="1600" spc="1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hakemin</a:t>
            </a:r>
            <a:r>
              <a:rPr dirty="0" sz="1600" spc="-4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yerini</a:t>
            </a:r>
            <a:r>
              <a:rPr dirty="0" sz="1600" spc="-3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ED0000"/>
                </a:solidFill>
                <a:latin typeface="Arial MT"/>
                <a:cs typeface="Arial MT"/>
              </a:rPr>
              <a:t>alır,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74073" y="3391929"/>
            <a:ext cx="8195945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lvl="2" marL="934085" indent="-921385">
              <a:lnSpc>
                <a:spcPct val="100000"/>
              </a:lnSpc>
              <a:spcBef>
                <a:spcPts val="95"/>
              </a:spcBef>
              <a:buAutoNum type="arabicPeriod" startAt="3"/>
              <a:tabLst>
                <a:tab pos="934085" algn="l"/>
              </a:tabLst>
            </a:pP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Maçtan</a:t>
            </a:r>
            <a:r>
              <a:rPr dirty="0" sz="1600" spc="7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önce</a:t>
            </a:r>
            <a:r>
              <a:rPr dirty="0" sz="1600" spc="8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ve</a:t>
            </a:r>
            <a:r>
              <a:rPr dirty="0" sz="1600" spc="9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set</a:t>
            </a:r>
            <a:r>
              <a:rPr dirty="0" sz="1600" spc="9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aralarında</a:t>
            </a:r>
            <a:r>
              <a:rPr dirty="0" sz="1600" spc="10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oyuncu</a:t>
            </a:r>
            <a:r>
              <a:rPr dirty="0" sz="1600" spc="9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 spc="-210">
                <a:solidFill>
                  <a:srgbClr val="ED0000"/>
                </a:solidFill>
                <a:latin typeface="Arial MT"/>
                <a:cs typeface="Arial MT"/>
              </a:rPr>
              <a:t>değişikliği</a:t>
            </a:r>
            <a:r>
              <a:rPr dirty="0" sz="1600" spc="9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tabelalarını</a:t>
            </a:r>
            <a:r>
              <a:rPr dirty="0" sz="1600" spc="9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kontrol</a:t>
            </a:r>
            <a:r>
              <a:rPr dirty="0" sz="1600" spc="8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eder</a:t>
            </a:r>
            <a:r>
              <a:rPr dirty="0" sz="1600" spc="9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 spc="-75">
                <a:solidFill>
                  <a:srgbClr val="ED0000"/>
                </a:solidFill>
                <a:latin typeface="Arial MT"/>
                <a:cs typeface="Arial MT"/>
              </a:rPr>
              <a:t>(eğer</a:t>
            </a:r>
            <a:endParaRPr sz="1600">
              <a:latin typeface="Arial MT"/>
              <a:cs typeface="Arial MT"/>
            </a:endParaRPr>
          </a:p>
          <a:p>
            <a:pPr marL="643255">
              <a:lnSpc>
                <a:spcPct val="100000"/>
              </a:lnSpc>
            </a:pP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tabela</a:t>
            </a:r>
            <a:r>
              <a:rPr dirty="0" sz="1600" spc="-3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ED0000"/>
                </a:solidFill>
                <a:latin typeface="Arial MT"/>
                <a:cs typeface="Arial MT"/>
              </a:rPr>
              <a:t>kullanılıyorsa),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 MT"/>
              <a:cs typeface="Arial MT"/>
            </a:endParaRPr>
          </a:p>
          <a:p>
            <a:pPr lvl="2" marL="643255" marR="5080" indent="-631190">
              <a:lnSpc>
                <a:spcPct val="100000"/>
              </a:lnSpc>
              <a:buAutoNum type="arabicPeriod" startAt="4"/>
              <a:tabLst>
                <a:tab pos="643255" algn="l"/>
                <a:tab pos="867410" algn="l"/>
              </a:tabLst>
            </a:pP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	</a:t>
            </a:r>
            <a:r>
              <a:rPr dirty="0" sz="1600" spc="-10">
                <a:solidFill>
                  <a:srgbClr val="ED0000"/>
                </a:solidFill>
                <a:latin typeface="Arial MT"/>
                <a:cs typeface="Arial MT"/>
              </a:rPr>
              <a:t>Takımlar</a:t>
            </a:r>
            <a:r>
              <a:rPr dirty="0" sz="1600" spc="6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tarafından</a:t>
            </a:r>
            <a:r>
              <a:rPr dirty="0" sz="1600" spc="6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kullanılan</a:t>
            </a:r>
            <a:r>
              <a:rPr dirty="0" sz="1600" spc="7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tabletlerde</a:t>
            </a:r>
            <a:r>
              <a:rPr dirty="0" sz="1600" spc="7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bir</a:t>
            </a:r>
            <a:r>
              <a:rPr dirty="0" sz="1600" spc="6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sorun</a:t>
            </a:r>
            <a:r>
              <a:rPr dirty="0" sz="1600" spc="7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olup</a:t>
            </a:r>
            <a:r>
              <a:rPr dirty="0" sz="1600" spc="6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 spc="-65">
                <a:solidFill>
                  <a:srgbClr val="ED0000"/>
                </a:solidFill>
                <a:latin typeface="Arial MT"/>
                <a:cs typeface="Arial MT"/>
              </a:rPr>
              <a:t>olmadığını</a:t>
            </a:r>
            <a:r>
              <a:rPr dirty="0" sz="1600" spc="7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maçtan</a:t>
            </a:r>
            <a:r>
              <a:rPr dirty="0" sz="1600" spc="7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 spc="-20">
                <a:solidFill>
                  <a:srgbClr val="ED0000"/>
                </a:solidFill>
                <a:latin typeface="Arial MT"/>
                <a:cs typeface="Arial MT"/>
              </a:rPr>
              <a:t>önce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ve</a:t>
            </a:r>
            <a:r>
              <a:rPr dirty="0" sz="1600" spc="-4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set</a:t>
            </a:r>
            <a:r>
              <a:rPr dirty="0" sz="1600" spc="-2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aralarında</a:t>
            </a:r>
            <a:r>
              <a:rPr dirty="0" sz="1600" spc="-1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kontrol</a:t>
            </a:r>
            <a:r>
              <a:rPr dirty="0" sz="1600" spc="-20">
                <a:solidFill>
                  <a:srgbClr val="ED0000"/>
                </a:solidFill>
                <a:latin typeface="Arial MT"/>
                <a:cs typeface="Arial MT"/>
              </a:rPr>
              <a:t> eder.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803" y="503593"/>
            <a:ext cx="443992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HAKEM</a:t>
            </a:r>
            <a:r>
              <a:rPr dirty="0" spc="10"/>
              <a:t> </a:t>
            </a:r>
            <a:r>
              <a:rPr dirty="0"/>
              <a:t>GRUBU</a:t>
            </a:r>
            <a:r>
              <a:rPr dirty="0" spc="-45"/>
              <a:t> </a:t>
            </a:r>
            <a:r>
              <a:rPr dirty="0"/>
              <a:t>VE</a:t>
            </a:r>
            <a:r>
              <a:rPr dirty="0" spc="-75"/>
              <a:t> </a:t>
            </a:r>
            <a:r>
              <a:rPr dirty="0"/>
              <a:t>YÖNETİM</a:t>
            </a:r>
            <a:r>
              <a:rPr dirty="0" spc="-50"/>
              <a:t> </a:t>
            </a:r>
            <a:r>
              <a:rPr dirty="0" spc="-10"/>
              <a:t>USÜLLERİ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2267" y="1381836"/>
            <a:ext cx="69900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62330" algn="l"/>
              </a:tabLst>
            </a:pPr>
            <a:r>
              <a:rPr dirty="0" sz="1600" spc="-10">
                <a:solidFill>
                  <a:srgbClr val="ED0000"/>
                </a:solidFill>
                <a:latin typeface="Arial MT"/>
                <a:cs typeface="Arial MT"/>
              </a:rPr>
              <a:t>26.2.5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	Serbest</a:t>
            </a:r>
            <a:r>
              <a:rPr dirty="0" sz="1600" spc="-3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bölgenin</a:t>
            </a:r>
            <a:r>
              <a:rPr dirty="0" sz="1600" spc="-6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temiz</a:t>
            </a:r>
            <a:r>
              <a:rPr dirty="0" sz="1600" spc="-4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tutulması</a:t>
            </a:r>
            <a:r>
              <a:rPr dirty="0" sz="1600" spc="-3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için</a:t>
            </a:r>
            <a:r>
              <a:rPr dirty="0" sz="1600" spc="-5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yardımcı</a:t>
            </a:r>
            <a:r>
              <a:rPr dirty="0" sz="1600" spc="1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hakeme</a:t>
            </a:r>
            <a:r>
              <a:rPr dirty="0" sz="1600" spc="-4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yardım</a:t>
            </a:r>
            <a:r>
              <a:rPr dirty="0" sz="1600" spc="1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ED0000"/>
                </a:solidFill>
                <a:latin typeface="Arial MT"/>
                <a:cs typeface="Arial MT"/>
              </a:rPr>
              <a:t>eder,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02064" y="2113351"/>
            <a:ext cx="5892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ED0000"/>
                </a:solidFill>
                <a:latin typeface="Arial MT"/>
                <a:cs typeface="Arial MT"/>
              </a:rPr>
              <a:t>26.2.6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33044" y="2113351"/>
            <a:ext cx="785114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45134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Oyundan</a:t>
            </a:r>
            <a:r>
              <a:rPr dirty="0" sz="1600" spc="14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 spc="-70">
                <a:solidFill>
                  <a:srgbClr val="ED0000"/>
                </a:solidFill>
                <a:latin typeface="Arial MT"/>
                <a:cs typeface="Arial MT"/>
              </a:rPr>
              <a:t>çıkarılmış</a:t>
            </a:r>
            <a:r>
              <a:rPr dirty="0" sz="1600" spc="16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veya</a:t>
            </a:r>
            <a:r>
              <a:rPr dirty="0" sz="1600" spc="14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diskalifiye</a:t>
            </a:r>
            <a:r>
              <a:rPr dirty="0" sz="1600" spc="15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 spc="-90">
                <a:solidFill>
                  <a:srgbClr val="ED0000"/>
                </a:solidFill>
                <a:latin typeface="Arial MT"/>
                <a:cs typeface="Arial MT"/>
              </a:rPr>
              <a:t>edilmiş</a:t>
            </a:r>
            <a:r>
              <a:rPr dirty="0" sz="1600" spc="15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bir</a:t>
            </a:r>
            <a:r>
              <a:rPr dirty="0" sz="1600" spc="13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takım</a:t>
            </a:r>
            <a:r>
              <a:rPr dirty="0" sz="1600" spc="15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üyesinin</a:t>
            </a:r>
            <a:r>
              <a:rPr dirty="0" sz="1600" spc="14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soyunma</a:t>
            </a:r>
            <a:r>
              <a:rPr dirty="0" sz="1600" spc="13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ED0000"/>
                </a:solidFill>
                <a:latin typeface="Arial MT"/>
                <a:cs typeface="Arial MT"/>
              </a:rPr>
              <a:t>odasına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yönlendirilmesinde</a:t>
            </a:r>
            <a:r>
              <a:rPr dirty="0" sz="1600" spc="-8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yardımcı</a:t>
            </a:r>
            <a:r>
              <a:rPr dirty="0" sz="1600" spc="-1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hakeme</a:t>
            </a:r>
            <a:r>
              <a:rPr dirty="0" sz="1600" spc="-6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yardım</a:t>
            </a:r>
            <a:r>
              <a:rPr dirty="0" sz="1600" spc="-10">
                <a:solidFill>
                  <a:srgbClr val="ED0000"/>
                </a:solidFill>
                <a:latin typeface="Arial MT"/>
                <a:cs typeface="Arial MT"/>
              </a:rPr>
              <a:t> eder,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01456" y="2844866"/>
            <a:ext cx="8482330" cy="1732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lvl="2" marL="802005" indent="-789305">
              <a:lnSpc>
                <a:spcPct val="100000"/>
              </a:lnSpc>
              <a:spcBef>
                <a:spcPts val="95"/>
              </a:spcBef>
              <a:buAutoNum type="arabicPeriod" startAt="7"/>
              <a:tabLst>
                <a:tab pos="802005" algn="l"/>
              </a:tabLst>
            </a:pPr>
            <a:r>
              <a:rPr dirty="0" sz="1600" spc="-25">
                <a:solidFill>
                  <a:srgbClr val="ED0000"/>
                </a:solidFill>
                <a:latin typeface="Arial MT"/>
                <a:cs typeface="Arial MT"/>
              </a:rPr>
              <a:t>Takım</a:t>
            </a:r>
            <a:r>
              <a:rPr dirty="0" sz="1600" spc="-3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oturma</a:t>
            </a:r>
            <a:r>
              <a:rPr dirty="0" sz="1600" spc="-4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sıralarındaki</a:t>
            </a:r>
            <a:r>
              <a:rPr dirty="0" sz="1600" spc="-3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ve</a:t>
            </a:r>
            <a:r>
              <a:rPr dirty="0" sz="1600" spc="-7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ısınma</a:t>
            </a:r>
            <a:r>
              <a:rPr dirty="0" sz="1600" spc="-3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sahasındaki</a:t>
            </a:r>
            <a:r>
              <a:rPr dirty="0" sz="1600" spc="-6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oyuncuları</a:t>
            </a:r>
            <a:r>
              <a:rPr dirty="0" sz="1600" spc="-4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kontrol</a:t>
            </a:r>
            <a:r>
              <a:rPr dirty="0" sz="1600" spc="-5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ED0000"/>
                </a:solidFill>
                <a:latin typeface="Arial MT"/>
                <a:cs typeface="Arial MT"/>
              </a:rPr>
              <a:t>eder,</a:t>
            </a:r>
            <a:endParaRPr sz="1600">
              <a:latin typeface="Arial MT"/>
              <a:cs typeface="Arial MT"/>
            </a:endParaRPr>
          </a:p>
          <a:p>
            <a:pPr lvl="2">
              <a:lnSpc>
                <a:spcPct val="100000"/>
              </a:lnSpc>
              <a:spcBef>
                <a:spcPts val="80"/>
              </a:spcBef>
              <a:buClr>
                <a:srgbClr val="ED0000"/>
              </a:buClr>
              <a:buFont typeface="Arial MT"/>
              <a:buAutoNum type="arabicPeriod" startAt="7"/>
            </a:pPr>
            <a:endParaRPr sz="1600">
              <a:latin typeface="Arial MT"/>
              <a:cs typeface="Arial MT"/>
            </a:endParaRPr>
          </a:p>
          <a:p>
            <a:pPr algn="just" lvl="2" marL="643255" marR="5080" indent="-631190">
              <a:lnSpc>
                <a:spcPct val="100000"/>
              </a:lnSpc>
              <a:buAutoNum type="arabicPeriod" startAt="7"/>
              <a:tabLst>
                <a:tab pos="643255" algn="l"/>
                <a:tab pos="892175" algn="l"/>
              </a:tabLst>
            </a:pP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	</a:t>
            </a:r>
            <a:r>
              <a:rPr dirty="0" sz="1600" spc="-80">
                <a:solidFill>
                  <a:srgbClr val="ED0000"/>
                </a:solidFill>
                <a:latin typeface="Arial MT"/>
                <a:cs typeface="Arial MT"/>
              </a:rPr>
              <a:t>Başlangıç</a:t>
            </a:r>
            <a:r>
              <a:rPr dirty="0" sz="1600" spc="9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 spc="-55">
                <a:solidFill>
                  <a:srgbClr val="ED0000"/>
                </a:solidFill>
                <a:latin typeface="Arial MT"/>
                <a:cs typeface="Arial MT"/>
              </a:rPr>
              <a:t>dizilişinde</a:t>
            </a:r>
            <a:r>
              <a:rPr dirty="0" sz="1600" spc="9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yer</a:t>
            </a:r>
            <a:r>
              <a:rPr dirty="0" sz="1600" spc="8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alan</a:t>
            </a:r>
            <a:r>
              <a:rPr dirty="0" sz="1600" spc="9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oyuncuların</a:t>
            </a:r>
            <a:r>
              <a:rPr dirty="0" sz="1600" spc="9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tanıtılmasının</a:t>
            </a:r>
            <a:r>
              <a:rPr dirty="0" sz="1600" spc="114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hemen</a:t>
            </a:r>
            <a:r>
              <a:rPr dirty="0" sz="1600" spc="9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ardından</a:t>
            </a:r>
            <a:r>
              <a:rPr dirty="0" sz="1600" spc="10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dört</a:t>
            </a:r>
            <a:r>
              <a:rPr dirty="0" sz="1600" spc="9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 spc="-20">
                <a:solidFill>
                  <a:srgbClr val="ED0000"/>
                </a:solidFill>
                <a:latin typeface="Arial MT"/>
                <a:cs typeface="Arial MT"/>
              </a:rPr>
              <a:t>adet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maç</a:t>
            </a:r>
            <a:r>
              <a:rPr dirty="0" sz="1600" spc="19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topunu,</a:t>
            </a:r>
            <a:r>
              <a:rPr dirty="0" sz="1600" spc="204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yardımcı</a:t>
            </a:r>
            <a:r>
              <a:rPr dirty="0" sz="1600" spc="19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hakem</a:t>
            </a:r>
            <a:r>
              <a:rPr dirty="0" sz="1600" spc="19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oyundaki</a:t>
            </a:r>
            <a:r>
              <a:rPr dirty="0" sz="1600" spc="20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oyuncuların</a:t>
            </a:r>
            <a:r>
              <a:rPr dirty="0" sz="1600" spc="204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 spc="-40">
                <a:solidFill>
                  <a:srgbClr val="ED0000"/>
                </a:solidFill>
                <a:latin typeface="Arial MT"/>
                <a:cs typeface="Arial MT"/>
              </a:rPr>
              <a:t>dizilişlerini</a:t>
            </a:r>
            <a:r>
              <a:rPr dirty="0" sz="1600" spc="19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kontrol</a:t>
            </a:r>
            <a:r>
              <a:rPr dirty="0" sz="1600" spc="20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ettikten</a:t>
            </a:r>
            <a:r>
              <a:rPr dirty="0" sz="1600" spc="19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ED0000"/>
                </a:solidFill>
                <a:latin typeface="Arial MT"/>
                <a:cs typeface="Arial MT"/>
              </a:rPr>
              <a:t>sonra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ise</a:t>
            </a:r>
            <a:r>
              <a:rPr dirty="0" sz="1600" spc="-5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bir</a:t>
            </a:r>
            <a:r>
              <a:rPr dirty="0" sz="1600" spc="-3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adet</a:t>
            </a:r>
            <a:r>
              <a:rPr dirty="0" sz="1600" spc="-3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maç</a:t>
            </a:r>
            <a:r>
              <a:rPr dirty="0" sz="1600" spc="-3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topunu</a:t>
            </a:r>
            <a:r>
              <a:rPr dirty="0" sz="1600" spc="-2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yardımcı</a:t>
            </a:r>
            <a:r>
              <a:rPr dirty="0" sz="1600" spc="1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hakeme</a:t>
            </a:r>
            <a:r>
              <a:rPr dirty="0" sz="1600" spc="-3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ED0000"/>
                </a:solidFill>
                <a:latin typeface="Arial MT"/>
                <a:cs typeface="Arial MT"/>
              </a:rPr>
              <a:t>verir,</a:t>
            </a:r>
            <a:endParaRPr sz="1600">
              <a:latin typeface="Arial MT"/>
              <a:cs typeface="Arial MT"/>
            </a:endParaRPr>
          </a:p>
          <a:p>
            <a:pPr lvl="2">
              <a:lnSpc>
                <a:spcPct val="100000"/>
              </a:lnSpc>
              <a:spcBef>
                <a:spcPts val="80"/>
              </a:spcBef>
              <a:buClr>
                <a:srgbClr val="ED0000"/>
              </a:buClr>
              <a:buFont typeface="Arial MT"/>
              <a:buAutoNum type="arabicPeriod" startAt="7"/>
            </a:pPr>
            <a:endParaRPr sz="1600">
              <a:latin typeface="Arial MT"/>
              <a:cs typeface="Arial MT"/>
            </a:endParaRPr>
          </a:p>
          <a:p>
            <a:pPr lvl="2" marL="862330" indent="-849630">
              <a:lnSpc>
                <a:spcPct val="100000"/>
              </a:lnSpc>
              <a:buAutoNum type="arabicPeriod" startAt="7"/>
              <a:tabLst>
                <a:tab pos="862330" algn="l"/>
              </a:tabLst>
            </a:pP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Paspascıların</a:t>
            </a:r>
            <a:r>
              <a:rPr dirty="0" sz="1600" spc="-90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 spc="-65">
                <a:solidFill>
                  <a:srgbClr val="ED0000"/>
                </a:solidFill>
                <a:latin typeface="Arial MT"/>
                <a:cs typeface="Arial MT"/>
              </a:rPr>
              <a:t>çalışmalarını</a:t>
            </a:r>
            <a:r>
              <a:rPr dirty="0" sz="1600" spc="-2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yönlendirmede</a:t>
            </a:r>
            <a:r>
              <a:rPr dirty="0" sz="1600" spc="-4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 spc="-270">
                <a:solidFill>
                  <a:srgbClr val="ED0000"/>
                </a:solidFill>
                <a:latin typeface="Arial MT"/>
                <a:cs typeface="Arial MT"/>
              </a:rPr>
              <a:t>baş</a:t>
            </a:r>
            <a:r>
              <a:rPr dirty="0" sz="1600" spc="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hakeme</a:t>
            </a:r>
            <a:r>
              <a:rPr dirty="0" sz="1600" spc="-45">
                <a:solidFill>
                  <a:srgbClr val="ED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ED0000"/>
                </a:solidFill>
                <a:latin typeface="Arial MT"/>
                <a:cs typeface="Arial MT"/>
              </a:rPr>
              <a:t>yardım </a:t>
            </a:r>
            <a:r>
              <a:rPr dirty="0" sz="1600" spc="-10">
                <a:solidFill>
                  <a:srgbClr val="ED0000"/>
                </a:solidFill>
                <a:latin typeface="Arial MT"/>
                <a:cs typeface="Arial MT"/>
              </a:rPr>
              <a:t>eder.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567" y="1738883"/>
            <a:ext cx="6551676" cy="317601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24333" y="5079936"/>
            <a:ext cx="812355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 MT"/>
                <a:cs typeface="Arial MT"/>
              </a:rPr>
              <a:t>Yukarıdaki </a:t>
            </a:r>
            <a:r>
              <a:rPr dirty="0" sz="1800">
                <a:latin typeface="Arial MT"/>
                <a:cs typeface="Arial MT"/>
              </a:rPr>
              <a:t>örnek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resme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bakın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50">
                <a:latin typeface="Arial MT"/>
                <a:cs typeface="Arial MT"/>
              </a:rPr>
              <a:t>–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Bu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örnekte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çizginin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b="1">
                <a:latin typeface="Arial"/>
                <a:cs typeface="Arial"/>
              </a:rPr>
              <a:t>düz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bir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çizgi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u="heavy" sz="18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</a:t>
            </a:r>
            <a:r>
              <a:rPr dirty="0" u="heavy" sz="1800" spc="-3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Değişiklikle</a:t>
            </a:r>
            <a:r>
              <a:rPr dirty="0" u="heavy" sz="1800" spc="-3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kesik</a:t>
            </a:r>
            <a:r>
              <a:rPr dirty="0" u="heavy" sz="1800" spc="-1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çizgi</a:t>
            </a:r>
            <a:r>
              <a:rPr dirty="0" u="heavy" sz="1800" spc="-3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olmuştur)</a:t>
            </a:r>
            <a:r>
              <a:rPr dirty="0" sz="1800" spc="-30" b="1" i="1">
                <a:latin typeface="Arial"/>
                <a:cs typeface="Arial"/>
              </a:rPr>
              <a:t> </a:t>
            </a:r>
            <a:r>
              <a:rPr dirty="0" sz="1800" spc="-70">
                <a:latin typeface="Arial MT"/>
                <a:cs typeface="Arial MT"/>
              </a:rPr>
              <a:t>olduğuna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dikkat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edin.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1226" y="492848"/>
            <a:ext cx="237490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2.</a:t>
            </a:r>
            <a:r>
              <a:rPr dirty="0" spc="-10"/>
              <a:t> </a:t>
            </a:r>
            <a:r>
              <a:rPr dirty="0"/>
              <a:t>FİLE</a:t>
            </a:r>
            <a:r>
              <a:rPr dirty="0" spc="-35"/>
              <a:t> </a:t>
            </a:r>
            <a:r>
              <a:rPr dirty="0"/>
              <a:t>VE</a:t>
            </a:r>
            <a:r>
              <a:rPr dirty="0" spc="-10"/>
              <a:t> DİREKLER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96139" y="1491602"/>
            <a:ext cx="8441690" cy="4413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lvl="1" marL="454025" indent="-379095">
              <a:lnSpc>
                <a:spcPts val="2115"/>
              </a:lnSpc>
              <a:spcBef>
                <a:spcPts val="100"/>
              </a:spcBef>
              <a:buAutoNum type="arabicPeriod"/>
              <a:tabLst>
                <a:tab pos="454025" algn="l"/>
              </a:tabLst>
            </a:pPr>
            <a:r>
              <a:rPr dirty="0" sz="1800" b="1">
                <a:latin typeface="Arial"/>
                <a:cs typeface="Arial"/>
              </a:rPr>
              <a:t>FİLENİN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YÜKSEKLİĞİ</a:t>
            </a:r>
            <a:endParaRPr sz="1800">
              <a:latin typeface="Arial"/>
              <a:cs typeface="Arial"/>
            </a:endParaRPr>
          </a:p>
          <a:p>
            <a:pPr lvl="2" marL="643890" indent="-568960">
              <a:lnSpc>
                <a:spcPts val="2115"/>
              </a:lnSpc>
              <a:buFont typeface="Arial"/>
              <a:buAutoNum type="arabicPeriod"/>
              <a:tabLst>
                <a:tab pos="643890" algn="l"/>
              </a:tabLst>
            </a:pPr>
            <a:r>
              <a:rPr dirty="0" sz="1800">
                <a:latin typeface="Arial MT"/>
                <a:cs typeface="Arial MT"/>
              </a:rPr>
              <a:t>File,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spc="-195">
                <a:latin typeface="Arial MT"/>
                <a:cs typeface="Arial MT"/>
              </a:rPr>
              <a:t>düşey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olarak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orta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çizginin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üstünde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yer alır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b="1">
                <a:latin typeface="Arial"/>
                <a:cs typeface="Arial"/>
              </a:rPr>
              <a:t>erkekler </a:t>
            </a:r>
            <a:r>
              <a:rPr dirty="0" sz="1800">
                <a:latin typeface="Arial MT"/>
                <a:cs typeface="Arial MT"/>
              </a:rPr>
              <a:t>için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b="1">
                <a:latin typeface="Arial"/>
                <a:cs typeface="Arial"/>
              </a:rPr>
              <a:t>1.15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m</a:t>
            </a:r>
            <a:r>
              <a:rPr dirty="0" sz="1800" spc="-25">
                <a:latin typeface="Arial MT"/>
                <a:cs typeface="Arial MT"/>
              </a:rPr>
              <a:t>,</a:t>
            </a:r>
            <a:endParaRPr sz="1800">
              <a:latin typeface="Arial MT"/>
              <a:cs typeface="Arial MT"/>
            </a:endParaRPr>
          </a:p>
          <a:p>
            <a:pPr algn="just" marL="7493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bayanlar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için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b="1">
                <a:latin typeface="Arial"/>
                <a:cs typeface="Arial"/>
              </a:rPr>
              <a:t>1.05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spc="-10">
                <a:latin typeface="Arial MT"/>
                <a:cs typeface="Arial MT"/>
              </a:rPr>
              <a:t>yüksekliğindedir</a:t>
            </a:r>
            <a:r>
              <a:rPr dirty="0" sz="1200" spc="-1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  <a:p>
            <a:pPr lvl="1" marL="431800" indent="-379095">
              <a:lnSpc>
                <a:spcPct val="100000"/>
              </a:lnSpc>
              <a:spcBef>
                <a:spcPts val="1260"/>
              </a:spcBef>
              <a:buAutoNum type="arabicPeriod" startAt="2"/>
              <a:tabLst>
                <a:tab pos="431800" algn="l"/>
              </a:tabLst>
            </a:pPr>
            <a:r>
              <a:rPr dirty="0" sz="1800" b="1">
                <a:latin typeface="Arial"/>
                <a:cs typeface="Arial"/>
              </a:rPr>
              <a:t>FİLENİN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YAPISI</a:t>
            </a:r>
            <a:endParaRPr sz="1800">
              <a:latin typeface="Arial"/>
              <a:cs typeface="Arial"/>
            </a:endParaRPr>
          </a:p>
          <a:p>
            <a:pPr algn="just" marL="52069" marR="5080" indent="635">
              <a:lnSpc>
                <a:spcPct val="100000"/>
              </a:lnSpc>
              <a:spcBef>
                <a:spcPts val="740"/>
              </a:spcBef>
            </a:pPr>
            <a:r>
              <a:rPr dirty="0" sz="1800">
                <a:latin typeface="Arial MT"/>
                <a:cs typeface="Arial MT"/>
              </a:rPr>
              <a:t>File,</a:t>
            </a:r>
            <a:r>
              <a:rPr dirty="0" sz="1800" spc="405">
                <a:latin typeface="Arial MT"/>
                <a:cs typeface="Arial MT"/>
              </a:rPr>
              <a:t> </a:t>
            </a:r>
            <a:r>
              <a:rPr dirty="0" sz="1800" b="1">
                <a:latin typeface="Arial"/>
                <a:cs typeface="Arial"/>
              </a:rPr>
              <a:t>0.80</a:t>
            </a:r>
            <a:r>
              <a:rPr dirty="0" sz="1800" spc="40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</a:t>
            </a:r>
            <a:r>
              <a:rPr dirty="0" sz="1800" spc="409" b="1">
                <a:latin typeface="Arial"/>
                <a:cs typeface="Arial"/>
              </a:rPr>
              <a:t> </a:t>
            </a:r>
            <a:r>
              <a:rPr dirty="0" sz="1800" spc="-95">
                <a:latin typeface="Arial MT"/>
                <a:cs typeface="Arial MT"/>
              </a:rPr>
              <a:t>genişliğinde,</a:t>
            </a:r>
            <a:r>
              <a:rPr dirty="0" sz="1800" spc="405">
                <a:latin typeface="Arial MT"/>
                <a:cs typeface="Arial MT"/>
              </a:rPr>
              <a:t> </a:t>
            </a:r>
            <a:r>
              <a:rPr dirty="0" sz="1800" b="1">
                <a:latin typeface="Arial"/>
                <a:cs typeface="Arial"/>
              </a:rPr>
              <a:t>6.50</a:t>
            </a:r>
            <a:r>
              <a:rPr dirty="0" sz="1800" spc="405" b="1">
                <a:latin typeface="Arial"/>
                <a:cs typeface="Arial"/>
              </a:rPr>
              <a:t> </a:t>
            </a:r>
            <a:r>
              <a:rPr dirty="0" sz="1800">
                <a:latin typeface="Arial MT"/>
                <a:cs typeface="Arial MT"/>
              </a:rPr>
              <a:t>ila</a:t>
            </a:r>
            <a:r>
              <a:rPr dirty="0" sz="1800" spc="400">
                <a:latin typeface="Arial MT"/>
                <a:cs typeface="Arial MT"/>
              </a:rPr>
              <a:t> </a:t>
            </a:r>
            <a:r>
              <a:rPr dirty="0" sz="1800" b="1">
                <a:latin typeface="Arial"/>
                <a:cs typeface="Arial"/>
              </a:rPr>
              <a:t>7</a:t>
            </a:r>
            <a:r>
              <a:rPr dirty="0" sz="1800" spc="40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</a:t>
            </a:r>
            <a:r>
              <a:rPr dirty="0" sz="1800" spc="400" b="1">
                <a:latin typeface="Arial"/>
                <a:cs typeface="Arial"/>
              </a:rPr>
              <a:t> </a:t>
            </a:r>
            <a:r>
              <a:rPr dirty="0" sz="1800" spc="-25">
                <a:latin typeface="Arial MT"/>
                <a:cs typeface="Arial MT"/>
              </a:rPr>
              <a:t>uzunluğundadır</a:t>
            </a:r>
            <a:r>
              <a:rPr dirty="0" sz="1800" spc="4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(yan</a:t>
            </a:r>
            <a:r>
              <a:rPr dirty="0" sz="1800" spc="40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bantların</a:t>
            </a:r>
            <a:r>
              <a:rPr dirty="0" sz="1800" spc="40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her</a:t>
            </a:r>
            <a:r>
              <a:rPr dirty="0" sz="1800" spc="405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bir </a:t>
            </a:r>
            <a:r>
              <a:rPr dirty="0" sz="1800">
                <a:latin typeface="Arial MT"/>
                <a:cs typeface="Arial MT"/>
              </a:rPr>
              <a:t>yanındaki</a:t>
            </a:r>
            <a:r>
              <a:rPr dirty="0" sz="1800" spc="2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25</a:t>
            </a:r>
            <a:r>
              <a:rPr dirty="0" sz="1800" spc="2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ila</a:t>
            </a:r>
            <a:r>
              <a:rPr dirty="0" sz="1800" spc="2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50</a:t>
            </a:r>
            <a:r>
              <a:rPr dirty="0" sz="1800" spc="2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cm</a:t>
            </a:r>
            <a:r>
              <a:rPr dirty="0" sz="1800" spc="229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dahil)</a:t>
            </a:r>
            <a:r>
              <a:rPr dirty="0" sz="1800" spc="2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</a:t>
            </a:r>
            <a:r>
              <a:rPr dirty="0" sz="1800" spc="225">
                <a:latin typeface="Arial MT"/>
                <a:cs typeface="Arial MT"/>
              </a:rPr>
              <a:t> </a:t>
            </a:r>
            <a:r>
              <a:rPr dirty="0" sz="1800" b="1">
                <a:latin typeface="Arial"/>
                <a:cs typeface="Arial"/>
              </a:rPr>
              <a:t>10</a:t>
            </a:r>
            <a:r>
              <a:rPr dirty="0" sz="1800" spc="2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cm</a:t>
            </a:r>
            <a:r>
              <a:rPr dirty="0" sz="1800" spc="215" b="1">
                <a:latin typeface="Arial"/>
                <a:cs typeface="Arial"/>
              </a:rPr>
              <a:t> </a:t>
            </a:r>
            <a:r>
              <a:rPr dirty="0" sz="1800">
                <a:latin typeface="Arial MT"/>
                <a:cs typeface="Arial MT"/>
              </a:rPr>
              <a:t>lik</a:t>
            </a:r>
            <a:r>
              <a:rPr dirty="0" sz="1800" spc="2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karelerden</a:t>
            </a:r>
            <a:r>
              <a:rPr dirty="0" sz="1800" spc="220">
                <a:latin typeface="Arial MT"/>
                <a:cs typeface="Arial MT"/>
              </a:rPr>
              <a:t> </a:t>
            </a:r>
            <a:r>
              <a:rPr dirty="0" sz="1800" spc="-75">
                <a:latin typeface="Arial MT"/>
                <a:cs typeface="Arial MT"/>
              </a:rPr>
              <a:t>müteşekkil</a:t>
            </a:r>
            <a:r>
              <a:rPr dirty="0" sz="1800" spc="229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siyah</a:t>
            </a:r>
            <a:r>
              <a:rPr dirty="0" sz="1800" spc="22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iplerden </a:t>
            </a:r>
            <a:r>
              <a:rPr dirty="0" sz="1800" spc="-20">
                <a:latin typeface="Arial MT"/>
                <a:cs typeface="Arial MT"/>
              </a:rPr>
              <a:t>yapılmıştır.</a:t>
            </a:r>
            <a:endParaRPr sz="1800">
              <a:latin typeface="Arial MT"/>
              <a:cs typeface="Arial MT"/>
            </a:endParaRPr>
          </a:p>
          <a:p>
            <a:pPr lvl="1" marL="422909" indent="-370840">
              <a:lnSpc>
                <a:spcPct val="100000"/>
              </a:lnSpc>
              <a:spcBef>
                <a:spcPts val="555"/>
              </a:spcBef>
              <a:buAutoNum type="arabicPeriod" startAt="4"/>
              <a:tabLst>
                <a:tab pos="422909" algn="l"/>
              </a:tabLst>
            </a:pPr>
            <a:r>
              <a:rPr dirty="0" sz="1800" spc="-10" b="1">
                <a:latin typeface="Arial"/>
                <a:cs typeface="Arial"/>
              </a:rPr>
              <a:t>ANTENLER</a:t>
            </a:r>
            <a:endParaRPr sz="1800">
              <a:latin typeface="Arial"/>
              <a:cs typeface="Arial"/>
            </a:endParaRPr>
          </a:p>
          <a:p>
            <a:pPr marL="53975" marR="938530" indent="-635">
              <a:lnSpc>
                <a:spcPct val="100000"/>
              </a:lnSpc>
              <a:spcBef>
                <a:spcPts val="655"/>
              </a:spcBef>
            </a:pPr>
            <a:r>
              <a:rPr dirty="0" sz="1800">
                <a:latin typeface="Arial MT"/>
                <a:cs typeface="Arial MT"/>
              </a:rPr>
              <a:t>Anten,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b="1">
                <a:latin typeface="Arial"/>
                <a:cs typeface="Arial"/>
              </a:rPr>
              <a:t>1.60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spc="-75">
                <a:latin typeface="Arial MT"/>
                <a:cs typeface="Arial MT"/>
              </a:rPr>
              <a:t>uzunluğunda</a:t>
            </a:r>
            <a:r>
              <a:rPr dirty="0" sz="1800">
                <a:latin typeface="Arial MT"/>
                <a:cs typeface="Arial MT"/>
              </a:rPr>
              <a:t> ve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b="1">
                <a:latin typeface="Arial"/>
                <a:cs typeface="Arial"/>
              </a:rPr>
              <a:t>10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mm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>
                <a:latin typeface="Arial MT"/>
                <a:cs typeface="Arial MT"/>
              </a:rPr>
              <a:t>çapında,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fiberglas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veya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benzeri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bir </a:t>
            </a:r>
            <a:r>
              <a:rPr dirty="0" sz="1800">
                <a:latin typeface="Arial MT"/>
                <a:cs typeface="Arial MT"/>
              </a:rPr>
              <a:t>maddeden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spc="-120">
                <a:latin typeface="Arial MT"/>
                <a:cs typeface="Arial MT"/>
              </a:rPr>
              <a:t>yapılmış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esnek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bir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çubuktur.</a:t>
            </a:r>
            <a:endParaRPr sz="1800">
              <a:latin typeface="Arial MT"/>
              <a:cs typeface="Arial MT"/>
            </a:endParaRPr>
          </a:p>
          <a:p>
            <a:pPr lvl="1" marL="391795" indent="-379095">
              <a:lnSpc>
                <a:spcPct val="100000"/>
              </a:lnSpc>
              <a:spcBef>
                <a:spcPts val="480"/>
              </a:spcBef>
              <a:buAutoNum type="arabicPeriod" startAt="5"/>
              <a:tabLst>
                <a:tab pos="391795" algn="l"/>
              </a:tabLst>
            </a:pPr>
            <a:r>
              <a:rPr dirty="0" sz="1800" spc="-10" b="1">
                <a:latin typeface="Arial"/>
                <a:cs typeface="Arial"/>
              </a:rPr>
              <a:t>DİREKLER</a:t>
            </a:r>
            <a:endParaRPr sz="1800">
              <a:latin typeface="Arial"/>
              <a:cs typeface="Arial"/>
            </a:endParaRPr>
          </a:p>
          <a:p>
            <a:pPr lvl="2" marL="13970" marR="227329" indent="568960">
              <a:lnSpc>
                <a:spcPct val="100000"/>
              </a:lnSpc>
              <a:spcBef>
                <a:spcPts val="715"/>
              </a:spcBef>
              <a:buFont typeface="Arial"/>
              <a:buAutoNum type="arabicPeriod"/>
              <a:tabLst>
                <a:tab pos="582930" algn="l"/>
              </a:tabLst>
            </a:pPr>
            <a:r>
              <a:rPr dirty="0" sz="1800">
                <a:latin typeface="Arial MT"/>
                <a:cs typeface="Arial MT"/>
              </a:rPr>
              <a:t>Filenin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 spc="-175">
                <a:latin typeface="Arial MT"/>
                <a:cs typeface="Arial MT"/>
              </a:rPr>
              <a:t>bağlandığı</a:t>
            </a:r>
            <a:r>
              <a:rPr dirty="0" sz="1800" spc="4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direkler,</a:t>
            </a:r>
            <a:r>
              <a:rPr dirty="0" sz="1800">
                <a:latin typeface="Arial MT"/>
                <a:cs typeface="Arial MT"/>
              </a:rPr>
              <a:t> yan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çizgilerden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120">
                <a:latin typeface="Arial MT"/>
                <a:cs typeface="Arial MT"/>
              </a:rPr>
              <a:t>dışarıya</a:t>
            </a:r>
            <a:r>
              <a:rPr dirty="0" sz="1800" spc="25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doğru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 b="1">
                <a:latin typeface="Arial"/>
                <a:cs typeface="Arial"/>
              </a:rPr>
              <a:t>0.50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>
                <a:latin typeface="Arial MT"/>
                <a:cs typeface="Arial MT"/>
              </a:rPr>
              <a:t>ile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b="1">
                <a:latin typeface="Arial"/>
                <a:cs typeface="Arial"/>
              </a:rPr>
              <a:t>1.00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50" b="1">
                <a:latin typeface="Arial"/>
                <a:cs typeface="Arial"/>
              </a:rPr>
              <a:t>m </a:t>
            </a:r>
            <a:r>
              <a:rPr dirty="0" sz="1800" spc="-110">
                <a:latin typeface="Arial MT"/>
                <a:cs typeface="Arial MT"/>
              </a:rPr>
              <a:t>uzaklığa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65">
                <a:latin typeface="Arial MT"/>
                <a:cs typeface="Arial MT"/>
              </a:rPr>
              <a:t>yerleştirilirler.</a:t>
            </a:r>
            <a:r>
              <a:rPr dirty="0" sz="1800" spc="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Direkler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en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fazla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b="1">
                <a:latin typeface="Arial"/>
                <a:cs typeface="Arial"/>
              </a:rPr>
              <a:t>1.25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65">
                <a:latin typeface="Arial MT"/>
                <a:cs typeface="Arial MT"/>
              </a:rPr>
              <a:t>yüksekliğinde</a:t>
            </a:r>
            <a:r>
              <a:rPr dirty="0" sz="1800" spc="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tercihen </a:t>
            </a:r>
            <a:r>
              <a:rPr dirty="0" sz="1800">
                <a:latin typeface="Arial MT"/>
                <a:cs typeface="Arial MT"/>
              </a:rPr>
              <a:t>ayarlanabilir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olmalıdır.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3881" y="188976"/>
            <a:ext cx="5958650" cy="65257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2025-10-04T16:19:00Z</dcterms:created>
  <dcterms:modified xsi:type="dcterms:W3CDTF">2025-10-04T16:19:00Z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2025-10-04T00:00:00Z</vt:filetime>
  </property>
  <property fmtid="{D5CDD505-2E9C-101B-9397-08002B2CF9AE}" pid="3" name="LastSaved">
    <vt:filetime>2025-10-04T00:00:00Z</vt:filetime>
  </property>
  <property fmtid="{D5CDD505-2E9C-101B-9397-08002B2CF9AE}" pid="4" name="Producer">
    <vt:lpwstr>Pdftools SDK</vt:lpwstr>
  </property>
</Properties>
</file>