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673" r:id="rId2"/>
  </p:sldMasterIdLst>
  <p:notesMasterIdLst>
    <p:notesMasterId r:id="rId106"/>
  </p:notesMasterIdLst>
  <p:sldIdLst>
    <p:sldId id="358" r:id="rId3"/>
    <p:sldId id="440" r:id="rId4"/>
    <p:sldId id="439" r:id="rId5"/>
    <p:sldId id="441" r:id="rId6"/>
    <p:sldId id="442" r:id="rId7"/>
    <p:sldId id="443" r:id="rId8"/>
    <p:sldId id="444" r:id="rId9"/>
    <p:sldId id="427" r:id="rId10"/>
    <p:sldId id="445" r:id="rId11"/>
    <p:sldId id="446" r:id="rId12"/>
    <p:sldId id="447" r:id="rId13"/>
    <p:sldId id="517" r:id="rId14"/>
    <p:sldId id="518" r:id="rId15"/>
    <p:sldId id="519" r:id="rId16"/>
    <p:sldId id="520" r:id="rId17"/>
    <p:sldId id="521" r:id="rId18"/>
    <p:sldId id="522" r:id="rId19"/>
    <p:sldId id="448" r:id="rId20"/>
    <p:sldId id="528" r:id="rId21"/>
    <p:sldId id="529" r:id="rId22"/>
    <p:sldId id="530" r:id="rId23"/>
    <p:sldId id="531" r:id="rId24"/>
    <p:sldId id="532" r:id="rId25"/>
    <p:sldId id="449" r:id="rId26"/>
    <p:sldId id="533" r:id="rId27"/>
    <p:sldId id="534" r:id="rId28"/>
    <p:sldId id="535" r:id="rId29"/>
    <p:sldId id="536" r:id="rId30"/>
    <p:sldId id="537" r:id="rId31"/>
    <p:sldId id="538" r:id="rId32"/>
    <p:sldId id="450" r:id="rId33"/>
    <p:sldId id="539" r:id="rId34"/>
    <p:sldId id="540" r:id="rId35"/>
    <p:sldId id="541" r:id="rId36"/>
    <p:sldId id="542" r:id="rId37"/>
    <p:sldId id="543" r:id="rId38"/>
    <p:sldId id="544" r:id="rId39"/>
    <p:sldId id="545" r:id="rId40"/>
    <p:sldId id="546" r:id="rId41"/>
    <p:sldId id="547" r:id="rId42"/>
    <p:sldId id="548" r:id="rId43"/>
    <p:sldId id="549" r:id="rId44"/>
    <p:sldId id="550" r:id="rId45"/>
    <p:sldId id="451" r:id="rId46"/>
    <p:sldId id="551" r:id="rId47"/>
    <p:sldId id="552" r:id="rId48"/>
    <p:sldId id="553" r:id="rId49"/>
    <p:sldId id="554" r:id="rId50"/>
    <p:sldId id="555" r:id="rId51"/>
    <p:sldId id="556" r:id="rId52"/>
    <p:sldId id="557" r:id="rId53"/>
    <p:sldId id="558" r:id="rId54"/>
    <p:sldId id="452" r:id="rId55"/>
    <p:sldId id="559" r:id="rId56"/>
    <p:sldId id="560" r:id="rId57"/>
    <p:sldId id="561" r:id="rId58"/>
    <p:sldId id="562" r:id="rId59"/>
    <p:sldId id="563" r:id="rId60"/>
    <p:sldId id="564" r:id="rId61"/>
    <p:sldId id="565" r:id="rId62"/>
    <p:sldId id="566" r:id="rId63"/>
    <p:sldId id="567" r:id="rId64"/>
    <p:sldId id="501" r:id="rId65"/>
    <p:sldId id="489" r:id="rId66"/>
    <p:sldId id="490" r:id="rId67"/>
    <p:sldId id="491" r:id="rId68"/>
    <p:sldId id="492" r:id="rId69"/>
    <p:sldId id="493" r:id="rId70"/>
    <p:sldId id="494" r:id="rId71"/>
    <p:sldId id="495" r:id="rId72"/>
    <p:sldId id="496" r:id="rId73"/>
    <p:sldId id="497" r:id="rId74"/>
    <p:sldId id="498" r:id="rId75"/>
    <p:sldId id="499" r:id="rId76"/>
    <p:sldId id="500" r:id="rId77"/>
    <p:sldId id="503" r:id="rId78"/>
    <p:sldId id="504" r:id="rId79"/>
    <p:sldId id="505" r:id="rId80"/>
    <p:sldId id="506" r:id="rId81"/>
    <p:sldId id="507" r:id="rId82"/>
    <p:sldId id="508" r:id="rId83"/>
    <p:sldId id="455" r:id="rId84"/>
    <p:sldId id="457" r:id="rId85"/>
    <p:sldId id="458" r:id="rId86"/>
    <p:sldId id="469" r:id="rId87"/>
    <p:sldId id="470" r:id="rId88"/>
    <p:sldId id="471" r:id="rId89"/>
    <p:sldId id="472" r:id="rId90"/>
    <p:sldId id="473" r:id="rId91"/>
    <p:sldId id="474" r:id="rId92"/>
    <p:sldId id="475" r:id="rId93"/>
    <p:sldId id="476" r:id="rId94"/>
    <p:sldId id="477" r:id="rId95"/>
    <p:sldId id="479" r:id="rId96"/>
    <p:sldId id="460" r:id="rId97"/>
    <p:sldId id="461" r:id="rId98"/>
    <p:sldId id="465" r:id="rId99"/>
    <p:sldId id="466" r:id="rId100"/>
    <p:sldId id="467" r:id="rId101"/>
    <p:sldId id="468" r:id="rId102"/>
    <p:sldId id="480" r:id="rId103"/>
    <p:sldId id="481" r:id="rId104"/>
    <p:sldId id="353" r:id="rId10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36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36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36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36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E0F9776-0B9A-4C1E-B749-E6D6F386857B}" v="169" dt="2025-08-27T18:58:16.62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08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63" Type="http://schemas.openxmlformats.org/officeDocument/2006/relationships/slide" Target="slides/slide61.xml"/><Relationship Id="rId68" Type="http://schemas.openxmlformats.org/officeDocument/2006/relationships/slide" Target="slides/slide66.xml"/><Relationship Id="rId84" Type="http://schemas.openxmlformats.org/officeDocument/2006/relationships/slide" Target="slides/slide82.xml"/><Relationship Id="rId89" Type="http://schemas.openxmlformats.org/officeDocument/2006/relationships/slide" Target="slides/slide87.xml"/><Relationship Id="rId16" Type="http://schemas.openxmlformats.org/officeDocument/2006/relationships/slide" Target="slides/slide14.xml"/><Relationship Id="rId107" Type="http://schemas.openxmlformats.org/officeDocument/2006/relationships/presProps" Target="presProps.xml"/><Relationship Id="rId11" Type="http://schemas.openxmlformats.org/officeDocument/2006/relationships/slide" Target="slides/slide9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74" Type="http://schemas.openxmlformats.org/officeDocument/2006/relationships/slide" Target="slides/slide72.xml"/><Relationship Id="rId79" Type="http://schemas.openxmlformats.org/officeDocument/2006/relationships/slide" Target="slides/slide77.xml"/><Relationship Id="rId102" Type="http://schemas.openxmlformats.org/officeDocument/2006/relationships/slide" Target="slides/slide100.xml"/><Relationship Id="rId5" Type="http://schemas.openxmlformats.org/officeDocument/2006/relationships/slide" Target="slides/slide3.xml"/><Relationship Id="rId90" Type="http://schemas.openxmlformats.org/officeDocument/2006/relationships/slide" Target="slides/slide88.xml"/><Relationship Id="rId95" Type="http://schemas.openxmlformats.org/officeDocument/2006/relationships/slide" Target="slides/slide93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64" Type="http://schemas.openxmlformats.org/officeDocument/2006/relationships/slide" Target="slides/slide62.xml"/><Relationship Id="rId69" Type="http://schemas.openxmlformats.org/officeDocument/2006/relationships/slide" Target="slides/slide67.xml"/><Relationship Id="rId80" Type="http://schemas.openxmlformats.org/officeDocument/2006/relationships/slide" Target="slides/slide78.xml"/><Relationship Id="rId85" Type="http://schemas.openxmlformats.org/officeDocument/2006/relationships/slide" Target="slides/slide83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59" Type="http://schemas.openxmlformats.org/officeDocument/2006/relationships/slide" Target="slides/slide57.xml"/><Relationship Id="rId103" Type="http://schemas.openxmlformats.org/officeDocument/2006/relationships/slide" Target="slides/slide101.xml"/><Relationship Id="rId108" Type="http://schemas.openxmlformats.org/officeDocument/2006/relationships/viewProps" Target="viewProps.xml"/><Relationship Id="rId54" Type="http://schemas.openxmlformats.org/officeDocument/2006/relationships/slide" Target="slides/slide52.xml"/><Relationship Id="rId70" Type="http://schemas.openxmlformats.org/officeDocument/2006/relationships/slide" Target="slides/slide68.xml"/><Relationship Id="rId75" Type="http://schemas.openxmlformats.org/officeDocument/2006/relationships/slide" Target="slides/slide73.xml"/><Relationship Id="rId91" Type="http://schemas.openxmlformats.org/officeDocument/2006/relationships/slide" Target="slides/slide89.xml"/><Relationship Id="rId96" Type="http://schemas.openxmlformats.org/officeDocument/2006/relationships/slide" Target="slides/slide9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106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slide" Target="slides/slide63.xml"/><Relationship Id="rId73" Type="http://schemas.openxmlformats.org/officeDocument/2006/relationships/slide" Target="slides/slide71.xml"/><Relationship Id="rId78" Type="http://schemas.openxmlformats.org/officeDocument/2006/relationships/slide" Target="slides/slide76.xml"/><Relationship Id="rId81" Type="http://schemas.openxmlformats.org/officeDocument/2006/relationships/slide" Target="slides/slide79.xml"/><Relationship Id="rId86" Type="http://schemas.openxmlformats.org/officeDocument/2006/relationships/slide" Target="slides/slide84.xml"/><Relationship Id="rId94" Type="http://schemas.openxmlformats.org/officeDocument/2006/relationships/slide" Target="slides/slide92.xml"/><Relationship Id="rId99" Type="http://schemas.openxmlformats.org/officeDocument/2006/relationships/slide" Target="slides/slide97.xml"/><Relationship Id="rId101" Type="http://schemas.openxmlformats.org/officeDocument/2006/relationships/slide" Target="slides/slide9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9" Type="http://schemas.openxmlformats.org/officeDocument/2006/relationships/slide" Target="slides/slide37.xml"/><Relationship Id="rId109" Type="http://schemas.openxmlformats.org/officeDocument/2006/relationships/theme" Target="theme/theme1.xml"/><Relationship Id="rId34" Type="http://schemas.openxmlformats.org/officeDocument/2006/relationships/slide" Target="slides/slide32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76" Type="http://schemas.openxmlformats.org/officeDocument/2006/relationships/slide" Target="slides/slide74.xml"/><Relationship Id="rId97" Type="http://schemas.openxmlformats.org/officeDocument/2006/relationships/slide" Target="slides/slide95.xml"/><Relationship Id="rId104" Type="http://schemas.openxmlformats.org/officeDocument/2006/relationships/slide" Target="slides/slide102.xml"/><Relationship Id="rId7" Type="http://schemas.openxmlformats.org/officeDocument/2006/relationships/slide" Target="slides/slide5.xml"/><Relationship Id="rId71" Type="http://schemas.openxmlformats.org/officeDocument/2006/relationships/slide" Target="slides/slide69.xml"/><Relationship Id="rId92" Type="http://schemas.openxmlformats.org/officeDocument/2006/relationships/slide" Target="slides/slide90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7.xml"/><Relationship Id="rId24" Type="http://schemas.openxmlformats.org/officeDocument/2006/relationships/slide" Target="slides/slide22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66" Type="http://schemas.openxmlformats.org/officeDocument/2006/relationships/slide" Target="slides/slide64.xml"/><Relationship Id="rId87" Type="http://schemas.openxmlformats.org/officeDocument/2006/relationships/slide" Target="slides/slide85.xml"/><Relationship Id="rId110" Type="http://schemas.openxmlformats.org/officeDocument/2006/relationships/tableStyles" Target="tableStyles.xml"/><Relationship Id="rId61" Type="http://schemas.openxmlformats.org/officeDocument/2006/relationships/slide" Target="slides/slide59.xml"/><Relationship Id="rId82" Type="http://schemas.openxmlformats.org/officeDocument/2006/relationships/slide" Target="slides/slide80.xml"/><Relationship Id="rId19" Type="http://schemas.openxmlformats.org/officeDocument/2006/relationships/slide" Target="slides/slide17.xml"/><Relationship Id="rId14" Type="http://schemas.openxmlformats.org/officeDocument/2006/relationships/slide" Target="slides/slide12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56" Type="http://schemas.openxmlformats.org/officeDocument/2006/relationships/slide" Target="slides/slide54.xml"/><Relationship Id="rId77" Type="http://schemas.openxmlformats.org/officeDocument/2006/relationships/slide" Target="slides/slide75.xml"/><Relationship Id="rId100" Type="http://schemas.openxmlformats.org/officeDocument/2006/relationships/slide" Target="slides/slide98.xml"/><Relationship Id="rId105" Type="http://schemas.openxmlformats.org/officeDocument/2006/relationships/slide" Target="slides/slide103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72" Type="http://schemas.openxmlformats.org/officeDocument/2006/relationships/slide" Target="slides/slide70.xml"/><Relationship Id="rId93" Type="http://schemas.openxmlformats.org/officeDocument/2006/relationships/slide" Target="slides/slide91.xml"/><Relationship Id="rId98" Type="http://schemas.openxmlformats.org/officeDocument/2006/relationships/slide" Target="slides/slide96.xml"/><Relationship Id="rId3" Type="http://schemas.openxmlformats.org/officeDocument/2006/relationships/slide" Target="slides/slide1.xml"/><Relationship Id="rId25" Type="http://schemas.openxmlformats.org/officeDocument/2006/relationships/slide" Target="slides/slide23.xml"/><Relationship Id="rId46" Type="http://schemas.openxmlformats.org/officeDocument/2006/relationships/slide" Target="slides/slide44.xml"/><Relationship Id="rId67" Type="http://schemas.openxmlformats.org/officeDocument/2006/relationships/slide" Target="slides/slide65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62" Type="http://schemas.openxmlformats.org/officeDocument/2006/relationships/slide" Target="slides/slide60.xml"/><Relationship Id="rId83" Type="http://schemas.openxmlformats.org/officeDocument/2006/relationships/slide" Target="slides/slide81.xml"/><Relationship Id="rId88" Type="http://schemas.openxmlformats.org/officeDocument/2006/relationships/slide" Target="slides/slide86.xml"/><Relationship Id="rId111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846969A-E65C-4FF4-81FD-7BCB175AFB19}" type="datetimeFigureOut">
              <a:rPr lang="en-US"/>
              <a:pPr>
                <a:defRPr/>
              </a:pPr>
              <a:t>10/4/2025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noProof="0"/>
              <a:t>Asıl metin stillerini düzenlemek için tıklatın</a:t>
            </a:r>
          </a:p>
          <a:p>
            <a:pPr lvl="1"/>
            <a:r>
              <a:rPr lang="tr-TR" noProof="0"/>
              <a:t>İkinci düzey</a:t>
            </a:r>
          </a:p>
          <a:p>
            <a:pPr lvl="2"/>
            <a:r>
              <a:rPr lang="tr-TR" noProof="0"/>
              <a:t>Üçüncü düzey</a:t>
            </a:r>
          </a:p>
          <a:p>
            <a:pPr lvl="3"/>
            <a:r>
              <a:rPr lang="tr-TR" noProof="0"/>
              <a:t>Dördüncü düzey</a:t>
            </a:r>
          </a:p>
          <a:p>
            <a:pPr lvl="4"/>
            <a:r>
              <a:rPr lang="tr-TR" noProof="0"/>
              <a:t>Beşinci düzey</a:t>
            </a:r>
            <a:endParaRPr lang="en-US" noProof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EB537484-62E9-4C7C-98EF-DD54303B78C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Yuvarlatılmış Dikdörtgen 10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Dikdörtgen 11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Dikdörtgen 14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Dikdörtgen 15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r-TR"/>
              <a:t>Asıl alt başlık stilini düzenlemek için tıklatın</a:t>
            </a:r>
            <a:endParaRPr lang="en-US"/>
          </a:p>
        </p:txBody>
      </p:sp>
      <p:sp>
        <p:nvSpPr>
          <p:cNvPr id="8" name="Başlık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11" name="Veri Yer Tutucusu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12" name="Altbilgi Yer Tutucusu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13" name="Slayt Numarası Yer Tutucusu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7465EC-3E8E-4C97-8D42-BB2B4C31286A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5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6" name="Slayt Numarası Yer Tutucus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6467A5-5B22-4DF5-BE40-1E9D1665688D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5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6" name="Slayt Numarası Yer Tutucus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58F56D-329A-4ED5-B751-AF0D47BE459D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tr-TR"/>
              <a:t>Asıl alt başlık stilini düzenlemek için tıklatın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en-US"/>
              <a:t>30.Haziran.2015</a:t>
            </a: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85F403-4DC9-48F4-ACA9-D26C56C3AD5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en-US"/>
              <a:t>30.Haziran.2015</a:t>
            </a: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DCA6ED-5FBD-49B3-8581-5B113EF0BEE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en-US"/>
              <a:t>30.Haziran.2015</a:t>
            </a: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4DC050-E27A-4F52-8764-DF75DD3143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en-US"/>
              <a:t>30.Haziran.2015</a:t>
            </a: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561C38-E6B9-428C-89B5-4E5A975A75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en-US"/>
              <a:t>30.Haziran.2015</a:t>
            </a: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81B510-AD04-46B6-9729-E51420DB5E4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en-US"/>
              <a:t>30.Haziran.2015</a:t>
            </a: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F96316-47C4-4A89-A18D-D15BACDB142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en-US"/>
              <a:t>30.Haziran.2015</a:t>
            </a: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A38914-3EAF-4846-B16E-BEDDE9DEA0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en-US"/>
              <a:t>30.Haziran.2015</a:t>
            </a: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8AEE15-B276-40DC-81FD-FBB09E3591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8" name="İçerik Yer Tutucusu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5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6" name="Slayt Numarası Yer Tutucus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C5A81F-03FE-410E-94C1-12BF42B254D9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tr-TR" noProof="0"/>
              <a:t>Resim eklemek için simgeyi tıklatın</a:t>
            </a:r>
            <a:endParaRPr lang="en-US" noProof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en-US"/>
              <a:t>30.Haziran.2015</a:t>
            </a: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939E90-4C92-4876-BBB1-6DF0F098588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en-US"/>
              <a:t>30.Haziran.2015</a:t>
            </a: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4576A9-425B-4CA2-BBB3-D6825CBB99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en-US"/>
              <a:t>30.Haziran.2015</a:t>
            </a: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7EC929-4ECE-4123-8FF6-424C0159078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Yuvarlatılmış Dikdörtgen 10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Dikdörtgen 11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Dikdörtgen 14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Dikdörtgen 15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9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10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11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EF4FC9-6206-43B5-8302-DDCB70A73906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9" name="İçerik Yer Tutucusu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11" name="İçerik Yer Tutucusu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Veri Yer Tutucusu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6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7" name="Slayt Numarası Yer Tutucus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3173E4-9DBC-4F40-84D4-D8814BD0D75F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1" name="İçerik Yer Tutucusu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13" name="İçerik Yer Tutucusu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Veri Yer Tutucusu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8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9" name="Slayt Numarası Yer Tutucus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316968-C042-4212-8801-FADB7A96DA69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Veri Yer Tutucusu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4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5" name="Slayt Numarası Yer Tutucus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7BE44-F3FB-4367-9EE7-9B7001835513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4" name="Slayt Numarası Yer Tutucus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D4CAC9-0376-4BAE-AF67-BD45E870CE73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6" name="Yuvarlatılmış Dikdörtgen 10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1" name="İçerik Yer Tutucusu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8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9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6D4F36-35E8-4FAE-81FD-BBFE32CA0398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9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Dikdörtgen 10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Dikdörtgen 11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tr-TR" noProof="0"/>
              <a:t>Resim eklemek için simgeyi tıklatın</a:t>
            </a:r>
            <a:endParaRPr lang="en-US" noProof="0" dirty="0"/>
          </a:p>
        </p:txBody>
      </p:sp>
      <p:sp>
        <p:nvSpPr>
          <p:cNvPr id="8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9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10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C468CB-61DA-4B73-B9D7-47234DB05949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ikdörtgen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8" name="Yuvarlatılmış Dikdörtgen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28" name="Başlık Yer Tutucusu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en-US"/>
              <a:t>Asıl başlık stili için tıklatın</a:t>
            </a:r>
            <a:endParaRPr lang="en-US" altLang="en-US"/>
          </a:p>
        </p:txBody>
      </p:sp>
      <p:sp>
        <p:nvSpPr>
          <p:cNvPr id="1029" name="Metin Yer Tutucusu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en-US"/>
              <a:t>Asıl metin stillerini düzenlemek için tıklatın</a:t>
            </a:r>
          </a:p>
          <a:p>
            <a:pPr lvl="1"/>
            <a:r>
              <a:rPr lang="tr-TR" altLang="en-US"/>
              <a:t>İkinci düzey</a:t>
            </a:r>
          </a:p>
          <a:p>
            <a:pPr lvl="2"/>
            <a:r>
              <a:rPr lang="tr-TR" altLang="en-US"/>
              <a:t>Üçüncü düzey</a:t>
            </a:r>
          </a:p>
          <a:p>
            <a:pPr lvl="3"/>
            <a:r>
              <a:rPr lang="tr-TR" altLang="en-US"/>
              <a:t>Dördüncü düzey</a:t>
            </a:r>
          </a:p>
          <a:p>
            <a:pPr lvl="4"/>
            <a:r>
              <a:rPr lang="tr-TR" altLang="en-US"/>
              <a:t>Beşinci düzey</a:t>
            </a:r>
            <a:endParaRPr lang="en-US" altLang="en-US"/>
          </a:p>
        </p:txBody>
      </p:sp>
      <p:sp>
        <p:nvSpPr>
          <p:cNvPr id="14" name="Veri Yer Tutucusu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23" name="Slayt Numarası Yer Tutucusu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vert="horz" wrap="none" lIns="0" tIns="0" rIns="0" bIns="0" numCol="1" anchor="ctr" anchorCtr="1" compatLnSpc="1">
            <a:prstTxWarp prst="textNoShape">
              <a:avLst/>
            </a:prstTxWarp>
            <a:noAutofit/>
          </a:bodyPr>
          <a:lstStyle>
            <a:lvl1pPr algn="ctr" eaLnBrk="1" hangingPunct="1">
              <a:defRPr sz="1400">
                <a:solidFill>
                  <a:srgbClr val="FFFFFF"/>
                </a:solidFill>
                <a:latin typeface="Franklin Gothic Book" pitchFamily="34" charset="0"/>
              </a:defRPr>
            </a:lvl1pPr>
          </a:lstStyle>
          <a:p>
            <a:pPr>
              <a:defRPr/>
            </a:pPr>
            <a:fld id="{FA522862-7600-4401-BD65-83334E710F62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09" r:id="rId1"/>
    <p:sldLayoutId id="2147484391" r:id="rId2"/>
    <p:sldLayoutId id="2147484410" r:id="rId3"/>
    <p:sldLayoutId id="2147484392" r:id="rId4"/>
    <p:sldLayoutId id="2147484393" r:id="rId5"/>
    <p:sldLayoutId id="2147484394" r:id="rId6"/>
    <p:sldLayoutId id="2147484395" r:id="rId7"/>
    <p:sldLayoutId id="2147484411" r:id="rId8"/>
    <p:sldLayoutId id="2147484412" r:id="rId9"/>
    <p:sldLayoutId id="2147484396" r:id="rId10"/>
    <p:sldLayoutId id="214748439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375"/>
        </a:spcBef>
        <a:spcAft>
          <a:spcPct val="0"/>
        </a:spcAft>
        <a:buClr>
          <a:srgbClr val="FFAAAA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375"/>
        </a:spcBef>
        <a:spcAft>
          <a:spcPct val="0"/>
        </a:spcAft>
        <a:buClr>
          <a:srgbClr val="FF0000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75"/>
        </a:spcBef>
        <a:spcAft>
          <a:spcPct val="0"/>
        </a:spcAft>
        <a:buClr>
          <a:srgbClr val="FF0000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en-US"/>
              <a:t>Asıl başlık stili için tıklatın</a:t>
            </a:r>
            <a:endParaRPr lang="en-US" alt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en-US"/>
              <a:t>Asıl metin stillerini düzenlemek için tıklatın</a:t>
            </a:r>
          </a:p>
          <a:p>
            <a:pPr lvl="1"/>
            <a:r>
              <a:rPr lang="tr-TR" altLang="en-US"/>
              <a:t>İkinci düzey</a:t>
            </a:r>
          </a:p>
          <a:p>
            <a:pPr lvl="2"/>
            <a:r>
              <a:rPr lang="tr-TR" altLang="en-US"/>
              <a:t>Üçüncü düzey</a:t>
            </a:r>
          </a:p>
          <a:p>
            <a:pPr lvl="3"/>
            <a:r>
              <a:rPr lang="tr-TR" altLang="en-US"/>
              <a:t>Dördüncü düzey</a:t>
            </a:r>
          </a:p>
          <a:p>
            <a:pPr lvl="4"/>
            <a:r>
              <a:rPr lang="tr-TR" altLang="en-US"/>
              <a:t>Beşinci düzey</a:t>
            </a:r>
            <a:endParaRPr lang="en-US" alt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r>
              <a:rPr lang="tr-TR" altLang="en-US"/>
              <a:t>30.Haziran.2015</a:t>
            </a: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78E7F399-7B9B-417C-96CC-58C15147676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98" r:id="rId1"/>
    <p:sldLayoutId id="2147484399" r:id="rId2"/>
    <p:sldLayoutId id="2147484400" r:id="rId3"/>
    <p:sldLayoutId id="2147484401" r:id="rId4"/>
    <p:sldLayoutId id="2147484402" r:id="rId5"/>
    <p:sldLayoutId id="2147484403" r:id="rId6"/>
    <p:sldLayoutId id="2147484404" r:id="rId7"/>
    <p:sldLayoutId id="2147484405" r:id="rId8"/>
    <p:sldLayoutId id="2147484406" r:id="rId9"/>
    <p:sldLayoutId id="2147484407" r:id="rId10"/>
    <p:sldLayoutId id="2147484408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aşlık 1">
            <a:extLst>
              <a:ext uri="{FF2B5EF4-FFF2-40B4-BE49-F238E27FC236}">
                <a16:creationId xmlns:a16="http://schemas.microsoft.com/office/drawing/2014/main" id="{357E94B5-E21D-666F-295A-60C4E41FB0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95400" y="3629000"/>
            <a:ext cx="6400800" cy="664096"/>
          </a:xfrm>
        </p:spPr>
        <p:txBody>
          <a:bodyPr/>
          <a:lstStyle/>
          <a:p>
            <a:r>
              <a:rPr lang="tr-TR" sz="2800" dirty="0"/>
              <a:t>Doç. Dr. Hulusi ALP</a:t>
            </a:r>
          </a:p>
          <a:p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6FFA97BF-EBED-38C4-B0DC-20DC61D62D2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UYARLANMIŞ ÖĞRETİM YÖNTEMLERİ </a:t>
            </a:r>
          </a:p>
        </p:txBody>
      </p:sp>
      <p:pic>
        <p:nvPicPr>
          <p:cNvPr id="4" name="Resim 1">
            <a:extLst>
              <a:ext uri="{FF2B5EF4-FFF2-40B4-BE49-F238E27FC236}">
                <a16:creationId xmlns:a16="http://schemas.microsoft.com/office/drawing/2014/main" id="{4EE6BCFB-7918-0E68-11F4-4BF1B195F3A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24328" y="188640"/>
            <a:ext cx="116247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172567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1C1B21-6133-1095-8C6C-5C3E8F3A5C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FAD62AF0-4F9E-FE32-D634-E307AF9B85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6228" y="385811"/>
            <a:ext cx="5385792" cy="531813"/>
          </a:xfrm>
        </p:spPr>
        <p:txBody>
          <a:bodyPr/>
          <a:lstStyle/>
          <a:p>
            <a:r>
              <a:rPr lang="tr-TR" sz="2800" b="1" dirty="0">
                <a:solidFill>
                  <a:srgbClr val="FF0000"/>
                </a:solidFill>
              </a:rPr>
              <a:t>Motivasyon</a:t>
            </a:r>
            <a:endParaRPr lang="tr-TR" altLang="tr-TR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1DEB0FC5-FF67-C95E-900D-3F0F41BAB4C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C6B6829E-0744-3219-0174-2CCF666BB555}"/>
              </a:ext>
            </a:extLst>
          </p:cNvPr>
          <p:cNvSpPr/>
          <p:nvPr/>
        </p:nvSpPr>
        <p:spPr>
          <a:xfrm>
            <a:off x="8202613" y="2132856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0227621-1095-8508-668D-B808935DF07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83280" y="1268760"/>
            <a:ext cx="7772400" cy="3890739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tr-TR" dirty="0"/>
              <a:t>Öğrencilerin öğrenmeye istekli olması öğrenme hızını artırır.</a:t>
            </a:r>
          </a:p>
          <a:p>
            <a:pPr>
              <a:lnSpc>
                <a:spcPct val="150000"/>
              </a:lnSpc>
            </a:pPr>
            <a:r>
              <a:rPr lang="tr-TR" dirty="0"/>
              <a:t>Oyunlaştırma, ödüllendirme, eğlenceli etkinlikler motivasyonu destekler.</a:t>
            </a:r>
          </a:p>
          <a:p>
            <a:pPr>
              <a:lnSpc>
                <a:spcPct val="150000"/>
              </a:lnSpc>
            </a:pPr>
            <a:r>
              <a:rPr lang="tr-TR" dirty="0">
                <a:solidFill>
                  <a:srgbClr val="FF0000"/>
                </a:solidFill>
              </a:rPr>
              <a:t>Örnek: </a:t>
            </a:r>
            <a:r>
              <a:rPr lang="tr-TR" dirty="0"/>
              <a:t>Servis atışını başarılı yapanlara küçük sembolik ödüller verilmesi.</a:t>
            </a:r>
          </a:p>
        </p:txBody>
      </p:sp>
    </p:spTree>
    <p:extLst>
      <p:ext uri="{BB962C8B-B14F-4D97-AF65-F5344CB8AC3E}">
        <p14:creationId xmlns:p14="http://schemas.microsoft.com/office/powerpoint/2010/main" val="2679839552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0850F6-BBD3-0CB4-A033-C9C7672236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F223C21B-E1ED-55C6-C7F1-C232AEEF7C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3528" y="374853"/>
            <a:ext cx="6048672" cy="531813"/>
          </a:xfrm>
        </p:spPr>
        <p:txBody>
          <a:bodyPr/>
          <a:lstStyle/>
          <a:p>
            <a:r>
              <a:rPr lang="tr-TR" sz="2800" b="1" dirty="0">
                <a:solidFill>
                  <a:srgbClr val="FF0000"/>
                </a:solidFill>
              </a:rPr>
              <a:t>Dikkat Edilmesi Gereken Noktalar</a:t>
            </a:r>
            <a:endParaRPr lang="tr-TR" altLang="tr-TR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240A12C7-B09D-9976-6D3E-A14C959B078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AF5CE19D-4D1F-E4D7-CCC2-0AF47D25F8B5}"/>
              </a:ext>
            </a:extLst>
          </p:cNvPr>
          <p:cNvSpPr/>
          <p:nvPr/>
        </p:nvSpPr>
        <p:spPr>
          <a:xfrm>
            <a:off x="8202613" y="2132856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9126A06-66DB-B335-38E9-11408CA0F67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23528" y="1484784"/>
            <a:ext cx="7772400" cy="4105275"/>
          </a:xfrm>
        </p:spPr>
        <p:txBody>
          <a:bodyPr/>
          <a:lstStyle/>
          <a:p>
            <a:pPr lvl="0"/>
            <a:r>
              <a:rPr lang="tr-TR" b="1" dirty="0"/>
              <a:t>Önyargıdan uzak, kapsayıcı bir dil ve tutum</a:t>
            </a:r>
            <a:r>
              <a:rPr lang="tr-TR" dirty="0"/>
              <a:t> sergilenmelidir.</a:t>
            </a:r>
          </a:p>
          <a:p>
            <a:pPr lvl="0"/>
            <a:r>
              <a:rPr lang="tr-TR" dirty="0"/>
              <a:t>Fiziksel engelli bireylerin </a:t>
            </a:r>
            <a:r>
              <a:rPr lang="tr-TR" b="1" dirty="0"/>
              <a:t>duygusal ve sosyal ihtiyaçları</a:t>
            </a:r>
            <a:r>
              <a:rPr lang="tr-TR" dirty="0"/>
              <a:t> da dikkate alınmalıdır.</a:t>
            </a:r>
          </a:p>
          <a:p>
            <a:pPr lvl="0"/>
            <a:r>
              <a:rPr lang="tr-TR" b="1" dirty="0"/>
              <a:t>Aile ile sürekli iş birliği</a:t>
            </a:r>
            <a:r>
              <a:rPr lang="tr-TR" dirty="0"/>
              <a:t> içinde olunmalıdır.</a:t>
            </a:r>
          </a:p>
          <a:p>
            <a:pPr lvl="0"/>
            <a:r>
              <a:rPr lang="tr-TR" dirty="0"/>
              <a:t>Sınıf ortamı </a:t>
            </a:r>
            <a:r>
              <a:rPr lang="tr-TR" b="1" dirty="0"/>
              <a:t>güvenli, düzenli ve erişilebilir</a:t>
            </a:r>
            <a:r>
              <a:rPr lang="tr-TR" dirty="0"/>
              <a:t> olmalıdır.</a:t>
            </a:r>
          </a:p>
          <a:p>
            <a:pPr lvl="0"/>
            <a:r>
              <a:rPr lang="tr-TR" dirty="0"/>
              <a:t>Öğrenciye her zaman </a:t>
            </a:r>
            <a:r>
              <a:rPr lang="tr-TR" b="1" dirty="0"/>
              <a:t>bağımsızlık kazanma fırsatı</a:t>
            </a:r>
            <a:r>
              <a:rPr lang="tr-TR" dirty="0"/>
              <a:t> verilmelidir.</a:t>
            </a:r>
          </a:p>
        </p:txBody>
      </p:sp>
    </p:spTree>
    <p:extLst>
      <p:ext uri="{BB962C8B-B14F-4D97-AF65-F5344CB8AC3E}">
        <p14:creationId xmlns:p14="http://schemas.microsoft.com/office/powerpoint/2010/main" val="1656224970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608872-99C8-2A89-1C0B-A739129820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22A484EE-2E47-0B90-85CF-979213058A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260648"/>
            <a:ext cx="6840760" cy="531813"/>
          </a:xfrm>
        </p:spPr>
        <p:txBody>
          <a:bodyPr/>
          <a:lstStyle/>
          <a:p>
            <a:endParaRPr lang="tr-TR" altLang="tr-TR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3FF95395-DC48-AEA9-DEF6-C35FA239965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49459773-A230-5DB2-2E67-FC4591CFB9D3}"/>
              </a:ext>
            </a:extLst>
          </p:cNvPr>
          <p:cNvSpPr/>
          <p:nvPr/>
        </p:nvSpPr>
        <p:spPr>
          <a:xfrm>
            <a:off x="8552309" y="3149079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graphicFrame>
        <p:nvGraphicFramePr>
          <p:cNvPr id="2" name="İçerik Yer Tutucusu 1">
            <a:extLst>
              <a:ext uri="{FF2B5EF4-FFF2-40B4-BE49-F238E27FC236}">
                <a16:creationId xmlns:a16="http://schemas.microsoft.com/office/drawing/2014/main" id="{85E021E5-B099-126A-4C50-DE5565ABAA99}"/>
              </a:ext>
            </a:extLst>
          </p:cNvPr>
          <p:cNvGraphicFramePr>
            <a:graphicFrameLocks noGrp="1"/>
          </p:cNvGraphicFramePr>
          <p:nvPr>
            <p:ph sz="quarter" idx="1"/>
          </p:nvPr>
        </p:nvGraphicFramePr>
        <p:xfrm>
          <a:off x="251520" y="1124744"/>
          <a:ext cx="7992888" cy="5472609"/>
        </p:xfrm>
        <a:graphic>
          <a:graphicData uri="http://schemas.openxmlformats.org/drawingml/2006/table">
            <a:tbl>
              <a:tblPr/>
              <a:tblGrid>
                <a:gridCol w="2664296">
                  <a:extLst>
                    <a:ext uri="{9D8B030D-6E8A-4147-A177-3AD203B41FA5}">
                      <a16:colId xmlns:a16="http://schemas.microsoft.com/office/drawing/2014/main" val="124738425"/>
                    </a:ext>
                  </a:extLst>
                </a:gridCol>
                <a:gridCol w="2664296">
                  <a:extLst>
                    <a:ext uri="{9D8B030D-6E8A-4147-A177-3AD203B41FA5}">
                      <a16:colId xmlns:a16="http://schemas.microsoft.com/office/drawing/2014/main" val="4089873407"/>
                    </a:ext>
                  </a:extLst>
                </a:gridCol>
                <a:gridCol w="2664296">
                  <a:extLst>
                    <a:ext uri="{9D8B030D-6E8A-4147-A177-3AD203B41FA5}">
                      <a16:colId xmlns:a16="http://schemas.microsoft.com/office/drawing/2014/main" val="3649363562"/>
                    </a:ext>
                  </a:extLst>
                </a:gridCol>
              </a:tblGrid>
              <a:tr h="32191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 sz="900" b="1"/>
                        <a:t>Yöntem</a:t>
                      </a:r>
                      <a:endParaRPr lang="tr-TR" sz="900"/>
                    </a:p>
                  </a:txBody>
                  <a:tcPr marL="34498" marR="34498" marT="17249" marB="172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 sz="900" b="1"/>
                        <a:t>Özellikleri</a:t>
                      </a:r>
                      <a:endParaRPr lang="tr-TR" sz="900"/>
                    </a:p>
                  </a:txBody>
                  <a:tcPr marL="34498" marR="34498" marT="17249" marB="172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 sz="900" b="1"/>
                        <a:t>Oturarak Voleybol Uygulaması</a:t>
                      </a:r>
                      <a:endParaRPr lang="tr-TR" sz="900"/>
                    </a:p>
                  </a:txBody>
                  <a:tcPr marL="34498" marR="34498" marT="17249" marB="172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3528902"/>
                  </a:ext>
                </a:extLst>
              </a:tr>
              <a:tr h="45988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 sz="900" b="1"/>
                        <a:t>Gösterip Yaptırma</a:t>
                      </a:r>
                      <a:endParaRPr lang="tr-TR" sz="900"/>
                    </a:p>
                  </a:txBody>
                  <a:tcPr marL="34498" marR="34498" marT="17249" marB="172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 sz="900"/>
                        <a:t>Öğretmen hareketi gösterir, öğrenci tekrar eder; görsel öğrenmeye uygun.</a:t>
                      </a:r>
                    </a:p>
                  </a:txBody>
                  <a:tcPr marL="34498" marR="34498" marT="17249" marB="172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 sz="900"/>
                        <a:t>Öğretmen manşet tekniğini gösterir, sporcular aynı şekilde uygular.</a:t>
                      </a:r>
                    </a:p>
                  </a:txBody>
                  <a:tcPr marL="34498" marR="34498" marT="17249" marB="172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6710564"/>
                  </a:ext>
                </a:extLst>
              </a:tr>
              <a:tr h="45988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 sz="900" b="1"/>
                        <a:t>Bireyselleştirilmiş Öğretim</a:t>
                      </a:r>
                      <a:endParaRPr lang="tr-TR" sz="900"/>
                    </a:p>
                  </a:txBody>
                  <a:tcPr marL="34498" marR="34498" marT="17249" marB="172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 sz="900"/>
                        <a:t>Öğrenciye özel program hazırlanır; bireysel hız ve kapasiteye göre ilerlenir.</a:t>
                      </a:r>
                    </a:p>
                  </a:txBody>
                  <a:tcPr marL="34498" marR="34498" marT="17249" marB="172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 sz="900"/>
                        <a:t>Kol kuvveti düşük olan sporcuya hafif topla pas çalışması yaptırmak.</a:t>
                      </a:r>
                    </a:p>
                  </a:txBody>
                  <a:tcPr marL="34498" marR="34498" marT="17249" marB="172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8248263"/>
                  </a:ext>
                </a:extLst>
              </a:tr>
              <a:tr h="45988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 sz="900" b="1"/>
                        <a:t>İstasyon Yöntemi</a:t>
                      </a:r>
                      <a:endParaRPr lang="tr-TR" sz="900"/>
                    </a:p>
                  </a:txBody>
                  <a:tcPr marL="34498" marR="34498" marT="17249" marB="172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 sz="900" dirty="0"/>
                        <a:t>Farklı beceriler istasyonlarda çalışılır; çeşitlilik sağlar.</a:t>
                      </a:r>
                    </a:p>
                  </a:txBody>
                  <a:tcPr marL="34498" marR="34498" marT="17249" marB="172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 sz="900" dirty="0"/>
                        <a:t>1. servis, 2. manşet, 3. pas, 4. hedefe atış istasyonları kurmak.</a:t>
                      </a:r>
                    </a:p>
                  </a:txBody>
                  <a:tcPr marL="34498" marR="34498" marT="17249" marB="172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4693661"/>
                  </a:ext>
                </a:extLst>
              </a:tr>
              <a:tr h="45988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 sz="900" b="1"/>
                        <a:t>Oyunlaştırma</a:t>
                      </a:r>
                      <a:endParaRPr lang="tr-TR" sz="900"/>
                    </a:p>
                  </a:txBody>
                  <a:tcPr marL="34498" marR="34498" marT="17249" marB="172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 sz="900"/>
                        <a:t>Öğrenme eğlenceli oyunlarla desteklenir; motivasyonu artırır.</a:t>
                      </a:r>
                    </a:p>
                  </a:txBody>
                  <a:tcPr marL="34498" marR="34498" marT="17249" marB="172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 sz="900"/>
                        <a:t>“Hedefe top düşürme” oyunu oynatmak; kazanan gruba ödül vermek.</a:t>
                      </a:r>
                    </a:p>
                  </a:txBody>
                  <a:tcPr marL="34498" marR="34498" marT="17249" marB="172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5467383"/>
                  </a:ext>
                </a:extLst>
              </a:tr>
              <a:tr h="59784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 sz="900" b="1"/>
                        <a:t>Eşli / Grup Çalışması</a:t>
                      </a:r>
                      <a:endParaRPr lang="tr-TR" sz="900"/>
                    </a:p>
                  </a:txBody>
                  <a:tcPr marL="34498" marR="34498" marT="17249" marB="172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 sz="900"/>
                        <a:t>İşbirliği, iletişim ve sorumluluk paylaşımı sağlar.</a:t>
                      </a:r>
                    </a:p>
                  </a:txBody>
                  <a:tcPr marL="34498" marR="34498" marT="17249" marB="172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 sz="900"/>
                        <a:t>İki sporcu karşılıklı 10 pas yapmayı hedefler; grup hâlinde servis sırası oyunu oynanır.</a:t>
                      </a:r>
                    </a:p>
                  </a:txBody>
                  <a:tcPr marL="34498" marR="34498" marT="17249" marB="172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63756228"/>
                  </a:ext>
                </a:extLst>
              </a:tr>
              <a:tr h="45988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 sz="900" b="1"/>
                        <a:t>Model Alma</a:t>
                      </a:r>
                      <a:endParaRPr lang="tr-TR" sz="900"/>
                    </a:p>
                  </a:txBody>
                  <a:tcPr marL="34498" marR="34498" marT="17249" marB="172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 sz="900"/>
                        <a:t>Öğrenci başarılı örnekleri izler ve taklit eder.</a:t>
                      </a:r>
                    </a:p>
                  </a:txBody>
                  <a:tcPr marL="34498" marR="34498" marT="17249" marB="172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 sz="900"/>
                        <a:t>Milli takımdan bir oturarak voleybol maçını izleyip aynı teknikleri uygulamak.</a:t>
                      </a:r>
                    </a:p>
                  </a:txBody>
                  <a:tcPr marL="34498" marR="34498" marT="17249" marB="172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6811762"/>
                  </a:ext>
                </a:extLst>
              </a:tr>
              <a:tr h="45988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 sz="900" b="1"/>
                        <a:t>Akran Öğretimi</a:t>
                      </a:r>
                      <a:endParaRPr lang="tr-TR" sz="900"/>
                    </a:p>
                  </a:txBody>
                  <a:tcPr marL="34498" marR="34498" marT="17249" marB="172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 sz="900"/>
                        <a:t>Öğrenciler birbirine öğretir; sosyal öğrenme gerçekleşir.</a:t>
                      </a:r>
                    </a:p>
                  </a:txBody>
                  <a:tcPr marL="34498" marR="34498" marT="17249" marB="172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 sz="900"/>
                        <a:t>Pas tekniğini doğru bilen öğrenci, arkadaşına gösterip öğretir.</a:t>
                      </a:r>
                    </a:p>
                  </a:txBody>
                  <a:tcPr marL="34498" marR="34498" marT="17249" marB="172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9521973"/>
                  </a:ext>
                </a:extLst>
              </a:tr>
              <a:tr h="59784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 sz="900" b="1"/>
                        <a:t>Kademeli Yaklaşım</a:t>
                      </a:r>
                      <a:endParaRPr lang="tr-TR" sz="900"/>
                    </a:p>
                  </a:txBody>
                  <a:tcPr marL="34498" marR="34498" marT="17249" marB="172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 sz="900"/>
                        <a:t>Basitten karmaşığa ilerlenir; küçük adımlarla öğretim yapılır.</a:t>
                      </a:r>
                    </a:p>
                  </a:txBody>
                  <a:tcPr marL="34498" marR="34498" marT="17249" marB="172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 sz="900"/>
                        <a:t>Önce sabit topla manşet, sonra hareketli topla, en sonunda oyun içinde uygulama.</a:t>
                      </a:r>
                    </a:p>
                  </a:txBody>
                  <a:tcPr marL="34498" marR="34498" marT="17249" marB="172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2881992"/>
                  </a:ext>
                </a:extLst>
              </a:tr>
              <a:tr h="59784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 sz="900" b="1"/>
                        <a:t>Problem Çözme</a:t>
                      </a:r>
                      <a:endParaRPr lang="tr-TR" sz="900"/>
                    </a:p>
                  </a:txBody>
                  <a:tcPr marL="34498" marR="34498" marT="17249" marB="172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 sz="900"/>
                        <a:t>Öğrenciler kendi çözüm yollarını üretir; yaratıcılığı destekler.</a:t>
                      </a:r>
                    </a:p>
                  </a:txBody>
                  <a:tcPr marL="34498" marR="34498" marT="17249" marB="172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 sz="900"/>
                        <a:t>“Topu rakip sahaya düşürmek için hangi pas dizilimi en etkili olur?” sorusunu tartışmak.</a:t>
                      </a:r>
                    </a:p>
                  </a:txBody>
                  <a:tcPr marL="34498" marR="34498" marT="17249" marB="172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4295093"/>
                  </a:ext>
                </a:extLst>
              </a:tr>
              <a:tr h="59784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 sz="900" b="1"/>
                        <a:t>Teknoloji Destekli Öğretim</a:t>
                      </a:r>
                      <a:endParaRPr lang="tr-TR" sz="900"/>
                    </a:p>
                  </a:txBody>
                  <a:tcPr marL="34498" marR="34498" marT="17249" marB="172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 sz="900"/>
                        <a:t>Video, akıllı tahta, tablet kullanılır; görsel-işitsel destek sağlar.</a:t>
                      </a:r>
                    </a:p>
                  </a:txBody>
                  <a:tcPr marL="34498" marR="34498" marT="17249" marB="172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 sz="900" dirty="0"/>
                        <a:t>Öğrencilerin kendi pas çalışmalarının videosunu izleyerek hatalarını düzeltmeleri.</a:t>
                      </a:r>
                    </a:p>
                  </a:txBody>
                  <a:tcPr marL="34498" marR="34498" marT="17249" marB="172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85411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2617641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CFB4F9-8A98-5B9E-D013-7CEC41AB1B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A3D336F7-67F5-874D-6718-4F221800E1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537166"/>
            <a:ext cx="6840760" cy="531813"/>
          </a:xfrm>
        </p:spPr>
        <p:txBody>
          <a:bodyPr/>
          <a:lstStyle/>
          <a:p>
            <a:r>
              <a:rPr lang="tr-TR" sz="2800" b="1" dirty="0">
                <a:solidFill>
                  <a:srgbClr val="FF0000"/>
                </a:solidFill>
              </a:rPr>
              <a:t>Uyarlanmış Öğretimin Katkıları</a:t>
            </a:r>
            <a:endParaRPr lang="tr-TR" altLang="tr-TR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B3F9108F-2D59-1ACA-A6ED-EE771F8AFD0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2FC5C97C-9EC9-1453-7FB5-8BD517EC89C8}"/>
              </a:ext>
            </a:extLst>
          </p:cNvPr>
          <p:cNvSpPr/>
          <p:nvPr/>
        </p:nvSpPr>
        <p:spPr>
          <a:xfrm>
            <a:off x="8202613" y="2132856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A3B4EA0-3A9A-2DD2-9342-E344ABD2F4E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23528" y="1412776"/>
            <a:ext cx="7772400" cy="4105275"/>
          </a:xfrm>
        </p:spPr>
        <p:txBody>
          <a:bodyPr/>
          <a:lstStyle/>
          <a:p>
            <a:r>
              <a:rPr lang="tr-TR" b="1" dirty="0"/>
              <a:t>Bedensel katkı:</a:t>
            </a:r>
            <a:r>
              <a:rPr lang="tr-TR" dirty="0"/>
              <a:t> Kas kuvveti, denge, koordinasyon gelişir.</a:t>
            </a:r>
          </a:p>
          <a:p>
            <a:r>
              <a:rPr lang="tr-TR" b="1" dirty="0"/>
              <a:t>Psikolojik katkı:</a:t>
            </a:r>
            <a:r>
              <a:rPr lang="tr-TR" dirty="0"/>
              <a:t> Özgüven artar, başarı hissi güçlenir.</a:t>
            </a:r>
          </a:p>
          <a:p>
            <a:r>
              <a:rPr lang="tr-TR" b="1" dirty="0"/>
              <a:t>Sosyal katkı:</a:t>
            </a:r>
            <a:r>
              <a:rPr lang="tr-TR" dirty="0"/>
              <a:t> Takım çalışması ve arkadaşlık bağları kuvvetlenir.</a:t>
            </a:r>
          </a:p>
          <a:p>
            <a:r>
              <a:rPr lang="tr-TR" b="1" dirty="0"/>
              <a:t>Eğitsel katkı:</a:t>
            </a:r>
            <a:r>
              <a:rPr lang="tr-TR" dirty="0"/>
              <a:t> Öğrenciler, engelleri ne olursa olsun öğrenebileceklerini deneyimleyerek farkındalık kazanır.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79117562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3 Dikdörtgen"/>
          <p:cNvSpPr>
            <a:spLocks noChangeArrowheads="1"/>
          </p:cNvSpPr>
          <p:nvPr/>
        </p:nvSpPr>
        <p:spPr bwMode="auto">
          <a:xfrm>
            <a:off x="1643063" y="2214563"/>
            <a:ext cx="6143625" cy="1446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buFont typeface="Wingdings" pitchFamily="2" charset="2"/>
              <a:buNone/>
            </a:pPr>
            <a:r>
              <a:rPr lang="tr-TR" altLang="tr-TR" sz="4400" b="1">
                <a:solidFill>
                  <a:schemeClr val="accent1"/>
                </a:solidFill>
              </a:rPr>
              <a:t>DİNLEDİĞİNİZ İÇİN TEŞEKKÜRLER </a:t>
            </a:r>
            <a:r>
              <a:rPr lang="tr-TR" altLang="tr-TR" sz="4400" b="1">
                <a:solidFill>
                  <a:schemeClr val="accent1"/>
                </a:solidFill>
                <a:sym typeface="Wingdings" pitchFamily="2" charset="2"/>
              </a:rPr>
              <a:t></a:t>
            </a:r>
            <a:endParaRPr lang="tr-TR" altLang="tr-TR" sz="4400" b="1">
              <a:solidFill>
                <a:schemeClr val="accent1"/>
              </a:solidFill>
            </a:endParaRPr>
          </a:p>
        </p:txBody>
      </p:sp>
      <p:pic>
        <p:nvPicPr>
          <p:cNvPr id="83971" name="Resim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80312" y="357188"/>
            <a:ext cx="1496988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0CE89B-8F52-35DD-7D63-4CBCCF1C3A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CBA9BF8D-C550-CE22-09EB-620564928D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517711"/>
            <a:ext cx="5385792" cy="531813"/>
          </a:xfrm>
        </p:spPr>
        <p:txBody>
          <a:bodyPr/>
          <a:lstStyle/>
          <a:p>
            <a:r>
              <a:rPr lang="tr-TR" sz="3200" b="1" dirty="0">
                <a:solidFill>
                  <a:srgbClr val="FF0000"/>
                </a:solidFill>
              </a:rPr>
              <a:t>Doğrudan Öğretim Yöntemi</a:t>
            </a:r>
            <a:endParaRPr lang="tr-TR" altLang="tr-TR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4FB002FA-E5C1-7D1F-7255-8DC2BE6F92E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BAFC50FA-9B86-031A-260F-14CAFA8D52B5}"/>
              </a:ext>
            </a:extLst>
          </p:cNvPr>
          <p:cNvSpPr/>
          <p:nvPr/>
        </p:nvSpPr>
        <p:spPr>
          <a:xfrm>
            <a:off x="8202613" y="2132856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97D2581-2D34-2705-CD20-D6CDAD8D336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9512" y="1340768"/>
            <a:ext cx="7772400" cy="4536504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tr-TR" sz="2400" b="1" dirty="0"/>
              <a:t>Doğrudan Öğretim Yöntemi</a:t>
            </a:r>
            <a:r>
              <a:rPr lang="tr-TR" sz="2400" dirty="0"/>
              <a:t>, öğretmenin bilgiyi sistematik, açık ve yapılandırılmış bir şekilde sunduğu, öğrencinin ise yoğun katılım gösterdiği öğretim yaklaşımıdır. Bu yöntemde öğretmen </a:t>
            </a:r>
            <a:r>
              <a:rPr lang="tr-TR" sz="2400" b="1" dirty="0"/>
              <a:t>aktif bilgi verici ve rehber</a:t>
            </a:r>
            <a:r>
              <a:rPr lang="tr-TR" sz="2400" dirty="0"/>
              <a:t>, öğrenci ise </a:t>
            </a:r>
            <a:r>
              <a:rPr lang="tr-TR" sz="2400" b="1" dirty="0"/>
              <a:t>aktif katılımcı</a:t>
            </a:r>
            <a:r>
              <a:rPr lang="tr-TR" sz="2400" dirty="0"/>
              <a:t> rolündedir.</a:t>
            </a:r>
          </a:p>
        </p:txBody>
      </p:sp>
    </p:spTree>
    <p:extLst>
      <p:ext uri="{BB962C8B-B14F-4D97-AF65-F5344CB8AC3E}">
        <p14:creationId xmlns:p14="http://schemas.microsoft.com/office/powerpoint/2010/main" val="12370817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5316C5-B08E-24C6-C305-6781C68C96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3393E5ED-0C4F-6064-82F5-EC2D55B79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7511" y="507983"/>
            <a:ext cx="6840760" cy="531813"/>
          </a:xfrm>
        </p:spPr>
        <p:txBody>
          <a:bodyPr/>
          <a:lstStyle/>
          <a:p>
            <a:r>
              <a:rPr lang="tr-TR" sz="2800" b="1" dirty="0">
                <a:solidFill>
                  <a:schemeClr val="accent1"/>
                </a:solidFill>
              </a:rPr>
              <a:t>Temel Özellikleri</a:t>
            </a:r>
            <a:endParaRPr lang="tr-TR" altLang="tr-TR" sz="28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264B5473-6878-6991-10FC-221F79F2004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8DB7D62B-60E6-A79E-7C52-6A4E95F9DA40}"/>
              </a:ext>
            </a:extLst>
          </p:cNvPr>
          <p:cNvSpPr/>
          <p:nvPr/>
        </p:nvSpPr>
        <p:spPr>
          <a:xfrm>
            <a:off x="8202613" y="2132856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F793AD6-6229-0441-526F-252CB30B4A3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51520" y="1376363"/>
            <a:ext cx="7772400" cy="3492798"/>
          </a:xfrm>
        </p:spPr>
        <p:txBody>
          <a:bodyPr/>
          <a:lstStyle/>
          <a:p>
            <a:pPr algn="just"/>
            <a:r>
              <a:rPr lang="tr-TR" dirty="0"/>
              <a:t>Öğretmen merkezlidir, ancak öğrenci sürekli aktif tutulur.</a:t>
            </a:r>
          </a:p>
          <a:p>
            <a:pPr algn="just"/>
            <a:r>
              <a:rPr lang="tr-TR" dirty="0"/>
              <a:t>Konular </a:t>
            </a:r>
            <a:r>
              <a:rPr lang="tr-TR" b="1" dirty="0"/>
              <a:t>küçük adımlara bölünerek</a:t>
            </a:r>
            <a:r>
              <a:rPr lang="tr-TR" dirty="0"/>
              <a:t> öğretilir.</a:t>
            </a:r>
          </a:p>
          <a:p>
            <a:pPr algn="just"/>
            <a:r>
              <a:rPr lang="tr-TR" dirty="0"/>
              <a:t>Açık yönergeler ve net açıklamalar yapılır.</a:t>
            </a:r>
          </a:p>
          <a:p>
            <a:pPr algn="just"/>
            <a:r>
              <a:rPr lang="tr-TR" dirty="0"/>
              <a:t>Öğrenciye </a:t>
            </a:r>
            <a:r>
              <a:rPr lang="tr-TR" b="1" dirty="0"/>
              <a:t>anında dönüt</a:t>
            </a:r>
            <a:r>
              <a:rPr lang="tr-TR" dirty="0"/>
              <a:t> ve </a:t>
            </a:r>
            <a:r>
              <a:rPr lang="tr-TR" b="1" dirty="0"/>
              <a:t>pekiştirme</a:t>
            </a:r>
            <a:r>
              <a:rPr lang="tr-TR" dirty="0"/>
              <a:t> verilir.</a:t>
            </a:r>
          </a:p>
          <a:p>
            <a:pPr algn="just"/>
            <a:r>
              <a:rPr lang="tr-TR" dirty="0"/>
              <a:t>Öğretim </a:t>
            </a:r>
            <a:r>
              <a:rPr lang="tr-TR" b="1" dirty="0"/>
              <a:t>yoğun tekrar ve alıştırmalara</a:t>
            </a:r>
            <a:r>
              <a:rPr lang="tr-TR" dirty="0"/>
              <a:t> dayanır.</a:t>
            </a:r>
          </a:p>
          <a:p>
            <a:pPr algn="just"/>
            <a:r>
              <a:rPr lang="tr-TR" b="1" dirty="0"/>
              <a:t>Öğretmen modeli</a:t>
            </a:r>
            <a:r>
              <a:rPr lang="tr-TR" dirty="0"/>
              <a:t> ve ardından </a:t>
            </a:r>
            <a:r>
              <a:rPr lang="tr-TR" b="1" dirty="0"/>
              <a:t>öğrenci uygulaması</a:t>
            </a:r>
            <a:r>
              <a:rPr lang="tr-TR" dirty="0"/>
              <a:t> temel süreçtir.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792566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96233C-35EF-A01F-C452-EBD11F103B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92F1E725-7080-2D25-C8FD-2B0316F0E5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405843"/>
            <a:ext cx="6840760" cy="531813"/>
          </a:xfrm>
        </p:spPr>
        <p:txBody>
          <a:bodyPr/>
          <a:lstStyle/>
          <a:p>
            <a:r>
              <a:rPr lang="tr-TR" sz="2800" b="1" dirty="0">
                <a:solidFill>
                  <a:schemeClr val="accent1"/>
                </a:solidFill>
              </a:rPr>
              <a:t>Doğrudan Öğretim Yönteminin Aşamaları </a:t>
            </a:r>
            <a:endParaRPr lang="tr-TR" altLang="tr-TR" sz="28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7085911E-A8FA-E6D6-865A-405770BAFED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2E6203CC-07A7-B18E-DAAF-57E5E9EE303A}"/>
              </a:ext>
            </a:extLst>
          </p:cNvPr>
          <p:cNvSpPr/>
          <p:nvPr/>
        </p:nvSpPr>
        <p:spPr>
          <a:xfrm>
            <a:off x="8202613" y="2132856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7647021-DB87-1AEC-0CC7-8BD31399B1B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92008" y="1052736"/>
            <a:ext cx="7772400" cy="4896544"/>
          </a:xfrm>
        </p:spPr>
        <p:txBody>
          <a:bodyPr/>
          <a:lstStyle/>
          <a:p>
            <a:r>
              <a:rPr lang="tr-TR" sz="2000" b="1" dirty="0"/>
              <a:t>Hazırlık / Güdüleme</a:t>
            </a:r>
            <a:endParaRPr lang="tr-TR" sz="2000" dirty="0"/>
          </a:p>
          <a:p>
            <a:pPr lvl="1"/>
            <a:r>
              <a:rPr lang="tr-TR" sz="1800" dirty="0"/>
              <a:t>Konunun amacı açıklanır.</a:t>
            </a:r>
          </a:p>
          <a:p>
            <a:pPr lvl="1"/>
            <a:r>
              <a:rPr lang="tr-TR" sz="1800" dirty="0"/>
              <a:t>Öğrencilerin dikkatini çekici giriş yapılır.</a:t>
            </a:r>
          </a:p>
          <a:p>
            <a:r>
              <a:rPr lang="tr-TR" sz="2000" b="1" dirty="0"/>
              <a:t>Sunum (Model Olma)</a:t>
            </a:r>
            <a:endParaRPr lang="tr-TR" sz="2000" dirty="0"/>
          </a:p>
          <a:p>
            <a:pPr lvl="1"/>
            <a:r>
              <a:rPr lang="tr-TR" sz="1800" dirty="0"/>
              <a:t>Öğretmen hedef davranışı veya bilgiyi </a:t>
            </a:r>
            <a:r>
              <a:rPr lang="tr-TR" sz="1800" b="1" dirty="0"/>
              <a:t>adım adım gösterir/açıklar</a:t>
            </a:r>
            <a:r>
              <a:rPr lang="tr-TR" sz="1800" dirty="0"/>
              <a:t>.</a:t>
            </a:r>
          </a:p>
          <a:p>
            <a:pPr lvl="1"/>
            <a:r>
              <a:rPr lang="tr-TR" sz="1800" dirty="0"/>
              <a:t>Net ve anlaşılır bir dil kullanılır.</a:t>
            </a:r>
          </a:p>
          <a:p>
            <a:r>
              <a:rPr lang="tr-TR" sz="2000" b="1" dirty="0"/>
              <a:t>Rehberli Uygulama</a:t>
            </a:r>
            <a:endParaRPr lang="tr-TR" sz="2000" dirty="0"/>
          </a:p>
          <a:p>
            <a:pPr lvl="1"/>
            <a:r>
              <a:rPr lang="tr-TR" sz="1800" dirty="0"/>
              <a:t>Öğrenciler öğretmenin yönlendirmesiyle uygulama yapar.</a:t>
            </a:r>
          </a:p>
          <a:p>
            <a:pPr lvl="1"/>
            <a:r>
              <a:rPr lang="tr-TR" sz="1800" dirty="0"/>
              <a:t>Öğretmen, hataları anında düzeltir.</a:t>
            </a:r>
          </a:p>
          <a:p>
            <a:r>
              <a:rPr lang="tr-TR" sz="2000" b="1" dirty="0"/>
              <a:t>Bağımsız Uygulama</a:t>
            </a:r>
            <a:endParaRPr lang="tr-TR" sz="2000" dirty="0"/>
          </a:p>
          <a:p>
            <a:pPr lvl="1"/>
            <a:r>
              <a:rPr lang="tr-TR" sz="1800" dirty="0"/>
              <a:t>Öğrenciler </a:t>
            </a:r>
            <a:r>
              <a:rPr lang="tr-TR" sz="1800" dirty="0" err="1"/>
              <a:t>yönergesiz</a:t>
            </a:r>
            <a:r>
              <a:rPr lang="tr-TR" sz="1800" dirty="0"/>
              <a:t> olarak beceriyi uygular.</a:t>
            </a:r>
          </a:p>
          <a:p>
            <a:pPr lvl="1"/>
            <a:r>
              <a:rPr lang="tr-TR" sz="1800" dirty="0"/>
              <a:t>Öğretmen gözlemler ve değerlendirme yapar.</a:t>
            </a:r>
          </a:p>
          <a:p>
            <a:r>
              <a:rPr lang="tr-TR" sz="2000" b="1" dirty="0"/>
              <a:t>Genelleme ve Pekiştirme</a:t>
            </a:r>
            <a:endParaRPr lang="tr-TR" sz="2000" dirty="0"/>
          </a:p>
          <a:p>
            <a:pPr lvl="1"/>
            <a:r>
              <a:rPr lang="tr-TR" sz="1800" dirty="0"/>
              <a:t>Öğrenilen beceri farklı durum ve ortamlarda tekrar ettirilir.</a:t>
            </a:r>
          </a:p>
          <a:p>
            <a:pPr marL="0" indent="0">
              <a:buNone/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13460286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3F52AE-46FD-7142-C44D-303E2F0B7F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068EEF13-586E-078B-192F-8ED2C2027D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548680"/>
            <a:ext cx="6840760" cy="531813"/>
          </a:xfrm>
        </p:spPr>
        <p:txBody>
          <a:bodyPr/>
          <a:lstStyle/>
          <a:p>
            <a:r>
              <a:rPr lang="tr-TR" sz="2800" b="1" dirty="0">
                <a:solidFill>
                  <a:schemeClr val="accent1"/>
                </a:solidFill>
              </a:rPr>
              <a:t>Doğrudan Öğretimde Kullanılan Teknikler</a:t>
            </a:r>
            <a:endParaRPr lang="tr-TR" altLang="tr-TR" sz="28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DDC5BA7E-73D1-4ABB-116B-5CD3135D894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9FEBE45E-5EC4-3651-37DB-812BEFAD9166}"/>
              </a:ext>
            </a:extLst>
          </p:cNvPr>
          <p:cNvSpPr/>
          <p:nvPr/>
        </p:nvSpPr>
        <p:spPr>
          <a:xfrm>
            <a:off x="8202613" y="2132856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27B3374-5658-3570-D43A-25A128E2CBA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23528" y="1556792"/>
            <a:ext cx="7772400" cy="4105275"/>
          </a:xfrm>
        </p:spPr>
        <p:txBody>
          <a:bodyPr/>
          <a:lstStyle/>
          <a:p>
            <a:r>
              <a:rPr lang="tr-TR" b="1" dirty="0"/>
              <a:t>Model Olma:</a:t>
            </a:r>
            <a:r>
              <a:rPr lang="tr-TR" dirty="0"/>
              <a:t> Öğretmen davranışı gösterir.</a:t>
            </a:r>
          </a:p>
          <a:p>
            <a:r>
              <a:rPr lang="tr-TR" b="1" dirty="0"/>
              <a:t>Soru-Cevap:</a:t>
            </a:r>
            <a:r>
              <a:rPr lang="tr-TR" dirty="0"/>
              <a:t> Öğrencilerin aktif katılımı sağlanır.</a:t>
            </a:r>
          </a:p>
          <a:p>
            <a:r>
              <a:rPr lang="tr-TR" b="1" dirty="0"/>
              <a:t>Yönlendirme (</a:t>
            </a:r>
            <a:r>
              <a:rPr lang="tr-TR" b="1" dirty="0" err="1"/>
              <a:t>Prompting</a:t>
            </a:r>
            <a:r>
              <a:rPr lang="tr-TR" b="1" dirty="0"/>
              <a:t>):</a:t>
            </a:r>
            <a:r>
              <a:rPr lang="tr-TR" dirty="0"/>
              <a:t> Öğrencinin doğru tepkisine yardımcı olunur.</a:t>
            </a:r>
          </a:p>
          <a:p>
            <a:r>
              <a:rPr lang="tr-TR" b="1" dirty="0"/>
              <a:t>Anında Dönüt:</a:t>
            </a:r>
            <a:r>
              <a:rPr lang="tr-TR" dirty="0"/>
              <a:t> Doğru cevap pekiştirilir, yanlış cevap düzeltilir.</a:t>
            </a:r>
          </a:p>
          <a:p>
            <a:r>
              <a:rPr lang="tr-TR" b="1" dirty="0"/>
              <a:t>Tekrar ve Alıştırma:</a:t>
            </a:r>
            <a:r>
              <a:rPr lang="tr-TR" dirty="0"/>
              <a:t> Öğrencinin beceriyi pekiştirmesi sağlanır.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508976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7BE0E6-FEA7-182A-D49A-A8D897983F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D81118A3-F1F8-6F73-839F-B9B4EB7311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0969" y="404664"/>
            <a:ext cx="6840760" cy="531813"/>
          </a:xfrm>
        </p:spPr>
        <p:txBody>
          <a:bodyPr/>
          <a:lstStyle/>
          <a:p>
            <a:r>
              <a:rPr lang="tr-TR" sz="2800" b="1" dirty="0">
                <a:solidFill>
                  <a:schemeClr val="accent1"/>
                </a:solidFill>
              </a:rPr>
              <a:t>Avantajları</a:t>
            </a:r>
            <a:endParaRPr lang="tr-TR" altLang="tr-TR" sz="28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891EEF76-8242-6060-FCC7-C313C87C362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A9DC8DF2-E381-7717-52C4-E0F08B4529DB}"/>
              </a:ext>
            </a:extLst>
          </p:cNvPr>
          <p:cNvSpPr/>
          <p:nvPr/>
        </p:nvSpPr>
        <p:spPr>
          <a:xfrm>
            <a:off x="8418378" y="2420888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5DAFD14-1A41-9D68-0F05-E238653C668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92008" y="1296243"/>
            <a:ext cx="7772400" cy="4105275"/>
          </a:xfrm>
        </p:spPr>
        <p:txBody>
          <a:bodyPr/>
          <a:lstStyle/>
          <a:p>
            <a:pPr marL="0" indent="0">
              <a:buNone/>
            </a:pPr>
            <a:r>
              <a:rPr lang="tr-TR" dirty="0"/>
              <a:t>✅ Öğrencinin </a:t>
            </a:r>
            <a:r>
              <a:rPr lang="tr-TR" b="1" dirty="0"/>
              <a:t>aktif katılımını</a:t>
            </a:r>
            <a:r>
              <a:rPr lang="tr-TR" dirty="0"/>
              <a:t> sağlar.</a:t>
            </a:r>
            <a:br>
              <a:rPr lang="tr-TR" dirty="0"/>
            </a:br>
            <a:r>
              <a:rPr lang="tr-TR" dirty="0"/>
              <a:t>✅ Karmaşık beceriler adım adım öğretilir.</a:t>
            </a:r>
            <a:br>
              <a:rPr lang="tr-TR" dirty="0"/>
            </a:br>
            <a:r>
              <a:rPr lang="tr-TR" dirty="0"/>
              <a:t>✅ Özellikle </a:t>
            </a:r>
            <a:r>
              <a:rPr lang="tr-TR" b="1" dirty="0"/>
              <a:t>özel eğitim ve temel beceri öğretiminde</a:t>
            </a:r>
            <a:r>
              <a:rPr lang="tr-TR" dirty="0"/>
              <a:t> 	çok etkilidir.</a:t>
            </a:r>
            <a:br>
              <a:rPr lang="tr-TR" dirty="0"/>
            </a:br>
            <a:r>
              <a:rPr lang="tr-TR" dirty="0"/>
              <a:t>✅ Öğrenciye </a:t>
            </a:r>
            <a:r>
              <a:rPr lang="tr-TR" b="1" dirty="0"/>
              <a:t>anında dönüt</a:t>
            </a:r>
            <a:r>
              <a:rPr lang="tr-TR" dirty="0"/>
              <a:t> verildiği için yanlış öğrenme 	riski azalır.</a:t>
            </a:r>
            <a:br>
              <a:rPr lang="tr-TR" dirty="0"/>
            </a:br>
            <a:r>
              <a:rPr lang="tr-TR" dirty="0"/>
              <a:t>✅ Başarı duygusu öğrencinin motivasyonunu artırır.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601894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D63D51-5D68-3521-425C-3870374039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9F351E92-0383-DB0B-5422-8F2924EA86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082" y="404664"/>
            <a:ext cx="6840760" cy="531813"/>
          </a:xfrm>
        </p:spPr>
        <p:txBody>
          <a:bodyPr/>
          <a:lstStyle/>
          <a:p>
            <a:r>
              <a:rPr lang="tr-TR" sz="2800" b="1" dirty="0">
                <a:solidFill>
                  <a:schemeClr val="accent1"/>
                </a:solidFill>
              </a:rPr>
              <a:t>Dezavantajları</a:t>
            </a:r>
            <a:endParaRPr lang="tr-TR" altLang="tr-TR" sz="28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4D2FB9CD-69AC-445E-A0FB-18493942CD8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3F293A2D-A3AB-C808-9ED0-3A654AD23DB0}"/>
              </a:ext>
            </a:extLst>
          </p:cNvPr>
          <p:cNvSpPr/>
          <p:nvPr/>
        </p:nvSpPr>
        <p:spPr>
          <a:xfrm>
            <a:off x="8418378" y="2420888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C3C39F0-89F5-BC1C-5FF2-C5DC1DDB331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46082" y="1376362"/>
            <a:ext cx="7772400" cy="4105275"/>
          </a:xfrm>
        </p:spPr>
        <p:txBody>
          <a:bodyPr/>
          <a:lstStyle/>
          <a:p>
            <a:pPr marL="0" indent="0">
              <a:buNone/>
            </a:pPr>
            <a:r>
              <a:rPr lang="tr-TR" dirty="0"/>
              <a:t>⚠️ Öğretmen merkezli olduğu için bazı durumlarda öğrencinin </a:t>
            </a:r>
            <a:r>
              <a:rPr lang="tr-TR" b="1" dirty="0"/>
              <a:t>yaratıcılığını sınırlayabilir</a:t>
            </a:r>
            <a:r>
              <a:rPr lang="tr-TR" dirty="0"/>
              <a:t>.</a:t>
            </a:r>
            <a:br>
              <a:rPr lang="tr-TR" dirty="0"/>
            </a:br>
            <a:r>
              <a:rPr lang="tr-TR" dirty="0"/>
              <a:t>⚠️ Sürekli tekrar ve alıştırma, bazı öğrenciler için </a:t>
            </a:r>
            <a:r>
              <a:rPr lang="tr-TR" b="1" dirty="0"/>
              <a:t>sıkıcı</a:t>
            </a:r>
            <a:r>
              <a:rPr lang="tr-TR" dirty="0"/>
              <a:t> olabilir.</a:t>
            </a:r>
            <a:br>
              <a:rPr lang="tr-TR" dirty="0"/>
            </a:br>
            <a:r>
              <a:rPr lang="tr-TR" dirty="0"/>
              <a:t>⚠️ Daha çok </a:t>
            </a:r>
            <a:r>
              <a:rPr lang="tr-TR" b="1" dirty="0"/>
              <a:t>bilişsel/akademik becerilere</a:t>
            </a:r>
            <a:r>
              <a:rPr lang="tr-TR" dirty="0"/>
              <a:t> yöneliktir, duyuşsal alanı sınırlı destekler.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852111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68B541-7345-404D-BC6C-9821B9EB90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AB64A8AD-E4DB-DF9E-A4C2-650E6FA04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2008" y="345670"/>
            <a:ext cx="6840760" cy="531813"/>
          </a:xfrm>
        </p:spPr>
        <p:txBody>
          <a:bodyPr/>
          <a:lstStyle/>
          <a:p>
            <a:r>
              <a:rPr lang="tr-TR" sz="2800" b="1" dirty="0">
                <a:solidFill>
                  <a:schemeClr val="accent1"/>
                </a:solidFill>
              </a:rPr>
              <a:t>Kullanım Alanları</a:t>
            </a:r>
            <a:endParaRPr lang="tr-TR" altLang="tr-TR" sz="28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4941CFF6-2A00-C2B9-FA92-EDBE710B7AF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98A76C87-C336-0E91-BBEA-88ED84900310}"/>
              </a:ext>
            </a:extLst>
          </p:cNvPr>
          <p:cNvSpPr/>
          <p:nvPr/>
        </p:nvSpPr>
        <p:spPr>
          <a:xfrm>
            <a:off x="8509898" y="2420888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E06989C-599D-210A-6D8F-6671811B707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92008" y="1296243"/>
            <a:ext cx="7772400" cy="4105275"/>
          </a:xfrm>
        </p:spPr>
        <p:txBody>
          <a:bodyPr/>
          <a:lstStyle/>
          <a:p>
            <a:r>
              <a:rPr lang="tr-TR" dirty="0"/>
              <a:t>Okuma-yazma öğretimi</a:t>
            </a:r>
          </a:p>
          <a:p>
            <a:r>
              <a:rPr lang="tr-TR" dirty="0"/>
              <a:t>Matematik işlemleri</a:t>
            </a:r>
          </a:p>
          <a:p>
            <a:r>
              <a:rPr lang="tr-TR" dirty="0"/>
              <a:t>Dil öğretimi</a:t>
            </a:r>
          </a:p>
          <a:p>
            <a:r>
              <a:rPr lang="tr-TR" dirty="0"/>
              <a:t>Özel eğitimde öz bakım becerileri</a:t>
            </a:r>
          </a:p>
          <a:p>
            <a:r>
              <a:rPr lang="tr-TR" dirty="0"/>
              <a:t>Temel akademik becerilerin kazandırılması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421072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24C47B-780B-101C-E3D6-E30B5F5EB0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3822D575-C06E-3CAC-AC35-FE1F80F10C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404664"/>
            <a:ext cx="6840760" cy="531813"/>
          </a:xfrm>
        </p:spPr>
        <p:txBody>
          <a:bodyPr/>
          <a:lstStyle/>
          <a:p>
            <a:r>
              <a:rPr lang="tr-TR" sz="2000" b="1" dirty="0">
                <a:solidFill>
                  <a:srgbClr val="FF0000"/>
                </a:solidFill>
              </a:rPr>
              <a:t>Ayrık Denemelerle Öğretim (</a:t>
            </a:r>
            <a:r>
              <a:rPr lang="tr-TR" sz="2000" b="1" dirty="0" err="1">
                <a:solidFill>
                  <a:srgbClr val="FF0000"/>
                </a:solidFill>
              </a:rPr>
              <a:t>Discrete</a:t>
            </a:r>
            <a:r>
              <a:rPr lang="tr-TR" sz="2000" b="1" dirty="0">
                <a:solidFill>
                  <a:srgbClr val="FF0000"/>
                </a:solidFill>
              </a:rPr>
              <a:t> Trial Training - DTT)</a:t>
            </a:r>
            <a:endParaRPr lang="tr-TR" altLang="tr-TR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14109DEE-3C68-0935-29F7-11A13433F7D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F9ADAE97-9F89-6018-9FC1-E0CB11B5CF1B}"/>
              </a:ext>
            </a:extLst>
          </p:cNvPr>
          <p:cNvSpPr/>
          <p:nvPr/>
        </p:nvSpPr>
        <p:spPr>
          <a:xfrm>
            <a:off x="8418378" y="1916832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86E5581-812F-9189-0A74-D453AE940A0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5248" y="1484784"/>
            <a:ext cx="8023101" cy="2273462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tr-TR" sz="2000" b="1" dirty="0"/>
              <a:t>Ayrık Denemelerle Öğretim (</a:t>
            </a:r>
            <a:r>
              <a:rPr lang="tr-TR" sz="2000" b="1" dirty="0" err="1"/>
              <a:t>Discrete</a:t>
            </a:r>
            <a:r>
              <a:rPr lang="tr-TR" sz="2000" b="1" dirty="0"/>
              <a:t> Trial Training, DTT)</a:t>
            </a:r>
            <a:r>
              <a:rPr lang="tr-TR" sz="2000" dirty="0"/>
              <a:t>; özellikle </a:t>
            </a:r>
            <a:r>
              <a:rPr lang="tr-TR" sz="2000" b="1" dirty="0"/>
              <a:t>uygulamalı davranış analizi (ABA)</a:t>
            </a:r>
            <a:r>
              <a:rPr lang="tr-TR" sz="2000" dirty="0"/>
              <a:t> temelli bir öğretim yöntemidir. Karmaşık becerilerin, küçük ve öğretilebilir adımlara bölünerek </a:t>
            </a:r>
            <a:r>
              <a:rPr lang="tr-TR" sz="2000" b="1" dirty="0"/>
              <a:t>sistematik şekilde tekrarlarla</a:t>
            </a:r>
            <a:r>
              <a:rPr lang="tr-TR" sz="2000" dirty="0"/>
              <a:t> öğretilmesini amaçlar.</a:t>
            </a:r>
          </a:p>
        </p:txBody>
      </p:sp>
    </p:spTree>
    <p:extLst>
      <p:ext uri="{BB962C8B-B14F-4D97-AF65-F5344CB8AC3E}">
        <p14:creationId xmlns:p14="http://schemas.microsoft.com/office/powerpoint/2010/main" val="8083629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DA4705-C27F-CC86-B122-FA9508699B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3D3C8940-0968-619B-BBB4-CAB1B0F4C8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7949" y="380441"/>
            <a:ext cx="6840760" cy="531813"/>
          </a:xfrm>
        </p:spPr>
        <p:txBody>
          <a:bodyPr/>
          <a:lstStyle/>
          <a:p>
            <a:r>
              <a:rPr lang="tr-TR" sz="2800" b="1" dirty="0" err="1">
                <a:solidFill>
                  <a:schemeClr val="accent1"/>
                </a:solidFill>
              </a:rPr>
              <a:t>DTT’nin</a:t>
            </a:r>
            <a:r>
              <a:rPr lang="tr-TR" sz="2800" b="1" dirty="0">
                <a:solidFill>
                  <a:schemeClr val="accent1"/>
                </a:solidFill>
              </a:rPr>
              <a:t> Temel Özellikleri</a:t>
            </a:r>
            <a:endParaRPr lang="tr-TR" altLang="tr-TR" sz="28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705EA4C3-794A-A0DC-78DD-A2E536C8B38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C120FDF4-4965-BFAD-EE40-EE55DD19A4FB}"/>
              </a:ext>
            </a:extLst>
          </p:cNvPr>
          <p:cNvSpPr/>
          <p:nvPr/>
        </p:nvSpPr>
        <p:spPr>
          <a:xfrm>
            <a:off x="8418378" y="2564904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034512B-F9EE-7F71-3CEE-36E83645D1E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23528" y="1484784"/>
            <a:ext cx="7772400" cy="4105275"/>
          </a:xfrm>
        </p:spPr>
        <p:txBody>
          <a:bodyPr/>
          <a:lstStyle/>
          <a:p>
            <a:pPr algn="just"/>
            <a:r>
              <a:rPr lang="tr-TR" dirty="0"/>
              <a:t>Öğretim, </a:t>
            </a:r>
            <a:r>
              <a:rPr lang="tr-TR" b="1" dirty="0"/>
              <a:t>net ve yapılandırılmış</a:t>
            </a:r>
            <a:r>
              <a:rPr lang="tr-TR" dirty="0"/>
              <a:t> denemeler (</a:t>
            </a:r>
            <a:r>
              <a:rPr lang="tr-TR" dirty="0" err="1"/>
              <a:t>trials</a:t>
            </a:r>
            <a:r>
              <a:rPr lang="tr-TR" dirty="0"/>
              <a:t>) şeklinde yapılır.</a:t>
            </a:r>
          </a:p>
          <a:p>
            <a:pPr algn="just"/>
            <a:r>
              <a:rPr lang="tr-TR" dirty="0"/>
              <a:t>Her deneme </a:t>
            </a:r>
            <a:r>
              <a:rPr lang="tr-TR" b="1" dirty="0"/>
              <a:t>başlangıç (uyarıcı), öğrenci tepkisi, sonuç (dönüt/pekiştirme)</a:t>
            </a:r>
            <a:r>
              <a:rPr lang="tr-TR" dirty="0"/>
              <a:t> adımlarını içerir.</a:t>
            </a:r>
          </a:p>
          <a:p>
            <a:pPr algn="just"/>
            <a:r>
              <a:rPr lang="tr-TR" dirty="0"/>
              <a:t>Öğrenme, </a:t>
            </a:r>
            <a:r>
              <a:rPr lang="tr-TR" b="1" dirty="0"/>
              <a:t>çoklu tekrar</a:t>
            </a:r>
            <a:r>
              <a:rPr lang="tr-TR" dirty="0"/>
              <a:t> ve </a:t>
            </a:r>
            <a:r>
              <a:rPr lang="tr-TR" b="1" dirty="0"/>
              <a:t>sistematik pekiştirme</a:t>
            </a:r>
            <a:r>
              <a:rPr lang="tr-TR" dirty="0"/>
              <a:t> ile gerçekleşir.</a:t>
            </a:r>
          </a:p>
          <a:p>
            <a:pPr algn="just"/>
            <a:r>
              <a:rPr lang="tr-TR" dirty="0"/>
              <a:t>Yanlış tepkilerde hemen </a:t>
            </a:r>
            <a:r>
              <a:rPr lang="tr-TR" b="1" dirty="0"/>
              <a:t>düzeltici geri bildirim</a:t>
            </a:r>
            <a:r>
              <a:rPr lang="tr-TR" dirty="0"/>
              <a:t> verilir.</a:t>
            </a:r>
          </a:p>
          <a:p>
            <a:pPr algn="just"/>
            <a:r>
              <a:rPr lang="tr-TR" dirty="0"/>
              <a:t>Öğrenilen beceriler genelleme çalışmalarıyla günlük yaşama aktarılır.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998224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5A6B8C-FF20-3959-3414-C1445D0FC5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9AD4B9D0-01D6-0F6B-D5B1-54D2A9FA4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416445"/>
            <a:ext cx="6991312" cy="531813"/>
          </a:xfrm>
        </p:spPr>
        <p:txBody>
          <a:bodyPr/>
          <a:lstStyle/>
          <a:p>
            <a:r>
              <a:rPr lang="tr-TR" sz="2800" b="1" dirty="0">
                <a:solidFill>
                  <a:srgbClr val="FF0000"/>
                </a:solidFill>
              </a:rPr>
              <a:t>Öğretim Yöntemleri ile İlgili Temel Kavramlar</a:t>
            </a:r>
            <a:endParaRPr lang="tr-TR" altLang="tr-TR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9A40D2F4-3DB7-E3DA-7834-390C701E94A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BBC9C3CC-61D5-6815-9C70-85D9F4DFC747}"/>
              </a:ext>
            </a:extLst>
          </p:cNvPr>
          <p:cNvSpPr/>
          <p:nvPr/>
        </p:nvSpPr>
        <p:spPr>
          <a:xfrm>
            <a:off x="8418378" y="2725736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AB31137-95E0-DBE0-5772-8AE013951FF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9512" y="1556792"/>
            <a:ext cx="8064896" cy="3960440"/>
          </a:xfrm>
        </p:spPr>
        <p:txBody>
          <a:bodyPr/>
          <a:lstStyle/>
          <a:p>
            <a:r>
              <a:rPr lang="tr-TR" sz="2800" b="1" dirty="0">
                <a:solidFill>
                  <a:srgbClr val="FF0000"/>
                </a:solidFill>
              </a:rPr>
              <a:t>Öğrenen Merkezlilik</a:t>
            </a:r>
          </a:p>
          <a:p>
            <a:r>
              <a:rPr lang="tr-TR" sz="2800" dirty="0"/>
              <a:t>Öğretim süreci, öğrencinin ihtiyaçlarına, ilgi ve becerilerine göre planlanır.</a:t>
            </a:r>
          </a:p>
          <a:p>
            <a:r>
              <a:rPr lang="tr-TR" sz="2800" dirty="0"/>
              <a:t>Öğrencinin aktif katılımı sağlanır, sadece öğretmenin anlattığı pasif bir süreç olmaz.</a:t>
            </a:r>
          </a:p>
          <a:p>
            <a:r>
              <a:rPr lang="tr-TR" sz="2800" u="sng" dirty="0"/>
              <a:t>Oturarak voleybolda örnek: </a:t>
            </a:r>
            <a:r>
              <a:rPr lang="tr-TR" sz="2800" dirty="0"/>
              <a:t>Sporcuların engel durumuna uygun pas veya servis çalışmaları seçmek.</a:t>
            </a:r>
          </a:p>
        </p:txBody>
      </p:sp>
    </p:spTree>
    <p:extLst>
      <p:ext uri="{BB962C8B-B14F-4D97-AF65-F5344CB8AC3E}">
        <p14:creationId xmlns:p14="http://schemas.microsoft.com/office/powerpoint/2010/main" val="27201116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89EE3A-4ECC-1699-1095-38E2B31DEF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F4CAF5DF-88FC-5AAF-2F8B-E00BA09A95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3715" y="339723"/>
            <a:ext cx="6840760" cy="531813"/>
          </a:xfrm>
        </p:spPr>
        <p:txBody>
          <a:bodyPr/>
          <a:lstStyle/>
          <a:p>
            <a:r>
              <a:rPr lang="tr-TR" sz="2800" b="1" dirty="0">
                <a:solidFill>
                  <a:schemeClr val="accent1"/>
                </a:solidFill>
              </a:rPr>
              <a:t>Bir Ayrık Denemenin Yapısı</a:t>
            </a:r>
            <a:endParaRPr lang="tr-TR" altLang="tr-TR" sz="28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7BDD32A5-1E19-6B93-D51E-D389D83DBC3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528E3C68-F93C-053B-9B1F-EF40D2AA55F4}"/>
              </a:ext>
            </a:extLst>
          </p:cNvPr>
          <p:cNvSpPr/>
          <p:nvPr/>
        </p:nvSpPr>
        <p:spPr>
          <a:xfrm>
            <a:off x="8202613" y="2132856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3F32440-97ED-28C9-A696-BD58F0534D2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73715" y="1052736"/>
            <a:ext cx="7772400" cy="4968552"/>
          </a:xfrm>
        </p:spPr>
        <p:txBody>
          <a:bodyPr/>
          <a:lstStyle/>
          <a:p>
            <a:r>
              <a:rPr lang="tr-TR" sz="2000" dirty="0"/>
              <a:t>Her DTT döngüsü şu 5 adımdan oluşur:</a:t>
            </a:r>
          </a:p>
          <a:p>
            <a:r>
              <a:rPr lang="tr-TR" sz="2000" b="1" dirty="0"/>
              <a:t>Talimat / Uyarıcı (</a:t>
            </a:r>
            <a:r>
              <a:rPr lang="tr-TR" sz="2000" b="1" dirty="0" err="1"/>
              <a:t>Instruction</a:t>
            </a:r>
            <a:r>
              <a:rPr lang="tr-TR" sz="2000" b="1" dirty="0"/>
              <a:t>/Stimulus)</a:t>
            </a:r>
            <a:endParaRPr lang="tr-TR" sz="2000" dirty="0"/>
          </a:p>
          <a:p>
            <a:pPr lvl="1"/>
            <a:r>
              <a:rPr lang="tr-TR" sz="1800" dirty="0"/>
              <a:t>Öğretmen, öğrenciye açık ve net bir yönerge verir.</a:t>
            </a:r>
          </a:p>
          <a:p>
            <a:pPr lvl="1"/>
            <a:r>
              <a:rPr lang="tr-TR" sz="1800" dirty="0"/>
              <a:t>Örn: “Topu bana ver.”</a:t>
            </a:r>
          </a:p>
          <a:p>
            <a:r>
              <a:rPr lang="tr-TR" sz="2000" b="1" dirty="0"/>
              <a:t>İpucu Sunma (</a:t>
            </a:r>
            <a:r>
              <a:rPr lang="tr-TR" sz="2000" b="1" dirty="0" err="1"/>
              <a:t>Prompting</a:t>
            </a:r>
            <a:r>
              <a:rPr lang="tr-TR" sz="2000" b="1" dirty="0"/>
              <a:t>)</a:t>
            </a:r>
            <a:endParaRPr lang="tr-TR" sz="2000" dirty="0"/>
          </a:p>
          <a:p>
            <a:pPr lvl="1"/>
            <a:r>
              <a:rPr lang="tr-TR" sz="1800" dirty="0"/>
              <a:t>Öğrencinin doğru tepki vermesine yardımcı olacak ipucu sunulur (gerektiğinde).</a:t>
            </a:r>
          </a:p>
          <a:p>
            <a:pPr lvl="1"/>
            <a:r>
              <a:rPr lang="tr-TR" sz="1800" dirty="0"/>
              <a:t>Örn: Topu işaret etme veya öğrencinin elini yönlendirme.</a:t>
            </a:r>
          </a:p>
          <a:p>
            <a:r>
              <a:rPr lang="tr-TR" sz="2000" b="1" dirty="0"/>
              <a:t>Öğrenci Tepkisi (</a:t>
            </a:r>
            <a:r>
              <a:rPr lang="tr-TR" sz="2000" b="1" dirty="0" err="1"/>
              <a:t>Response</a:t>
            </a:r>
            <a:r>
              <a:rPr lang="tr-TR" sz="2000" b="1" dirty="0"/>
              <a:t>)</a:t>
            </a:r>
            <a:endParaRPr lang="tr-TR" sz="2000" dirty="0"/>
          </a:p>
          <a:p>
            <a:pPr lvl="1"/>
            <a:r>
              <a:rPr lang="tr-TR" sz="1800" dirty="0"/>
              <a:t>Öğrenci talimata bir yanıt verir (doğru, yanlış ya da tepkisiz).</a:t>
            </a:r>
          </a:p>
          <a:p>
            <a:r>
              <a:rPr lang="tr-TR" sz="2000" b="1" dirty="0"/>
              <a:t>Sonuç / Pekiştirme (</a:t>
            </a:r>
            <a:r>
              <a:rPr lang="tr-TR" sz="2000" b="1" dirty="0" err="1"/>
              <a:t>Consequence</a:t>
            </a:r>
            <a:r>
              <a:rPr lang="tr-TR" sz="2000" b="1" dirty="0"/>
              <a:t>)</a:t>
            </a:r>
            <a:endParaRPr lang="tr-TR" sz="2000" dirty="0"/>
          </a:p>
          <a:p>
            <a:pPr lvl="1"/>
            <a:r>
              <a:rPr lang="tr-TR" sz="1800" dirty="0"/>
              <a:t>Doğru tepki → ödül/pekiştirme (ör. övgü, oyuncak, yiyecek).</a:t>
            </a:r>
          </a:p>
          <a:p>
            <a:pPr lvl="1"/>
            <a:r>
              <a:rPr lang="tr-TR" sz="1800" dirty="0"/>
              <a:t>Yanlış tepki → düzeltme yapılır ve tekrar deneme yapılır.</a:t>
            </a:r>
          </a:p>
          <a:p>
            <a:r>
              <a:rPr lang="tr-TR" sz="2000" b="1" dirty="0"/>
              <a:t>Kısa Ara (Inter-</a:t>
            </a:r>
            <a:r>
              <a:rPr lang="tr-TR" sz="2000" b="1" dirty="0" err="1"/>
              <a:t>trial</a:t>
            </a:r>
            <a:r>
              <a:rPr lang="tr-TR" sz="2000" b="1" dirty="0"/>
              <a:t> </a:t>
            </a:r>
            <a:r>
              <a:rPr lang="tr-TR" sz="2000" b="1" dirty="0" err="1"/>
              <a:t>Interval</a:t>
            </a:r>
            <a:r>
              <a:rPr lang="tr-TR" sz="2000" b="1" dirty="0"/>
              <a:t>)</a:t>
            </a:r>
            <a:endParaRPr lang="tr-TR" sz="2000" dirty="0"/>
          </a:p>
          <a:p>
            <a:pPr lvl="1"/>
            <a:r>
              <a:rPr lang="tr-TR" sz="1800" dirty="0"/>
              <a:t>Bir deneme biter, kısa bir ara verilir, ardından yeni deneme başlar.</a:t>
            </a:r>
          </a:p>
          <a:p>
            <a:pPr marL="0" indent="0">
              <a:buNone/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82258373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A58681-3ABF-7ACD-A71B-98A8AC642D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5F8D1B86-0C3D-762C-3BB5-91A7C7743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202" y="396115"/>
            <a:ext cx="6840760" cy="531813"/>
          </a:xfrm>
        </p:spPr>
        <p:txBody>
          <a:bodyPr/>
          <a:lstStyle/>
          <a:p>
            <a:r>
              <a:rPr lang="tr-TR" sz="2800" b="1" dirty="0">
                <a:solidFill>
                  <a:schemeClr val="accent1"/>
                </a:solidFill>
              </a:rPr>
              <a:t>DTT Uygulama Süreci</a:t>
            </a:r>
            <a:endParaRPr lang="tr-TR" altLang="tr-TR" sz="28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AC82BF00-1B09-7A69-D3F3-6B01CE9EB0B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36E306BF-7C59-A0CA-1C75-2B417AB8DC5A}"/>
              </a:ext>
            </a:extLst>
          </p:cNvPr>
          <p:cNvSpPr/>
          <p:nvPr/>
        </p:nvSpPr>
        <p:spPr>
          <a:xfrm>
            <a:off x="8202613" y="2132856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DB0DF7E-3CB0-0534-604E-B407EFDB7A9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68055" y="1196752"/>
            <a:ext cx="7772400" cy="5184576"/>
          </a:xfrm>
        </p:spPr>
        <p:txBody>
          <a:bodyPr/>
          <a:lstStyle/>
          <a:p>
            <a:r>
              <a:rPr lang="tr-TR" b="1" dirty="0"/>
              <a:t>Hedef Beceriyi Belirleme</a:t>
            </a:r>
            <a:endParaRPr lang="tr-TR" dirty="0"/>
          </a:p>
          <a:p>
            <a:pPr lvl="1"/>
            <a:r>
              <a:rPr lang="tr-TR" dirty="0"/>
              <a:t>Öğretilecek beceri küçük adımlara bölünür (görev analizi).</a:t>
            </a:r>
          </a:p>
          <a:p>
            <a:r>
              <a:rPr lang="tr-TR" b="1" dirty="0"/>
              <a:t>Denemelerin Planlanması</a:t>
            </a:r>
            <a:endParaRPr lang="tr-TR" dirty="0"/>
          </a:p>
          <a:p>
            <a:pPr lvl="1"/>
            <a:r>
              <a:rPr lang="tr-TR" dirty="0"/>
              <a:t>Öğretim oturumunda çok sayıda tekrar yapılır (örneğin 10-20 deneme).</a:t>
            </a:r>
          </a:p>
          <a:p>
            <a:r>
              <a:rPr lang="tr-TR" b="1" dirty="0"/>
              <a:t>Pekiştirme Programı Kullanma</a:t>
            </a:r>
            <a:endParaRPr lang="tr-TR" dirty="0"/>
          </a:p>
          <a:p>
            <a:pPr lvl="1"/>
            <a:r>
              <a:rPr lang="tr-TR" dirty="0"/>
              <a:t>Doğru tepkiler hemen ödüllendirilir.</a:t>
            </a:r>
          </a:p>
          <a:p>
            <a:r>
              <a:rPr lang="tr-TR" b="1" dirty="0"/>
              <a:t>İpuçlarını Aşamalı Azaltma (</a:t>
            </a:r>
            <a:r>
              <a:rPr lang="tr-TR" b="1" dirty="0" err="1"/>
              <a:t>Fading</a:t>
            </a:r>
            <a:r>
              <a:rPr lang="tr-TR" b="1" dirty="0"/>
              <a:t>)</a:t>
            </a:r>
            <a:endParaRPr lang="tr-TR" dirty="0"/>
          </a:p>
          <a:p>
            <a:pPr lvl="1"/>
            <a:r>
              <a:rPr lang="tr-TR" dirty="0"/>
              <a:t>Öğrenci bağımsız hale gelene kadar ipuçları azaltılır.</a:t>
            </a:r>
          </a:p>
          <a:p>
            <a:r>
              <a:rPr lang="tr-TR" b="1" dirty="0"/>
              <a:t>Genelleme Çalışmaları</a:t>
            </a:r>
            <a:endParaRPr lang="tr-TR" dirty="0"/>
          </a:p>
          <a:p>
            <a:pPr lvl="1"/>
            <a:r>
              <a:rPr lang="tr-TR" dirty="0"/>
              <a:t>Öğrenilen beceri farklı kişiler, ortamlar ve materyallerle tekrar edilir.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546711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D4349F-A4D9-93AD-8BCD-3D88349F6C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D14516CA-0CAF-6E2A-98D5-169FD44F8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3528" y="365125"/>
            <a:ext cx="6840760" cy="531813"/>
          </a:xfrm>
        </p:spPr>
        <p:txBody>
          <a:bodyPr/>
          <a:lstStyle/>
          <a:p>
            <a:r>
              <a:rPr lang="tr-TR" sz="2800" b="1" dirty="0">
                <a:solidFill>
                  <a:schemeClr val="accent1"/>
                </a:solidFill>
              </a:rPr>
              <a:t>Avantajları</a:t>
            </a:r>
            <a:endParaRPr lang="tr-TR" altLang="tr-TR" sz="28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4196823C-9CD6-98D1-0789-2669B9B1216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403D820C-77A8-314C-1DF4-3163CEC95E2D}"/>
              </a:ext>
            </a:extLst>
          </p:cNvPr>
          <p:cNvSpPr/>
          <p:nvPr/>
        </p:nvSpPr>
        <p:spPr>
          <a:xfrm>
            <a:off x="8509898" y="2269009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60DFF53-4F55-D5AB-4118-6E0379386C3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92008" y="1196752"/>
            <a:ext cx="7772400" cy="4105275"/>
          </a:xfrm>
        </p:spPr>
        <p:txBody>
          <a:bodyPr/>
          <a:lstStyle/>
          <a:p>
            <a:pPr marL="0" indent="0">
              <a:buNone/>
            </a:pPr>
            <a:r>
              <a:rPr lang="tr-TR" dirty="0"/>
              <a:t>✅ Öğrenmeyi </a:t>
            </a:r>
            <a:r>
              <a:rPr lang="tr-TR" b="1" dirty="0"/>
              <a:t>sistematik</a:t>
            </a:r>
            <a:r>
              <a:rPr lang="tr-TR" dirty="0"/>
              <a:t> hale getirir.</a:t>
            </a:r>
            <a:br>
              <a:rPr lang="tr-TR" dirty="0"/>
            </a:br>
            <a:r>
              <a:rPr lang="tr-TR" dirty="0"/>
              <a:t>✅ Öğrencinin </a:t>
            </a:r>
            <a:r>
              <a:rPr lang="tr-TR" b="1" dirty="0"/>
              <a:t>yanlış yapma ihtimalini azaltır</a:t>
            </a:r>
            <a:r>
              <a:rPr lang="tr-TR" dirty="0"/>
              <a:t> (ipucu ve 	pekiştirme ile).</a:t>
            </a:r>
            <a:br>
              <a:rPr lang="tr-TR" dirty="0"/>
            </a:br>
            <a:r>
              <a:rPr lang="tr-TR" dirty="0"/>
              <a:t>✅ Karmaşık beceriler küçük parçalara bölünerek </a:t>
            </a:r>
            <a:r>
              <a:rPr lang="tr-TR" b="1" dirty="0"/>
              <a:t>öğrenmesi 	kolaylaştırılır</a:t>
            </a:r>
            <a:r>
              <a:rPr lang="tr-TR" dirty="0"/>
              <a:t>.</a:t>
            </a:r>
            <a:br>
              <a:rPr lang="tr-TR" dirty="0"/>
            </a:br>
            <a:r>
              <a:rPr lang="tr-TR" dirty="0"/>
              <a:t>✅ Başarıyı ölçmek kolaydır (deneme sayısı, doğru/yanlış kayıtları).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970602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880CD9-4CEF-FF39-F8BB-4F67C42EC5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AD6F9F64-521B-8A80-C09A-B3F3C3F8C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339723"/>
            <a:ext cx="6840760" cy="531813"/>
          </a:xfrm>
        </p:spPr>
        <p:txBody>
          <a:bodyPr/>
          <a:lstStyle/>
          <a:p>
            <a:r>
              <a:rPr lang="tr-TR" sz="2800" b="1" dirty="0">
                <a:solidFill>
                  <a:schemeClr val="accent1"/>
                </a:solidFill>
              </a:rPr>
              <a:t>Dezavantajları</a:t>
            </a:r>
            <a:endParaRPr lang="tr-TR" altLang="tr-TR" sz="28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CE690AD5-1736-BB4D-ED29-BCAFC3B751E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1D583D6D-86D0-1040-45EB-68BBEA5A3644}"/>
              </a:ext>
            </a:extLst>
          </p:cNvPr>
          <p:cNvSpPr/>
          <p:nvPr/>
        </p:nvSpPr>
        <p:spPr>
          <a:xfrm>
            <a:off x="8202613" y="2132856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BFB3B73-F5FF-FEA2-B6EC-DFD9E1F1BF2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20000" y="1376362"/>
            <a:ext cx="7844408" cy="4105275"/>
          </a:xfrm>
        </p:spPr>
        <p:txBody>
          <a:bodyPr/>
          <a:lstStyle/>
          <a:p>
            <a:pPr marL="0" indent="0">
              <a:buNone/>
            </a:pPr>
            <a:r>
              <a:rPr lang="tr-TR" dirty="0"/>
              <a:t>⚠️ Fazla yapılandırılmış olduğu için </a:t>
            </a:r>
            <a:r>
              <a:rPr lang="tr-TR" b="1" dirty="0"/>
              <a:t>doğallığı 	sınırlayabilir</a:t>
            </a:r>
            <a:r>
              <a:rPr lang="tr-TR" dirty="0"/>
              <a:t>.</a:t>
            </a:r>
            <a:br>
              <a:rPr lang="tr-TR" dirty="0"/>
            </a:br>
            <a:r>
              <a:rPr lang="tr-TR" dirty="0"/>
              <a:t>⚠️ Öğrencinin becerileri </a:t>
            </a:r>
            <a:r>
              <a:rPr lang="tr-TR" b="1" dirty="0"/>
              <a:t>gerçek hayata genellemesi zor</a:t>
            </a:r>
            <a:r>
              <a:rPr lang="tr-TR" dirty="0"/>
              <a:t> 	olabilir (bu yüzden genelleme çalışmaları çok önemlidir).</a:t>
            </a:r>
            <a:br>
              <a:rPr lang="tr-TR" dirty="0"/>
            </a:br>
            <a:r>
              <a:rPr lang="tr-TR" dirty="0"/>
              <a:t>⚠️ Tekrarlar bazı öğrenciler için </a:t>
            </a:r>
            <a:r>
              <a:rPr lang="tr-TR" b="1" dirty="0"/>
              <a:t>sıkıcı</a:t>
            </a:r>
            <a:r>
              <a:rPr lang="tr-TR" dirty="0"/>
              <a:t> olabilir.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6005418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277089-C735-6818-B770-BFC9A89319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B170E188-CBEA-4BEC-9862-C659F65A3F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764704"/>
            <a:ext cx="5385792" cy="531813"/>
          </a:xfrm>
        </p:spPr>
        <p:txBody>
          <a:bodyPr/>
          <a:lstStyle/>
          <a:p>
            <a:r>
              <a:rPr lang="tr-TR" sz="3200" b="1" dirty="0">
                <a:solidFill>
                  <a:srgbClr val="FF0000"/>
                </a:solidFill>
              </a:rPr>
              <a:t>Bireyselleştirilmiş Öğretim</a:t>
            </a:r>
            <a:endParaRPr lang="tr-TR" altLang="tr-TR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8BB93286-B551-B4DB-CB8F-105BA7F1FF1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BAE1BFE1-0621-CD20-6778-6A919F8655D9}"/>
              </a:ext>
            </a:extLst>
          </p:cNvPr>
          <p:cNvSpPr/>
          <p:nvPr/>
        </p:nvSpPr>
        <p:spPr>
          <a:xfrm>
            <a:off x="8202613" y="2132856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7FAF945-09F1-BB58-9248-1828BC38690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51520" y="1376362"/>
            <a:ext cx="7772400" cy="4644926"/>
          </a:xfrm>
        </p:spPr>
        <p:txBody>
          <a:bodyPr/>
          <a:lstStyle/>
          <a:p>
            <a:r>
              <a:rPr lang="tr-TR" b="1" dirty="0"/>
              <a:t>Bireyselleştirilmiş Öğretim</a:t>
            </a:r>
            <a:r>
              <a:rPr lang="tr-TR" dirty="0"/>
              <a:t>, her öğrencinin </a:t>
            </a:r>
            <a:r>
              <a:rPr lang="tr-TR" b="1" dirty="0"/>
              <a:t>öğrenme ihtiyaçlarına, ilgi alanlarına, </a:t>
            </a:r>
            <a:r>
              <a:rPr lang="tr-TR" b="1" dirty="0" err="1"/>
              <a:t>hazırbulunuşluk</a:t>
            </a:r>
            <a:r>
              <a:rPr lang="tr-TR" b="1" dirty="0"/>
              <a:t> düzeyine ve öğrenme hızına uygun olarak</a:t>
            </a:r>
            <a:r>
              <a:rPr lang="tr-TR" dirty="0"/>
              <a:t> düzenlenen öğretim yaklaşımıdır.</a:t>
            </a:r>
          </a:p>
          <a:p>
            <a:r>
              <a:rPr lang="tr-TR" dirty="0"/>
              <a:t>Özellikle </a:t>
            </a:r>
            <a:r>
              <a:rPr lang="tr-TR" b="1" dirty="0"/>
              <a:t>özel eğitimde</a:t>
            </a:r>
            <a:r>
              <a:rPr lang="tr-TR" dirty="0"/>
              <a:t> temel bir prensip olmakla birlikte, tüm eğitim ortamlarında bireysel farklılıkları dikkate alarak öğrenmeyi daha etkili kılmayı hedefler.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8190178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A12FA4-3290-E20F-C682-74C434F450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87BE225C-CCF8-9DA1-2E43-8CCD2D7699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8136" y="476672"/>
            <a:ext cx="6840760" cy="531813"/>
          </a:xfrm>
        </p:spPr>
        <p:txBody>
          <a:bodyPr/>
          <a:lstStyle/>
          <a:p>
            <a:r>
              <a:rPr lang="tr-TR" sz="2800" b="1" dirty="0">
                <a:solidFill>
                  <a:schemeClr val="accent1"/>
                </a:solidFill>
              </a:rPr>
              <a:t>Temel Özellikleri</a:t>
            </a:r>
            <a:endParaRPr lang="tr-TR" altLang="tr-TR" sz="28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BE8F7C31-93B2-2868-00FD-7A1C92F6444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2A8D2E7F-9E60-2B0B-2CEA-BDEFA94AB025}"/>
              </a:ext>
            </a:extLst>
          </p:cNvPr>
          <p:cNvSpPr/>
          <p:nvPr/>
        </p:nvSpPr>
        <p:spPr>
          <a:xfrm>
            <a:off x="8202613" y="2132856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C2317BA-B0AA-B8E3-530D-2D6915253CD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51520" y="1296243"/>
            <a:ext cx="7772400" cy="4105275"/>
          </a:xfrm>
        </p:spPr>
        <p:txBody>
          <a:bodyPr/>
          <a:lstStyle/>
          <a:p>
            <a:r>
              <a:rPr lang="tr-TR" b="1" dirty="0"/>
              <a:t>Her öğrenci için farklılaştırılmış</a:t>
            </a:r>
            <a:r>
              <a:rPr lang="tr-TR" dirty="0"/>
              <a:t> amaçlar, yöntemler ve materyaller kullanılır.</a:t>
            </a:r>
          </a:p>
          <a:p>
            <a:r>
              <a:rPr lang="tr-TR" dirty="0"/>
              <a:t>Öğretim </a:t>
            </a:r>
            <a:r>
              <a:rPr lang="tr-TR" b="1" dirty="0"/>
              <a:t>öğrencinin hızına</a:t>
            </a:r>
            <a:r>
              <a:rPr lang="tr-TR" dirty="0"/>
              <a:t> göre ayarlanır.</a:t>
            </a:r>
          </a:p>
          <a:p>
            <a:r>
              <a:rPr lang="tr-TR" dirty="0"/>
              <a:t>Öğrencinin </a:t>
            </a:r>
            <a:r>
              <a:rPr lang="tr-TR" b="1" dirty="0"/>
              <a:t>güçlü yönleri desteklenir, zayıf yönleri geliştirilir.</a:t>
            </a:r>
            <a:endParaRPr lang="tr-TR" dirty="0"/>
          </a:p>
          <a:p>
            <a:r>
              <a:rPr lang="tr-TR" dirty="0"/>
              <a:t>Öğretim planı bireyin </a:t>
            </a:r>
            <a:r>
              <a:rPr lang="tr-TR" b="1" dirty="0"/>
              <a:t>ilgi, yetenek ve ihtiyaçları</a:t>
            </a:r>
            <a:r>
              <a:rPr lang="tr-TR" dirty="0"/>
              <a:t> doğrultusunda şekillenir.</a:t>
            </a:r>
          </a:p>
          <a:p>
            <a:r>
              <a:rPr lang="tr-TR" dirty="0"/>
              <a:t>Değerlendirme de </a:t>
            </a:r>
            <a:r>
              <a:rPr lang="tr-TR" b="1" dirty="0"/>
              <a:t>bireysel ölçütlere göre</a:t>
            </a:r>
            <a:r>
              <a:rPr lang="tr-TR" dirty="0"/>
              <a:t> yapılır.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202395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B990E3-FBEA-A2E5-2CC6-0E29B9E794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27C5CBC8-CC9F-9E96-414D-0BE994CC6C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3677" y="404664"/>
            <a:ext cx="6840760" cy="531813"/>
          </a:xfrm>
        </p:spPr>
        <p:txBody>
          <a:bodyPr/>
          <a:lstStyle/>
          <a:p>
            <a:r>
              <a:rPr lang="tr-TR" sz="2800" b="1" dirty="0">
                <a:solidFill>
                  <a:schemeClr val="accent1"/>
                </a:solidFill>
              </a:rPr>
              <a:t>Bireyselleştirilmiş Öğretim Süreci</a:t>
            </a:r>
            <a:endParaRPr lang="tr-TR" altLang="tr-TR" sz="28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1D6566DA-8097-0917-5C45-498128D6CCD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1341E847-1463-2017-F492-55CB2BE53985}"/>
              </a:ext>
            </a:extLst>
          </p:cNvPr>
          <p:cNvSpPr/>
          <p:nvPr/>
        </p:nvSpPr>
        <p:spPr>
          <a:xfrm>
            <a:off x="8202613" y="2132856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EB49ECA-BBCC-F58C-172D-07C2C67521D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48946" y="1052736"/>
            <a:ext cx="7772400" cy="5400600"/>
          </a:xfrm>
        </p:spPr>
        <p:txBody>
          <a:bodyPr/>
          <a:lstStyle/>
          <a:p>
            <a:r>
              <a:rPr lang="tr-TR" b="1" dirty="0"/>
              <a:t>Bireysel Değerlendirme</a:t>
            </a:r>
            <a:endParaRPr lang="tr-TR" dirty="0"/>
          </a:p>
          <a:p>
            <a:pPr lvl="1"/>
            <a:r>
              <a:rPr lang="tr-TR" dirty="0"/>
              <a:t>Öğrencinin akademik, sosyal, iletişimsel ve davranışsal düzeyi belirlenir.</a:t>
            </a:r>
          </a:p>
          <a:p>
            <a:pPr lvl="1"/>
            <a:r>
              <a:rPr lang="tr-TR" dirty="0"/>
              <a:t>Gözlem, testler ve aile görüşmeleri kullanılabilir.</a:t>
            </a:r>
          </a:p>
          <a:p>
            <a:r>
              <a:rPr lang="tr-TR" b="1" dirty="0"/>
              <a:t>Hedeflerin Belirlenmesi</a:t>
            </a:r>
            <a:endParaRPr lang="tr-TR" dirty="0"/>
          </a:p>
          <a:p>
            <a:pPr lvl="1"/>
            <a:r>
              <a:rPr lang="tr-TR" dirty="0"/>
              <a:t>Öğrenciye uygun kısa ve uzun vadeli hedefler yazılır.</a:t>
            </a:r>
          </a:p>
          <a:p>
            <a:pPr lvl="1"/>
            <a:r>
              <a:rPr lang="tr-TR" dirty="0"/>
              <a:t>Özel eğitimde bu, </a:t>
            </a:r>
            <a:r>
              <a:rPr lang="tr-TR" b="1" dirty="0"/>
              <a:t>Bireyselleştirilmiş Eğitim Programı (BEP/IEP)</a:t>
            </a:r>
            <a:r>
              <a:rPr lang="tr-TR" dirty="0"/>
              <a:t> ile yapılır.</a:t>
            </a:r>
          </a:p>
          <a:p>
            <a:r>
              <a:rPr lang="tr-TR" b="1" dirty="0"/>
              <a:t>Öğretim Yöntemlerinin Seçilmesi</a:t>
            </a:r>
            <a:endParaRPr lang="tr-TR" dirty="0"/>
          </a:p>
          <a:p>
            <a:pPr lvl="1"/>
            <a:r>
              <a:rPr lang="tr-TR" dirty="0"/>
              <a:t>Öğrencinin öğrenme stiline (görsel, işitsel, kinestetik vb.) uygun yöntemler seçilir.</a:t>
            </a:r>
          </a:p>
          <a:p>
            <a:pPr lvl="1"/>
            <a:r>
              <a:rPr lang="tr-TR" dirty="0"/>
              <a:t>Örn: Dikkati zayıf öğrenciler için çok duyulu öğretim, otizmli öğrenciler için görsel destek.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1070949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B02087-451A-76D9-7518-FE2A2DE44B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1B053B97-8DEB-9443-D720-819AA4397B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257" y="365125"/>
            <a:ext cx="6840760" cy="531813"/>
          </a:xfrm>
        </p:spPr>
        <p:txBody>
          <a:bodyPr/>
          <a:lstStyle/>
          <a:p>
            <a:endParaRPr lang="tr-TR" altLang="tr-TR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07549367-136E-07F1-ED84-15F391DD4AF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486AA389-CE7A-E11B-1E2C-CFD7D9B9A2A0}"/>
              </a:ext>
            </a:extLst>
          </p:cNvPr>
          <p:cNvSpPr/>
          <p:nvPr/>
        </p:nvSpPr>
        <p:spPr>
          <a:xfrm>
            <a:off x="8202613" y="2132856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75FA11C9-0AAB-DDB9-05E5-8D7902E5051A}"/>
              </a:ext>
            </a:extLst>
          </p:cNvPr>
          <p:cNvSpPr>
            <a:spLocks noGrp="1" noChangeArrowheads="1"/>
          </p:cNvSpPr>
          <p:nvPr>
            <p:ph sz="quarter" idx="1"/>
          </p:nvPr>
        </p:nvSpPr>
        <p:spPr bwMode="auto">
          <a:xfrm>
            <a:off x="323528" y="1077561"/>
            <a:ext cx="7560518" cy="41088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Materyal ve Ortam Düzenlemesi</a:t>
            </a:r>
            <a:endParaRPr kumimoji="0" lang="tr-TR" alt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Öğrencinin ihtiyaçlarına göre uyarlanmış materyaller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(büyük puntolu yazı, görsel kartlar, teknoloji destekli araçlar).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Öğretim ve İzleme</a:t>
            </a:r>
            <a:endParaRPr kumimoji="0" lang="tr-TR" alt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Öğrenciyle birebir ya da küçük grup içinde öğretim yapılır.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Öğretmen sürekli gözlem yaparak ilerlemeyi kaydeder.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Değerlendirme ve Uyarlama</a:t>
            </a:r>
            <a:endParaRPr kumimoji="0" lang="tr-TR" alt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Belirli aralıklarla öğrenci başarısı değerlendirilir.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Gerekirse hedefler ve yöntemler yeniden düzenlenir.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935125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23AFF8-0954-CA2F-E4BE-DC3CC9E192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DDA17132-008C-746B-2D10-BE0989C368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507983"/>
            <a:ext cx="6840760" cy="531813"/>
          </a:xfrm>
        </p:spPr>
        <p:txBody>
          <a:bodyPr/>
          <a:lstStyle/>
          <a:p>
            <a:r>
              <a:rPr lang="tr-TR" sz="2800" b="1" dirty="0">
                <a:solidFill>
                  <a:schemeClr val="accent1"/>
                </a:solidFill>
              </a:rPr>
              <a:t>Kullanım Alanları</a:t>
            </a:r>
            <a:endParaRPr lang="tr-TR" altLang="tr-TR" sz="28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25198A92-4991-112E-CA4D-D76B7FE4353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C39925C5-4A82-F2FD-E8FF-5F1129522408}"/>
              </a:ext>
            </a:extLst>
          </p:cNvPr>
          <p:cNvSpPr/>
          <p:nvPr/>
        </p:nvSpPr>
        <p:spPr>
          <a:xfrm>
            <a:off x="8202613" y="2132856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7499D66-6CF6-9C16-CAA6-5194645D478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23528" y="1124744"/>
            <a:ext cx="7772400" cy="504056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tr-TR" b="1" dirty="0"/>
              <a:t>Özel Eğitim</a:t>
            </a:r>
            <a:r>
              <a:rPr lang="tr-TR" dirty="0"/>
              <a:t>: Otizm, zihinsel yetersizlik, öğrenme güçlüğü, dikkat eksikliği.</a:t>
            </a:r>
          </a:p>
          <a:p>
            <a:pPr>
              <a:lnSpc>
                <a:spcPct val="150000"/>
              </a:lnSpc>
            </a:pPr>
            <a:r>
              <a:rPr lang="tr-TR" b="1" dirty="0"/>
              <a:t>Kaynaştırma Eğitimi</a:t>
            </a:r>
            <a:r>
              <a:rPr lang="tr-TR" dirty="0"/>
              <a:t>: Normal sınıfta özel gereksinimli öğrencilerin desteklenmesi.</a:t>
            </a:r>
          </a:p>
          <a:p>
            <a:pPr>
              <a:lnSpc>
                <a:spcPct val="150000"/>
              </a:lnSpc>
            </a:pPr>
            <a:r>
              <a:rPr lang="tr-TR" b="1" dirty="0"/>
              <a:t>Genel Eğitim</a:t>
            </a:r>
            <a:r>
              <a:rPr lang="tr-TR" dirty="0"/>
              <a:t>: Farklı öğrenme hızlarına sahip öğrenciler için farklılaştırma.</a:t>
            </a:r>
          </a:p>
          <a:p>
            <a:pPr>
              <a:lnSpc>
                <a:spcPct val="150000"/>
              </a:lnSpc>
            </a:pPr>
            <a:r>
              <a:rPr lang="tr-TR" b="1" dirty="0"/>
              <a:t>Mesleki Eğitim</a:t>
            </a:r>
            <a:r>
              <a:rPr lang="tr-TR" dirty="0"/>
              <a:t>: Öğrencinin yeteneklerine göre iş becerilerinin kazandırılması.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7207560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3CC8AC-812F-FA2C-FA40-0C75EF15E1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AE010B7C-0293-D18B-7E81-33FA78C42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3528" y="521492"/>
            <a:ext cx="6840760" cy="531813"/>
          </a:xfrm>
        </p:spPr>
        <p:txBody>
          <a:bodyPr/>
          <a:lstStyle/>
          <a:p>
            <a:r>
              <a:rPr lang="tr-TR" sz="2800" b="1" dirty="0">
                <a:solidFill>
                  <a:schemeClr val="accent1"/>
                </a:solidFill>
              </a:rPr>
              <a:t>Avantajları</a:t>
            </a:r>
            <a:endParaRPr lang="tr-TR" altLang="tr-TR" sz="28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9130ACD7-A7BB-D53F-847E-5237A8310BE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419B7285-79AC-314C-A143-5485728947E7}"/>
              </a:ext>
            </a:extLst>
          </p:cNvPr>
          <p:cNvSpPr/>
          <p:nvPr/>
        </p:nvSpPr>
        <p:spPr>
          <a:xfrm>
            <a:off x="8202613" y="2132856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47830FF-A62D-3414-0839-7BD259F9589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87627" y="1376362"/>
            <a:ext cx="7772400" cy="4105275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tr-TR" dirty="0"/>
              <a:t>✅ Öğrencinin </a:t>
            </a:r>
            <a:r>
              <a:rPr lang="tr-TR" b="1" dirty="0"/>
              <a:t>kendi hızında öğrenmesini</a:t>
            </a:r>
            <a:r>
              <a:rPr lang="tr-TR" dirty="0"/>
              <a:t> sağlar.</a:t>
            </a:r>
            <a:br>
              <a:rPr lang="tr-TR" dirty="0"/>
            </a:br>
            <a:r>
              <a:rPr lang="tr-TR" dirty="0"/>
              <a:t>✅ Öğrencinin </a:t>
            </a:r>
            <a:r>
              <a:rPr lang="tr-TR" b="1" dirty="0"/>
              <a:t>bireysel ihtiyaçlarını</a:t>
            </a:r>
            <a:r>
              <a:rPr lang="tr-TR" dirty="0"/>
              <a:t> karşılar.</a:t>
            </a:r>
            <a:br>
              <a:rPr lang="tr-TR" dirty="0"/>
            </a:br>
            <a:r>
              <a:rPr lang="tr-TR" dirty="0"/>
              <a:t>✅ </a:t>
            </a:r>
            <a:r>
              <a:rPr lang="tr-TR" b="1" dirty="0"/>
              <a:t>Motivasyonu ve başarı duygusunu artırır.</a:t>
            </a:r>
            <a:br>
              <a:rPr lang="tr-TR" dirty="0"/>
            </a:br>
            <a:r>
              <a:rPr lang="tr-TR" dirty="0"/>
              <a:t>✅ Farklı öğrenme stillerine uygunluk sağlar.</a:t>
            </a:r>
            <a:br>
              <a:rPr lang="tr-TR" dirty="0"/>
            </a:br>
            <a:r>
              <a:rPr lang="tr-TR" dirty="0"/>
              <a:t>✅ Öğretmen–öğrenci arasındaki </a:t>
            </a:r>
            <a:r>
              <a:rPr lang="tr-TR" b="1" dirty="0"/>
              <a:t>etkileşimi güçlendirir.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429812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7D70B1-28E2-B856-79DC-E2D349EFC8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5546D6D4-F92A-EF03-5263-46AD33BDA7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552" y="605629"/>
            <a:ext cx="6552728" cy="531813"/>
          </a:xfrm>
        </p:spPr>
        <p:txBody>
          <a:bodyPr/>
          <a:lstStyle/>
          <a:p>
            <a:r>
              <a:rPr lang="tr-TR" sz="3200" b="1" dirty="0">
                <a:solidFill>
                  <a:srgbClr val="FF0000"/>
                </a:solidFill>
              </a:rPr>
              <a:t>Bireysel Farklılıklar</a:t>
            </a:r>
            <a:endParaRPr lang="tr-TR" altLang="tr-TR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46BC61B1-D412-D93F-058A-A6F3C6FCB79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659E49E9-8522-B1EF-5CC7-D94087001241}"/>
              </a:ext>
            </a:extLst>
          </p:cNvPr>
          <p:cNvSpPr/>
          <p:nvPr/>
        </p:nvSpPr>
        <p:spPr>
          <a:xfrm>
            <a:off x="8418378" y="2725736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8790D68-DB96-4B4F-B9D6-B4A4912E554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9512" y="1412776"/>
            <a:ext cx="8064896" cy="5184576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tr-TR" dirty="0"/>
              <a:t>Her öğrencinin fiziksel, bilişsel ve duygusal özellikleri farklıdır.</a:t>
            </a:r>
          </a:p>
          <a:p>
            <a:pPr algn="just">
              <a:lnSpc>
                <a:spcPct val="150000"/>
              </a:lnSpc>
            </a:pPr>
            <a:r>
              <a:rPr lang="tr-TR" dirty="0"/>
              <a:t>Öğretim sürecinde bu farklılıklar göz önünde bulundurulmalıdır.</a:t>
            </a:r>
          </a:p>
          <a:p>
            <a:pPr algn="just">
              <a:lnSpc>
                <a:spcPct val="150000"/>
              </a:lnSpc>
            </a:pPr>
            <a:r>
              <a:rPr lang="tr-TR" dirty="0">
                <a:solidFill>
                  <a:srgbClr val="FF0000"/>
                </a:solidFill>
              </a:rPr>
              <a:t>Örnek:</a:t>
            </a:r>
            <a:r>
              <a:rPr lang="tr-TR" dirty="0"/>
              <a:t> Kol kuvveti sınırlı olan bir sporcuya daha hafif toplarla antrenman yaptırmak.</a:t>
            </a:r>
          </a:p>
          <a:p>
            <a:pPr lvl="0"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2305438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FDC702-A2F0-2786-1F39-3C2D4C996C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DDD97DCC-1AC2-5884-014E-CEC3BC8685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517711"/>
            <a:ext cx="6840760" cy="531813"/>
          </a:xfrm>
        </p:spPr>
        <p:txBody>
          <a:bodyPr/>
          <a:lstStyle/>
          <a:p>
            <a:r>
              <a:rPr lang="tr-TR" sz="2800" b="1" dirty="0">
                <a:solidFill>
                  <a:schemeClr val="accent1"/>
                </a:solidFill>
              </a:rPr>
              <a:t>Dezavantajları</a:t>
            </a:r>
            <a:endParaRPr lang="tr-TR" altLang="tr-TR" sz="28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CAC67164-8FEE-990F-6471-316295EC4A5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3E3759D5-26F1-A2BB-9707-D8CBC7E3060D}"/>
              </a:ext>
            </a:extLst>
          </p:cNvPr>
          <p:cNvSpPr/>
          <p:nvPr/>
        </p:nvSpPr>
        <p:spPr>
          <a:xfrm>
            <a:off x="8202613" y="2132856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4224E0A-33B0-B87F-A333-7CD10F98D3F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23528" y="1628800"/>
            <a:ext cx="7772400" cy="2594596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tr-TR" dirty="0"/>
              <a:t>⚠️ Öğretmen için </a:t>
            </a:r>
            <a:r>
              <a:rPr lang="tr-TR" b="1" dirty="0"/>
              <a:t>zaman alıcı</a:t>
            </a:r>
            <a:r>
              <a:rPr lang="tr-TR" dirty="0"/>
              <a:t> ve planlaması zor olabilir.</a:t>
            </a:r>
            <a:br>
              <a:rPr lang="tr-TR" dirty="0"/>
            </a:br>
            <a:r>
              <a:rPr lang="tr-TR" dirty="0"/>
              <a:t>⚠️ Çok kalabalık sınıflarda uygulanması </a:t>
            </a:r>
            <a:r>
              <a:rPr lang="tr-TR" b="1" dirty="0"/>
              <a:t>güçleşebilir</a:t>
            </a:r>
            <a:r>
              <a:rPr lang="tr-TR" dirty="0"/>
              <a:t>.</a:t>
            </a:r>
            <a:br>
              <a:rPr lang="tr-TR" dirty="0"/>
            </a:br>
            <a:r>
              <a:rPr lang="tr-TR" dirty="0"/>
              <a:t>⚠️ Daha fazla materyal ve kaynak gerektirebilir.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8268996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685CA1-AFA8-232D-6C4A-F4DE6ECA48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3287B5FD-F888-A39A-F757-33C2D5217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3528" y="339723"/>
            <a:ext cx="5385792" cy="531813"/>
          </a:xfrm>
        </p:spPr>
        <p:txBody>
          <a:bodyPr/>
          <a:lstStyle/>
          <a:p>
            <a:r>
              <a:rPr lang="tr-TR" sz="2800" b="1" dirty="0">
                <a:solidFill>
                  <a:srgbClr val="FF0000"/>
                </a:solidFill>
              </a:rPr>
              <a:t>Davranışsal Öğretim Yöntemleri</a:t>
            </a:r>
            <a:endParaRPr lang="tr-TR" altLang="tr-TR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7484A125-9D45-938C-8461-0CDE2DCCA8C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01B9DFF9-0532-F624-4C01-F1C0D93F672A}"/>
              </a:ext>
            </a:extLst>
          </p:cNvPr>
          <p:cNvSpPr/>
          <p:nvPr/>
        </p:nvSpPr>
        <p:spPr>
          <a:xfrm>
            <a:off x="8202613" y="2132856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B95D660-3EE4-E99D-96AC-66F966CB432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23528" y="1070533"/>
            <a:ext cx="7772400" cy="4716934"/>
          </a:xfrm>
        </p:spPr>
        <p:txBody>
          <a:bodyPr/>
          <a:lstStyle/>
          <a:p>
            <a:r>
              <a:rPr lang="tr-TR" b="1" dirty="0"/>
              <a:t>Davranışsal Öğretim Yöntemleri</a:t>
            </a:r>
            <a:r>
              <a:rPr lang="tr-TR" dirty="0"/>
              <a:t>, </a:t>
            </a:r>
            <a:r>
              <a:rPr lang="tr-TR" b="1" dirty="0"/>
              <a:t>Davranışçı Öğrenme Kuramına</a:t>
            </a:r>
            <a:r>
              <a:rPr lang="tr-TR" dirty="0"/>
              <a:t> (özellikle Skinner’in </a:t>
            </a:r>
            <a:r>
              <a:rPr lang="tr-TR" b="1" dirty="0" err="1"/>
              <a:t>Operant</a:t>
            </a:r>
            <a:r>
              <a:rPr lang="tr-TR" b="1" dirty="0"/>
              <a:t> Koşullanma</a:t>
            </a:r>
            <a:r>
              <a:rPr lang="tr-TR" dirty="0"/>
              <a:t> yaklaşımına) dayalı öğretim teknikleridir. Bu yöntemlerde temel amaç, öğrencinin </a:t>
            </a:r>
            <a:r>
              <a:rPr lang="tr-TR" b="1" dirty="0"/>
              <a:t>gözlemlenebilir ve ölçülebilir davranışlarını değiştirmek</a:t>
            </a:r>
            <a:r>
              <a:rPr lang="tr-TR" dirty="0"/>
              <a:t>, yeni davranışlar kazandırmak veya problem davranışları azaltmaktır.</a:t>
            </a:r>
          </a:p>
          <a:p>
            <a:r>
              <a:rPr lang="tr-TR" dirty="0"/>
              <a:t>Özellikle </a:t>
            </a:r>
            <a:r>
              <a:rPr lang="tr-TR" b="1" dirty="0"/>
              <a:t>özel eğitim</a:t>
            </a:r>
            <a:r>
              <a:rPr lang="tr-TR" dirty="0"/>
              <a:t>, </a:t>
            </a:r>
            <a:r>
              <a:rPr lang="tr-TR" b="1" dirty="0"/>
              <a:t>davranış değiştirme programları</a:t>
            </a:r>
            <a:r>
              <a:rPr lang="tr-TR" dirty="0"/>
              <a:t> ve </a:t>
            </a:r>
            <a:r>
              <a:rPr lang="tr-TR" b="1" dirty="0"/>
              <a:t>akademik beceri öğretimi</a:t>
            </a:r>
            <a:r>
              <a:rPr lang="tr-TR" dirty="0"/>
              <a:t> alanlarında çok sık kullanılır.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0142421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009F4D-5A52-43A3-2186-9D9388D802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248C50C4-51CF-E027-30BF-B2A1E8BEB5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404664"/>
            <a:ext cx="6840760" cy="531813"/>
          </a:xfrm>
        </p:spPr>
        <p:txBody>
          <a:bodyPr/>
          <a:lstStyle/>
          <a:p>
            <a:r>
              <a:rPr lang="tr-TR" sz="2800" b="1" dirty="0">
                <a:solidFill>
                  <a:schemeClr val="accent1"/>
                </a:solidFill>
              </a:rPr>
              <a:t>Temel Özellikler</a:t>
            </a:r>
            <a:endParaRPr lang="tr-TR" altLang="tr-TR" sz="28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E5D4FAAF-5E88-CE79-BEC3-A38E7FBFFA4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B0092045-4AE2-3F24-BFE9-5CC28A1055F7}"/>
              </a:ext>
            </a:extLst>
          </p:cNvPr>
          <p:cNvSpPr/>
          <p:nvPr/>
        </p:nvSpPr>
        <p:spPr>
          <a:xfrm>
            <a:off x="8202613" y="2132856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982BECE-2C14-CBEE-B9F8-219C9ADF5CE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95894" y="1124744"/>
            <a:ext cx="7772400" cy="4105275"/>
          </a:xfrm>
        </p:spPr>
        <p:txBody>
          <a:bodyPr/>
          <a:lstStyle/>
          <a:p>
            <a:r>
              <a:rPr lang="tr-TR" dirty="0"/>
              <a:t>Öğrenme, </a:t>
            </a:r>
            <a:r>
              <a:rPr lang="tr-TR" b="1" dirty="0"/>
              <a:t>pekiştirme, tekrar ve alıştırmalar</a:t>
            </a:r>
            <a:r>
              <a:rPr lang="tr-TR" dirty="0"/>
              <a:t> yoluyla gerçekleşir.</a:t>
            </a:r>
          </a:p>
          <a:p>
            <a:r>
              <a:rPr lang="tr-TR" dirty="0"/>
              <a:t>Hedef davranışlar </a:t>
            </a:r>
            <a:r>
              <a:rPr lang="tr-TR" b="1" dirty="0"/>
              <a:t>küçük adımlara bölünür</a:t>
            </a:r>
            <a:r>
              <a:rPr lang="tr-TR" dirty="0"/>
              <a:t> ve sistematik olarak öğretilir.</a:t>
            </a:r>
          </a:p>
          <a:p>
            <a:r>
              <a:rPr lang="tr-TR" dirty="0"/>
              <a:t>Öğrencinin doğru davranışları </a:t>
            </a:r>
            <a:r>
              <a:rPr lang="tr-TR" b="1" dirty="0"/>
              <a:t>ödüllendirilir</a:t>
            </a:r>
            <a:r>
              <a:rPr lang="tr-TR" dirty="0"/>
              <a:t>, yanlış davranışları ise görmezden gelinir ya da düzeltilir.</a:t>
            </a:r>
          </a:p>
          <a:p>
            <a:r>
              <a:rPr lang="tr-TR" b="1" dirty="0"/>
              <a:t>Ölçülebilir sonuçlara</a:t>
            </a:r>
            <a:r>
              <a:rPr lang="tr-TR" dirty="0"/>
              <a:t> odaklanılır.</a:t>
            </a:r>
          </a:p>
          <a:p>
            <a:r>
              <a:rPr lang="tr-TR" dirty="0"/>
              <a:t>Öğretim süreci </a:t>
            </a:r>
            <a:r>
              <a:rPr lang="tr-TR" b="1" dirty="0"/>
              <a:t>öğretmen tarafından yapılandırılır</a:t>
            </a:r>
            <a:r>
              <a:rPr lang="tr-TR" dirty="0"/>
              <a:t>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374785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896749-91A7-C4D1-8759-D42A8ED19C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9CBED637-E9D9-C4A2-E3A2-BBA42117E6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764704"/>
            <a:ext cx="6840760" cy="531813"/>
          </a:xfrm>
        </p:spPr>
        <p:txBody>
          <a:bodyPr/>
          <a:lstStyle/>
          <a:p>
            <a:r>
              <a:rPr lang="tr-TR" sz="2800" b="1" dirty="0">
                <a:solidFill>
                  <a:schemeClr val="accent1"/>
                </a:solidFill>
              </a:rPr>
              <a:t>Başlıca Davranışsal Öğretim Yöntemleri</a:t>
            </a:r>
            <a:endParaRPr lang="tr-TR" altLang="tr-TR" sz="28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DAB7F862-CD20-44AE-76A6-3B531FCB84A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2420F27B-1AD1-61F5-32BB-1F07BF970354}"/>
              </a:ext>
            </a:extLst>
          </p:cNvPr>
          <p:cNvSpPr/>
          <p:nvPr/>
        </p:nvSpPr>
        <p:spPr>
          <a:xfrm>
            <a:off x="8202613" y="2132856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43ABC39-D9D0-F28C-B0A0-4DBC4DC2543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23528" y="1914524"/>
            <a:ext cx="7772400" cy="4105275"/>
          </a:xfrm>
        </p:spPr>
        <p:txBody>
          <a:bodyPr/>
          <a:lstStyle/>
          <a:p>
            <a:r>
              <a:rPr lang="tr-TR" b="1" dirty="0"/>
              <a:t>🔹 1. Doğrudan Öğretim (Direct </a:t>
            </a:r>
            <a:r>
              <a:rPr lang="tr-TR" b="1" dirty="0" err="1"/>
              <a:t>Instruction</a:t>
            </a:r>
            <a:r>
              <a:rPr lang="tr-TR" b="1" dirty="0"/>
              <a:t>)</a:t>
            </a:r>
          </a:p>
          <a:p>
            <a:r>
              <a:rPr lang="tr-TR" dirty="0"/>
              <a:t>Öğretmen merkezli, açık yönergelere dayalıdır.</a:t>
            </a:r>
          </a:p>
          <a:p>
            <a:r>
              <a:rPr lang="tr-TR" dirty="0"/>
              <a:t>Konular küçük parçalara bölünür, yoğun tekrar ve alıştırmalar yapılır.</a:t>
            </a:r>
          </a:p>
          <a:p>
            <a:r>
              <a:rPr lang="tr-TR" dirty="0"/>
              <a:t>Özellikle </a:t>
            </a:r>
            <a:r>
              <a:rPr lang="tr-TR" b="1" dirty="0"/>
              <a:t>okuma, yazma, matematik</a:t>
            </a:r>
            <a:r>
              <a:rPr lang="tr-TR" dirty="0"/>
              <a:t> gibi temel akademik becerilerde etkilidir.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8759749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8A4EF2-4AF8-550D-00C5-9F64108623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7902F0A8-D828-BCD0-0452-6D2D083979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764704"/>
            <a:ext cx="6840760" cy="531813"/>
          </a:xfrm>
        </p:spPr>
        <p:txBody>
          <a:bodyPr/>
          <a:lstStyle/>
          <a:p>
            <a:endParaRPr lang="tr-TR" altLang="tr-TR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6605D674-BCD4-8C7E-78A6-08ECB04FC1E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A7087F7F-C3CB-41FA-EE8F-CA0E1013BBFE}"/>
              </a:ext>
            </a:extLst>
          </p:cNvPr>
          <p:cNvSpPr/>
          <p:nvPr/>
        </p:nvSpPr>
        <p:spPr>
          <a:xfrm>
            <a:off x="8202613" y="2132856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C3B85D5-AE3D-3DED-4483-0F481EC939F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23528" y="1914524"/>
            <a:ext cx="7772400" cy="4105275"/>
          </a:xfrm>
        </p:spPr>
        <p:txBody>
          <a:bodyPr/>
          <a:lstStyle/>
          <a:p>
            <a:r>
              <a:rPr lang="tr-TR" b="1" dirty="0"/>
              <a:t>2. Ayrık Denemelerle Öğretim (</a:t>
            </a:r>
            <a:r>
              <a:rPr lang="tr-TR" b="1" dirty="0" err="1"/>
              <a:t>Discrete</a:t>
            </a:r>
            <a:r>
              <a:rPr lang="tr-TR" b="1" dirty="0"/>
              <a:t> Trial Training – DTT)</a:t>
            </a:r>
          </a:p>
          <a:p>
            <a:r>
              <a:rPr lang="tr-TR" dirty="0"/>
              <a:t>Öğretim, kısa ve yapılandırılmış denemelerle yapılır.</a:t>
            </a:r>
          </a:p>
          <a:p>
            <a:r>
              <a:rPr lang="tr-TR" dirty="0"/>
              <a:t>Her deneme → </a:t>
            </a:r>
            <a:r>
              <a:rPr lang="tr-TR" b="1" dirty="0"/>
              <a:t>uyarıcı (talimat), tepki (öğrencinin cevabı), sonuç (pekiştirme/dönüt)</a:t>
            </a:r>
            <a:r>
              <a:rPr lang="tr-TR" dirty="0"/>
              <a:t> aşamalarını içerir.</a:t>
            </a:r>
          </a:p>
          <a:p>
            <a:r>
              <a:rPr lang="tr-TR" dirty="0"/>
              <a:t>Özellikle </a:t>
            </a:r>
            <a:r>
              <a:rPr lang="tr-TR" b="1" dirty="0"/>
              <a:t>otizmli çocuklarda</a:t>
            </a:r>
            <a:r>
              <a:rPr lang="tr-TR" dirty="0"/>
              <a:t> yaygın kullanılır.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5274146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BA7245-3953-D10A-AA38-EBD15EA045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3C757B37-E2B2-A4A5-C6D3-67FADB6D89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764704"/>
            <a:ext cx="6840760" cy="531813"/>
          </a:xfrm>
        </p:spPr>
        <p:txBody>
          <a:bodyPr/>
          <a:lstStyle/>
          <a:p>
            <a:endParaRPr lang="tr-TR" altLang="tr-TR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21D5A8D5-BB17-BACD-1E49-B06482EAD0E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039E6382-29F9-D1BC-BAC1-45E9DF09CB10}"/>
              </a:ext>
            </a:extLst>
          </p:cNvPr>
          <p:cNvSpPr/>
          <p:nvPr/>
        </p:nvSpPr>
        <p:spPr>
          <a:xfrm>
            <a:off x="8202613" y="2132856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26A7575-8789-5B62-F0C9-C7C88CD0190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23528" y="1914524"/>
            <a:ext cx="7772400" cy="4105275"/>
          </a:xfrm>
        </p:spPr>
        <p:txBody>
          <a:bodyPr/>
          <a:lstStyle/>
          <a:p>
            <a:r>
              <a:rPr lang="tr-TR" b="1" dirty="0"/>
              <a:t>3. Yönlendirme (</a:t>
            </a:r>
            <a:r>
              <a:rPr lang="tr-TR" b="1" dirty="0" err="1"/>
              <a:t>Prompting</a:t>
            </a:r>
            <a:r>
              <a:rPr lang="tr-TR" b="1" dirty="0"/>
              <a:t>) ve Sönükleştirme (</a:t>
            </a:r>
            <a:r>
              <a:rPr lang="tr-TR" b="1" dirty="0" err="1"/>
              <a:t>Fading</a:t>
            </a:r>
            <a:r>
              <a:rPr lang="tr-TR" b="1" dirty="0"/>
              <a:t>)</a:t>
            </a:r>
          </a:p>
          <a:p>
            <a:r>
              <a:rPr lang="tr-TR" dirty="0"/>
              <a:t>Öğrencinin doğru tepki vermesi için ipuçları (fiziksel, sözel, görsel vb.) kullanılır.</a:t>
            </a:r>
          </a:p>
          <a:p>
            <a:r>
              <a:rPr lang="tr-TR" dirty="0"/>
              <a:t>Öğrenci bağımsız hale geldikçe ipuçları </a:t>
            </a:r>
            <a:r>
              <a:rPr lang="tr-TR" b="1" dirty="0"/>
              <a:t>aşamalı olarak azaltılır</a:t>
            </a:r>
            <a:r>
              <a:rPr lang="tr-TR" dirty="0"/>
              <a:t>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8333712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452606-C222-AE24-3DDD-EB3AF51AF9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25C6D06A-7C43-57B2-A1C0-18FD38E430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764704"/>
            <a:ext cx="6840760" cy="531813"/>
          </a:xfrm>
        </p:spPr>
        <p:txBody>
          <a:bodyPr/>
          <a:lstStyle/>
          <a:p>
            <a:endParaRPr lang="tr-TR" altLang="tr-TR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E67658BB-0DC2-AE1C-71C5-6B85A45CB58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699EDEAF-AD04-E936-B728-A7A3C316D344}"/>
              </a:ext>
            </a:extLst>
          </p:cNvPr>
          <p:cNvSpPr/>
          <p:nvPr/>
        </p:nvSpPr>
        <p:spPr>
          <a:xfrm>
            <a:off x="8202613" y="2132856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C3CCA34-E9AA-36BB-52A6-310BDB636E1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23528" y="1914524"/>
            <a:ext cx="7772400" cy="4105275"/>
          </a:xfrm>
        </p:spPr>
        <p:txBody>
          <a:bodyPr/>
          <a:lstStyle/>
          <a:p>
            <a:r>
              <a:rPr lang="tr-TR" b="1" dirty="0"/>
              <a:t>4. Zincirleme (</a:t>
            </a:r>
            <a:r>
              <a:rPr lang="tr-TR" b="1" dirty="0" err="1"/>
              <a:t>Chaining</a:t>
            </a:r>
            <a:r>
              <a:rPr lang="tr-TR" b="1" dirty="0"/>
              <a:t>)</a:t>
            </a:r>
          </a:p>
          <a:p>
            <a:r>
              <a:rPr lang="tr-TR" dirty="0"/>
              <a:t>Karmaşık beceriler küçük basamaklara bölünür.</a:t>
            </a:r>
          </a:p>
          <a:p>
            <a:r>
              <a:rPr lang="tr-TR" dirty="0"/>
              <a:t>Öğretim sırası:</a:t>
            </a:r>
          </a:p>
          <a:p>
            <a:pPr lvl="1"/>
            <a:r>
              <a:rPr lang="tr-TR" b="1" dirty="0"/>
              <a:t>İleriye Zincirleme:</a:t>
            </a:r>
            <a:r>
              <a:rPr lang="tr-TR" dirty="0"/>
              <a:t> İlk basamaktan başlanır.</a:t>
            </a:r>
          </a:p>
          <a:p>
            <a:pPr lvl="1"/>
            <a:r>
              <a:rPr lang="tr-TR" b="1" dirty="0"/>
              <a:t>Geriye Zincirleme:</a:t>
            </a:r>
            <a:r>
              <a:rPr lang="tr-TR" dirty="0"/>
              <a:t> Son basamaktan başlanır.</a:t>
            </a:r>
          </a:p>
          <a:p>
            <a:pPr lvl="1"/>
            <a:r>
              <a:rPr lang="tr-TR" b="1" dirty="0"/>
              <a:t>Tüm Görev Zinciri:</a:t>
            </a:r>
            <a:r>
              <a:rPr lang="tr-TR" dirty="0"/>
              <a:t> Görev bir bütün olarak çalışılır.</a:t>
            </a:r>
          </a:p>
          <a:p>
            <a:r>
              <a:rPr lang="tr-TR" dirty="0"/>
              <a:t>Örn: </a:t>
            </a:r>
            <a:r>
              <a:rPr lang="tr-TR" b="1" dirty="0"/>
              <a:t>Diş fırçalama, yemek hazırlama, giyinme</a:t>
            </a:r>
            <a:r>
              <a:rPr lang="tr-TR" dirty="0"/>
              <a:t> gibi günlük yaşam becerilerinin öğretiminde kullanılır.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0755731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223B92-FCDB-4605-C43F-BDC2EB3444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FA2EEDD9-A634-FF9D-CA00-61F1DDC48C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764704"/>
            <a:ext cx="6840760" cy="531813"/>
          </a:xfrm>
        </p:spPr>
        <p:txBody>
          <a:bodyPr/>
          <a:lstStyle/>
          <a:p>
            <a:endParaRPr lang="tr-TR" altLang="tr-TR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BFA67447-F699-FF21-EAB1-313D2837A82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785AF830-994C-86DB-37E0-58786309C915}"/>
              </a:ext>
            </a:extLst>
          </p:cNvPr>
          <p:cNvSpPr/>
          <p:nvPr/>
        </p:nvSpPr>
        <p:spPr>
          <a:xfrm>
            <a:off x="8202613" y="2132856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CAB01DD-ACAE-33F5-7801-F950E80A319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23528" y="1914524"/>
            <a:ext cx="7772400" cy="4105275"/>
          </a:xfrm>
        </p:spPr>
        <p:txBody>
          <a:bodyPr/>
          <a:lstStyle/>
          <a:p>
            <a:r>
              <a:rPr lang="tr-TR" b="1" dirty="0"/>
              <a:t>5. Şekillendirme (</a:t>
            </a:r>
            <a:r>
              <a:rPr lang="tr-TR" b="1" dirty="0" err="1"/>
              <a:t>Shaping</a:t>
            </a:r>
            <a:r>
              <a:rPr lang="tr-TR" b="1" dirty="0"/>
              <a:t>)</a:t>
            </a:r>
          </a:p>
          <a:p>
            <a:r>
              <a:rPr lang="tr-TR" dirty="0"/>
              <a:t>Hedef davranışa giden yol üzerindeki </a:t>
            </a:r>
            <a:r>
              <a:rPr lang="tr-TR" b="1" dirty="0"/>
              <a:t>küçük adımlar</a:t>
            </a:r>
            <a:r>
              <a:rPr lang="tr-TR" dirty="0"/>
              <a:t> pekiştirilir.</a:t>
            </a:r>
          </a:p>
          <a:p>
            <a:r>
              <a:rPr lang="tr-TR" dirty="0"/>
              <a:t>Öğrencinin doğruya en yakın tepkisi ödüllendirilerek davranış aşamalı olarak geliştirilir.</a:t>
            </a:r>
          </a:p>
          <a:p>
            <a:r>
              <a:rPr lang="tr-TR" dirty="0"/>
              <a:t>Örn: “Anne” demeyi öğretirken önce “a” → sonra “an” → sonunda “anne” sesini pekiştirmek.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449957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EE91AF-8429-47FD-09B8-71CC2F03F0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58BA060E-BA54-FDBF-FB3F-767C11FC2D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764704"/>
            <a:ext cx="6840760" cy="531813"/>
          </a:xfrm>
        </p:spPr>
        <p:txBody>
          <a:bodyPr/>
          <a:lstStyle/>
          <a:p>
            <a:endParaRPr lang="tr-TR" altLang="tr-TR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A8805EE5-8190-CE6D-1E7D-A233A724FBC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4EC5CE89-841F-5C80-2DBE-2B5B35C18A72}"/>
              </a:ext>
            </a:extLst>
          </p:cNvPr>
          <p:cNvSpPr/>
          <p:nvPr/>
        </p:nvSpPr>
        <p:spPr>
          <a:xfrm>
            <a:off x="8202613" y="2132856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5917007-6D6D-6888-EF96-62FE2603C55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23528" y="1914524"/>
            <a:ext cx="7772400" cy="4105275"/>
          </a:xfrm>
        </p:spPr>
        <p:txBody>
          <a:bodyPr/>
          <a:lstStyle/>
          <a:p>
            <a:r>
              <a:rPr lang="tr-TR" b="1" dirty="0"/>
              <a:t>6. Pekiştirme (</a:t>
            </a:r>
            <a:r>
              <a:rPr lang="tr-TR" b="1" dirty="0" err="1"/>
              <a:t>Reinforcement</a:t>
            </a:r>
            <a:r>
              <a:rPr lang="tr-TR" b="1" dirty="0"/>
              <a:t>)</a:t>
            </a:r>
          </a:p>
          <a:p>
            <a:r>
              <a:rPr lang="tr-TR" dirty="0"/>
              <a:t>Doğru davranışların tekrarını artırmak için ödül verilmesidir.</a:t>
            </a:r>
          </a:p>
          <a:p>
            <a:r>
              <a:rPr lang="tr-TR" dirty="0"/>
              <a:t>Türleri:</a:t>
            </a:r>
          </a:p>
          <a:p>
            <a:pPr lvl="1"/>
            <a:r>
              <a:rPr lang="tr-TR" b="1" dirty="0"/>
              <a:t>Olumlu Pekiştirme:</a:t>
            </a:r>
            <a:r>
              <a:rPr lang="tr-TR" dirty="0"/>
              <a:t> İstenilen davranış sonrası hoş bir uyaran ekleme (ör. aferin demek, şeker vermek).</a:t>
            </a:r>
          </a:p>
          <a:p>
            <a:pPr lvl="1"/>
            <a:r>
              <a:rPr lang="tr-TR" b="1" dirty="0"/>
              <a:t>Olumsuz Pekiştirme:</a:t>
            </a:r>
            <a:r>
              <a:rPr lang="tr-TR" dirty="0"/>
              <a:t> İstenilen davranış sonrası olumsuz bir uyaranı ortadan kaldırma (ör. ödevini yapınca ek görev verilmemesi).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9388675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146681-1EEA-F491-3394-927C7A75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42626F0F-6C28-D668-1AB9-0153305229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764704"/>
            <a:ext cx="6840760" cy="531813"/>
          </a:xfrm>
        </p:spPr>
        <p:txBody>
          <a:bodyPr/>
          <a:lstStyle/>
          <a:p>
            <a:endParaRPr lang="tr-TR" altLang="tr-TR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70EB2385-16CF-FF75-1D14-8D7B10BFF61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8F53CCCC-8818-98A5-CA9E-9EF01A8AABF0}"/>
              </a:ext>
            </a:extLst>
          </p:cNvPr>
          <p:cNvSpPr/>
          <p:nvPr/>
        </p:nvSpPr>
        <p:spPr>
          <a:xfrm>
            <a:off x="8202613" y="2132856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BFD36B4-2091-F546-9F50-C77F0C24263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23528" y="1914524"/>
            <a:ext cx="7772400" cy="4105275"/>
          </a:xfrm>
        </p:spPr>
        <p:txBody>
          <a:bodyPr/>
          <a:lstStyle/>
          <a:p>
            <a:r>
              <a:rPr lang="tr-TR" b="1" dirty="0"/>
              <a:t>7. Ayrımlı Pekiştirme (</a:t>
            </a:r>
            <a:r>
              <a:rPr lang="tr-TR" b="1" dirty="0" err="1"/>
              <a:t>Differential</a:t>
            </a:r>
            <a:r>
              <a:rPr lang="tr-TR" b="1" dirty="0"/>
              <a:t> </a:t>
            </a:r>
            <a:r>
              <a:rPr lang="tr-TR" b="1" dirty="0" err="1"/>
              <a:t>Reinforcement</a:t>
            </a:r>
            <a:r>
              <a:rPr lang="tr-TR" b="1" dirty="0"/>
              <a:t>)</a:t>
            </a:r>
          </a:p>
          <a:p>
            <a:r>
              <a:rPr lang="tr-TR" dirty="0"/>
              <a:t>İstenmeyen davranışları azaltmak, uygun davranışları artırmak için kullanılır.</a:t>
            </a:r>
          </a:p>
          <a:p>
            <a:r>
              <a:rPr lang="tr-TR" dirty="0"/>
              <a:t>Türleri:</a:t>
            </a:r>
          </a:p>
          <a:p>
            <a:pPr lvl="1"/>
            <a:r>
              <a:rPr lang="tr-TR" dirty="0"/>
              <a:t>Alternatif davranışı pekiştirme.</a:t>
            </a:r>
          </a:p>
          <a:p>
            <a:pPr lvl="1"/>
            <a:r>
              <a:rPr lang="tr-TR" dirty="0"/>
              <a:t>Uyuşmaz davranışı pekiştirme.</a:t>
            </a:r>
          </a:p>
          <a:p>
            <a:pPr lvl="1"/>
            <a:r>
              <a:rPr lang="tr-TR" dirty="0"/>
              <a:t>Belirli süre boyunca istenmeyen davranış yapılmadığında pekiştirme.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23952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C542B7-4DFC-51E1-1787-3453B989A8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698A8F32-C142-58BC-94D8-9B4732F66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552" y="605629"/>
            <a:ext cx="6321896" cy="531813"/>
          </a:xfrm>
        </p:spPr>
        <p:txBody>
          <a:bodyPr/>
          <a:lstStyle/>
          <a:p>
            <a:r>
              <a:rPr lang="tr-TR" sz="3600" b="1" dirty="0">
                <a:solidFill>
                  <a:srgbClr val="FF0000"/>
                </a:solidFill>
              </a:rPr>
              <a:t>Aktif Katılım</a:t>
            </a:r>
            <a:endParaRPr lang="tr-TR" altLang="tr-TR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C698AE6B-84D3-289A-A71C-5A06AC27315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F9D6C4DE-195F-ADB3-8419-FCC9213708A7}"/>
              </a:ext>
            </a:extLst>
          </p:cNvPr>
          <p:cNvSpPr/>
          <p:nvPr/>
        </p:nvSpPr>
        <p:spPr>
          <a:xfrm>
            <a:off x="8418378" y="2725736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DDE9505-65B7-FD9E-9F7F-BCDDC005EB1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07638" y="1340768"/>
            <a:ext cx="8064896" cy="3816424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tr-TR" dirty="0"/>
              <a:t>Öğrenme, öğrencinin bizzat yaparak ve yaşayarak sürece katılmasıyla kalıcı hale gelir.</a:t>
            </a:r>
          </a:p>
          <a:p>
            <a:pPr algn="just">
              <a:lnSpc>
                <a:spcPct val="150000"/>
              </a:lnSpc>
            </a:pPr>
            <a:r>
              <a:rPr lang="tr-TR" dirty="0"/>
              <a:t>Spor eğitiminde özellikle motor beceriler ancak tekrar ve uygulama ile öğrenilir.</a:t>
            </a:r>
          </a:p>
          <a:p>
            <a:pPr algn="just">
              <a:lnSpc>
                <a:spcPct val="150000"/>
              </a:lnSpc>
            </a:pPr>
            <a:r>
              <a:rPr lang="tr-TR" dirty="0"/>
              <a:t>Örnek: Sporcuların oyuna katılarak pas, manşet veya servis uygulamalarını kendilerinin yapması.</a:t>
            </a:r>
          </a:p>
          <a:p>
            <a:pPr lvl="0"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652536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D898B4-7B42-7E47-D0B0-F909A0C4C6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E65AD2E2-F682-7321-06A8-0E51E1A2AF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764704"/>
            <a:ext cx="6840760" cy="531813"/>
          </a:xfrm>
        </p:spPr>
        <p:txBody>
          <a:bodyPr/>
          <a:lstStyle/>
          <a:p>
            <a:endParaRPr lang="tr-TR" altLang="tr-TR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F8415FF5-814C-ECD2-6A5F-B984B45916D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E5FC8145-780D-DA53-4229-3A1A7453142C}"/>
              </a:ext>
            </a:extLst>
          </p:cNvPr>
          <p:cNvSpPr/>
          <p:nvPr/>
        </p:nvSpPr>
        <p:spPr>
          <a:xfrm>
            <a:off x="8202613" y="2132856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F1B2900-2DFD-F043-BA81-0D61599809D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23528" y="1914524"/>
            <a:ext cx="7772400" cy="4105275"/>
          </a:xfrm>
        </p:spPr>
        <p:txBody>
          <a:bodyPr/>
          <a:lstStyle/>
          <a:p>
            <a:r>
              <a:rPr lang="tr-TR" b="1" dirty="0"/>
              <a:t>8. </a:t>
            </a:r>
            <a:r>
              <a:rPr lang="tr-TR" b="1" dirty="0" err="1"/>
              <a:t>Token</a:t>
            </a:r>
            <a:r>
              <a:rPr lang="tr-TR" b="1" dirty="0"/>
              <a:t> Ekonomi (Jeton Ekonomisi)</a:t>
            </a:r>
          </a:p>
          <a:p>
            <a:r>
              <a:rPr lang="tr-TR" dirty="0"/>
              <a:t>Öğrenci doğru davranış gösterdiğinde </a:t>
            </a:r>
            <a:r>
              <a:rPr lang="tr-TR" b="1" dirty="0"/>
              <a:t>sembolik ödüller (jeton, yıldız, puan)</a:t>
            </a:r>
            <a:r>
              <a:rPr lang="tr-TR" dirty="0"/>
              <a:t> kazanır.</a:t>
            </a:r>
          </a:p>
          <a:p>
            <a:r>
              <a:rPr lang="tr-TR" dirty="0"/>
              <a:t>Bu jetonlar daha sonra gerçek ödüllerle değiştirilir.</a:t>
            </a:r>
          </a:p>
          <a:p>
            <a:r>
              <a:rPr lang="tr-TR" dirty="0"/>
              <a:t>Sınıf yönetiminde çok etkilidir.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6233240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13EBCE-04CD-3D9F-34D5-B20F4DBAA3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EE78B4BF-5BDA-DFED-7DA6-01C2206A1E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764704"/>
            <a:ext cx="6840760" cy="531813"/>
          </a:xfrm>
        </p:spPr>
        <p:txBody>
          <a:bodyPr/>
          <a:lstStyle/>
          <a:p>
            <a:endParaRPr lang="tr-TR" altLang="tr-TR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928457EE-9F8A-BA32-6BA5-67F63435233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FA9B991A-FABD-2082-C3E2-6E705D49AE79}"/>
              </a:ext>
            </a:extLst>
          </p:cNvPr>
          <p:cNvSpPr/>
          <p:nvPr/>
        </p:nvSpPr>
        <p:spPr>
          <a:xfrm>
            <a:off x="8202613" y="2132856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F0B6905-9AD5-EF83-79B1-24DF57DE772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23528" y="1914524"/>
            <a:ext cx="7772400" cy="4105275"/>
          </a:xfrm>
        </p:spPr>
        <p:txBody>
          <a:bodyPr/>
          <a:lstStyle/>
          <a:p>
            <a:r>
              <a:rPr lang="tr-TR" b="1" dirty="0"/>
              <a:t>9. Tepki Bedeli (</a:t>
            </a:r>
            <a:r>
              <a:rPr lang="tr-TR" b="1" dirty="0" err="1"/>
              <a:t>Response</a:t>
            </a:r>
            <a:r>
              <a:rPr lang="tr-TR" b="1" dirty="0"/>
              <a:t> </a:t>
            </a:r>
            <a:r>
              <a:rPr lang="tr-TR" b="1" dirty="0" err="1"/>
              <a:t>Cost</a:t>
            </a:r>
            <a:r>
              <a:rPr lang="tr-TR" b="1" dirty="0"/>
              <a:t>) ve Söndürme (</a:t>
            </a:r>
            <a:r>
              <a:rPr lang="tr-TR" b="1" dirty="0" err="1"/>
              <a:t>Extinction</a:t>
            </a:r>
            <a:r>
              <a:rPr lang="tr-TR" b="1" dirty="0"/>
              <a:t>)</a:t>
            </a:r>
          </a:p>
          <a:p>
            <a:r>
              <a:rPr lang="tr-TR" b="1" dirty="0"/>
              <a:t>Tepki Bedeli:</a:t>
            </a:r>
            <a:r>
              <a:rPr lang="tr-TR" dirty="0"/>
              <a:t> Yanlış davranış sonucu kazanılmış ödüllerin geri alınması (ör. yıldız silmek).</a:t>
            </a:r>
          </a:p>
          <a:p>
            <a:r>
              <a:rPr lang="tr-TR" b="1" dirty="0"/>
              <a:t>Söndürme:</a:t>
            </a:r>
            <a:r>
              <a:rPr lang="tr-TR" dirty="0"/>
              <a:t> İstenmeyen davranışın ardından </a:t>
            </a:r>
            <a:r>
              <a:rPr lang="tr-TR" b="1" dirty="0"/>
              <a:t>hiçbir sonuç verilmemesi</a:t>
            </a:r>
            <a:r>
              <a:rPr lang="tr-TR" dirty="0"/>
              <a:t> (ör. dikkati çekmek için bağıran çocuğun davranışını görmezden gelmek).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7794559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2ABABF-19BE-78C0-C01B-2DCC493A61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AFF2A6B4-66E7-459A-D168-B6CC10DEE1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764704"/>
            <a:ext cx="6840760" cy="531813"/>
          </a:xfrm>
        </p:spPr>
        <p:txBody>
          <a:bodyPr/>
          <a:lstStyle/>
          <a:p>
            <a:r>
              <a:rPr lang="tr-TR" sz="2800" b="1" dirty="0">
                <a:solidFill>
                  <a:schemeClr val="accent1"/>
                </a:solidFill>
              </a:rPr>
              <a:t>Avantajları</a:t>
            </a:r>
            <a:endParaRPr lang="tr-TR" altLang="tr-TR" sz="28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1EB69BB1-CD4F-ABBC-D65E-0C75FC4E4D8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23488637-67EB-41F0-41EE-FDD65E87913B}"/>
              </a:ext>
            </a:extLst>
          </p:cNvPr>
          <p:cNvSpPr/>
          <p:nvPr/>
        </p:nvSpPr>
        <p:spPr>
          <a:xfrm>
            <a:off x="8202613" y="2132856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ED43434-5FE7-9734-BECC-3014AC44633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23528" y="1914524"/>
            <a:ext cx="7772400" cy="4105275"/>
          </a:xfrm>
        </p:spPr>
        <p:txBody>
          <a:bodyPr/>
          <a:lstStyle/>
          <a:p>
            <a:pPr marL="0" indent="0">
              <a:buNone/>
            </a:pPr>
            <a:r>
              <a:rPr lang="tr-TR" dirty="0"/>
              <a:t>✅ Öğrenme </a:t>
            </a:r>
            <a:r>
              <a:rPr lang="tr-TR" b="1" dirty="0"/>
              <a:t>somut, ölçülebilir ve gözlenebilir</a:t>
            </a:r>
            <a:r>
              <a:rPr lang="tr-TR" dirty="0"/>
              <a:t> hale 	gelir.</a:t>
            </a:r>
            <a:br>
              <a:rPr lang="tr-TR" dirty="0"/>
            </a:br>
            <a:r>
              <a:rPr lang="tr-TR" dirty="0"/>
              <a:t>✅ Özellikle </a:t>
            </a:r>
            <a:r>
              <a:rPr lang="tr-TR" b="1" dirty="0"/>
              <a:t>özel eğitim</a:t>
            </a:r>
            <a:r>
              <a:rPr lang="tr-TR" dirty="0"/>
              <a:t> alanında çok etkilidir.</a:t>
            </a:r>
            <a:br>
              <a:rPr lang="tr-TR" dirty="0"/>
            </a:br>
            <a:r>
              <a:rPr lang="tr-TR" dirty="0"/>
              <a:t>✅ Öğrencinin </a:t>
            </a:r>
            <a:r>
              <a:rPr lang="tr-TR" b="1" dirty="0"/>
              <a:t>doğru davranışları hızlı şekilde 	öğrenmesini</a:t>
            </a:r>
            <a:r>
              <a:rPr lang="tr-TR" dirty="0"/>
              <a:t> sağlar.</a:t>
            </a:r>
            <a:br>
              <a:rPr lang="tr-TR" dirty="0"/>
            </a:br>
            <a:r>
              <a:rPr lang="tr-TR" dirty="0"/>
              <a:t>✅ </a:t>
            </a:r>
            <a:r>
              <a:rPr lang="tr-TR" b="1" dirty="0"/>
              <a:t>Küçük adımlarla</a:t>
            </a:r>
            <a:r>
              <a:rPr lang="tr-TR" dirty="0"/>
              <a:t> ilerlediği için hata oranı düşüktür.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442967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7970A4-BFA6-40B7-4CB4-BC94EC0A86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54085DAC-182A-3B70-67B3-9F5BC31841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5311" y="339723"/>
            <a:ext cx="6840760" cy="531813"/>
          </a:xfrm>
        </p:spPr>
        <p:txBody>
          <a:bodyPr/>
          <a:lstStyle/>
          <a:p>
            <a:r>
              <a:rPr lang="tr-TR" sz="2800" b="1" dirty="0">
                <a:solidFill>
                  <a:schemeClr val="accent1"/>
                </a:solidFill>
              </a:rPr>
              <a:t>Dezavantajları</a:t>
            </a:r>
            <a:endParaRPr lang="tr-TR" altLang="tr-TR" sz="28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4854273B-F33E-11BB-BD96-730E9C70635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1349F7A0-0A86-9B55-C26E-ADB7E2D9CBDB}"/>
              </a:ext>
            </a:extLst>
          </p:cNvPr>
          <p:cNvSpPr/>
          <p:nvPr/>
        </p:nvSpPr>
        <p:spPr>
          <a:xfrm>
            <a:off x="8202613" y="2132856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943C17E-054F-287F-C77B-2A09998B46F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23528" y="1124744"/>
            <a:ext cx="7772400" cy="4105275"/>
          </a:xfrm>
        </p:spPr>
        <p:txBody>
          <a:bodyPr/>
          <a:lstStyle/>
          <a:p>
            <a:pPr marL="0" indent="0">
              <a:buNone/>
            </a:pPr>
            <a:r>
              <a:rPr lang="tr-TR" dirty="0"/>
              <a:t>⚠️ Öğrenme bazen </a:t>
            </a:r>
            <a:r>
              <a:rPr lang="tr-TR" b="1" dirty="0"/>
              <a:t>fazla mekanik</a:t>
            </a:r>
            <a:r>
              <a:rPr lang="tr-TR" dirty="0"/>
              <a:t> olabilir.</a:t>
            </a:r>
            <a:br>
              <a:rPr lang="tr-TR" dirty="0"/>
            </a:br>
            <a:r>
              <a:rPr lang="tr-TR" dirty="0"/>
              <a:t>⚠️ Doğal ortamda genelleme yapılmazsa, öğrenci öğrendiğini sadece öğretim ortamında kullanabilir.</a:t>
            </a:r>
            <a:br>
              <a:rPr lang="tr-TR" dirty="0"/>
            </a:br>
            <a:r>
              <a:rPr lang="tr-TR" dirty="0"/>
              <a:t>⚠️ Sürekli pekiştirme, öğrenciyi </a:t>
            </a:r>
            <a:r>
              <a:rPr lang="tr-TR" b="1" dirty="0"/>
              <a:t>ödüle bağımlı</a:t>
            </a:r>
            <a:r>
              <a:rPr lang="tr-TR" dirty="0"/>
              <a:t> hale getirebilir.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2999015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9B6C35-90CD-E816-A16C-714C554F07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DA102FA6-893D-B321-690D-E8E28DF9C9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930" y="521492"/>
            <a:ext cx="5385792" cy="531813"/>
          </a:xfrm>
        </p:spPr>
        <p:txBody>
          <a:bodyPr/>
          <a:lstStyle/>
          <a:p>
            <a:r>
              <a:rPr lang="tr-TR" sz="3200" b="1" dirty="0">
                <a:solidFill>
                  <a:srgbClr val="FF0000"/>
                </a:solidFill>
              </a:rPr>
              <a:t>Beceri Analizi (Görev Analizi)</a:t>
            </a:r>
            <a:endParaRPr lang="tr-TR" altLang="tr-TR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21513DCB-6883-9DA0-80FA-3E2B5714791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36B31707-B469-7FC0-EF79-CE0A5F9D7B61}"/>
              </a:ext>
            </a:extLst>
          </p:cNvPr>
          <p:cNvSpPr/>
          <p:nvPr/>
        </p:nvSpPr>
        <p:spPr>
          <a:xfrm>
            <a:off x="8202613" y="2132856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DE3A6C8-0265-F3E9-A5D9-1DED2B0C171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51520" y="1296243"/>
            <a:ext cx="7772400" cy="4105275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tr-TR" b="1" dirty="0"/>
              <a:t>Beceri Analizi (Görev Analizi)</a:t>
            </a:r>
            <a:r>
              <a:rPr lang="tr-TR" dirty="0"/>
              <a:t>: Bir beceriyi, gözlenebilir ve ölçülebilir </a:t>
            </a:r>
            <a:r>
              <a:rPr lang="tr-TR" b="1" dirty="0"/>
              <a:t>küçük adımlara</a:t>
            </a:r>
            <a:r>
              <a:rPr lang="tr-TR" dirty="0"/>
              <a:t> ayırarak öğretme ve değerlendirme yöntemidir. Amaç; hangi adımda </a:t>
            </a:r>
            <a:r>
              <a:rPr lang="tr-TR" b="1" dirty="0"/>
              <a:t>bağımsız</a:t>
            </a:r>
            <a:r>
              <a:rPr lang="tr-TR" dirty="0"/>
              <a:t>, </a:t>
            </a:r>
            <a:r>
              <a:rPr lang="tr-TR" b="1" dirty="0"/>
              <a:t>hangi adımda destek</a:t>
            </a:r>
            <a:r>
              <a:rPr lang="tr-TR" dirty="0"/>
              <a:t> gerektiğini netleştirmek ve </a:t>
            </a:r>
            <a:r>
              <a:rPr lang="tr-TR" b="1" dirty="0"/>
              <a:t>sistematik öğretim</a:t>
            </a:r>
            <a:r>
              <a:rPr lang="tr-TR" dirty="0"/>
              <a:t> planlamaktır.</a:t>
            </a:r>
          </a:p>
        </p:txBody>
      </p:sp>
    </p:spTree>
    <p:extLst>
      <p:ext uri="{BB962C8B-B14F-4D97-AF65-F5344CB8AC3E}">
        <p14:creationId xmlns:p14="http://schemas.microsoft.com/office/powerpoint/2010/main" val="320043981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A8604C-B146-291D-11F8-35F7D864E3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1A3CB492-E02D-BF54-6A5E-A6B2B2DAAF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8875" y="345670"/>
            <a:ext cx="6840760" cy="531813"/>
          </a:xfrm>
        </p:spPr>
        <p:txBody>
          <a:bodyPr/>
          <a:lstStyle/>
          <a:p>
            <a:r>
              <a:rPr lang="tr-TR" sz="2800" b="1" dirty="0">
                <a:solidFill>
                  <a:srgbClr val="FF0000"/>
                </a:solidFill>
              </a:rPr>
              <a:t>Ne Zaman Kullanılır?</a:t>
            </a:r>
            <a:endParaRPr lang="tr-TR" altLang="tr-TR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72B106F6-A6BA-3282-0CBE-0A2A1FB2DDA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A74DB5B0-AD7F-552A-D784-0707CCF7BD5B}"/>
              </a:ext>
            </a:extLst>
          </p:cNvPr>
          <p:cNvSpPr/>
          <p:nvPr/>
        </p:nvSpPr>
        <p:spPr>
          <a:xfrm>
            <a:off x="8202613" y="2132856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184A569-27DF-1FE5-D6DB-3F8D015411B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28875" y="1196752"/>
            <a:ext cx="7772400" cy="4105275"/>
          </a:xfrm>
        </p:spPr>
        <p:txBody>
          <a:bodyPr/>
          <a:lstStyle/>
          <a:p>
            <a:pPr algn="just"/>
            <a:r>
              <a:rPr lang="tr-TR" dirty="0"/>
              <a:t>Çok aşamalı beceriler (kişisel bakım, yemek hazırlama, bilgisayar kullanımı, spor tekniği vb.)</a:t>
            </a:r>
          </a:p>
          <a:p>
            <a:pPr algn="just"/>
            <a:r>
              <a:rPr lang="tr-TR" dirty="0"/>
              <a:t>Başlangıç düzeyi belirsizse (hangi aşamada zorlandığını anlamak için)</a:t>
            </a:r>
          </a:p>
          <a:p>
            <a:pPr algn="just"/>
            <a:r>
              <a:rPr lang="tr-TR" dirty="0"/>
              <a:t>Hedef: </a:t>
            </a:r>
            <a:r>
              <a:rPr lang="tr-TR" b="1" dirty="0"/>
              <a:t>bağımsızlık</a:t>
            </a:r>
            <a:r>
              <a:rPr lang="tr-TR" dirty="0"/>
              <a:t>, </a:t>
            </a:r>
            <a:r>
              <a:rPr lang="tr-TR" b="1" dirty="0"/>
              <a:t>kalite</a:t>
            </a:r>
            <a:r>
              <a:rPr lang="tr-TR" dirty="0"/>
              <a:t>, </a:t>
            </a:r>
            <a:r>
              <a:rPr lang="tr-TR" b="1" dirty="0"/>
              <a:t>güvenlik</a:t>
            </a:r>
            <a:r>
              <a:rPr lang="tr-TR" dirty="0"/>
              <a:t> ve </a:t>
            </a:r>
            <a:r>
              <a:rPr lang="tr-TR" b="1" dirty="0"/>
              <a:t>tutarlılık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8313217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FCFA1F-717C-2418-ABED-FEE458FDDA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2E2578C5-FFF4-27AE-03A5-6FE05FE826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332656"/>
            <a:ext cx="6840760" cy="531813"/>
          </a:xfrm>
        </p:spPr>
        <p:txBody>
          <a:bodyPr/>
          <a:lstStyle/>
          <a:p>
            <a:r>
              <a:rPr lang="tr-TR" sz="2800" b="1" dirty="0">
                <a:solidFill>
                  <a:srgbClr val="FF0000"/>
                </a:solidFill>
              </a:rPr>
              <a:t>Temel Kavramlar</a:t>
            </a:r>
            <a:endParaRPr lang="tr-TR" altLang="tr-TR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1B87ADA4-729C-BBD5-0CFB-2D6B5374BA6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D9966599-16A1-3CBF-1490-3991C8D65926}"/>
              </a:ext>
            </a:extLst>
          </p:cNvPr>
          <p:cNvSpPr/>
          <p:nvPr/>
        </p:nvSpPr>
        <p:spPr>
          <a:xfrm>
            <a:off x="8202613" y="2132856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7034B69-A7FA-ED9C-208A-FB1F8FBA621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23528" y="980728"/>
            <a:ext cx="7772400" cy="5328592"/>
          </a:xfrm>
        </p:spPr>
        <p:txBody>
          <a:bodyPr/>
          <a:lstStyle/>
          <a:p>
            <a:pPr algn="just"/>
            <a:r>
              <a:rPr lang="tr-TR" sz="2000" b="1" dirty="0"/>
              <a:t>Zincirleme (</a:t>
            </a:r>
            <a:r>
              <a:rPr lang="tr-TR" sz="2000" b="1" dirty="0" err="1"/>
              <a:t>Chaining</a:t>
            </a:r>
            <a:r>
              <a:rPr lang="tr-TR" sz="2000" b="1" dirty="0"/>
              <a:t>)</a:t>
            </a:r>
            <a:r>
              <a:rPr lang="tr-TR" sz="2000" dirty="0"/>
              <a:t>: Adımların sırayla öğretilmesi.</a:t>
            </a:r>
          </a:p>
          <a:p>
            <a:pPr lvl="1" algn="just"/>
            <a:r>
              <a:rPr lang="tr-TR" sz="1800" b="1" dirty="0"/>
              <a:t>İleri zincirleme</a:t>
            </a:r>
            <a:r>
              <a:rPr lang="tr-TR" sz="1800" dirty="0"/>
              <a:t>: 1. adımdan başlanır, ileri doğru gidilir.</a:t>
            </a:r>
          </a:p>
          <a:p>
            <a:pPr lvl="1" algn="just"/>
            <a:r>
              <a:rPr lang="tr-TR" sz="1800" b="1" dirty="0"/>
              <a:t>Geri zincirleme</a:t>
            </a:r>
            <a:r>
              <a:rPr lang="tr-TR" sz="1800" dirty="0"/>
              <a:t>: Son adımdan başlanır (başarı ve pekiştireç hemen gelir). Motivasyon için etkili.</a:t>
            </a:r>
          </a:p>
          <a:p>
            <a:pPr lvl="1" algn="just"/>
            <a:r>
              <a:rPr lang="tr-TR" sz="1800" b="1" dirty="0"/>
              <a:t>Tüm-görev (Total-</a:t>
            </a:r>
            <a:r>
              <a:rPr lang="tr-TR" sz="1800" b="1" dirty="0" err="1"/>
              <a:t>task</a:t>
            </a:r>
            <a:r>
              <a:rPr lang="tr-TR" sz="1800" b="1" dirty="0"/>
              <a:t>)</a:t>
            </a:r>
            <a:r>
              <a:rPr lang="tr-TR" sz="1800" dirty="0"/>
              <a:t>: Tüm adımlar bir oturumda denetimli olarak uygulanır.</a:t>
            </a:r>
          </a:p>
          <a:p>
            <a:pPr algn="just"/>
            <a:r>
              <a:rPr lang="tr-TR" sz="2000" b="1" dirty="0"/>
              <a:t>İpucu Hiyerarşisi</a:t>
            </a:r>
            <a:r>
              <a:rPr lang="tr-TR" sz="2000" dirty="0"/>
              <a:t> (en azdan çoğa / çoktan aza): Doğal ipucu → Jest → Sözel → Modelle → </a:t>
            </a:r>
            <a:r>
              <a:rPr lang="tr-TR" sz="2000" b="1" dirty="0"/>
              <a:t>Kısmi</a:t>
            </a:r>
            <a:r>
              <a:rPr lang="tr-TR" sz="2000" dirty="0"/>
              <a:t> fiziksel → </a:t>
            </a:r>
            <a:r>
              <a:rPr lang="tr-TR" sz="2000" b="1" dirty="0"/>
              <a:t>Tam</a:t>
            </a:r>
            <a:r>
              <a:rPr lang="tr-TR" sz="2000" dirty="0"/>
              <a:t> fiziksel.</a:t>
            </a:r>
          </a:p>
          <a:p>
            <a:pPr algn="just"/>
            <a:r>
              <a:rPr lang="tr-TR" sz="2000" b="1" dirty="0"/>
              <a:t>Uyarıcı Kontrol Aktarımı</a:t>
            </a:r>
            <a:r>
              <a:rPr lang="tr-TR" sz="2000" dirty="0"/>
              <a:t>: İpuçlarının sistematik azaltılması (ör. sabit/artan </a:t>
            </a:r>
            <a:r>
              <a:rPr lang="tr-TR" sz="2000" b="1" dirty="0"/>
              <a:t>zaman gecikmesi</a:t>
            </a:r>
            <a:r>
              <a:rPr lang="tr-TR" sz="2000" dirty="0"/>
              <a:t>, ipucu silikleştirme).</a:t>
            </a:r>
          </a:p>
          <a:p>
            <a:pPr algn="just"/>
            <a:r>
              <a:rPr lang="tr-TR" sz="2000" b="1" dirty="0"/>
              <a:t>Pekiştirme</a:t>
            </a:r>
            <a:r>
              <a:rPr lang="tr-TR" sz="2000" dirty="0"/>
              <a:t>: Doğal (sonucun kendisi) ve yapay (sosyal, somut, etkinlik).</a:t>
            </a:r>
          </a:p>
          <a:p>
            <a:pPr algn="just"/>
            <a:r>
              <a:rPr lang="tr-TR" sz="2000" b="1" dirty="0"/>
              <a:t>Hata Düzeltme</a:t>
            </a:r>
            <a:r>
              <a:rPr lang="tr-TR" sz="2000" dirty="0"/>
              <a:t>: Hata olduğunda </a:t>
            </a:r>
            <a:r>
              <a:rPr lang="tr-TR" sz="2000" b="1" dirty="0"/>
              <a:t>modelle–denetimli deneme–başarılı tekrar</a:t>
            </a:r>
            <a:r>
              <a:rPr lang="tr-TR" sz="2000" dirty="0"/>
              <a:t>; hataya pekiştirme verilmez.</a:t>
            </a:r>
          </a:p>
          <a:p>
            <a:pPr algn="just"/>
            <a:r>
              <a:rPr lang="tr-TR" sz="2000" b="1" dirty="0"/>
              <a:t>Değerlendirme Türleri</a:t>
            </a:r>
            <a:r>
              <a:rPr lang="tr-TR" sz="2000" dirty="0"/>
              <a:t>:</a:t>
            </a:r>
          </a:p>
          <a:p>
            <a:pPr lvl="1" algn="just"/>
            <a:r>
              <a:rPr lang="tr-TR" sz="1800" b="1" dirty="0"/>
              <a:t>Tek fırsat</a:t>
            </a:r>
            <a:r>
              <a:rPr lang="tr-TR" sz="1800" dirty="0"/>
              <a:t>: Adım hatalıysa izleyen adımlar </a:t>
            </a:r>
            <a:r>
              <a:rPr lang="tr-TR" sz="1800" b="1" dirty="0"/>
              <a:t>denenmez</a:t>
            </a:r>
            <a:r>
              <a:rPr lang="tr-TR" sz="1800" dirty="0"/>
              <a:t>.</a:t>
            </a:r>
          </a:p>
          <a:p>
            <a:pPr lvl="1" algn="just"/>
            <a:r>
              <a:rPr lang="tr-TR" sz="1800" b="1" dirty="0"/>
              <a:t>Çoklu fırsat</a:t>
            </a:r>
            <a:r>
              <a:rPr lang="tr-TR" sz="1800" dirty="0"/>
              <a:t>: Tüm adımlar denenir; tam profil çıkar.</a:t>
            </a:r>
          </a:p>
          <a:p>
            <a:pPr marL="0" indent="0">
              <a:buNone/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127851310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880A2B-BD9B-6DB5-0BD5-0D6405261D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F5030C66-719D-55AA-A0DA-A9CDDA5C2D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188640"/>
            <a:ext cx="6840760" cy="531813"/>
          </a:xfrm>
        </p:spPr>
        <p:txBody>
          <a:bodyPr/>
          <a:lstStyle/>
          <a:p>
            <a:r>
              <a:rPr lang="tr-TR" sz="2800" b="1" dirty="0">
                <a:solidFill>
                  <a:srgbClr val="FF0000"/>
                </a:solidFill>
              </a:rPr>
              <a:t>Adım Adım Süreç</a:t>
            </a:r>
            <a:endParaRPr lang="tr-TR" altLang="tr-TR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61E7AFB5-D19E-54EE-2DEC-9CB2080A27F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00352" y="44624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245EFA76-6744-B3B2-023F-9A6CBDFCB537}"/>
              </a:ext>
            </a:extLst>
          </p:cNvPr>
          <p:cNvSpPr/>
          <p:nvPr/>
        </p:nvSpPr>
        <p:spPr>
          <a:xfrm>
            <a:off x="8552309" y="2789039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E8B5C54-7D35-5E1D-9A34-772A5B089FB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9513" y="648445"/>
            <a:ext cx="8372796" cy="6020915"/>
          </a:xfrm>
        </p:spPr>
        <p:txBody>
          <a:bodyPr/>
          <a:lstStyle/>
          <a:p>
            <a:pPr algn="just"/>
            <a:r>
              <a:rPr lang="tr-TR" sz="2000" b="1" dirty="0"/>
              <a:t>Hedef davranışı</a:t>
            </a:r>
            <a:r>
              <a:rPr lang="tr-TR" sz="2000" dirty="0"/>
              <a:t> </a:t>
            </a:r>
            <a:r>
              <a:rPr lang="tr-TR" sz="2000" b="1" dirty="0"/>
              <a:t>operasyonel tanımla</a:t>
            </a:r>
            <a:r>
              <a:rPr lang="tr-TR" sz="2000" dirty="0"/>
              <a:t>: </a:t>
            </a:r>
            <a:r>
              <a:rPr lang="tr-TR" sz="2000" i="1" dirty="0"/>
              <a:t>Kim</a:t>
            </a:r>
            <a:r>
              <a:rPr lang="tr-TR" sz="2000" dirty="0"/>
              <a:t>, </a:t>
            </a:r>
            <a:r>
              <a:rPr lang="tr-TR" sz="2000" i="1" dirty="0"/>
              <a:t>ne yapacak</a:t>
            </a:r>
            <a:r>
              <a:rPr lang="tr-TR" sz="2000" dirty="0"/>
              <a:t>, </a:t>
            </a:r>
            <a:r>
              <a:rPr lang="tr-TR" sz="2000" i="1" dirty="0"/>
              <a:t>hangi koşulda</a:t>
            </a:r>
            <a:r>
              <a:rPr lang="tr-TR" sz="2000" dirty="0"/>
              <a:t>, </a:t>
            </a:r>
            <a:r>
              <a:rPr lang="tr-TR" sz="2000" i="1" dirty="0"/>
              <a:t>hangi kalite/süreyle</a:t>
            </a:r>
            <a:r>
              <a:rPr lang="tr-TR" sz="2000" dirty="0"/>
              <a:t>.</a:t>
            </a:r>
          </a:p>
          <a:p>
            <a:pPr algn="just"/>
            <a:r>
              <a:rPr lang="tr-TR" sz="2000" b="1" dirty="0"/>
              <a:t>Önkoşullar</a:t>
            </a:r>
            <a:r>
              <a:rPr lang="tr-TR" sz="2000" dirty="0"/>
              <a:t>ı </a:t>
            </a:r>
            <a:r>
              <a:rPr lang="tr-TR" sz="2000" b="1" dirty="0"/>
              <a:t>belirle</a:t>
            </a:r>
            <a:r>
              <a:rPr lang="tr-TR" sz="2000" dirty="0"/>
              <a:t>: Oturma dengesi, kavrama, dikkat süresi, okuma vb.</a:t>
            </a:r>
          </a:p>
          <a:p>
            <a:pPr algn="just"/>
            <a:r>
              <a:rPr lang="tr-TR" sz="2000" b="1" dirty="0"/>
              <a:t>Standart/Ölçüt</a:t>
            </a:r>
            <a:r>
              <a:rPr lang="tr-TR" sz="2000" dirty="0"/>
              <a:t> </a:t>
            </a:r>
            <a:r>
              <a:rPr lang="tr-TR" sz="2000" b="1" dirty="0"/>
              <a:t>belirle</a:t>
            </a:r>
            <a:r>
              <a:rPr lang="tr-TR" sz="2000" dirty="0"/>
              <a:t>: % bağımsızlık, süre, kalite (</a:t>
            </a:r>
            <a:r>
              <a:rPr lang="tr-TR" sz="2000" dirty="0" err="1"/>
              <a:t>örn</a:t>
            </a:r>
            <a:r>
              <a:rPr lang="tr-TR" sz="2000" dirty="0"/>
              <a:t>. 3 ardışık oturumda ≥%80 bağımsızlık, güvenlik hatası=0).</a:t>
            </a:r>
          </a:p>
          <a:p>
            <a:pPr algn="just"/>
            <a:r>
              <a:rPr lang="tr-TR" sz="2000" b="1" dirty="0"/>
              <a:t>Ortam/Donanım</a:t>
            </a:r>
            <a:r>
              <a:rPr lang="tr-TR" sz="2000" dirty="0"/>
              <a:t>: Gereçler, yardımcı teknolojiler, pozisyonlandırma (yastık, ortez vb.).</a:t>
            </a:r>
          </a:p>
          <a:p>
            <a:pPr algn="just"/>
            <a:r>
              <a:rPr lang="tr-TR" sz="2000" b="1" dirty="0"/>
              <a:t>Adımlara ayır</a:t>
            </a:r>
            <a:r>
              <a:rPr lang="tr-TR" sz="2000" dirty="0"/>
              <a:t>: Her adım </a:t>
            </a:r>
            <a:r>
              <a:rPr lang="tr-TR" sz="2000" b="1" dirty="0"/>
              <a:t>kısa, tek davranış</a:t>
            </a:r>
            <a:r>
              <a:rPr lang="tr-TR" sz="2000" dirty="0"/>
              <a:t>, gözlenebilir; mümkünse 2–5 saniyelik.</a:t>
            </a:r>
          </a:p>
          <a:p>
            <a:pPr algn="just"/>
            <a:r>
              <a:rPr lang="tr-TR" sz="2000" b="1" dirty="0"/>
              <a:t>Sıralamayı doğrula</a:t>
            </a:r>
            <a:r>
              <a:rPr lang="tr-TR" sz="2000" dirty="0"/>
              <a:t>: Meslektaş/uzman onayı, deneme uygulaması, video analizi.</a:t>
            </a:r>
          </a:p>
          <a:p>
            <a:pPr algn="just"/>
            <a:r>
              <a:rPr lang="tr-TR" sz="2000" b="1" dirty="0"/>
              <a:t>Öğretim planı</a:t>
            </a:r>
            <a:r>
              <a:rPr lang="tr-TR" sz="2000" dirty="0"/>
              <a:t>: Zincirleme türü, ipucu hiyerarşisi, pekiştirme programı, hata düzeltme akışı.</a:t>
            </a:r>
          </a:p>
          <a:p>
            <a:pPr algn="just"/>
            <a:r>
              <a:rPr lang="tr-TR" sz="2000" b="1" dirty="0"/>
              <a:t>Veri toplama</a:t>
            </a:r>
            <a:r>
              <a:rPr lang="tr-TR" sz="2000" dirty="0"/>
              <a:t>: Adım-adım form, bağımsızlık kodları, süre/</a:t>
            </a:r>
            <a:r>
              <a:rPr lang="tr-TR" sz="2000" dirty="0" err="1"/>
              <a:t>latans</a:t>
            </a:r>
            <a:r>
              <a:rPr lang="tr-TR" sz="2000" dirty="0"/>
              <a:t>, notlar.</a:t>
            </a:r>
          </a:p>
          <a:p>
            <a:pPr algn="just"/>
            <a:r>
              <a:rPr lang="tr-TR" sz="2000" b="1" dirty="0"/>
              <a:t>Genelleme</a:t>
            </a:r>
            <a:r>
              <a:rPr lang="tr-TR" sz="2000" dirty="0"/>
              <a:t>: Kişi, ortam, araç, yönerge değişkenleri; </a:t>
            </a:r>
            <a:r>
              <a:rPr lang="tr-TR" sz="2000" b="1" dirty="0"/>
              <a:t>ipucu azaltma</a:t>
            </a:r>
            <a:r>
              <a:rPr lang="tr-TR" sz="2000" dirty="0"/>
              <a:t> planı.</a:t>
            </a:r>
          </a:p>
          <a:p>
            <a:pPr algn="just"/>
            <a:r>
              <a:rPr lang="tr-TR" sz="2000" b="1" dirty="0"/>
              <a:t>Sürdürme (</a:t>
            </a:r>
            <a:r>
              <a:rPr lang="tr-TR" sz="2000" b="1" dirty="0" err="1"/>
              <a:t>Maintenance</a:t>
            </a:r>
            <a:r>
              <a:rPr lang="tr-TR" sz="2000" b="1" dirty="0"/>
              <a:t>)</a:t>
            </a:r>
            <a:r>
              <a:rPr lang="tr-TR" sz="2000" dirty="0"/>
              <a:t>: Haftalık/aylık izlem, güçlük oluşursa </a:t>
            </a:r>
            <a:r>
              <a:rPr lang="tr-TR" sz="2000" b="1" dirty="0"/>
              <a:t>geri destek</a:t>
            </a:r>
            <a:r>
              <a:rPr lang="tr-TR" sz="2000" dirty="0"/>
              <a:t>.</a:t>
            </a:r>
          </a:p>
          <a:p>
            <a:pPr algn="just"/>
            <a:r>
              <a:rPr lang="tr-TR" sz="2000" b="1" dirty="0"/>
              <a:t>Güvenlik ve Risk</a:t>
            </a:r>
            <a:r>
              <a:rPr lang="tr-TR" sz="2000" dirty="0"/>
              <a:t>: Düşme riski, enerji yönetimi, yorgunluk belirtileri, kontrendikasyonlar.</a:t>
            </a:r>
          </a:p>
          <a:p>
            <a:pPr marL="0" indent="0">
              <a:buNone/>
            </a:pP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184093891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F616BB-C73B-C27C-2EA8-1CBED9330E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78E72BE5-33B6-7D46-04C6-EA86B17BC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2291" y="407552"/>
            <a:ext cx="7416824" cy="531813"/>
          </a:xfrm>
        </p:spPr>
        <p:txBody>
          <a:bodyPr/>
          <a:lstStyle/>
          <a:p>
            <a:r>
              <a:rPr lang="tr-TR" sz="2400" b="1" dirty="0">
                <a:solidFill>
                  <a:schemeClr val="accent1"/>
                </a:solidFill>
              </a:rPr>
              <a:t>Zincirleme Stratejisi Seçimi — Hızlı Karar Tablosu</a:t>
            </a:r>
            <a:endParaRPr lang="tr-TR" altLang="tr-TR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1B6179D3-3F4D-D724-614A-E5C079D585D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2236830A-B786-2FD5-60BD-CB4F7E8F3AB2}"/>
              </a:ext>
            </a:extLst>
          </p:cNvPr>
          <p:cNvSpPr/>
          <p:nvPr/>
        </p:nvSpPr>
        <p:spPr>
          <a:xfrm>
            <a:off x="8491311" y="2420888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32F17EF-927D-B7C7-83F3-54CC088BE22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68502" y="1340768"/>
            <a:ext cx="8136904" cy="4105275"/>
          </a:xfrm>
        </p:spPr>
        <p:txBody>
          <a:bodyPr/>
          <a:lstStyle/>
          <a:p>
            <a:pPr>
              <a:lnSpc>
                <a:spcPct val="250000"/>
              </a:lnSpc>
            </a:pPr>
            <a:r>
              <a:rPr lang="tr-TR" sz="2000" b="1" dirty="0"/>
              <a:t>Motivasyon düşük, sonucun görülmesi önemli</a:t>
            </a:r>
            <a:r>
              <a:rPr lang="tr-TR" sz="2000" dirty="0"/>
              <a:t> → </a:t>
            </a:r>
            <a:r>
              <a:rPr lang="tr-TR" sz="2000" b="1" dirty="0"/>
              <a:t>Geri zincirleme</a:t>
            </a:r>
            <a:endParaRPr lang="tr-TR" sz="2000" dirty="0"/>
          </a:p>
          <a:p>
            <a:pPr>
              <a:lnSpc>
                <a:spcPct val="250000"/>
              </a:lnSpc>
            </a:pPr>
            <a:r>
              <a:rPr lang="tr-TR" sz="2000" b="1" dirty="0"/>
              <a:t>Dizisel mantık kritik (ör. güvenlik)</a:t>
            </a:r>
            <a:r>
              <a:rPr lang="tr-TR" sz="2000" dirty="0"/>
              <a:t> → </a:t>
            </a:r>
            <a:r>
              <a:rPr lang="tr-TR" sz="2000" b="1" dirty="0"/>
              <a:t>İleri zincirleme</a:t>
            </a:r>
            <a:endParaRPr lang="tr-TR" sz="2000" dirty="0"/>
          </a:p>
          <a:p>
            <a:pPr>
              <a:lnSpc>
                <a:spcPct val="250000"/>
              </a:lnSpc>
            </a:pPr>
            <a:r>
              <a:rPr lang="tr-TR" sz="2000" b="1" dirty="0"/>
              <a:t>Birçok adımı düşük destekle yapabiliyor</a:t>
            </a:r>
            <a:r>
              <a:rPr lang="tr-TR" sz="2000" dirty="0"/>
              <a:t> → </a:t>
            </a:r>
            <a:r>
              <a:rPr lang="tr-TR" sz="2000" b="1" dirty="0"/>
              <a:t>Tüm-görev</a:t>
            </a:r>
            <a:endParaRPr lang="tr-TR" sz="2000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5409310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CA5A74-95C7-44A0-0010-DF60F02D06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7CF58DD3-5F7F-F08E-A1F4-65BBC3647B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1209" y="331790"/>
            <a:ext cx="7416824" cy="531813"/>
          </a:xfrm>
        </p:spPr>
        <p:txBody>
          <a:bodyPr/>
          <a:lstStyle/>
          <a:p>
            <a:r>
              <a:rPr lang="tr-TR" sz="2000" b="1" dirty="0">
                <a:solidFill>
                  <a:schemeClr val="accent1"/>
                </a:solidFill>
              </a:rPr>
              <a:t>Örnek GA — Spor: Oturarak Voleybol: Servis Atışı (10 Adım)</a:t>
            </a:r>
            <a:endParaRPr lang="tr-TR" altLang="tr-TR" sz="24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468F4B9D-6FDA-E152-58F7-73FE451B2FD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C3524177-7784-A22D-74BB-A8036FA12319}"/>
              </a:ext>
            </a:extLst>
          </p:cNvPr>
          <p:cNvSpPr/>
          <p:nvPr/>
        </p:nvSpPr>
        <p:spPr>
          <a:xfrm>
            <a:off x="8512380" y="2605363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0C348E7-682B-91E7-F6EA-5F47584CD98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41209" y="1052736"/>
            <a:ext cx="8147215" cy="5473474"/>
          </a:xfrm>
        </p:spPr>
        <p:txBody>
          <a:bodyPr/>
          <a:lstStyle/>
          <a:p>
            <a:r>
              <a:rPr lang="tr-TR" dirty="0"/>
              <a:t>Saha içinde oturma pozisyonunu </a:t>
            </a:r>
            <a:r>
              <a:rPr lang="tr-TR" b="1" dirty="0"/>
              <a:t>kalçalar zeminde</a:t>
            </a:r>
            <a:r>
              <a:rPr lang="tr-TR" dirty="0"/>
              <a:t> olacak şekilde ayarlar (topuklar sahada, denge sağlanır).</a:t>
            </a:r>
          </a:p>
          <a:p>
            <a:r>
              <a:rPr lang="tr-TR" dirty="0"/>
              <a:t>Topu elinde </a:t>
            </a:r>
            <a:r>
              <a:rPr lang="tr-TR" b="1" dirty="0"/>
              <a:t>kontrollü kavrar</a:t>
            </a:r>
            <a:r>
              <a:rPr lang="tr-TR" dirty="0"/>
              <a:t> (gerekirse kaymaz eldiven/ bandaj).</a:t>
            </a:r>
          </a:p>
          <a:p>
            <a:r>
              <a:rPr lang="tr-TR" dirty="0"/>
              <a:t>Omuz ve gövdeyi hedefe doğrultur.</a:t>
            </a:r>
          </a:p>
          <a:p>
            <a:r>
              <a:rPr lang="tr-TR" dirty="0"/>
              <a:t>Nefes alıp </a:t>
            </a:r>
            <a:r>
              <a:rPr lang="tr-TR" b="1" dirty="0"/>
              <a:t>gövde stabilizasyonu</a:t>
            </a:r>
            <a:r>
              <a:rPr lang="tr-TR" dirty="0"/>
              <a:t> sağlar (</a:t>
            </a:r>
            <a:r>
              <a:rPr lang="tr-TR" dirty="0" err="1"/>
              <a:t>core</a:t>
            </a:r>
            <a:r>
              <a:rPr lang="tr-TR" dirty="0"/>
              <a:t> aktivasyon).</a:t>
            </a:r>
          </a:p>
          <a:p>
            <a:r>
              <a:rPr lang="tr-TR" dirty="0"/>
              <a:t>Topu </a:t>
            </a:r>
            <a:r>
              <a:rPr lang="tr-TR" b="1" dirty="0"/>
              <a:t>omuz yüksekliğine</a:t>
            </a:r>
            <a:r>
              <a:rPr lang="tr-TR" dirty="0"/>
              <a:t> kadar öne kaldırır.</a:t>
            </a:r>
          </a:p>
          <a:p>
            <a:r>
              <a:rPr lang="tr-TR" dirty="0"/>
              <a:t>Atış kolunu geriye </a:t>
            </a:r>
            <a:r>
              <a:rPr lang="tr-TR" b="1" dirty="0" err="1"/>
              <a:t>eklemsel</a:t>
            </a:r>
            <a:r>
              <a:rPr lang="tr-TR" b="1" dirty="0"/>
              <a:t> sınırlar içinde</a:t>
            </a:r>
            <a:r>
              <a:rPr lang="tr-TR" dirty="0"/>
              <a:t> alır.</a:t>
            </a:r>
          </a:p>
          <a:p>
            <a:r>
              <a:rPr lang="tr-TR" b="1" dirty="0"/>
              <a:t>Diziler–gövde–kol</a:t>
            </a:r>
            <a:r>
              <a:rPr lang="tr-TR" dirty="0"/>
              <a:t> koordineli olarak öne aktarılır.</a:t>
            </a:r>
          </a:p>
          <a:p>
            <a:r>
              <a:rPr lang="tr-TR" dirty="0"/>
              <a:t>Avuç/önkol ile topa </a:t>
            </a:r>
            <a:r>
              <a:rPr lang="tr-TR" b="1" dirty="0"/>
              <a:t>temiz temas</a:t>
            </a:r>
            <a:r>
              <a:rPr lang="tr-TR" dirty="0"/>
              <a:t> (bilek sabit) sağlar.</a:t>
            </a:r>
          </a:p>
          <a:p>
            <a:r>
              <a:rPr lang="tr-TR" dirty="0"/>
              <a:t>Top fileyi geçecek </a:t>
            </a:r>
            <a:r>
              <a:rPr lang="tr-TR" b="1" dirty="0"/>
              <a:t>yükseklik ve hızda</a:t>
            </a:r>
            <a:r>
              <a:rPr lang="tr-TR" dirty="0"/>
              <a:t> gönderilir.</a:t>
            </a:r>
          </a:p>
          <a:p>
            <a:r>
              <a:rPr lang="tr-TR" dirty="0"/>
              <a:t>Temastan sonra dengeyi korur ve oyuna hazırlanır.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886658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F5F549-FA03-2BF8-67A0-64BB203684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F175F449-067B-82F5-EF75-52F830AFDA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6042" y="605629"/>
            <a:ext cx="6321896" cy="531813"/>
          </a:xfrm>
        </p:spPr>
        <p:txBody>
          <a:bodyPr/>
          <a:lstStyle/>
          <a:p>
            <a:r>
              <a:rPr lang="tr-TR" sz="2800" b="1" dirty="0">
                <a:solidFill>
                  <a:srgbClr val="FF0000"/>
                </a:solidFill>
              </a:rPr>
              <a:t>Somuttan Soyuta – Basitten Karmaşığa</a:t>
            </a:r>
            <a:endParaRPr lang="tr-TR" altLang="tr-TR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DEB6BC3C-1E6C-1085-606A-1D020C62C0B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3ED18AEF-4D02-14D2-4DA2-9AED09FBD908}"/>
              </a:ext>
            </a:extLst>
          </p:cNvPr>
          <p:cNvSpPr/>
          <p:nvPr/>
        </p:nvSpPr>
        <p:spPr>
          <a:xfrm>
            <a:off x="8418378" y="2725736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F27C7D1-16FB-6792-A237-1921A610AD7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41435" y="1425536"/>
            <a:ext cx="8064896" cy="3816424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tr-TR" dirty="0"/>
              <a:t>Öğretim süreci, en temel ve kolay becerilerden başlayarak daha zor ve karmaşık becerilere doğru ilerler.</a:t>
            </a:r>
          </a:p>
          <a:p>
            <a:pPr algn="just">
              <a:lnSpc>
                <a:spcPct val="150000"/>
              </a:lnSpc>
            </a:pPr>
            <a:r>
              <a:rPr lang="tr-TR" dirty="0"/>
              <a:t>Somut örnekler ve uygulamalar, öğrencinin soyut kavramları anlamasını kolaylaştırır.</a:t>
            </a:r>
          </a:p>
          <a:p>
            <a:pPr algn="just">
              <a:lnSpc>
                <a:spcPct val="150000"/>
              </a:lnSpc>
            </a:pPr>
            <a:r>
              <a:rPr lang="tr-TR" dirty="0">
                <a:solidFill>
                  <a:schemeClr val="accent1"/>
                </a:solidFill>
              </a:rPr>
              <a:t>Örnek:</a:t>
            </a:r>
            <a:r>
              <a:rPr lang="tr-TR" dirty="0"/>
              <a:t> Önce topu doğru tutmayı öğretmek, sonra manşet çalışmasına geçmek.</a:t>
            </a:r>
          </a:p>
          <a:p>
            <a:pPr lvl="0"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1887249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24F95B-3B07-0529-591C-EC3753E795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25AFBEC5-5B7D-A096-9882-F0F213B00D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366932"/>
            <a:ext cx="6840760" cy="531813"/>
          </a:xfrm>
        </p:spPr>
        <p:txBody>
          <a:bodyPr/>
          <a:lstStyle/>
          <a:p>
            <a:r>
              <a:rPr lang="tr-TR" sz="2800" b="1" dirty="0">
                <a:solidFill>
                  <a:schemeClr val="accent1"/>
                </a:solidFill>
              </a:rPr>
              <a:t>Öğretim Stratejileri — Pratik Notlar</a:t>
            </a:r>
            <a:endParaRPr lang="tr-TR" altLang="tr-TR" sz="28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9F0A568F-F2D3-E3EA-F03D-97BD7236C26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44B0AF7F-514C-0247-E4C5-272AAB26E75F}"/>
              </a:ext>
            </a:extLst>
          </p:cNvPr>
          <p:cNvSpPr/>
          <p:nvPr/>
        </p:nvSpPr>
        <p:spPr>
          <a:xfrm>
            <a:off x="8532440" y="2465003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8C96A85-1478-D1DB-D410-87FE69496AD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23528" y="1052736"/>
            <a:ext cx="7772400" cy="5256584"/>
          </a:xfrm>
        </p:spPr>
        <p:txBody>
          <a:bodyPr/>
          <a:lstStyle/>
          <a:p>
            <a:r>
              <a:rPr lang="tr-TR" b="1" dirty="0"/>
              <a:t>İleri/geri/tüm-görev</a:t>
            </a:r>
            <a:r>
              <a:rPr lang="tr-TR" dirty="0"/>
              <a:t>: Bireyin hataya duyarlılığı ve motivasyonuna göre seç.</a:t>
            </a:r>
          </a:p>
          <a:p>
            <a:r>
              <a:rPr lang="tr-TR" b="1" dirty="0"/>
              <a:t>Zaman Gecikmesi</a:t>
            </a:r>
            <a:r>
              <a:rPr lang="tr-TR" dirty="0"/>
              <a:t>: 0 sn → 3 sn → 5 sn (doğal ipucuna tepkiyi artırır).</a:t>
            </a:r>
          </a:p>
          <a:p>
            <a:r>
              <a:rPr lang="tr-TR" b="1" dirty="0"/>
              <a:t>Pekiştirme</a:t>
            </a:r>
            <a:r>
              <a:rPr lang="tr-TR" dirty="0"/>
              <a:t>: Başarıya </a:t>
            </a:r>
            <a:r>
              <a:rPr lang="tr-TR" b="1" dirty="0"/>
              <a:t>hemen</a:t>
            </a:r>
            <a:r>
              <a:rPr lang="tr-TR" dirty="0"/>
              <a:t> ver; zamanla seyrekleştir (FR1 → VR3 vb.).</a:t>
            </a:r>
          </a:p>
          <a:p>
            <a:r>
              <a:rPr lang="tr-TR" b="1" dirty="0"/>
              <a:t>Hata Düzeltme</a:t>
            </a:r>
            <a:r>
              <a:rPr lang="tr-TR" dirty="0"/>
              <a:t>: "Durdur–modelle–birlikte dene–başarılı tekrarı pekiştir".</a:t>
            </a:r>
          </a:p>
          <a:p>
            <a:r>
              <a:rPr lang="tr-TR" b="1" dirty="0"/>
              <a:t>Genelleme</a:t>
            </a:r>
            <a:r>
              <a:rPr lang="tr-TR" dirty="0"/>
              <a:t>: Kişi/araç/ortam değiştir; görsel ipuçlarını </a:t>
            </a:r>
            <a:r>
              <a:rPr lang="tr-TR" b="1" dirty="0"/>
              <a:t>silikleştir</a:t>
            </a:r>
            <a:r>
              <a:rPr lang="tr-TR" dirty="0"/>
              <a:t>.</a:t>
            </a:r>
          </a:p>
          <a:p>
            <a:r>
              <a:rPr lang="tr-TR" b="1" dirty="0"/>
              <a:t>Sürdürme</a:t>
            </a:r>
            <a:r>
              <a:rPr lang="tr-TR" dirty="0"/>
              <a:t>: Haftalık kısa prova; düşüşte </a:t>
            </a:r>
            <a:r>
              <a:rPr lang="tr-TR" b="1" dirty="0"/>
              <a:t>önceki ipuçlarına</a:t>
            </a:r>
            <a:r>
              <a:rPr lang="tr-TR" dirty="0"/>
              <a:t> geçici dönüş.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9238760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3C4822-26E2-0610-D664-6555ACD3A6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759C575D-B93B-0EAD-8AE9-672E284AD3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332656"/>
            <a:ext cx="6840760" cy="531813"/>
          </a:xfrm>
        </p:spPr>
        <p:txBody>
          <a:bodyPr/>
          <a:lstStyle/>
          <a:p>
            <a:r>
              <a:rPr lang="tr-TR" sz="2800" b="1" dirty="0">
                <a:solidFill>
                  <a:schemeClr val="accent1"/>
                </a:solidFill>
              </a:rPr>
              <a:t>Sık Hatalar ve Çözümler</a:t>
            </a:r>
            <a:endParaRPr lang="tr-TR" altLang="tr-TR" sz="28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07583540-3A12-B74D-BDFC-3573C621090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0337BAC2-AADF-C4A2-4166-44B83FCE631B}"/>
              </a:ext>
            </a:extLst>
          </p:cNvPr>
          <p:cNvSpPr/>
          <p:nvPr/>
        </p:nvSpPr>
        <p:spPr>
          <a:xfrm>
            <a:off x="8202613" y="2132856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CC2449F-BE2C-A2D4-5559-B3236C18173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23528" y="1124744"/>
            <a:ext cx="7772400" cy="4105275"/>
          </a:xfrm>
        </p:spPr>
        <p:txBody>
          <a:bodyPr/>
          <a:lstStyle/>
          <a:p>
            <a:r>
              <a:rPr lang="tr-TR" b="1" dirty="0"/>
              <a:t>Adımlar çok büyük</a:t>
            </a:r>
            <a:r>
              <a:rPr lang="tr-TR" dirty="0"/>
              <a:t> → Mikro-adımlara böl, her adım tek eylem olsun.</a:t>
            </a:r>
          </a:p>
          <a:p>
            <a:r>
              <a:rPr lang="tr-TR" b="1" dirty="0"/>
              <a:t>İpucu bağımlılığı</a:t>
            </a:r>
            <a:r>
              <a:rPr lang="tr-TR" dirty="0"/>
              <a:t> → Zaman gecikmesi ve </a:t>
            </a:r>
            <a:r>
              <a:rPr lang="tr-TR" b="1" dirty="0"/>
              <a:t>ipucu silikleştirme</a:t>
            </a:r>
            <a:r>
              <a:rPr lang="tr-TR" dirty="0"/>
              <a:t> planı ekle.</a:t>
            </a:r>
          </a:p>
          <a:p>
            <a:r>
              <a:rPr lang="tr-TR" b="1" dirty="0"/>
              <a:t>Güvenlik ihlalleri</a:t>
            </a:r>
            <a:r>
              <a:rPr lang="tr-TR" dirty="0"/>
              <a:t> → Riskli adımlara </a:t>
            </a:r>
            <a:r>
              <a:rPr lang="tr-TR" b="1" dirty="0"/>
              <a:t>zorunlu ipucu</a:t>
            </a:r>
            <a:r>
              <a:rPr lang="tr-TR" dirty="0"/>
              <a:t> ve kontrol listesi.</a:t>
            </a:r>
          </a:p>
          <a:p>
            <a:r>
              <a:rPr lang="tr-TR" b="1" dirty="0"/>
              <a:t>Veri yok</a:t>
            </a:r>
            <a:r>
              <a:rPr lang="tr-TR" dirty="0"/>
              <a:t> → Her oturumda kısa kodlama; haftalık özet grafiği.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1224399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DD3EFC-9499-CFEC-BD73-5648A1CAC8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EF0F46E1-8275-D35F-AA2A-494538DF13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404664"/>
            <a:ext cx="6840760" cy="531813"/>
          </a:xfrm>
        </p:spPr>
        <p:txBody>
          <a:bodyPr/>
          <a:lstStyle/>
          <a:p>
            <a:r>
              <a:rPr lang="tr-TR" sz="2400" b="1" dirty="0">
                <a:solidFill>
                  <a:schemeClr val="accent1"/>
                </a:solidFill>
              </a:rPr>
              <a:t>Uyarlama Önerileri (Bedensel/Ortopedik Engeller)</a:t>
            </a:r>
            <a:endParaRPr lang="tr-TR" altLang="tr-TR" sz="28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012DE1E6-8B98-0581-0244-CF8929CCD87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0F333E4F-6AFA-9CEC-0318-840F987BEB20}"/>
              </a:ext>
            </a:extLst>
          </p:cNvPr>
          <p:cNvSpPr/>
          <p:nvPr/>
        </p:nvSpPr>
        <p:spPr>
          <a:xfrm>
            <a:off x="8202613" y="2132856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F15D7EA-EC97-FEC3-DB25-9E36C188DFF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23528" y="1196752"/>
            <a:ext cx="7772400" cy="4105275"/>
          </a:xfrm>
        </p:spPr>
        <p:txBody>
          <a:bodyPr/>
          <a:lstStyle/>
          <a:p>
            <a:r>
              <a:rPr lang="tr-TR" b="1" dirty="0"/>
              <a:t>Pozisyonlama</a:t>
            </a:r>
            <a:r>
              <a:rPr lang="tr-TR" dirty="0"/>
              <a:t>: Yan destek, kaydırmaz yüzey, bası yarası önleme.</a:t>
            </a:r>
          </a:p>
          <a:p>
            <a:r>
              <a:rPr lang="tr-TR" b="1" dirty="0"/>
              <a:t>Yardımcı Teknoloji</a:t>
            </a:r>
            <a:r>
              <a:rPr lang="tr-TR" dirty="0"/>
              <a:t>: Kalın sap, </a:t>
            </a:r>
            <a:r>
              <a:rPr lang="tr-TR" dirty="0" err="1"/>
              <a:t>universal</a:t>
            </a:r>
            <a:r>
              <a:rPr lang="tr-TR" dirty="0"/>
              <a:t> </a:t>
            </a:r>
            <a:r>
              <a:rPr lang="tr-TR" dirty="0" err="1"/>
              <a:t>cuff</a:t>
            </a:r>
            <a:r>
              <a:rPr lang="tr-TR" dirty="0"/>
              <a:t>, tek elle kullanım aparatı.</a:t>
            </a:r>
          </a:p>
          <a:p>
            <a:r>
              <a:rPr lang="tr-TR" b="1" dirty="0"/>
              <a:t>Enerji Yönetimi</a:t>
            </a:r>
            <a:r>
              <a:rPr lang="tr-TR" dirty="0"/>
              <a:t>: Dinlenme araları, oturum süresi 10–15 dk bloklar.</a:t>
            </a:r>
          </a:p>
          <a:p>
            <a:r>
              <a:rPr lang="tr-TR" b="1" dirty="0"/>
              <a:t>Motor Planlama</a:t>
            </a:r>
            <a:r>
              <a:rPr lang="tr-TR" dirty="0"/>
              <a:t>: Önden video/model; gerektiğinde </a:t>
            </a:r>
            <a:r>
              <a:rPr lang="tr-TR" b="1" dirty="0"/>
              <a:t>geri zincirleme</a:t>
            </a:r>
            <a:r>
              <a:rPr lang="tr-TR" dirty="0"/>
              <a:t>.</a:t>
            </a:r>
          </a:p>
          <a:p>
            <a:r>
              <a:rPr lang="tr-TR" b="1" dirty="0"/>
              <a:t>Güvenlik</a:t>
            </a:r>
            <a:r>
              <a:rPr lang="tr-TR" dirty="0"/>
              <a:t>: Transferlerde ikinci kişi, çevresel engel azaltma.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017188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1DC95B-C7AA-5720-5752-597B52721D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8C4D90B8-6306-3A1A-5994-B401C2E285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366932"/>
            <a:ext cx="6552728" cy="531813"/>
          </a:xfrm>
        </p:spPr>
        <p:txBody>
          <a:bodyPr/>
          <a:lstStyle/>
          <a:p>
            <a:r>
              <a:rPr lang="tr-TR" sz="2800" b="1" dirty="0">
                <a:solidFill>
                  <a:srgbClr val="FF0000"/>
                </a:solidFill>
              </a:rPr>
              <a:t>Eşli Öğretim (Akran Desteği ile Öğretim)</a:t>
            </a:r>
            <a:endParaRPr lang="tr-TR" altLang="tr-TR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62D858D2-CD51-B862-9528-6BBBB7A1C64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90523B9-2498-1260-F725-57FA0DDF455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95536" y="1052736"/>
            <a:ext cx="8264936" cy="5544616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tr-TR" dirty="0"/>
              <a:t>Eşli Öğretim, öğrencilerin birbirine öğretici ve öğrenen rolleri üstlenerek bilgi, beceri veya davranış kazandırdığı yapılandırılmış bir öğretim yöntemidir.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tr-TR" dirty="0"/>
              <a:t>Bu yöntemde öğretmen/terapist, süreci tasarlar, rehberlik eder ve akran desteğini sistematik biçimde organize eder.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tr-TR" b="1" dirty="0"/>
              <a:t>Amaç:</a:t>
            </a:r>
            <a:r>
              <a:rPr lang="tr-TR" dirty="0"/>
              <a:t> Hem hedef becerinin öğrenilmesini hem de sosyal etkileşim, iletişim ve işbirliği becerilerinin gelişmesini sağlamaktır.</a:t>
            </a:r>
          </a:p>
        </p:txBody>
      </p:sp>
    </p:spTree>
    <p:extLst>
      <p:ext uri="{BB962C8B-B14F-4D97-AF65-F5344CB8AC3E}">
        <p14:creationId xmlns:p14="http://schemas.microsoft.com/office/powerpoint/2010/main" val="694224349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865C04-E9D1-A778-CAE9-E7B19B13D7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8D11329B-0BF4-9D61-A2E0-BEB1439FEE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355397"/>
            <a:ext cx="6840760" cy="531813"/>
          </a:xfrm>
        </p:spPr>
        <p:txBody>
          <a:bodyPr/>
          <a:lstStyle/>
          <a:p>
            <a:r>
              <a:rPr lang="tr-TR" sz="2800" b="1" dirty="0">
                <a:solidFill>
                  <a:schemeClr val="accent1"/>
                </a:solidFill>
              </a:rPr>
              <a:t>Kuramsal Temeller</a:t>
            </a:r>
            <a:endParaRPr lang="tr-TR" altLang="tr-TR" sz="28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27E36B76-E8AA-F210-41DA-8B0FED11B9D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85209355-F7E7-0C13-31FC-44DC5E2E7979}"/>
              </a:ext>
            </a:extLst>
          </p:cNvPr>
          <p:cNvSpPr/>
          <p:nvPr/>
        </p:nvSpPr>
        <p:spPr>
          <a:xfrm>
            <a:off x="8202613" y="2132856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D97ECAA-F871-B626-29BA-EE3CDE1947D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23528" y="1124744"/>
            <a:ext cx="7772400" cy="4105275"/>
          </a:xfrm>
        </p:spPr>
        <p:txBody>
          <a:bodyPr/>
          <a:lstStyle/>
          <a:p>
            <a:r>
              <a:rPr lang="tr-TR" b="1" dirty="0"/>
              <a:t>Vygotsky’nin Yakınsak Gelişim Alanı (ZPD):</a:t>
            </a:r>
            <a:r>
              <a:rPr lang="tr-TR" dirty="0"/>
              <a:t> Öğrenci, kendi başına yapamayacağı becerileri, bir akranının yardımıyla gerçekleştirebilir.</a:t>
            </a:r>
          </a:p>
          <a:p>
            <a:r>
              <a:rPr lang="tr-TR" b="1" dirty="0"/>
              <a:t>Sosyal Öğrenme Kuramı (Bandura):</a:t>
            </a:r>
            <a:r>
              <a:rPr lang="tr-TR" dirty="0"/>
              <a:t> Akranlar </a:t>
            </a:r>
            <a:r>
              <a:rPr lang="tr-TR" b="1" dirty="0"/>
              <a:t>model</a:t>
            </a:r>
            <a:r>
              <a:rPr lang="tr-TR" dirty="0"/>
              <a:t> olur, gözlem yoluyla öğrenme gerçekleşir.</a:t>
            </a:r>
          </a:p>
          <a:p>
            <a:r>
              <a:rPr lang="tr-TR" b="1" dirty="0"/>
              <a:t>Davranışsal Yaklaşım:</a:t>
            </a:r>
            <a:r>
              <a:rPr lang="tr-TR" dirty="0"/>
              <a:t> Pekiştirme, ipucu verme, hata düzeltme akran aracılığıyla da uygulanabilir.</a:t>
            </a:r>
          </a:p>
          <a:p>
            <a:r>
              <a:rPr lang="tr-TR" b="1" dirty="0"/>
              <a:t>İnsancıl Yaklaşım:</a:t>
            </a:r>
            <a:r>
              <a:rPr lang="tr-TR" dirty="0"/>
              <a:t> Akran desteği, aidiyet duygusu ve öz güveni artırır.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19219432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28885D-4588-6CE1-B011-60D5C39E4C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EDE65E9E-7B41-9BFD-B679-CCFF6790F3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332656"/>
            <a:ext cx="6840760" cy="531813"/>
          </a:xfrm>
        </p:spPr>
        <p:txBody>
          <a:bodyPr/>
          <a:lstStyle/>
          <a:p>
            <a:r>
              <a:rPr lang="tr-TR" sz="2800" b="1" dirty="0">
                <a:solidFill>
                  <a:schemeClr val="accent1"/>
                </a:solidFill>
              </a:rPr>
              <a:t>Uygulama Biçimleri</a:t>
            </a:r>
            <a:endParaRPr lang="tr-TR" altLang="tr-TR" sz="28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25C7CEF1-B8C6-2AD2-3CBB-9FFE909DBFE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44576588-B4BD-653B-75BC-D66938E64678}"/>
              </a:ext>
            </a:extLst>
          </p:cNvPr>
          <p:cNvSpPr/>
          <p:nvPr/>
        </p:nvSpPr>
        <p:spPr>
          <a:xfrm>
            <a:off x="8418378" y="2387007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F630A50-DFDD-ED6A-AB6A-4594C61D86A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41435" y="1052736"/>
            <a:ext cx="8176943" cy="5040560"/>
          </a:xfrm>
        </p:spPr>
        <p:txBody>
          <a:bodyPr/>
          <a:lstStyle/>
          <a:p>
            <a:r>
              <a:rPr lang="tr-TR" dirty="0"/>
              <a:t>Eşli öğretim farklı düzenlerde uygulanabilir:</a:t>
            </a:r>
          </a:p>
          <a:p>
            <a:r>
              <a:rPr lang="tr-TR" b="1" dirty="0"/>
              <a:t>Bire bir (One-</a:t>
            </a:r>
            <a:r>
              <a:rPr lang="tr-TR" b="1" dirty="0" err="1"/>
              <a:t>to</a:t>
            </a:r>
            <a:r>
              <a:rPr lang="tr-TR" b="1" dirty="0"/>
              <a:t>-One):</a:t>
            </a:r>
            <a:r>
              <a:rPr lang="tr-TR" dirty="0"/>
              <a:t> Bir öğrenci öğretici, diğeri öğrenendir.</a:t>
            </a:r>
          </a:p>
          <a:p>
            <a:r>
              <a:rPr lang="tr-TR" b="1" dirty="0"/>
              <a:t>Çapraz eşleştirme (Cross-Age </a:t>
            </a:r>
            <a:r>
              <a:rPr lang="tr-TR" b="1" dirty="0" err="1"/>
              <a:t>Tutoring</a:t>
            </a:r>
            <a:r>
              <a:rPr lang="tr-TR" b="1" dirty="0"/>
              <a:t>):</a:t>
            </a:r>
            <a:r>
              <a:rPr lang="tr-TR" dirty="0"/>
              <a:t> Daha büyük öğrenciler küçüklere öğretir.</a:t>
            </a:r>
          </a:p>
          <a:p>
            <a:r>
              <a:rPr lang="tr-TR" b="1" dirty="0"/>
              <a:t>Aynı yaş grubu (</a:t>
            </a:r>
            <a:r>
              <a:rPr lang="tr-TR" b="1" dirty="0" err="1"/>
              <a:t>Same</a:t>
            </a:r>
            <a:r>
              <a:rPr lang="tr-TR" b="1" dirty="0"/>
              <a:t>-Age </a:t>
            </a:r>
            <a:r>
              <a:rPr lang="tr-TR" b="1" dirty="0" err="1"/>
              <a:t>Tutoring</a:t>
            </a:r>
            <a:r>
              <a:rPr lang="tr-TR" b="1" dirty="0"/>
              <a:t>):</a:t>
            </a:r>
            <a:r>
              <a:rPr lang="tr-TR" dirty="0"/>
              <a:t> Benzer yaş/düzeydeki öğrenciler birbirine destek olur.</a:t>
            </a:r>
          </a:p>
          <a:p>
            <a:r>
              <a:rPr lang="tr-TR" b="1" dirty="0"/>
              <a:t>Karşılıklı öğretim (</a:t>
            </a:r>
            <a:r>
              <a:rPr lang="tr-TR" b="1" dirty="0" err="1"/>
              <a:t>Reciprocal</a:t>
            </a:r>
            <a:r>
              <a:rPr lang="tr-TR" b="1" dirty="0"/>
              <a:t> Peer </a:t>
            </a:r>
            <a:r>
              <a:rPr lang="tr-TR" b="1" dirty="0" err="1"/>
              <a:t>Tutoring</a:t>
            </a:r>
            <a:r>
              <a:rPr lang="tr-TR" b="1" dirty="0"/>
              <a:t>):</a:t>
            </a:r>
            <a:r>
              <a:rPr lang="tr-TR" dirty="0"/>
              <a:t> Roller düzenli olarak değiştirilir.</a:t>
            </a:r>
          </a:p>
          <a:p>
            <a:r>
              <a:rPr lang="tr-TR" b="1" dirty="0"/>
              <a:t>Küçük grup öğretimi:</a:t>
            </a:r>
            <a:r>
              <a:rPr lang="tr-TR" dirty="0"/>
              <a:t> Bir öğretici öğrenci, küçük bir gruba liderlik eder.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25445966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9B1340-6F30-44A1-3540-314C52B9A7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32EA09AA-8ADA-068A-C8FF-0F31897E8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260648"/>
            <a:ext cx="6840760" cy="531813"/>
          </a:xfrm>
        </p:spPr>
        <p:txBody>
          <a:bodyPr/>
          <a:lstStyle/>
          <a:p>
            <a:r>
              <a:rPr lang="tr-TR" sz="2800" b="1" dirty="0">
                <a:solidFill>
                  <a:schemeClr val="accent1"/>
                </a:solidFill>
              </a:rPr>
              <a:t>Uygulama Aşamaları</a:t>
            </a:r>
            <a:endParaRPr lang="tr-TR" altLang="tr-TR" sz="28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00982330-01AF-35FF-5B2E-2ADBADB6A61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E8BF0B60-1BF1-DBD6-4894-EEC8E5DF4C07}"/>
              </a:ext>
            </a:extLst>
          </p:cNvPr>
          <p:cNvSpPr/>
          <p:nvPr/>
        </p:nvSpPr>
        <p:spPr>
          <a:xfrm>
            <a:off x="8202613" y="2132856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1061175-94A4-24C9-6DCD-794E12D424B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92008" y="980728"/>
            <a:ext cx="7772400" cy="5616624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tr-TR" sz="1800" b="1" dirty="0"/>
              <a:t>Ön Hazırlık</a:t>
            </a:r>
            <a:endParaRPr lang="tr-TR" sz="1800" dirty="0"/>
          </a:p>
          <a:p>
            <a:pPr lvl="1">
              <a:lnSpc>
                <a:spcPct val="150000"/>
              </a:lnSpc>
            </a:pPr>
            <a:r>
              <a:rPr lang="tr-TR" sz="1600" dirty="0"/>
              <a:t>Öğretmen hedef beceriyi seçer (</a:t>
            </a:r>
            <a:r>
              <a:rPr lang="tr-TR" sz="1600" dirty="0" err="1"/>
              <a:t>örn</a:t>
            </a:r>
            <a:r>
              <a:rPr lang="tr-TR" sz="1600" dirty="0"/>
              <a:t>. matematik problemi çözme, oturarak voleybolda pas çalışması).</a:t>
            </a:r>
          </a:p>
          <a:p>
            <a:pPr lvl="1">
              <a:lnSpc>
                <a:spcPct val="150000"/>
              </a:lnSpc>
            </a:pPr>
            <a:r>
              <a:rPr lang="tr-TR" sz="1600" dirty="0"/>
              <a:t>Öğretici olacak öğrenciler belirlenir. (İletişim becerisi, sabır, model olma yeteneği göz önünde bulundurulur.)</a:t>
            </a:r>
          </a:p>
          <a:p>
            <a:pPr>
              <a:lnSpc>
                <a:spcPct val="150000"/>
              </a:lnSpc>
            </a:pPr>
            <a:r>
              <a:rPr lang="tr-TR" sz="1800" b="1" dirty="0"/>
              <a:t>Eğitim ve Modelleme</a:t>
            </a:r>
            <a:endParaRPr lang="tr-TR" sz="1800" dirty="0"/>
          </a:p>
          <a:p>
            <a:pPr lvl="1">
              <a:lnSpc>
                <a:spcPct val="150000"/>
              </a:lnSpc>
            </a:pPr>
            <a:r>
              <a:rPr lang="tr-TR" sz="1600" dirty="0"/>
              <a:t>Öğretici öğrenciye, nasıl ipucu vereceği, nasıl pekiştireceği, nasıl hata düzelteceği öğretilir.</a:t>
            </a:r>
          </a:p>
          <a:p>
            <a:pPr lvl="1">
              <a:lnSpc>
                <a:spcPct val="150000"/>
              </a:lnSpc>
            </a:pPr>
            <a:r>
              <a:rPr lang="tr-TR" sz="1600" dirty="0"/>
              <a:t>Kısa senaryolarla rol oynama yapılır.</a:t>
            </a:r>
          </a:p>
          <a:p>
            <a:pPr>
              <a:lnSpc>
                <a:spcPct val="150000"/>
              </a:lnSpc>
            </a:pPr>
            <a:r>
              <a:rPr lang="tr-TR" sz="1800" b="1" dirty="0"/>
              <a:t>Uygulama</a:t>
            </a:r>
            <a:endParaRPr lang="tr-TR" sz="1800" dirty="0"/>
          </a:p>
          <a:p>
            <a:pPr lvl="1">
              <a:lnSpc>
                <a:spcPct val="150000"/>
              </a:lnSpc>
            </a:pPr>
            <a:r>
              <a:rPr lang="tr-TR" sz="1600" dirty="0"/>
              <a:t>Öğrenen öğrenciye beceri adım adım öğretilir.</a:t>
            </a:r>
          </a:p>
          <a:p>
            <a:pPr lvl="1">
              <a:lnSpc>
                <a:spcPct val="150000"/>
              </a:lnSpc>
            </a:pPr>
            <a:r>
              <a:rPr lang="tr-TR" sz="1600" dirty="0"/>
              <a:t>Akran, yönerge verir, model olur, gerektiğinde ipucu sunar.</a:t>
            </a:r>
          </a:p>
          <a:p>
            <a:pPr lvl="1">
              <a:lnSpc>
                <a:spcPct val="150000"/>
              </a:lnSpc>
            </a:pPr>
            <a:r>
              <a:rPr lang="tr-TR" sz="1600" dirty="0"/>
              <a:t>Başarılar sosyal pekiştirme ile ödüllendirilir.</a:t>
            </a:r>
          </a:p>
          <a:p>
            <a:pPr marL="0" indent="0">
              <a:buNone/>
            </a:pPr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305341014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D6A7B1-7DF7-B505-02E3-55F5915EC6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5DF18A8A-8D1C-02F4-B4C1-395DA95B1E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764704"/>
            <a:ext cx="6840760" cy="531813"/>
          </a:xfrm>
        </p:spPr>
        <p:txBody>
          <a:bodyPr/>
          <a:lstStyle/>
          <a:p>
            <a:endParaRPr lang="tr-TR" altLang="tr-TR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24D4757D-AA1C-1FF7-50AF-8993B3033E1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EE646AD8-5653-DD11-8B15-C1AFCB35086C}"/>
              </a:ext>
            </a:extLst>
          </p:cNvPr>
          <p:cNvSpPr/>
          <p:nvPr/>
        </p:nvSpPr>
        <p:spPr>
          <a:xfrm>
            <a:off x="8202613" y="2132856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06C7339-299D-52A2-2770-03B113486BF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23528" y="1914524"/>
            <a:ext cx="7772400" cy="4105275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tr-TR" sz="1800" b="1" dirty="0"/>
              <a:t>İzleme ve Geri Bildirim</a:t>
            </a:r>
            <a:endParaRPr lang="tr-TR" sz="1800" dirty="0"/>
          </a:p>
          <a:p>
            <a:pPr lvl="1">
              <a:lnSpc>
                <a:spcPct val="150000"/>
              </a:lnSpc>
            </a:pPr>
            <a:r>
              <a:rPr lang="tr-TR" sz="1600" dirty="0"/>
              <a:t>Öğretmen süreci gözlemler, veri toplar, gerektiğinde yönlendirme yapar.</a:t>
            </a:r>
          </a:p>
          <a:p>
            <a:pPr lvl="1">
              <a:lnSpc>
                <a:spcPct val="150000"/>
              </a:lnSpc>
            </a:pPr>
            <a:r>
              <a:rPr lang="tr-TR" sz="1600" dirty="0"/>
              <a:t>Öğretici öğrenciye geri bildirim verilir.</a:t>
            </a:r>
          </a:p>
          <a:p>
            <a:pPr>
              <a:lnSpc>
                <a:spcPct val="150000"/>
              </a:lnSpc>
            </a:pPr>
            <a:r>
              <a:rPr lang="tr-TR" sz="1800" b="1" dirty="0"/>
              <a:t>Genelleme ve Sürdürme</a:t>
            </a:r>
            <a:endParaRPr lang="tr-TR" sz="1800" dirty="0"/>
          </a:p>
          <a:p>
            <a:pPr lvl="1">
              <a:lnSpc>
                <a:spcPct val="150000"/>
              </a:lnSpc>
            </a:pPr>
            <a:r>
              <a:rPr lang="tr-TR" sz="1600" dirty="0"/>
              <a:t>Beceri farklı ortam ve kişilerle uygulanır.</a:t>
            </a:r>
          </a:p>
          <a:p>
            <a:pPr lvl="1">
              <a:lnSpc>
                <a:spcPct val="150000"/>
              </a:lnSpc>
            </a:pPr>
            <a:r>
              <a:rPr lang="tr-TR" sz="1600" dirty="0"/>
              <a:t>Roller değiştirilerek kalıcılık sağlanır.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18842388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70E1FD-21BB-E561-8084-7263ECC0DD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02955561-DC9E-5651-B9FC-6EDC905F85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9996" y="339723"/>
            <a:ext cx="6840760" cy="531813"/>
          </a:xfrm>
        </p:spPr>
        <p:txBody>
          <a:bodyPr/>
          <a:lstStyle/>
          <a:p>
            <a:r>
              <a:rPr lang="tr-TR" sz="2800" b="1" dirty="0">
                <a:solidFill>
                  <a:schemeClr val="accent1"/>
                </a:solidFill>
              </a:rPr>
              <a:t>Kullanılan Stratejiler</a:t>
            </a:r>
            <a:endParaRPr lang="tr-TR" altLang="tr-TR" sz="28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B4CD611A-818D-041A-6A2A-E12834C7A30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7650D163-D4D6-576C-010A-8EFDBB625C56}"/>
              </a:ext>
            </a:extLst>
          </p:cNvPr>
          <p:cNvSpPr/>
          <p:nvPr/>
        </p:nvSpPr>
        <p:spPr>
          <a:xfrm>
            <a:off x="8418378" y="2420888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4DA96D8-083B-6A42-B018-96A7D1CC83C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12779" y="1124744"/>
            <a:ext cx="7772400" cy="4105275"/>
          </a:xfrm>
        </p:spPr>
        <p:txBody>
          <a:bodyPr/>
          <a:lstStyle/>
          <a:p>
            <a:r>
              <a:rPr lang="tr-TR" b="1" dirty="0"/>
              <a:t>Sözel ipucu:</a:t>
            </a:r>
            <a:r>
              <a:rPr lang="tr-TR" dirty="0"/>
              <a:t> “Şimdi topu iki elinle tutmayı dene.”</a:t>
            </a:r>
          </a:p>
          <a:p>
            <a:r>
              <a:rPr lang="tr-TR" b="1" dirty="0"/>
              <a:t>Model olma:</a:t>
            </a:r>
            <a:r>
              <a:rPr lang="tr-TR" dirty="0"/>
              <a:t> Öğretici öğrencinin hareketi gösterip arkadaşına yaptırması.</a:t>
            </a:r>
          </a:p>
          <a:p>
            <a:r>
              <a:rPr lang="tr-TR" b="1" dirty="0"/>
              <a:t>Hata düzeltme:</a:t>
            </a:r>
            <a:r>
              <a:rPr lang="tr-TR" dirty="0"/>
              <a:t> Yanlış uygulandığında “Böyle değil, birlikte tekrar deneyelim.”</a:t>
            </a:r>
          </a:p>
          <a:p>
            <a:r>
              <a:rPr lang="tr-TR" b="1" dirty="0"/>
              <a:t>Pekiştirme:</a:t>
            </a:r>
            <a:r>
              <a:rPr lang="tr-TR" dirty="0"/>
              <a:t> “Aferin, çok güzel yaptın!” gibi sosyal ödüller.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43273591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DD4D95-8A9F-20F8-8EC9-06DE3EF438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53F10C6C-013C-C34B-9A0B-399865C08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3528" y="339723"/>
            <a:ext cx="6840760" cy="531813"/>
          </a:xfrm>
        </p:spPr>
        <p:txBody>
          <a:bodyPr/>
          <a:lstStyle/>
          <a:p>
            <a:r>
              <a:rPr lang="tr-TR" sz="2800" b="1" dirty="0">
                <a:solidFill>
                  <a:schemeClr val="accent1"/>
                </a:solidFill>
              </a:rPr>
              <a:t>Avantajlar</a:t>
            </a:r>
            <a:endParaRPr lang="tr-TR" altLang="tr-TR" sz="28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5884852E-2069-A397-6C4B-E254659AED9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E9AFC454-1A27-0673-4F2C-D0D23E2305B6}"/>
              </a:ext>
            </a:extLst>
          </p:cNvPr>
          <p:cNvSpPr/>
          <p:nvPr/>
        </p:nvSpPr>
        <p:spPr>
          <a:xfrm>
            <a:off x="8418378" y="2276872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05F8E87-CC57-A6E4-0640-7BC740A355D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85612" y="1124744"/>
            <a:ext cx="7772400" cy="4105275"/>
          </a:xfrm>
        </p:spPr>
        <p:txBody>
          <a:bodyPr/>
          <a:lstStyle/>
          <a:p>
            <a:r>
              <a:rPr lang="tr-TR" dirty="0"/>
              <a:t>Öğrenciler arasında </a:t>
            </a:r>
            <a:r>
              <a:rPr lang="tr-TR" b="1" dirty="0"/>
              <a:t>işbirliği ve sosyal bağ</a:t>
            </a:r>
            <a:r>
              <a:rPr lang="tr-TR" dirty="0"/>
              <a:t> güçlenir.</a:t>
            </a:r>
          </a:p>
          <a:p>
            <a:r>
              <a:rPr lang="tr-TR" dirty="0"/>
              <a:t>Öğrenen öğrenci için daha </a:t>
            </a:r>
            <a:r>
              <a:rPr lang="tr-TR" b="1" dirty="0"/>
              <a:t>doğal öğrenme ortamı</a:t>
            </a:r>
            <a:r>
              <a:rPr lang="tr-TR" dirty="0"/>
              <a:t> oluşur.</a:t>
            </a:r>
          </a:p>
          <a:p>
            <a:r>
              <a:rPr lang="tr-TR" dirty="0"/>
              <a:t>Öğretici öğrenci, öğrettiği bilgiyi pekiştirerek kendi öğrenmesini güçlendirir.</a:t>
            </a:r>
          </a:p>
          <a:p>
            <a:r>
              <a:rPr lang="tr-TR" dirty="0"/>
              <a:t>Öğretmen üzerindeki birebir destek yükü azalır.</a:t>
            </a:r>
          </a:p>
          <a:p>
            <a:r>
              <a:rPr lang="tr-TR" dirty="0"/>
              <a:t>Akademik ve sosyal beceriler birlikte gelişir.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23926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75F544-5A0B-F950-2777-A764EBFF46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BEF03FBB-305D-D49E-0BC6-2F0EB71FDF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552" y="605629"/>
            <a:ext cx="6321896" cy="531813"/>
          </a:xfrm>
        </p:spPr>
        <p:txBody>
          <a:bodyPr/>
          <a:lstStyle/>
          <a:p>
            <a:r>
              <a:rPr lang="tr-TR" sz="3200" b="1" dirty="0">
                <a:solidFill>
                  <a:srgbClr val="FF0000"/>
                </a:solidFill>
              </a:rPr>
              <a:t>Tekrar ve Pekiştirme</a:t>
            </a:r>
            <a:endParaRPr lang="tr-TR" altLang="tr-TR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F041DEA2-7D9B-831F-F6B9-B370D60CD78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54C00719-4C77-9152-7F1D-F54B03E2B6E1}"/>
              </a:ext>
            </a:extLst>
          </p:cNvPr>
          <p:cNvSpPr/>
          <p:nvPr/>
        </p:nvSpPr>
        <p:spPr>
          <a:xfrm>
            <a:off x="8418378" y="2725736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D34EB3A-84D3-2A1E-CBC6-EBC296BC224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23412" y="1268760"/>
            <a:ext cx="8064896" cy="3744416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tr-TR" dirty="0"/>
              <a:t>Öğrenilen bilgilerin ve becerilerin kalıcı olması için tekrar edilmesi gerekir.</a:t>
            </a:r>
          </a:p>
          <a:p>
            <a:pPr algn="just">
              <a:lnSpc>
                <a:spcPct val="150000"/>
              </a:lnSpc>
            </a:pPr>
            <a:r>
              <a:rPr lang="tr-TR" dirty="0"/>
              <a:t>Pekiştirme, öğrencinin öğrendiğini daha da sağlamlaştırmasını sağlar.</a:t>
            </a:r>
          </a:p>
          <a:p>
            <a:pPr algn="just">
              <a:lnSpc>
                <a:spcPct val="150000"/>
              </a:lnSpc>
            </a:pPr>
            <a:r>
              <a:rPr lang="tr-TR" dirty="0">
                <a:solidFill>
                  <a:srgbClr val="FF0000"/>
                </a:solidFill>
              </a:rPr>
              <a:t>Örnek:</a:t>
            </a:r>
            <a:r>
              <a:rPr lang="tr-TR" dirty="0"/>
              <a:t> Her antrenmanda servis çalışmasına kısa süre de olsa yer vererek beceriyi pekiştirmek.</a:t>
            </a:r>
          </a:p>
        </p:txBody>
      </p:sp>
    </p:spTree>
    <p:extLst>
      <p:ext uri="{BB962C8B-B14F-4D97-AF65-F5344CB8AC3E}">
        <p14:creationId xmlns:p14="http://schemas.microsoft.com/office/powerpoint/2010/main" val="1121896859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FB216F-5CF6-8E21-3A2C-ABD28A8A57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4FFA939C-A3E2-7B3C-E9D9-0F0BAB29EE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404664"/>
            <a:ext cx="6840760" cy="531813"/>
          </a:xfrm>
        </p:spPr>
        <p:txBody>
          <a:bodyPr/>
          <a:lstStyle/>
          <a:p>
            <a:r>
              <a:rPr lang="tr-TR" sz="2800" b="1" dirty="0">
                <a:solidFill>
                  <a:schemeClr val="accent1"/>
                </a:solidFill>
              </a:rPr>
              <a:t>Sınırlılıklar</a:t>
            </a:r>
            <a:endParaRPr lang="tr-TR" altLang="tr-TR" sz="28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791ACD1C-B893-9B7B-95D5-A262BE9210B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90AF8669-8A94-F41A-C309-FB17ADA0AB98}"/>
              </a:ext>
            </a:extLst>
          </p:cNvPr>
          <p:cNvSpPr/>
          <p:nvPr/>
        </p:nvSpPr>
        <p:spPr>
          <a:xfrm>
            <a:off x="8418378" y="2348880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C17A2A4-3AD4-48D5-07EC-8FF26BCB1E2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95536" y="1124744"/>
            <a:ext cx="7772400" cy="4105275"/>
          </a:xfrm>
        </p:spPr>
        <p:txBody>
          <a:bodyPr/>
          <a:lstStyle/>
          <a:p>
            <a:r>
              <a:rPr lang="tr-TR" dirty="0"/>
              <a:t>Öğretici öğrencinin doğru model olmaması riski vardır.</a:t>
            </a:r>
          </a:p>
          <a:p>
            <a:r>
              <a:rPr lang="tr-TR" dirty="0"/>
              <a:t>Öğretici öğrenci fazla sorumluluk yüklenirse motivasyon kaybı olabilir.</a:t>
            </a:r>
          </a:p>
          <a:p>
            <a:r>
              <a:rPr lang="tr-TR" dirty="0"/>
              <a:t>Öğretmenin </a:t>
            </a:r>
            <a:r>
              <a:rPr lang="tr-TR" b="1" dirty="0"/>
              <a:t>sistematik izleme ve rehberlik</a:t>
            </a:r>
            <a:r>
              <a:rPr lang="tr-TR" dirty="0"/>
              <a:t> yapması şarttır.</a:t>
            </a:r>
          </a:p>
          <a:p>
            <a:r>
              <a:rPr lang="tr-TR" dirty="0"/>
              <a:t>Gruplar arasındaki </a:t>
            </a:r>
            <a:r>
              <a:rPr lang="tr-TR" b="1" dirty="0"/>
              <a:t>seviyenin çok farklı</a:t>
            </a:r>
            <a:r>
              <a:rPr lang="tr-TR" dirty="0"/>
              <a:t> olması, öğrenmeyi zorlaştırabilir.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65372563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4AA827-ED60-C6AE-FAD5-939ADE2B66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941C22D8-93AE-3592-8FDD-EEA822A6B1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404664"/>
            <a:ext cx="6840760" cy="531813"/>
          </a:xfrm>
        </p:spPr>
        <p:txBody>
          <a:bodyPr/>
          <a:lstStyle/>
          <a:p>
            <a:r>
              <a:rPr lang="tr-TR" sz="2800" b="1" dirty="0">
                <a:solidFill>
                  <a:schemeClr val="accent1"/>
                </a:solidFill>
              </a:rPr>
              <a:t>Uyarlamalar (Engelli Öğrenciler İçin)</a:t>
            </a:r>
            <a:endParaRPr lang="tr-TR" altLang="tr-TR" sz="28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59F8767F-0F7D-4B54-D481-BFC859412EB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0A4899B1-635D-1541-B644-D481E8CD2DA2}"/>
              </a:ext>
            </a:extLst>
          </p:cNvPr>
          <p:cNvSpPr/>
          <p:nvPr/>
        </p:nvSpPr>
        <p:spPr>
          <a:xfrm>
            <a:off x="8418378" y="2348880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26AC7AA-174A-F828-C94A-5EA54A929BB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92008" y="1196752"/>
            <a:ext cx="7772400" cy="4105275"/>
          </a:xfrm>
        </p:spPr>
        <p:txBody>
          <a:bodyPr/>
          <a:lstStyle/>
          <a:p>
            <a:r>
              <a:rPr lang="tr-TR" b="1" dirty="0"/>
              <a:t>Bedensel engelli bireyler:</a:t>
            </a:r>
            <a:r>
              <a:rPr lang="tr-TR" dirty="0"/>
              <a:t> Öğretici öğrenci fiziksel yardım (ör. topu tutmada destek) sağlayabilir.</a:t>
            </a:r>
          </a:p>
          <a:p>
            <a:r>
              <a:rPr lang="tr-TR" b="1" dirty="0"/>
              <a:t>Zihinsel yetersizliği olan bireyler:</a:t>
            </a:r>
            <a:r>
              <a:rPr lang="tr-TR" dirty="0"/>
              <a:t> Basitleştirilmiş yönerge ve görsel destek kullanılabilir.</a:t>
            </a:r>
          </a:p>
          <a:p>
            <a:r>
              <a:rPr lang="tr-TR" b="1" dirty="0"/>
              <a:t>Otizm spektrumunda:</a:t>
            </a:r>
            <a:r>
              <a:rPr lang="tr-TR" dirty="0"/>
              <a:t> Sosyal etkileşim becerilerini artırıcı bir yöntem olarak özellikle etkilidir.</a:t>
            </a:r>
          </a:p>
          <a:p>
            <a:r>
              <a:rPr lang="tr-TR" b="1" dirty="0"/>
              <a:t>Görme/işitme engeli:</a:t>
            </a:r>
            <a:r>
              <a:rPr lang="tr-TR" dirty="0"/>
              <a:t> İşaret dili, dokunsal materyaller, sesli yönergeler ile desteklenebilir.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35911589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4F5098-FF8B-C85B-92F9-E03A65A446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64CDBD44-08B3-BB74-7188-BE7F6EB637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404664"/>
            <a:ext cx="6840760" cy="531813"/>
          </a:xfrm>
        </p:spPr>
        <p:txBody>
          <a:bodyPr/>
          <a:lstStyle/>
          <a:p>
            <a:r>
              <a:rPr lang="tr-TR" sz="2800" b="1" dirty="0">
                <a:solidFill>
                  <a:schemeClr val="accent1"/>
                </a:solidFill>
              </a:rPr>
              <a:t>Oturarak Voleybol Örneği (Eşli Öğretim)</a:t>
            </a:r>
            <a:endParaRPr lang="tr-TR" altLang="tr-TR" sz="28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7463885A-7149-AA86-DB02-D479DFCED1A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005275EB-0002-6871-EB59-FC5E11494010}"/>
              </a:ext>
            </a:extLst>
          </p:cNvPr>
          <p:cNvSpPr/>
          <p:nvPr/>
        </p:nvSpPr>
        <p:spPr>
          <a:xfrm>
            <a:off x="8418378" y="2420888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FC2B881-5DDB-2A7E-C4AA-5AD2B71130E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89759" y="1196752"/>
            <a:ext cx="7772400" cy="4105275"/>
          </a:xfrm>
        </p:spPr>
        <p:txBody>
          <a:bodyPr/>
          <a:lstStyle/>
          <a:p>
            <a:r>
              <a:rPr lang="tr-TR" b="1" dirty="0"/>
              <a:t>Amaç:</a:t>
            </a:r>
            <a:r>
              <a:rPr lang="tr-TR" dirty="0"/>
              <a:t> Öğrenciye topu yukarıdan pas atmayı öğretmek.</a:t>
            </a:r>
          </a:p>
          <a:p>
            <a:r>
              <a:rPr lang="tr-TR" dirty="0"/>
              <a:t>Öğretici öğrenci: Pası yavaşça gösterir, arkadaşına doğru topu yönlendirir.</a:t>
            </a:r>
          </a:p>
          <a:p>
            <a:r>
              <a:rPr lang="tr-TR" dirty="0"/>
              <a:t>Öğrenen öğrenci: Öğretici arkadaşının gösterdiği tekniği uygular.</a:t>
            </a:r>
          </a:p>
          <a:p>
            <a:r>
              <a:rPr lang="tr-TR" dirty="0"/>
              <a:t>Öğretmen: Süreci gözlemler, hatalı adımlarda öğreticiye ipucu verir.</a:t>
            </a:r>
          </a:p>
          <a:p>
            <a:r>
              <a:rPr lang="tr-TR" dirty="0"/>
              <a:t>Sonrasında roller değiştirilir, her iki öğrenci de öğrenme fırsatı bulur.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1281362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FC06FF-4E40-E4F1-85FB-6587964D4C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C6B24994-F1E1-87A0-83B2-C57906EF42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315" y="476672"/>
            <a:ext cx="6840760" cy="531813"/>
          </a:xfrm>
        </p:spPr>
        <p:txBody>
          <a:bodyPr/>
          <a:lstStyle/>
          <a:p>
            <a:r>
              <a:rPr lang="en-US" sz="2400" b="1" dirty="0" err="1">
                <a:solidFill>
                  <a:schemeClr val="accent1"/>
                </a:solidFill>
              </a:rPr>
              <a:t>Doğal</a:t>
            </a:r>
            <a:r>
              <a:rPr lang="en-US" sz="2400" b="1" dirty="0">
                <a:solidFill>
                  <a:schemeClr val="accent1"/>
                </a:solidFill>
              </a:rPr>
              <a:t> </a:t>
            </a:r>
            <a:r>
              <a:rPr lang="en-US" sz="2400" b="1" dirty="0" err="1">
                <a:solidFill>
                  <a:schemeClr val="accent1"/>
                </a:solidFill>
              </a:rPr>
              <a:t>Ortamda</a:t>
            </a:r>
            <a:r>
              <a:rPr lang="en-US" sz="2400" b="1" dirty="0">
                <a:solidFill>
                  <a:schemeClr val="accent1"/>
                </a:solidFill>
              </a:rPr>
              <a:t> Öğretim (Naturalistic Teaching)</a:t>
            </a:r>
            <a:endParaRPr lang="tr-TR" altLang="tr-TR" sz="24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3A947E18-F16E-1605-7A82-FC8070F1759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791ECBC2-CC66-0BF9-5117-16128CBE708D}"/>
              </a:ext>
            </a:extLst>
          </p:cNvPr>
          <p:cNvSpPr/>
          <p:nvPr/>
        </p:nvSpPr>
        <p:spPr>
          <a:xfrm>
            <a:off x="8202613" y="2132856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D87A06B-F757-887A-9FE5-3C646308280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51520" y="1376362"/>
            <a:ext cx="7772400" cy="4105275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tr-TR" b="1" dirty="0"/>
              <a:t>Doğal Ortamda Öğretim</a:t>
            </a:r>
            <a:r>
              <a:rPr lang="tr-TR" dirty="0"/>
              <a:t>, bireyin </a:t>
            </a:r>
            <a:r>
              <a:rPr lang="tr-TR" b="1" dirty="0"/>
              <a:t>günlük yaşamında doğal olarak karşılaştığı ortam ve durumları kullanarak</a:t>
            </a:r>
            <a:r>
              <a:rPr lang="tr-TR" dirty="0"/>
              <a:t> becerilerin öğretilmesini sağlayan bir yöntemdir. Özellikle </a:t>
            </a:r>
            <a:r>
              <a:rPr lang="tr-TR" b="1" dirty="0"/>
              <a:t>erken çocukluk eğitimi</a:t>
            </a:r>
            <a:r>
              <a:rPr lang="tr-TR" dirty="0"/>
              <a:t>, </a:t>
            </a:r>
            <a:r>
              <a:rPr lang="tr-TR" b="1" dirty="0"/>
              <a:t>özel eğitim</a:t>
            </a:r>
            <a:r>
              <a:rPr lang="tr-TR" dirty="0"/>
              <a:t> ve </a:t>
            </a:r>
            <a:r>
              <a:rPr lang="tr-TR" b="1" dirty="0"/>
              <a:t>dil gelişimi</a:t>
            </a:r>
            <a:r>
              <a:rPr lang="tr-TR" dirty="0"/>
              <a:t> alanlarında sıkça kullanılır.</a:t>
            </a:r>
          </a:p>
        </p:txBody>
      </p:sp>
    </p:spTree>
    <p:extLst>
      <p:ext uri="{BB962C8B-B14F-4D97-AF65-F5344CB8AC3E}">
        <p14:creationId xmlns:p14="http://schemas.microsoft.com/office/powerpoint/2010/main" val="1142373500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6D3728-5085-3437-EC6D-CF6E66EFD6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5030AB3D-2F4C-5623-D4EC-F5EB7E71FF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605629"/>
            <a:ext cx="6840760" cy="531813"/>
          </a:xfrm>
        </p:spPr>
        <p:txBody>
          <a:bodyPr/>
          <a:lstStyle/>
          <a:p>
            <a:r>
              <a:rPr lang="tr-TR" sz="2800" b="1" dirty="0">
                <a:solidFill>
                  <a:schemeClr val="accent1"/>
                </a:solidFill>
              </a:rPr>
              <a:t>Temel Özellikleri</a:t>
            </a:r>
            <a:endParaRPr lang="tr-TR" altLang="tr-TR" sz="28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3B57C6AC-E6E0-2339-A30F-002B970A2D3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56018AEB-2644-9E5E-E47B-02E940F0D59C}"/>
              </a:ext>
            </a:extLst>
          </p:cNvPr>
          <p:cNvSpPr/>
          <p:nvPr/>
        </p:nvSpPr>
        <p:spPr>
          <a:xfrm>
            <a:off x="8202613" y="2132856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E986C05-CE0B-A0E1-BCF9-5BDEEAFB7A5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51520" y="1556792"/>
            <a:ext cx="7772400" cy="4105275"/>
          </a:xfrm>
        </p:spPr>
        <p:txBody>
          <a:bodyPr/>
          <a:lstStyle/>
          <a:p>
            <a:r>
              <a:rPr lang="tr-TR" dirty="0"/>
              <a:t>Öğrenme </a:t>
            </a:r>
            <a:r>
              <a:rPr lang="tr-TR" b="1" dirty="0"/>
              <a:t>doğal bağlamlarda</a:t>
            </a:r>
            <a:r>
              <a:rPr lang="tr-TR" dirty="0"/>
              <a:t> gerçekleşir.</a:t>
            </a:r>
          </a:p>
          <a:p>
            <a:r>
              <a:rPr lang="tr-TR" dirty="0"/>
              <a:t>Çocuk/öğrenci </a:t>
            </a:r>
            <a:r>
              <a:rPr lang="tr-TR" b="1" dirty="0"/>
              <a:t>ilgi duyduğu materyaller</a:t>
            </a:r>
            <a:r>
              <a:rPr lang="tr-TR" dirty="0"/>
              <a:t> ve durumlar üzerinden motive edilir.</a:t>
            </a:r>
          </a:p>
          <a:p>
            <a:r>
              <a:rPr lang="tr-TR" dirty="0"/>
              <a:t>Öğretim, çocuğun günlük rutinlerine entegre edilir.</a:t>
            </a:r>
          </a:p>
          <a:p>
            <a:r>
              <a:rPr lang="tr-TR" dirty="0"/>
              <a:t>Daha </a:t>
            </a:r>
            <a:r>
              <a:rPr lang="tr-TR" b="1" dirty="0"/>
              <a:t>genellenebilir</a:t>
            </a:r>
            <a:r>
              <a:rPr lang="tr-TR" dirty="0"/>
              <a:t> beceriler kazandırır (çünkü çocuk gerçek hayatta kullanır).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13283195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A0D288-62BE-8768-FFB5-6EB5F64AC7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F905CBA4-92E0-09CD-524E-F8E9F92EA1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7277" y="363109"/>
            <a:ext cx="6840760" cy="531813"/>
          </a:xfrm>
        </p:spPr>
        <p:txBody>
          <a:bodyPr/>
          <a:lstStyle/>
          <a:p>
            <a:r>
              <a:rPr lang="tr-TR" sz="2800" b="1" dirty="0">
                <a:solidFill>
                  <a:schemeClr val="accent1"/>
                </a:solidFill>
              </a:rPr>
              <a:t>Uygulama İlkeleri</a:t>
            </a:r>
            <a:endParaRPr lang="tr-TR" altLang="tr-TR" sz="28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01BF685B-0984-1A94-256A-7C44932F733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A75706A3-AAA4-5CF0-99F2-CDC624A02374}"/>
              </a:ext>
            </a:extLst>
          </p:cNvPr>
          <p:cNvSpPr/>
          <p:nvPr/>
        </p:nvSpPr>
        <p:spPr>
          <a:xfrm>
            <a:off x="8418378" y="2492896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FFFF055-24E2-33C7-9ED7-90E563A9C70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86577" y="1116633"/>
            <a:ext cx="7772400" cy="4464496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tr-TR" sz="1800" b="1" dirty="0"/>
              <a:t>Çocuğun İlgisini Takip Etme</a:t>
            </a:r>
            <a:endParaRPr lang="tr-TR" sz="1800" dirty="0"/>
          </a:p>
          <a:p>
            <a:pPr lvl="1">
              <a:lnSpc>
                <a:spcPct val="150000"/>
              </a:lnSpc>
            </a:pPr>
            <a:r>
              <a:rPr lang="tr-TR" sz="1600" dirty="0"/>
              <a:t>Öğretmen, öğrencinin ilgilendiği nesne veya etkinliği gözlemler ve öğretim fırsatlarını oradan çıkarır.</a:t>
            </a:r>
          </a:p>
          <a:p>
            <a:pPr lvl="1">
              <a:lnSpc>
                <a:spcPct val="150000"/>
              </a:lnSpc>
            </a:pPr>
            <a:r>
              <a:rPr lang="tr-TR" sz="1600" dirty="0"/>
              <a:t>Örn: Çocuk arabalarla oynuyorsa → renkleri, sayıları, “ver/alıver” komutlarını öğretme fırsatı.</a:t>
            </a:r>
          </a:p>
          <a:p>
            <a:pPr>
              <a:lnSpc>
                <a:spcPct val="150000"/>
              </a:lnSpc>
            </a:pPr>
            <a:r>
              <a:rPr lang="tr-TR" sz="1800" b="1" dirty="0"/>
              <a:t>Doğal Ortamda Fırsatlar Yaratma</a:t>
            </a:r>
            <a:endParaRPr lang="tr-TR" sz="1800" dirty="0"/>
          </a:p>
          <a:p>
            <a:pPr lvl="1">
              <a:lnSpc>
                <a:spcPct val="150000"/>
              </a:lnSpc>
            </a:pPr>
            <a:r>
              <a:rPr lang="tr-TR" sz="1600" dirty="0"/>
              <a:t>Öğrenme, oyun, yemek, alışveriş gibi günlük yaşam aktiviteleri sırasında gerçekleşir.</a:t>
            </a:r>
          </a:p>
          <a:p>
            <a:pPr lvl="1">
              <a:lnSpc>
                <a:spcPct val="150000"/>
              </a:lnSpc>
            </a:pPr>
            <a:r>
              <a:rPr lang="tr-TR" sz="1600" dirty="0"/>
              <a:t>Örn: Market alışverişi sırasında “elma nerede?” diye sorulması.</a:t>
            </a:r>
          </a:p>
          <a:p>
            <a:pPr>
              <a:lnSpc>
                <a:spcPct val="150000"/>
              </a:lnSpc>
            </a:pPr>
            <a:r>
              <a:rPr lang="tr-TR" sz="1800" b="1" dirty="0"/>
              <a:t>Öğrenciyi Aktif Katılımcı Yapma</a:t>
            </a:r>
            <a:endParaRPr lang="tr-TR" sz="1800" dirty="0"/>
          </a:p>
          <a:p>
            <a:pPr lvl="1">
              <a:lnSpc>
                <a:spcPct val="150000"/>
              </a:lnSpc>
            </a:pPr>
            <a:r>
              <a:rPr lang="tr-TR" sz="1600" dirty="0"/>
              <a:t>Öğrenci sadece pasif bir şekilde dinlemez, etkinlik içinde aktif olur.</a:t>
            </a:r>
          </a:p>
          <a:p>
            <a:pPr lvl="1">
              <a:lnSpc>
                <a:spcPct val="150000"/>
              </a:lnSpc>
            </a:pPr>
            <a:r>
              <a:rPr lang="tr-TR" sz="1600" dirty="0"/>
              <a:t>Örn: Çocuğun kendi ayakkabısını giymesi için küçük yardımlar verilmesi.</a:t>
            </a:r>
          </a:p>
          <a:p>
            <a:pPr marL="0" indent="0">
              <a:buNone/>
            </a:pP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110838081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A8C335-6BBF-B48C-43A3-8EFFFD10A6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F0AB7D9F-351F-51B0-83CA-2DBE138CE0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764704"/>
            <a:ext cx="6840760" cy="531813"/>
          </a:xfrm>
        </p:spPr>
        <p:txBody>
          <a:bodyPr/>
          <a:lstStyle/>
          <a:p>
            <a:endParaRPr lang="tr-TR" altLang="tr-TR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BD06C6B6-76C1-642B-FE11-D10E1D35E70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7CCC2CD7-05DF-3988-1CEC-4964FF28C750}"/>
              </a:ext>
            </a:extLst>
          </p:cNvPr>
          <p:cNvSpPr/>
          <p:nvPr/>
        </p:nvSpPr>
        <p:spPr>
          <a:xfrm>
            <a:off x="8336285" y="2730498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A6F23EB-E932-3DEE-C3C4-FE9A7FA1763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23528" y="1914524"/>
            <a:ext cx="7772400" cy="4105275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tr-TR" sz="2000" b="1" dirty="0"/>
              <a:t>Doğal Pekiştirme Kullanma</a:t>
            </a:r>
            <a:endParaRPr lang="tr-TR" sz="2000" dirty="0"/>
          </a:p>
          <a:p>
            <a:pPr lvl="1">
              <a:lnSpc>
                <a:spcPct val="150000"/>
              </a:lnSpc>
            </a:pPr>
            <a:r>
              <a:rPr lang="tr-TR" sz="1800" dirty="0"/>
              <a:t>Öğrenci doğru tepkide bulunduğunda, </a:t>
            </a:r>
            <a:r>
              <a:rPr lang="tr-TR" sz="1800" b="1" dirty="0"/>
              <a:t>doğal sonuç</a:t>
            </a:r>
            <a:r>
              <a:rPr lang="tr-TR" sz="1800" dirty="0"/>
              <a:t> ödül olur.</a:t>
            </a:r>
          </a:p>
          <a:p>
            <a:pPr lvl="1">
              <a:lnSpc>
                <a:spcPct val="150000"/>
              </a:lnSpc>
            </a:pPr>
            <a:r>
              <a:rPr lang="tr-TR" sz="1800" dirty="0"/>
              <a:t>Örn: Çocuk “su” derse gerçekten suyun verilmesi.</a:t>
            </a:r>
          </a:p>
          <a:p>
            <a:pPr>
              <a:lnSpc>
                <a:spcPct val="150000"/>
              </a:lnSpc>
            </a:pPr>
            <a:r>
              <a:rPr lang="tr-TR" sz="2000" b="1" dirty="0"/>
              <a:t>Genelleme ve Kalıcılığı Destekleme</a:t>
            </a:r>
            <a:endParaRPr lang="tr-TR" sz="2000" dirty="0"/>
          </a:p>
          <a:p>
            <a:pPr lvl="1">
              <a:lnSpc>
                <a:spcPct val="150000"/>
              </a:lnSpc>
            </a:pPr>
            <a:r>
              <a:rPr lang="tr-TR" sz="1800" dirty="0"/>
              <a:t>Beceriler farklı kişiler, yerler ve zamanlarda öğretilir.</a:t>
            </a:r>
          </a:p>
          <a:p>
            <a:pPr lvl="1">
              <a:lnSpc>
                <a:spcPct val="150000"/>
              </a:lnSpc>
            </a:pPr>
            <a:r>
              <a:rPr lang="tr-TR" sz="1800" dirty="0"/>
              <a:t>Örn: Renkleri sadece sınıfta değil, evde oyuncaklarla ve dışarıda doğada da öğretmek.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4231538025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E4B6C2-30E2-1DFA-CB17-8D34B5960C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A1470DE8-17E0-74EB-01DE-B8332091E9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3528" y="255585"/>
            <a:ext cx="6840760" cy="531813"/>
          </a:xfrm>
        </p:spPr>
        <p:txBody>
          <a:bodyPr/>
          <a:lstStyle/>
          <a:p>
            <a:r>
              <a:rPr lang="tr-TR" sz="2800" b="1" dirty="0">
                <a:solidFill>
                  <a:schemeClr val="accent1"/>
                </a:solidFill>
              </a:rPr>
              <a:t>Yöntem Örnekleri</a:t>
            </a:r>
            <a:endParaRPr lang="tr-TR" altLang="tr-TR" sz="28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2E7DE748-CE50-1A27-C902-FCA7FDED4FF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0859BE4F-3FEA-D3A2-D81D-166BEED9824F}"/>
              </a:ext>
            </a:extLst>
          </p:cNvPr>
          <p:cNvSpPr/>
          <p:nvPr/>
        </p:nvSpPr>
        <p:spPr>
          <a:xfrm>
            <a:off x="8408293" y="2636912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3A9F25F-311A-6C62-C312-7B7DE7B458F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51520" y="1008485"/>
            <a:ext cx="7772400" cy="5148982"/>
          </a:xfrm>
        </p:spPr>
        <p:txBody>
          <a:bodyPr/>
          <a:lstStyle/>
          <a:p>
            <a:r>
              <a:rPr lang="tr-TR" dirty="0"/>
              <a:t>Doğal Ortamda Öğretim, davranışsal yaklaşımlara dayalı birkaç teknik içerir:</a:t>
            </a:r>
          </a:p>
          <a:p>
            <a:r>
              <a:rPr lang="tr-TR" b="1" dirty="0" err="1"/>
              <a:t>Milieu</a:t>
            </a:r>
            <a:r>
              <a:rPr lang="tr-TR" b="1" dirty="0"/>
              <a:t> Teaching (Çevresel Öğretim):</a:t>
            </a:r>
            <a:r>
              <a:rPr lang="tr-TR" dirty="0"/>
              <a:t> Öğrencinin ilgi duyduğu ortamlar üzerinden fırsatlar yaratılır.</a:t>
            </a:r>
          </a:p>
          <a:p>
            <a:r>
              <a:rPr lang="tr-TR" b="1" dirty="0" err="1"/>
              <a:t>Incidental</a:t>
            </a:r>
            <a:r>
              <a:rPr lang="tr-TR" b="1" dirty="0"/>
              <a:t> Teaching (Durumdan Yararlanma):</a:t>
            </a:r>
            <a:r>
              <a:rPr lang="tr-TR" dirty="0"/>
              <a:t> Öğrencinin başlattığı davranışa öğretmen müdahale ederek öğretim fırsatı yaratır.</a:t>
            </a:r>
          </a:p>
          <a:p>
            <a:r>
              <a:rPr lang="tr-TR" b="1" dirty="0" err="1"/>
              <a:t>Mand</a:t>
            </a:r>
            <a:r>
              <a:rPr lang="tr-TR" b="1" dirty="0"/>
              <a:t>-Model Tekniği:</a:t>
            </a:r>
            <a:r>
              <a:rPr lang="tr-TR" dirty="0"/>
              <a:t> Öğretmen, öğrenciye bir model verir ve tekrar etmesini ister (</a:t>
            </a:r>
            <a:r>
              <a:rPr lang="tr-TR" dirty="0" err="1"/>
              <a:t>örn</a:t>
            </a:r>
            <a:r>
              <a:rPr lang="tr-TR" dirty="0"/>
              <a:t>: “top de”).</a:t>
            </a:r>
          </a:p>
          <a:p>
            <a:r>
              <a:rPr lang="tr-TR" b="1" dirty="0"/>
              <a:t>Time </a:t>
            </a:r>
            <a:r>
              <a:rPr lang="tr-TR" b="1" dirty="0" err="1"/>
              <a:t>Delay</a:t>
            </a:r>
            <a:r>
              <a:rPr lang="tr-TR" b="1" dirty="0"/>
              <a:t> (Zaman Geciktirme):</a:t>
            </a:r>
            <a:r>
              <a:rPr lang="tr-TR" dirty="0"/>
              <a:t> Öğretmen bir ipucu verir ama hemen yardımı yapmaz, öğrencinin tepki vermesini bekler.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19295038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A10C3F-BFA2-9008-5765-EA1AD46A0C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631C3ED6-9025-54C0-6DCE-E1A1683E44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3528" y="476672"/>
            <a:ext cx="6840760" cy="531813"/>
          </a:xfrm>
        </p:spPr>
        <p:txBody>
          <a:bodyPr/>
          <a:lstStyle/>
          <a:p>
            <a:r>
              <a:rPr lang="tr-TR" sz="2800" b="1" dirty="0">
                <a:solidFill>
                  <a:schemeClr val="accent1"/>
                </a:solidFill>
              </a:rPr>
              <a:t>Avantajları</a:t>
            </a:r>
            <a:endParaRPr lang="tr-TR" altLang="tr-TR" sz="28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912E40EB-9F1E-97ED-D9C1-68A65DD4D14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C00E7ECC-80C4-40D6-3E26-88D1519B4C27}"/>
              </a:ext>
            </a:extLst>
          </p:cNvPr>
          <p:cNvSpPr/>
          <p:nvPr/>
        </p:nvSpPr>
        <p:spPr>
          <a:xfrm>
            <a:off x="8202613" y="2132856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82B03CC-D6C0-1F04-5198-5EADB73D3F0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83246" y="1296243"/>
            <a:ext cx="7772400" cy="4105275"/>
          </a:xfrm>
        </p:spPr>
        <p:txBody>
          <a:bodyPr/>
          <a:lstStyle/>
          <a:p>
            <a:pPr marL="0" indent="0">
              <a:buNone/>
            </a:pPr>
            <a:r>
              <a:rPr lang="tr-TR" dirty="0"/>
              <a:t>✅ Öğrencinin motivasyonu yüksektir (çünkü kendi ilgileri  	üzerinden öğretim yapılır).</a:t>
            </a:r>
            <a:br>
              <a:rPr lang="tr-TR" dirty="0"/>
            </a:br>
            <a:r>
              <a:rPr lang="tr-TR" dirty="0"/>
              <a:t>✅ Becerilerin gerçek hayatta kullanılmasını kolaylaştırır.</a:t>
            </a:r>
            <a:br>
              <a:rPr lang="tr-TR" dirty="0"/>
            </a:br>
            <a:r>
              <a:rPr lang="tr-TR" dirty="0"/>
              <a:t>✅ Ezberden ziyade </a:t>
            </a:r>
            <a:r>
              <a:rPr lang="tr-TR" b="1" dirty="0"/>
              <a:t>anlamlı öğrenme</a:t>
            </a:r>
            <a:r>
              <a:rPr lang="tr-TR" dirty="0"/>
              <a:t> sağlar.</a:t>
            </a:r>
            <a:br>
              <a:rPr lang="tr-TR" dirty="0"/>
            </a:br>
            <a:r>
              <a:rPr lang="tr-TR" dirty="0"/>
              <a:t>✅ Öğrenciye </a:t>
            </a:r>
            <a:r>
              <a:rPr lang="tr-TR" b="1" dirty="0"/>
              <a:t>bağımsızlık</a:t>
            </a:r>
            <a:r>
              <a:rPr lang="tr-TR" dirty="0"/>
              <a:t> ve </a:t>
            </a:r>
            <a:r>
              <a:rPr lang="tr-TR" b="1" dirty="0"/>
              <a:t>kendini ifade etme</a:t>
            </a:r>
            <a:r>
              <a:rPr lang="tr-TR" dirty="0"/>
              <a:t> fırsatı 	verir.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84879011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FCAF85-6378-377D-8EF7-16713E6F4B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5E751303-38F2-8B45-72F6-9D5BF320E0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764704"/>
            <a:ext cx="6840760" cy="531813"/>
          </a:xfrm>
        </p:spPr>
        <p:txBody>
          <a:bodyPr/>
          <a:lstStyle/>
          <a:p>
            <a:r>
              <a:rPr lang="tr-TR" sz="2800" b="1" dirty="0">
                <a:solidFill>
                  <a:schemeClr val="accent1"/>
                </a:solidFill>
              </a:rPr>
              <a:t>Kullanım Örneği</a:t>
            </a:r>
            <a:endParaRPr lang="tr-TR" altLang="tr-TR" sz="28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6B18C967-2217-270B-6AD3-163A123EFFD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2EEE09CA-5A4C-331C-C22F-619DAC5CE88A}"/>
              </a:ext>
            </a:extLst>
          </p:cNvPr>
          <p:cNvSpPr/>
          <p:nvPr/>
        </p:nvSpPr>
        <p:spPr>
          <a:xfrm>
            <a:off x="8202613" y="2132856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F8FA93B-2F9D-4C2B-9F5D-B26A98E816D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23528" y="1914524"/>
            <a:ext cx="7772400" cy="4105275"/>
          </a:xfrm>
        </p:spPr>
        <p:txBody>
          <a:bodyPr/>
          <a:lstStyle/>
          <a:p>
            <a:pPr lvl="0"/>
            <a:r>
              <a:rPr lang="tr-TR" dirty="0"/>
              <a:t>Oyun sırasında renkleri öğretmek</a:t>
            </a:r>
          </a:p>
          <a:p>
            <a:pPr lvl="0"/>
            <a:r>
              <a:rPr lang="tr-TR" dirty="0"/>
              <a:t>Yemek esnasında sofra kurma becerisi kazandırmak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86591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98AFF8-1F53-69B7-8EBA-959310D93F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7A49CA98-C422-15F1-1D26-69A74511A2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3528" y="416445"/>
            <a:ext cx="5385792" cy="531813"/>
          </a:xfrm>
        </p:spPr>
        <p:txBody>
          <a:bodyPr/>
          <a:lstStyle/>
          <a:p>
            <a:r>
              <a:rPr lang="tr-TR" sz="3200" b="1" dirty="0">
                <a:solidFill>
                  <a:srgbClr val="FF0000"/>
                </a:solidFill>
              </a:rPr>
              <a:t>Geri Bildirim</a:t>
            </a:r>
            <a:endParaRPr lang="tr-TR" altLang="tr-TR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2D65643A-F9AB-7EE3-CBD3-4FBA985886C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4BF45C3B-90E4-610E-C5A8-8F9339CB29CF}"/>
              </a:ext>
            </a:extLst>
          </p:cNvPr>
          <p:cNvSpPr/>
          <p:nvPr/>
        </p:nvSpPr>
        <p:spPr>
          <a:xfrm>
            <a:off x="8509898" y="2348880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F2028C2-69F4-D880-F3D9-77DE590FC21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92008" y="1124744"/>
            <a:ext cx="7772400" cy="4105275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tr-TR" dirty="0"/>
              <a:t>Öğrencinin yaptığı doğru veya yanlış hareketlerin anında değerlendirilmesi gerekir.</a:t>
            </a:r>
          </a:p>
          <a:p>
            <a:pPr algn="just">
              <a:lnSpc>
                <a:spcPct val="150000"/>
              </a:lnSpc>
            </a:pPr>
            <a:r>
              <a:rPr lang="tr-TR" dirty="0"/>
              <a:t>Olumlu geri bildirim öğrenciyi motive eder, hatalı hareketlerin düzeltilmesine yardımcı olur.</a:t>
            </a:r>
          </a:p>
          <a:p>
            <a:pPr algn="just">
              <a:lnSpc>
                <a:spcPct val="150000"/>
              </a:lnSpc>
            </a:pPr>
            <a:r>
              <a:rPr lang="tr-TR" dirty="0">
                <a:solidFill>
                  <a:srgbClr val="FF0000"/>
                </a:solidFill>
              </a:rPr>
              <a:t>Örnek:</a:t>
            </a:r>
            <a:r>
              <a:rPr lang="tr-TR" dirty="0"/>
              <a:t> “Pas sırasında kollarını biraz daha sabit tut” gibi yönlendirmeler yapmak.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87033669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904625-092F-6AE0-9C25-BCCC3A9E8D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72733952-7561-8570-8F2D-33CE681C7B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884" y="405843"/>
            <a:ext cx="6840760" cy="531813"/>
          </a:xfrm>
        </p:spPr>
        <p:txBody>
          <a:bodyPr/>
          <a:lstStyle/>
          <a:p>
            <a:r>
              <a:rPr lang="tr-TR" sz="2800" dirty="0">
                <a:solidFill>
                  <a:schemeClr val="accent1"/>
                </a:solidFill>
              </a:rPr>
              <a:t>Yönlendirilmiş Öğretim (</a:t>
            </a:r>
            <a:r>
              <a:rPr lang="tr-TR" sz="2800" dirty="0" err="1">
                <a:solidFill>
                  <a:schemeClr val="accent1"/>
                </a:solidFill>
              </a:rPr>
              <a:t>Prompting</a:t>
            </a:r>
            <a:r>
              <a:rPr lang="tr-TR" sz="2800" dirty="0">
                <a:solidFill>
                  <a:schemeClr val="accent1"/>
                </a:solidFill>
              </a:rPr>
              <a:t>)</a:t>
            </a:r>
            <a:endParaRPr lang="tr-TR" altLang="tr-TR" sz="28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FC61843E-B5F1-D189-9583-95F5EEF97CE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5DEC62EA-3B8C-B5E2-057D-DFE1CAA81857}"/>
              </a:ext>
            </a:extLst>
          </p:cNvPr>
          <p:cNvSpPr/>
          <p:nvPr/>
        </p:nvSpPr>
        <p:spPr>
          <a:xfrm>
            <a:off x="8418378" y="2492896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E13E7DC-1D2E-DB34-8B43-ADAE8B3FA70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75884" y="1484784"/>
            <a:ext cx="7772400" cy="4105275"/>
          </a:xfrm>
        </p:spPr>
        <p:txBody>
          <a:bodyPr/>
          <a:lstStyle/>
          <a:p>
            <a:pPr algn="just"/>
            <a:r>
              <a:rPr lang="tr-TR" b="1" dirty="0"/>
              <a:t>Yönlendirilmiş öğretim</a:t>
            </a:r>
            <a:r>
              <a:rPr lang="tr-TR" dirty="0"/>
              <a:t>, bir öğrencinin </a:t>
            </a:r>
            <a:r>
              <a:rPr lang="tr-TR" b="1" dirty="0"/>
              <a:t>doğru tepkiyi vermesine yardımcı olmak için verilen ipuçları</a:t>
            </a:r>
            <a:r>
              <a:rPr lang="tr-TR" dirty="0"/>
              <a:t> ile yapılan öğretim yöntemidir. Özellikle </a:t>
            </a:r>
            <a:r>
              <a:rPr lang="tr-TR" b="1" dirty="0"/>
              <a:t>özel eğitim</a:t>
            </a:r>
            <a:r>
              <a:rPr lang="tr-TR" dirty="0"/>
              <a:t>, </a:t>
            </a:r>
            <a:r>
              <a:rPr lang="tr-TR" b="1" dirty="0"/>
              <a:t>davranışçı yöntemler</a:t>
            </a:r>
            <a:r>
              <a:rPr lang="tr-TR" dirty="0"/>
              <a:t> ve </a:t>
            </a:r>
            <a:r>
              <a:rPr lang="tr-TR" b="1" dirty="0"/>
              <a:t>beceri öğretimi</a:t>
            </a:r>
            <a:r>
              <a:rPr lang="tr-TR" dirty="0"/>
              <a:t> alanlarında sıkça kullanılır.</a:t>
            </a:r>
          </a:p>
          <a:p>
            <a:pPr algn="just"/>
            <a:r>
              <a:rPr lang="tr-TR" dirty="0"/>
              <a:t>Amaç; öğrencinin hedeflenen davranışı </a:t>
            </a:r>
            <a:r>
              <a:rPr lang="tr-TR" b="1" dirty="0"/>
              <a:t>bağımsız yapabilir hale gelmesini</a:t>
            </a:r>
            <a:r>
              <a:rPr lang="tr-TR" dirty="0"/>
              <a:t> sağlamaktır. Başlangıçta yoğun yönlendirme yapılır, sonra ipuçları </a:t>
            </a:r>
            <a:r>
              <a:rPr lang="tr-TR" b="1" dirty="0"/>
              <a:t>aşamalı olarak azaltılır (sönükleştirme/</a:t>
            </a:r>
            <a:r>
              <a:rPr lang="tr-TR" b="1" dirty="0" err="1"/>
              <a:t>fading</a:t>
            </a:r>
            <a:r>
              <a:rPr lang="tr-TR" b="1" dirty="0"/>
              <a:t>)</a:t>
            </a:r>
            <a:r>
              <a:rPr lang="tr-TR" dirty="0"/>
              <a:t>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94955199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C60DD7-2354-5E2C-E82E-F8F4E7A356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427F63CB-5523-15DB-1887-1E25FFA087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9490" y="521492"/>
            <a:ext cx="6840760" cy="531813"/>
          </a:xfrm>
        </p:spPr>
        <p:txBody>
          <a:bodyPr/>
          <a:lstStyle/>
          <a:p>
            <a:r>
              <a:rPr lang="tr-TR" sz="2800" b="1" dirty="0">
                <a:solidFill>
                  <a:schemeClr val="accent1"/>
                </a:solidFill>
              </a:rPr>
              <a:t>Temel Özellikleri</a:t>
            </a:r>
            <a:endParaRPr lang="tr-TR" altLang="tr-TR" sz="28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7FD2D806-1E50-7649-BBDB-FAD90249A02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0E8F818C-E186-DE22-DEB4-77C6BB4E3A8B}"/>
              </a:ext>
            </a:extLst>
          </p:cNvPr>
          <p:cNvSpPr/>
          <p:nvPr/>
        </p:nvSpPr>
        <p:spPr>
          <a:xfrm>
            <a:off x="8418378" y="2348880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37B5536-9A45-EE88-D1EB-ACCC70851B7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46931" y="1376362"/>
            <a:ext cx="7772400" cy="4105275"/>
          </a:xfrm>
        </p:spPr>
        <p:txBody>
          <a:bodyPr/>
          <a:lstStyle/>
          <a:p>
            <a:r>
              <a:rPr lang="tr-TR" dirty="0"/>
              <a:t>Öğrencinin hata yapmasını en aza indirir.</a:t>
            </a:r>
          </a:p>
          <a:p>
            <a:r>
              <a:rPr lang="tr-TR" dirty="0"/>
              <a:t>Öğretim sürecini </a:t>
            </a:r>
            <a:r>
              <a:rPr lang="tr-TR" b="1" dirty="0"/>
              <a:t>daha hızlı ve başarılı</a:t>
            </a:r>
            <a:r>
              <a:rPr lang="tr-TR" dirty="0"/>
              <a:t> hale getirir.</a:t>
            </a:r>
          </a:p>
          <a:p>
            <a:r>
              <a:rPr lang="tr-TR" dirty="0"/>
              <a:t>Yönlendirmeler geçici olup, bağımsızlık kazandırma hedeflenir.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00468230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0D92D5-2D08-0C43-B173-A223B9E74B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9FA0DDCE-9209-AE73-50E3-16A9DC7225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2008" y="404664"/>
            <a:ext cx="6840760" cy="531813"/>
          </a:xfrm>
        </p:spPr>
        <p:txBody>
          <a:bodyPr/>
          <a:lstStyle/>
          <a:p>
            <a:r>
              <a:rPr lang="tr-TR" sz="2800" b="1" dirty="0">
                <a:solidFill>
                  <a:schemeClr val="accent1"/>
                </a:solidFill>
              </a:rPr>
              <a:t>Yönlendirme Türleri</a:t>
            </a:r>
            <a:endParaRPr lang="tr-TR" altLang="tr-TR" sz="28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542BCE2C-2CE2-114F-47A1-B4904E898D0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6EC4D218-B0B5-F4D4-70A8-49C7889AA5F8}"/>
              </a:ext>
            </a:extLst>
          </p:cNvPr>
          <p:cNvSpPr/>
          <p:nvPr/>
        </p:nvSpPr>
        <p:spPr>
          <a:xfrm>
            <a:off x="8202613" y="2132856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2BFE129-DF8E-4D04-D147-932DE447C5B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92008" y="1124744"/>
            <a:ext cx="7772400" cy="5076974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tr-TR" sz="1800" dirty="0"/>
              <a:t>Yönlendirme farklı şekillerde olabilir. En yaygın kullanılan türler:</a:t>
            </a:r>
          </a:p>
          <a:p>
            <a:pPr>
              <a:lnSpc>
                <a:spcPct val="150000"/>
              </a:lnSpc>
            </a:pPr>
            <a:r>
              <a:rPr lang="tr-TR" sz="1800" b="1" dirty="0"/>
              <a:t>🔹 Fiziksel Yönlendirme</a:t>
            </a:r>
          </a:p>
          <a:p>
            <a:pPr>
              <a:lnSpc>
                <a:spcPct val="150000"/>
              </a:lnSpc>
            </a:pPr>
            <a:r>
              <a:rPr lang="tr-TR" sz="1800" dirty="0"/>
              <a:t>Öğrencinin elini veya vücudunu kullanarak davranışı yapmasına yardım etme.</a:t>
            </a:r>
          </a:p>
          <a:p>
            <a:pPr>
              <a:lnSpc>
                <a:spcPct val="150000"/>
              </a:lnSpc>
            </a:pPr>
            <a:r>
              <a:rPr lang="tr-TR" sz="1800" dirty="0"/>
              <a:t>Örn: Çocuğun elini tutup kaşığı ağzına götürmesine yardım etmek.</a:t>
            </a:r>
          </a:p>
          <a:p>
            <a:pPr>
              <a:lnSpc>
                <a:spcPct val="150000"/>
              </a:lnSpc>
            </a:pPr>
            <a:r>
              <a:rPr lang="tr-TR" sz="1800" b="1" dirty="0"/>
              <a:t>🔹 Model Olma (Model </a:t>
            </a:r>
            <a:r>
              <a:rPr lang="tr-TR" sz="1800" b="1" dirty="0" err="1"/>
              <a:t>Prompt</a:t>
            </a:r>
            <a:r>
              <a:rPr lang="tr-TR" sz="1800" b="1" dirty="0"/>
              <a:t>)</a:t>
            </a:r>
          </a:p>
          <a:p>
            <a:pPr>
              <a:lnSpc>
                <a:spcPct val="150000"/>
              </a:lnSpc>
            </a:pPr>
            <a:r>
              <a:rPr lang="tr-TR" sz="1800" dirty="0"/>
              <a:t>Öğretmen davranışı gösterir, öğrenci taklit eder.</a:t>
            </a:r>
          </a:p>
          <a:p>
            <a:pPr>
              <a:lnSpc>
                <a:spcPct val="150000"/>
              </a:lnSpc>
            </a:pPr>
            <a:r>
              <a:rPr lang="tr-TR" sz="1800" dirty="0"/>
              <a:t>Örn: Öğretmen el sallayıp “bay bay” der, öğrenci tekrar eder.</a:t>
            </a:r>
          </a:p>
          <a:p>
            <a:pPr>
              <a:lnSpc>
                <a:spcPct val="150000"/>
              </a:lnSpc>
            </a:pPr>
            <a:r>
              <a:rPr lang="tr-TR" sz="1800" b="1" dirty="0"/>
              <a:t>🔹 Sözel Yönlendirme</a:t>
            </a:r>
          </a:p>
          <a:p>
            <a:pPr>
              <a:lnSpc>
                <a:spcPct val="150000"/>
              </a:lnSpc>
            </a:pPr>
            <a:r>
              <a:rPr lang="tr-TR" sz="1800" dirty="0"/>
              <a:t>Öğrenciye ne yapacağını sözlü olarak hatırlatma.</a:t>
            </a:r>
          </a:p>
          <a:p>
            <a:pPr>
              <a:lnSpc>
                <a:spcPct val="150000"/>
              </a:lnSpc>
            </a:pPr>
            <a:r>
              <a:rPr lang="tr-TR" sz="1800" dirty="0"/>
              <a:t>Örn: “Şimdi ellerini yıka.”</a:t>
            </a:r>
          </a:p>
          <a:p>
            <a:pPr marL="0" indent="0">
              <a:buNone/>
            </a:pP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137562710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438BB1-F602-9143-9575-4182C46929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BC4C496A-EBC4-96F8-F47C-8C82EBB535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580" y="255585"/>
            <a:ext cx="6840760" cy="531813"/>
          </a:xfrm>
        </p:spPr>
        <p:txBody>
          <a:bodyPr/>
          <a:lstStyle/>
          <a:p>
            <a:endParaRPr lang="tr-TR" altLang="tr-TR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E2AEAC36-F50F-BED0-A1FA-79D5C9D22AA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EE04BE9B-71C3-CF8F-8F17-17F0E508AEAD}"/>
              </a:ext>
            </a:extLst>
          </p:cNvPr>
          <p:cNvSpPr/>
          <p:nvPr/>
        </p:nvSpPr>
        <p:spPr>
          <a:xfrm>
            <a:off x="8202613" y="2132856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34A3500-7FEB-22F2-5E85-C736963D86E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23528" y="1196752"/>
            <a:ext cx="7772400" cy="4105275"/>
          </a:xfrm>
        </p:spPr>
        <p:txBody>
          <a:bodyPr/>
          <a:lstStyle/>
          <a:p>
            <a:pPr marL="0" indent="0" algn="just">
              <a:buNone/>
            </a:pPr>
            <a:r>
              <a:rPr lang="tr-TR" sz="2800" b="1" dirty="0"/>
              <a:t>🔹 Görsel Yönlendirme</a:t>
            </a:r>
          </a:p>
          <a:p>
            <a:pPr algn="just"/>
            <a:r>
              <a:rPr lang="tr-TR" sz="2800" dirty="0"/>
              <a:t>Resim, işaret, kart veya yazı gibi görsel ipuçlarıyla yönlendirme.</a:t>
            </a:r>
          </a:p>
          <a:p>
            <a:pPr algn="just"/>
            <a:r>
              <a:rPr lang="tr-TR" sz="2800" dirty="0"/>
              <a:t>Örn: Tuvalet kapısına “WC” işareti koymak.</a:t>
            </a:r>
          </a:p>
          <a:p>
            <a:pPr marL="0" indent="0" algn="just">
              <a:buNone/>
            </a:pPr>
            <a:r>
              <a:rPr lang="tr-TR" sz="2800" b="1" dirty="0"/>
              <a:t>🔹 İpucu Verme (</a:t>
            </a:r>
            <a:r>
              <a:rPr lang="tr-TR" sz="2800" b="1" dirty="0" err="1"/>
              <a:t>Gestural</a:t>
            </a:r>
            <a:r>
              <a:rPr lang="tr-TR" sz="2800" b="1" dirty="0"/>
              <a:t> </a:t>
            </a:r>
            <a:r>
              <a:rPr lang="tr-TR" sz="2800" b="1" dirty="0" err="1"/>
              <a:t>Prompt</a:t>
            </a:r>
            <a:r>
              <a:rPr lang="tr-TR" sz="2800" b="1" dirty="0"/>
              <a:t>)</a:t>
            </a:r>
          </a:p>
          <a:p>
            <a:pPr algn="just"/>
            <a:r>
              <a:rPr lang="tr-TR" sz="2800" dirty="0"/>
              <a:t>Öğrenciye jest/mimikle işaret etmek.</a:t>
            </a:r>
          </a:p>
          <a:p>
            <a:pPr algn="just"/>
            <a:r>
              <a:rPr lang="tr-TR" sz="2800" dirty="0"/>
              <a:t>Örn: Topu işaret ederek “al” demek.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03867420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0E789C-7020-9FF4-D6BB-697818EF55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AA101EB7-A1EF-76A3-34C4-F627587A21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2008" y="521492"/>
            <a:ext cx="6840760" cy="531813"/>
          </a:xfrm>
        </p:spPr>
        <p:txBody>
          <a:bodyPr/>
          <a:lstStyle/>
          <a:p>
            <a:r>
              <a:rPr lang="tr-TR" sz="2800" b="1" dirty="0">
                <a:solidFill>
                  <a:schemeClr val="accent1"/>
                </a:solidFill>
              </a:rPr>
              <a:t>Yönlendirme Stratejileri</a:t>
            </a:r>
            <a:endParaRPr lang="tr-TR" altLang="tr-TR" sz="28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50FA7EF5-3E91-8486-AC3C-CE86F00E6D5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97B1248E-0041-88EE-C9F5-A8D7C020CBE6}"/>
              </a:ext>
            </a:extLst>
          </p:cNvPr>
          <p:cNvSpPr/>
          <p:nvPr/>
        </p:nvSpPr>
        <p:spPr>
          <a:xfrm>
            <a:off x="8202613" y="2132856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47FF550-0EE0-CD82-44DB-666BC8F42A1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92008" y="1196752"/>
            <a:ext cx="7772400" cy="4824536"/>
          </a:xfrm>
        </p:spPr>
        <p:txBody>
          <a:bodyPr/>
          <a:lstStyle/>
          <a:p>
            <a:r>
              <a:rPr lang="tr-TR" b="1" dirty="0"/>
              <a:t>En Yoğundan En Az Yoğuna (</a:t>
            </a:r>
            <a:r>
              <a:rPr lang="tr-TR" b="1" dirty="0" err="1"/>
              <a:t>Most-to-Least</a:t>
            </a:r>
            <a:r>
              <a:rPr lang="tr-TR" b="1" dirty="0"/>
              <a:t> </a:t>
            </a:r>
            <a:r>
              <a:rPr lang="tr-TR" b="1" dirty="0" err="1"/>
              <a:t>Prompting</a:t>
            </a:r>
            <a:r>
              <a:rPr lang="tr-TR" b="1" dirty="0"/>
              <a:t>)</a:t>
            </a:r>
            <a:endParaRPr lang="tr-TR" dirty="0"/>
          </a:p>
          <a:p>
            <a:pPr lvl="1"/>
            <a:r>
              <a:rPr lang="tr-TR" dirty="0"/>
              <a:t>Başta yoğun fiziksel veya sözel yardım verilir, zamanla azaltılır.</a:t>
            </a:r>
          </a:p>
          <a:p>
            <a:r>
              <a:rPr lang="tr-TR" b="1" dirty="0"/>
              <a:t>En Azdan En Yoğuna (</a:t>
            </a:r>
            <a:r>
              <a:rPr lang="tr-TR" b="1" dirty="0" err="1"/>
              <a:t>Least-to-Most</a:t>
            </a:r>
            <a:r>
              <a:rPr lang="tr-TR" b="1" dirty="0"/>
              <a:t> </a:t>
            </a:r>
            <a:r>
              <a:rPr lang="tr-TR" b="1" dirty="0" err="1"/>
              <a:t>Prompting</a:t>
            </a:r>
            <a:r>
              <a:rPr lang="tr-TR" b="1" dirty="0"/>
              <a:t>)</a:t>
            </a:r>
            <a:endParaRPr lang="tr-TR" dirty="0"/>
          </a:p>
          <a:p>
            <a:pPr lvl="1"/>
            <a:r>
              <a:rPr lang="tr-TR" dirty="0"/>
              <a:t>Önce öğrencinin bağımsız yapması beklenir, yapmazsa ipuçları giderek yoğunlaştırılır.</a:t>
            </a:r>
          </a:p>
          <a:p>
            <a:r>
              <a:rPr lang="tr-TR" b="1" dirty="0"/>
              <a:t>İpucu Hiyerarşisi</a:t>
            </a:r>
            <a:endParaRPr lang="tr-TR" dirty="0"/>
          </a:p>
          <a:p>
            <a:pPr lvl="1"/>
            <a:r>
              <a:rPr lang="tr-TR" dirty="0"/>
              <a:t>Fiziksel → Model → Sözel → Jest → Görsel şeklinde sıralama yapılabilir.</a:t>
            </a:r>
          </a:p>
          <a:p>
            <a:r>
              <a:rPr lang="tr-TR" b="1" dirty="0"/>
              <a:t>Zaman Geciktirme (Time </a:t>
            </a:r>
            <a:r>
              <a:rPr lang="tr-TR" b="1" dirty="0" err="1"/>
              <a:t>Delay</a:t>
            </a:r>
            <a:r>
              <a:rPr lang="tr-TR" b="1" dirty="0"/>
              <a:t> </a:t>
            </a:r>
            <a:r>
              <a:rPr lang="tr-TR" b="1" dirty="0" err="1"/>
              <a:t>Prompting</a:t>
            </a:r>
            <a:r>
              <a:rPr lang="tr-TR" b="1" dirty="0"/>
              <a:t>)</a:t>
            </a:r>
            <a:endParaRPr lang="tr-TR" dirty="0"/>
          </a:p>
          <a:p>
            <a:pPr lvl="1"/>
            <a:r>
              <a:rPr lang="tr-TR" dirty="0"/>
              <a:t>Doğru tepki vermesi için beklenir, vermezse ipucu sunulur.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90282508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4EDA85-2892-F486-BFDD-4B99B6418E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B5E3E5C3-F292-0B8C-935D-C0FDE1E8A7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3528" y="404664"/>
            <a:ext cx="6840760" cy="531813"/>
          </a:xfrm>
        </p:spPr>
        <p:txBody>
          <a:bodyPr/>
          <a:lstStyle/>
          <a:p>
            <a:r>
              <a:rPr lang="tr-TR" sz="2800" b="1" dirty="0">
                <a:solidFill>
                  <a:schemeClr val="accent1"/>
                </a:solidFill>
              </a:rPr>
              <a:t>Avantajları</a:t>
            </a:r>
            <a:endParaRPr lang="tr-TR" altLang="tr-TR" sz="28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98C4458E-384F-A256-3C45-109EE8D88DF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CFFAD313-A568-2FB8-FB67-FCBE4586A5ED}"/>
              </a:ext>
            </a:extLst>
          </p:cNvPr>
          <p:cNvSpPr/>
          <p:nvPr/>
        </p:nvSpPr>
        <p:spPr>
          <a:xfrm>
            <a:off x="8202613" y="2132856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C7B2CB9-A73D-CCFB-41CB-BFA7E25DF18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83528" y="1124744"/>
            <a:ext cx="6968209" cy="4105275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tr-TR" sz="2800" dirty="0"/>
              <a:t>✅ Öğrencinin hata yapmasını azaltır.</a:t>
            </a:r>
            <a:br>
              <a:rPr lang="tr-TR" sz="2800" dirty="0"/>
            </a:br>
            <a:r>
              <a:rPr lang="tr-TR" sz="2800" dirty="0"/>
              <a:t>✅ Öğretim hızını artırır.</a:t>
            </a:r>
            <a:br>
              <a:rPr lang="tr-TR" sz="2800" dirty="0"/>
            </a:br>
            <a:r>
              <a:rPr lang="tr-TR" sz="2800" dirty="0"/>
              <a:t>✅ Bağımsız beceri kazanımını destekler.</a:t>
            </a:r>
            <a:br>
              <a:rPr lang="tr-TR" sz="2800" dirty="0"/>
            </a:br>
            <a:r>
              <a:rPr lang="tr-TR" sz="2800" dirty="0"/>
              <a:t>✅ Farklı alanlarda (öz bakım, akademik, sosyal) 	kullanılabilir.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90109412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BEC2B2-3BF9-2640-5C31-FBE7C81899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17C3D838-6BA3-8CCF-A947-E58FEA2807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404664"/>
            <a:ext cx="6840760" cy="531813"/>
          </a:xfrm>
        </p:spPr>
        <p:txBody>
          <a:bodyPr/>
          <a:lstStyle/>
          <a:p>
            <a:r>
              <a:rPr lang="tr-TR" sz="2800" b="1" dirty="0">
                <a:solidFill>
                  <a:schemeClr val="accent1"/>
                </a:solidFill>
              </a:rPr>
              <a:t>Kullanım Alanları</a:t>
            </a:r>
            <a:endParaRPr lang="tr-TR" altLang="tr-TR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828B5AFB-F1EA-24D1-A0E0-33EC5106454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2C0B7619-2A77-F399-40E6-8A013C7EE6D2}"/>
              </a:ext>
            </a:extLst>
          </p:cNvPr>
          <p:cNvSpPr/>
          <p:nvPr/>
        </p:nvSpPr>
        <p:spPr>
          <a:xfrm>
            <a:off x="8202613" y="2132856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E733B50-C85B-01FC-4D39-69C14FB716A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23528" y="1124744"/>
            <a:ext cx="7772400" cy="4105275"/>
          </a:xfrm>
        </p:spPr>
        <p:txBody>
          <a:bodyPr/>
          <a:lstStyle/>
          <a:p>
            <a:r>
              <a:rPr lang="tr-TR" b="1" dirty="0"/>
              <a:t>Özel Eğitim</a:t>
            </a:r>
            <a:r>
              <a:rPr lang="tr-TR" dirty="0"/>
              <a:t>: Otizm, zihinsel yetersizlik, gelişimsel gecikme yaşayan bireylerde beceri öğretimi.</a:t>
            </a:r>
          </a:p>
          <a:p>
            <a:r>
              <a:rPr lang="tr-TR" b="1" dirty="0"/>
              <a:t>Dil ve İletişim</a:t>
            </a:r>
            <a:r>
              <a:rPr lang="tr-TR" dirty="0"/>
              <a:t>: Sözcük öğretimi, konuşma başlatma.</a:t>
            </a:r>
          </a:p>
          <a:p>
            <a:r>
              <a:rPr lang="tr-TR" b="1" dirty="0"/>
              <a:t>Günlük Yaşam Becerileri</a:t>
            </a:r>
            <a:r>
              <a:rPr lang="tr-TR" dirty="0"/>
              <a:t>: Yemek yeme, giyinme, tuvalet eğitimi.</a:t>
            </a:r>
          </a:p>
          <a:p>
            <a:r>
              <a:rPr lang="tr-TR" b="1" dirty="0"/>
              <a:t>Akademik Öğretim</a:t>
            </a:r>
            <a:r>
              <a:rPr lang="tr-TR" dirty="0"/>
              <a:t>: Yazı yazma, okuma, problem çözme.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84439667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C759B3-9898-722A-0DCF-16365B952E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78E95F94-E380-D118-92DA-C4F68DC1A8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3528" y="365125"/>
            <a:ext cx="6840760" cy="531813"/>
          </a:xfrm>
        </p:spPr>
        <p:txBody>
          <a:bodyPr/>
          <a:lstStyle/>
          <a:p>
            <a:r>
              <a:rPr lang="en-US" sz="2800" dirty="0" err="1">
                <a:solidFill>
                  <a:schemeClr val="accent1"/>
                </a:solidFill>
              </a:rPr>
              <a:t>Çok</a:t>
            </a:r>
            <a:r>
              <a:rPr lang="en-US" sz="2800" dirty="0">
                <a:solidFill>
                  <a:schemeClr val="accent1"/>
                </a:solidFill>
              </a:rPr>
              <a:t> </a:t>
            </a:r>
            <a:r>
              <a:rPr lang="en-US" sz="2800" dirty="0" err="1">
                <a:solidFill>
                  <a:schemeClr val="accent1"/>
                </a:solidFill>
              </a:rPr>
              <a:t>Duyulu</a:t>
            </a:r>
            <a:r>
              <a:rPr lang="en-US" sz="2800" dirty="0">
                <a:solidFill>
                  <a:schemeClr val="accent1"/>
                </a:solidFill>
              </a:rPr>
              <a:t> Öğretim (Multisensory Teaching)</a:t>
            </a:r>
            <a:endParaRPr lang="tr-TR" altLang="tr-TR" sz="28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C9CA6A47-AAF6-4E34-4946-D21199C02E1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3F862AD6-F62D-2AA1-DD63-9C9746F4516B}"/>
              </a:ext>
            </a:extLst>
          </p:cNvPr>
          <p:cNvSpPr/>
          <p:nvPr/>
        </p:nvSpPr>
        <p:spPr>
          <a:xfrm>
            <a:off x="8202613" y="2132856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636E2AE-B032-EDBB-FF34-1A9EBF0215D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23528" y="1296243"/>
            <a:ext cx="7772400" cy="4105275"/>
          </a:xfrm>
        </p:spPr>
        <p:txBody>
          <a:bodyPr/>
          <a:lstStyle/>
          <a:p>
            <a:pPr algn="just"/>
            <a:r>
              <a:rPr lang="tr-TR" b="1" dirty="0"/>
              <a:t>Çok Duyulu Öğretim (</a:t>
            </a:r>
            <a:r>
              <a:rPr lang="tr-TR" b="1" dirty="0" err="1"/>
              <a:t>Multisensory</a:t>
            </a:r>
            <a:r>
              <a:rPr lang="tr-TR" b="1" dirty="0"/>
              <a:t> Teaching)</a:t>
            </a:r>
            <a:r>
              <a:rPr lang="tr-TR" dirty="0"/>
              <a:t>, öğrenme sürecinde birden fazla duyunun (görme, işitme, dokunma, hareket vb.) aynı anda veya dönüşümlü olarak kullanılmasına dayalı bir öğretim yaklaşımıdır.</a:t>
            </a:r>
          </a:p>
          <a:p>
            <a:pPr algn="just"/>
            <a:r>
              <a:rPr lang="tr-TR" dirty="0"/>
              <a:t>Amaç, bilginin sadece tek bir duyuya değil, </a:t>
            </a:r>
            <a:r>
              <a:rPr lang="tr-TR" b="1" dirty="0"/>
              <a:t>birden fazla duyu kanalına hitap ederek daha kalıcı, anlamlı ve etkili öğrenme</a:t>
            </a:r>
            <a:r>
              <a:rPr lang="tr-TR" dirty="0"/>
              <a:t> sağlamaktır.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03006425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62F6FD-AF2E-748F-198F-7AEEA61410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0E265A0A-71BA-AA17-DA3A-F2F23FA03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3528" y="380441"/>
            <a:ext cx="6840760" cy="531813"/>
          </a:xfrm>
        </p:spPr>
        <p:txBody>
          <a:bodyPr/>
          <a:lstStyle/>
          <a:p>
            <a:r>
              <a:rPr lang="tr-TR" sz="2800" b="1" dirty="0">
                <a:solidFill>
                  <a:schemeClr val="accent1"/>
                </a:solidFill>
              </a:rPr>
              <a:t>Temel İlkeleri</a:t>
            </a:r>
            <a:endParaRPr lang="tr-TR" altLang="tr-TR" sz="28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354F8FE7-BDCB-2F6C-850B-9367118C28B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5C70AB5C-4814-EBAB-10CC-032B13BFF852}"/>
              </a:ext>
            </a:extLst>
          </p:cNvPr>
          <p:cNvSpPr/>
          <p:nvPr/>
        </p:nvSpPr>
        <p:spPr>
          <a:xfrm>
            <a:off x="8202613" y="2132856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9A4362C-1C5E-472B-4DC1-1C6C0B97757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75884" y="1484784"/>
            <a:ext cx="7772400" cy="4105275"/>
          </a:xfrm>
        </p:spPr>
        <p:txBody>
          <a:bodyPr/>
          <a:lstStyle/>
          <a:p>
            <a:pPr algn="just"/>
            <a:r>
              <a:rPr lang="tr-TR" dirty="0"/>
              <a:t>Öğrenme sürecinde </a:t>
            </a:r>
            <a:r>
              <a:rPr lang="tr-TR" b="1" dirty="0"/>
              <a:t>görsel, işitsel, dokunsal ve kinestetik duyular</a:t>
            </a:r>
            <a:r>
              <a:rPr lang="tr-TR" dirty="0"/>
              <a:t> birlikte kullanılır.</a:t>
            </a:r>
          </a:p>
          <a:p>
            <a:pPr algn="just"/>
            <a:r>
              <a:rPr lang="tr-TR" dirty="0"/>
              <a:t>Öğrencinin öğrenme stillerine uyum sağlar.</a:t>
            </a:r>
          </a:p>
          <a:p>
            <a:pPr algn="just"/>
            <a:r>
              <a:rPr lang="tr-TR" dirty="0"/>
              <a:t>Somut deneyimler ile soyut kavramlar ilişkilendirilir.</a:t>
            </a:r>
          </a:p>
          <a:p>
            <a:pPr algn="just"/>
            <a:r>
              <a:rPr lang="tr-TR" dirty="0"/>
              <a:t>Öğrencinin aktif katılımı desteklenir.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71974155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A56E59-FDAE-25FB-C05D-645A4266E0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791F9516-FB81-5816-EFF3-90ABB2AE07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507983"/>
            <a:ext cx="6840760" cy="531813"/>
          </a:xfrm>
        </p:spPr>
        <p:txBody>
          <a:bodyPr/>
          <a:lstStyle/>
          <a:p>
            <a:r>
              <a:rPr lang="tr-TR" sz="2800" b="1" dirty="0">
                <a:solidFill>
                  <a:schemeClr val="accent1"/>
                </a:solidFill>
              </a:rPr>
              <a:t>Duyuların Öğrenmeye Katkısı</a:t>
            </a:r>
            <a:endParaRPr lang="tr-TR" altLang="tr-TR" sz="28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476EB98E-F314-7D2D-7DFA-E1A5D56F140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5A2F2A5D-890B-4A7A-3792-CFE468CCD602}"/>
              </a:ext>
            </a:extLst>
          </p:cNvPr>
          <p:cNvSpPr/>
          <p:nvPr/>
        </p:nvSpPr>
        <p:spPr>
          <a:xfrm>
            <a:off x="8202613" y="2132856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599D542-18C3-E4DA-7217-EFE9E2BE675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56196" y="1296243"/>
            <a:ext cx="7772400" cy="4105275"/>
          </a:xfrm>
        </p:spPr>
        <p:txBody>
          <a:bodyPr/>
          <a:lstStyle/>
          <a:p>
            <a:r>
              <a:rPr lang="tr-TR" b="1" dirty="0"/>
              <a:t>Görsel (Visual):</a:t>
            </a:r>
            <a:r>
              <a:rPr lang="tr-TR" dirty="0"/>
              <a:t> Resim, renk, grafik, yazı, video.</a:t>
            </a:r>
          </a:p>
          <a:p>
            <a:r>
              <a:rPr lang="tr-TR" b="1" dirty="0"/>
              <a:t>İşitsel (</a:t>
            </a:r>
            <a:r>
              <a:rPr lang="tr-TR" b="1" dirty="0" err="1"/>
              <a:t>Auditory</a:t>
            </a:r>
            <a:r>
              <a:rPr lang="tr-TR" b="1" dirty="0"/>
              <a:t>):</a:t>
            </a:r>
            <a:r>
              <a:rPr lang="tr-TR" dirty="0"/>
              <a:t> Konuşma, müzik, ritim, sesli tekrar.</a:t>
            </a:r>
          </a:p>
          <a:p>
            <a:r>
              <a:rPr lang="tr-TR" b="1" dirty="0"/>
              <a:t>Dokunsal (</a:t>
            </a:r>
            <a:r>
              <a:rPr lang="tr-TR" b="1" dirty="0" err="1"/>
              <a:t>Tactile</a:t>
            </a:r>
            <a:r>
              <a:rPr lang="tr-TR" b="1" dirty="0"/>
              <a:t>):</a:t>
            </a:r>
            <a:r>
              <a:rPr lang="tr-TR" dirty="0"/>
              <a:t> Nesnelere dokunma, materyallerle çalışma.</a:t>
            </a:r>
          </a:p>
          <a:p>
            <a:r>
              <a:rPr lang="tr-TR" b="1" dirty="0"/>
              <a:t>Kinestetik (Hareket):</a:t>
            </a:r>
            <a:r>
              <a:rPr lang="tr-TR" dirty="0"/>
              <a:t> Bedensel hareket, oyun, rol yapma.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755430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EC67D2-A639-9209-507A-7A5E05A27A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E1D6B0B7-98DC-6888-6827-254280F8A3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3528" y="430323"/>
            <a:ext cx="6536744" cy="531813"/>
          </a:xfrm>
        </p:spPr>
        <p:txBody>
          <a:bodyPr/>
          <a:lstStyle/>
          <a:p>
            <a:r>
              <a:rPr lang="tr-TR" sz="3600" b="1" dirty="0">
                <a:solidFill>
                  <a:srgbClr val="FF0000"/>
                </a:solidFill>
              </a:rPr>
              <a:t>Güvenlik ve Sağlık İlkesi</a:t>
            </a:r>
            <a:endParaRPr lang="tr-TR" altLang="tr-TR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B3E6D17E-C99D-EBC6-AE15-4EFA1C3FAD6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90F8FA78-DE4B-275D-D686-EDA6011EFF15}"/>
              </a:ext>
            </a:extLst>
          </p:cNvPr>
          <p:cNvSpPr/>
          <p:nvPr/>
        </p:nvSpPr>
        <p:spPr>
          <a:xfrm>
            <a:off x="8532440" y="1844824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68FCF8C-CFF6-BA94-2E5C-8B80C2ED328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9512" y="1052736"/>
            <a:ext cx="8208912" cy="5544616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tr-TR" sz="3200" dirty="0"/>
              <a:t>Özellikle spor öğretiminde öğrencilerin güvenliği ön planda olmalıdır.</a:t>
            </a:r>
          </a:p>
          <a:p>
            <a:pPr algn="just">
              <a:lnSpc>
                <a:spcPct val="150000"/>
              </a:lnSpc>
            </a:pPr>
            <a:r>
              <a:rPr lang="tr-TR" sz="3200" dirty="0"/>
              <a:t>Öğretim sırasında kullanılan araç-gereçler, saha düzeni ve hareketler güvenli olmalıdır.</a:t>
            </a:r>
          </a:p>
          <a:p>
            <a:pPr algn="just">
              <a:lnSpc>
                <a:spcPct val="150000"/>
              </a:lnSpc>
            </a:pPr>
            <a:r>
              <a:rPr lang="tr-TR" sz="3200" dirty="0">
                <a:solidFill>
                  <a:srgbClr val="FF0000"/>
                </a:solidFill>
              </a:rPr>
              <a:t>Örnek:</a:t>
            </a:r>
            <a:r>
              <a:rPr lang="tr-TR" sz="3200" dirty="0"/>
              <a:t> Sert toplar yerine yumuşak toplarla başlamak.</a:t>
            </a:r>
          </a:p>
          <a:p>
            <a:pPr marL="0" indent="0">
              <a:buNone/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386835609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BB5107-2FF8-4A43-17E8-6710335435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FA8FA437-2D76-4654-4E62-E303FC033E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9498" y="521492"/>
            <a:ext cx="6840760" cy="531813"/>
          </a:xfrm>
        </p:spPr>
        <p:txBody>
          <a:bodyPr/>
          <a:lstStyle/>
          <a:p>
            <a:r>
              <a:rPr lang="tr-TR" sz="2800" b="1" dirty="0">
                <a:solidFill>
                  <a:schemeClr val="accent1"/>
                </a:solidFill>
              </a:rPr>
              <a:t>Avantajları</a:t>
            </a:r>
            <a:endParaRPr lang="tr-TR" altLang="tr-TR" sz="28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0B556A3F-B82A-B431-C1C2-4D0A969ECB0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CB3A0FD1-3AD9-B46A-E44F-48C8A013D049}"/>
              </a:ext>
            </a:extLst>
          </p:cNvPr>
          <p:cNvSpPr/>
          <p:nvPr/>
        </p:nvSpPr>
        <p:spPr>
          <a:xfrm>
            <a:off x="8202613" y="2132856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C595EDE-344A-0C64-A519-F30E3C883E6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23528" y="1296243"/>
            <a:ext cx="7772400" cy="4105275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tr-TR" dirty="0"/>
              <a:t>✅ Öğrenmeyi daha </a:t>
            </a:r>
            <a:r>
              <a:rPr lang="tr-TR" b="1" dirty="0"/>
              <a:t>kalıcı</a:t>
            </a:r>
            <a:r>
              <a:rPr lang="tr-TR" dirty="0"/>
              <a:t> hale getirir.</a:t>
            </a:r>
            <a:br>
              <a:rPr lang="tr-TR" dirty="0"/>
            </a:br>
            <a:r>
              <a:rPr lang="tr-TR" dirty="0"/>
              <a:t>✅ Öğrencinin </a:t>
            </a:r>
            <a:r>
              <a:rPr lang="tr-TR" b="1" dirty="0"/>
              <a:t>dikkatini ve motivasyonunu artırır</a:t>
            </a:r>
            <a:r>
              <a:rPr lang="tr-TR" dirty="0"/>
              <a:t>.</a:t>
            </a:r>
            <a:br>
              <a:rPr lang="tr-TR" dirty="0"/>
            </a:br>
            <a:r>
              <a:rPr lang="tr-TR" dirty="0"/>
              <a:t>✅ Özellikle </a:t>
            </a:r>
            <a:r>
              <a:rPr lang="tr-TR" b="1" dirty="0"/>
              <a:t>özel gereksinimli bireyler</a:t>
            </a:r>
            <a:r>
              <a:rPr lang="tr-TR" dirty="0"/>
              <a:t> için etkili bir 	yöntemdir (ör. disleksi, otizm, dikkat eksikliği).</a:t>
            </a:r>
            <a:br>
              <a:rPr lang="tr-TR" dirty="0"/>
            </a:br>
            <a:r>
              <a:rPr lang="tr-TR" dirty="0"/>
              <a:t>✅ Farklı öğrenme stillerine uyum sağlar.</a:t>
            </a:r>
            <a:br>
              <a:rPr lang="tr-TR" dirty="0"/>
            </a:br>
            <a:r>
              <a:rPr lang="tr-TR" dirty="0"/>
              <a:t>✅ </a:t>
            </a:r>
            <a:r>
              <a:rPr lang="tr-TR" b="1" dirty="0"/>
              <a:t>Soyut kavramların somutlaştırılmasını</a:t>
            </a:r>
            <a:r>
              <a:rPr lang="tr-TR" dirty="0"/>
              <a:t> kolaylaştırır.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5485227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6CBC4E-3AC0-63B0-D701-089BFA9CBE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5F780845-5CB4-F9C9-8154-E0548C82B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3528" y="521492"/>
            <a:ext cx="6840760" cy="531813"/>
          </a:xfrm>
        </p:spPr>
        <p:txBody>
          <a:bodyPr/>
          <a:lstStyle/>
          <a:p>
            <a:r>
              <a:rPr lang="tr-TR" sz="2800" b="1" dirty="0">
                <a:solidFill>
                  <a:schemeClr val="accent1"/>
                </a:solidFill>
              </a:rPr>
              <a:t>Kullanım Alanları</a:t>
            </a:r>
            <a:endParaRPr lang="tr-TR" altLang="tr-TR" sz="28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B4178079-64AB-96EE-6AFE-7F02EA09C1E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7BFFBA2E-FDD3-22E4-6CF8-574201CB8866}"/>
              </a:ext>
            </a:extLst>
          </p:cNvPr>
          <p:cNvSpPr/>
          <p:nvPr/>
        </p:nvSpPr>
        <p:spPr>
          <a:xfrm>
            <a:off x="8202613" y="2132856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1CC2A05-EA08-88FA-D1CA-8C9DAC90E3B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81464" y="1296243"/>
            <a:ext cx="7772400" cy="4105275"/>
          </a:xfrm>
        </p:spPr>
        <p:txBody>
          <a:bodyPr/>
          <a:lstStyle/>
          <a:p>
            <a:r>
              <a:rPr lang="tr-TR" b="1" dirty="0"/>
              <a:t>Özel Eğitim</a:t>
            </a:r>
            <a:r>
              <a:rPr lang="tr-TR" dirty="0"/>
              <a:t>: Disleksi, otizm, zihinsel yetersizlik yaşayan öğrenciler.</a:t>
            </a:r>
          </a:p>
          <a:p>
            <a:r>
              <a:rPr lang="tr-TR" b="1" dirty="0"/>
              <a:t>Erken Çocukluk Eğitimi</a:t>
            </a:r>
            <a:r>
              <a:rPr lang="tr-TR" dirty="0"/>
              <a:t>: Oyun temelli öğrenmede çok duyulu etkinlikler.</a:t>
            </a:r>
          </a:p>
          <a:p>
            <a:r>
              <a:rPr lang="tr-TR" b="1" dirty="0"/>
              <a:t>Dil ve Okuma-Yazma Öğretimi</a:t>
            </a:r>
            <a:r>
              <a:rPr lang="tr-TR" dirty="0"/>
              <a:t>.</a:t>
            </a:r>
          </a:p>
          <a:p>
            <a:r>
              <a:rPr lang="tr-TR" b="1" dirty="0"/>
              <a:t>Matematik ve Fen Eğitimi</a:t>
            </a:r>
            <a:r>
              <a:rPr lang="tr-TR" dirty="0"/>
              <a:t>.</a:t>
            </a:r>
          </a:p>
          <a:p>
            <a:r>
              <a:rPr lang="tr-TR" b="1" dirty="0"/>
              <a:t>Sanat ve Müzik Eğitimi</a:t>
            </a:r>
            <a:r>
              <a:rPr lang="tr-TR" dirty="0"/>
              <a:t>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36507977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275A48-C675-5C6C-7116-6FCDF1E05D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23472544-2370-57FD-EC71-58688F5FCC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322107"/>
            <a:ext cx="6624736" cy="531813"/>
          </a:xfrm>
        </p:spPr>
        <p:txBody>
          <a:bodyPr/>
          <a:lstStyle/>
          <a:p>
            <a:r>
              <a:rPr lang="tr-TR" sz="2800" b="1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Alternatif ve Destekleyici İletişim (AAC)</a:t>
            </a:r>
            <a:endParaRPr lang="tr-TR" altLang="tr-TR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D29310BC-F32D-C3D3-228F-CCA4C4F036A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7083369A-2E9E-97E7-3839-CB76B5E33413}"/>
              </a:ext>
            </a:extLst>
          </p:cNvPr>
          <p:cNvSpPr/>
          <p:nvPr/>
        </p:nvSpPr>
        <p:spPr>
          <a:xfrm>
            <a:off x="8316416" y="2820987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graphicFrame>
        <p:nvGraphicFramePr>
          <p:cNvPr id="2" name="İçerik Yer Tutucusu 1">
            <a:extLst>
              <a:ext uri="{FF2B5EF4-FFF2-40B4-BE49-F238E27FC236}">
                <a16:creationId xmlns:a16="http://schemas.microsoft.com/office/drawing/2014/main" id="{74BCC184-4EFA-D5B8-7781-33736953BB9D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915326893"/>
              </p:ext>
            </p:extLst>
          </p:nvPr>
        </p:nvGraphicFramePr>
        <p:xfrm>
          <a:off x="260035" y="1196752"/>
          <a:ext cx="7920880" cy="3738096"/>
        </p:xfrm>
        <a:graphic>
          <a:graphicData uri="http://schemas.openxmlformats.org/drawingml/2006/table">
            <a:tbl>
              <a:tblPr/>
              <a:tblGrid>
                <a:gridCol w="7920880">
                  <a:extLst>
                    <a:ext uri="{9D8B030D-6E8A-4147-A177-3AD203B41FA5}">
                      <a16:colId xmlns:a16="http://schemas.microsoft.com/office/drawing/2014/main" val="4288596694"/>
                    </a:ext>
                  </a:extLst>
                </a:gridCol>
              </a:tblGrid>
              <a:tr h="3384376">
                <a:tc>
                  <a:txBody>
                    <a:bodyPr/>
                    <a:lstStyle/>
                    <a:p>
                      <a:pPr algn="just"/>
                      <a:r>
                        <a:rPr kumimoji="0" lang="tr-TR" sz="2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Tanım:</a:t>
                      </a:r>
                      <a:r>
                        <a:rPr kumimoji="0" lang="tr-TR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Konuşma güçlüğü yaşayan bireyler için iletişim kurmalarını sağlayan sistemlerdir.</a:t>
                      </a:r>
                    </a:p>
                    <a:p>
                      <a:pPr algn="just"/>
                      <a:r>
                        <a:rPr kumimoji="0" lang="tr-TR" sz="2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Kullanım Araçları:</a:t>
                      </a:r>
                      <a:endParaRPr kumimoji="0" lang="tr-TR" sz="2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 algn="just"/>
                      <a:r>
                        <a:rPr kumimoji="0" lang="tr-TR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Resimli iletişim kartları</a:t>
                      </a:r>
                    </a:p>
                    <a:p>
                      <a:pPr lvl="0" algn="just"/>
                      <a:r>
                        <a:rPr kumimoji="0" lang="tr-TR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Tablet tabanlı uygulamalar</a:t>
                      </a:r>
                    </a:p>
                    <a:p>
                      <a:pPr lvl="0" algn="just"/>
                      <a:r>
                        <a:rPr kumimoji="0" lang="tr-TR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Konuşan cihazlar</a:t>
                      </a:r>
                    </a:p>
                    <a:p>
                      <a:pPr algn="just"/>
                      <a:r>
                        <a:rPr kumimoji="0" lang="tr-TR" sz="2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Hedef Grup:</a:t>
                      </a:r>
                      <a:endParaRPr kumimoji="0" lang="tr-TR" sz="2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 algn="just"/>
                      <a:r>
                        <a:rPr kumimoji="0" lang="tr-TR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Otizm spektrum bozukluğu</a:t>
                      </a:r>
                    </a:p>
                    <a:p>
                      <a:pPr lvl="0" algn="just"/>
                      <a:r>
                        <a:rPr kumimoji="0" lang="tr-TR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Konuşma bozukluğu</a:t>
                      </a:r>
                    </a:p>
                    <a:p>
                      <a:pPr algn="just"/>
                      <a:r>
                        <a:rPr kumimoji="0" lang="tr-TR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Zihinsel yetersizlik</a:t>
                      </a:r>
                      <a:endParaRPr lang="tr-TR" sz="2800" b="1" dirty="0">
                        <a:solidFill>
                          <a:srgbClr val="FF0000"/>
                        </a:solidFill>
                      </a:endParaRPr>
                    </a:p>
                  </a:txBody>
                  <a:tcPr marL="80496" marR="80496" marT="40248" marB="4024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90059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4810349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A89FD5-950C-4313-3013-D9889A6C38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2B395227-6BD5-708C-188C-4408DABEBF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4816" y="521492"/>
            <a:ext cx="6912768" cy="531813"/>
          </a:xfrm>
        </p:spPr>
        <p:txBody>
          <a:bodyPr/>
          <a:lstStyle/>
          <a:p>
            <a:r>
              <a:rPr lang="tr-TR" sz="2400" b="1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Teknoloji Destekli Öğretim Araçlar</a:t>
            </a:r>
            <a:endParaRPr lang="tr-TR" altLang="tr-TR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87CFA4D1-A1A5-1CD5-04D6-8687506ECB6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CD5FED12-7C90-D7D0-1452-087F89A4D91D}"/>
              </a:ext>
            </a:extLst>
          </p:cNvPr>
          <p:cNvSpPr/>
          <p:nvPr/>
        </p:nvSpPr>
        <p:spPr>
          <a:xfrm>
            <a:off x="8578056" y="3068960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graphicFrame>
        <p:nvGraphicFramePr>
          <p:cNvPr id="2" name="İçerik Yer Tutucusu 1">
            <a:extLst>
              <a:ext uri="{FF2B5EF4-FFF2-40B4-BE49-F238E27FC236}">
                <a16:creationId xmlns:a16="http://schemas.microsoft.com/office/drawing/2014/main" id="{61B742E0-9EFF-7123-971A-11111D63C35D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578963660"/>
              </p:ext>
            </p:extLst>
          </p:nvPr>
        </p:nvGraphicFramePr>
        <p:xfrm>
          <a:off x="324816" y="1196752"/>
          <a:ext cx="6336382" cy="3810000"/>
        </p:xfrm>
        <a:graphic>
          <a:graphicData uri="http://schemas.openxmlformats.org/drawingml/2006/table">
            <a:tbl>
              <a:tblPr/>
              <a:tblGrid>
                <a:gridCol w="6336382">
                  <a:extLst>
                    <a:ext uri="{9D8B030D-6E8A-4147-A177-3AD203B41FA5}">
                      <a16:colId xmlns:a16="http://schemas.microsoft.com/office/drawing/2014/main" val="179258465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vl="0"/>
                      <a:r>
                        <a:rPr kumimoji="0" lang="tr-TR" sz="2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Akıllı tahta</a:t>
                      </a:r>
                    </a:p>
                    <a:p>
                      <a:pPr lvl="0"/>
                      <a:r>
                        <a:rPr kumimoji="0" lang="tr-TR" sz="2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Tablet uygulamaları</a:t>
                      </a:r>
                    </a:p>
                    <a:p>
                      <a:pPr lvl="0"/>
                      <a:r>
                        <a:rPr kumimoji="0" lang="tr-TR" sz="2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Özel yazılımlar (ör. okuma-yazma destek programları)</a:t>
                      </a:r>
                    </a:p>
                    <a:p>
                      <a:r>
                        <a:rPr kumimoji="0" lang="tr-TR" sz="2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Avantajları:</a:t>
                      </a:r>
                      <a:endParaRPr kumimoji="0" lang="tr-TR" sz="2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tr-TR" sz="2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Öğrenci ilgisini çeker.</a:t>
                      </a:r>
                    </a:p>
                    <a:p>
                      <a:pPr lvl="0"/>
                      <a:r>
                        <a:rPr kumimoji="0" lang="tr-TR" sz="2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Özelleştirilebilir içerik sunar.</a:t>
                      </a:r>
                    </a:p>
                    <a:p>
                      <a:pPr lvl="0"/>
                      <a:r>
                        <a:rPr kumimoji="0" lang="tr-TR" sz="2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Etkileşimli öğrenme sağlar.</a:t>
                      </a:r>
                    </a:p>
                    <a:p>
                      <a:endParaRPr lang="tr-TR" sz="20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10596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6551952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A5E07D-9D05-C27F-084A-951B4C4310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1595A13B-75A6-D0AC-8771-C7AD2E6C73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576" y="1988840"/>
            <a:ext cx="6696744" cy="1224136"/>
          </a:xfrm>
        </p:spPr>
        <p:txBody>
          <a:bodyPr/>
          <a:lstStyle/>
          <a:p>
            <a:pPr algn="ctr"/>
            <a:r>
              <a:rPr lang="tr-TR" sz="3200" b="1" dirty="0">
                <a:solidFill>
                  <a:srgbClr val="FF0000"/>
                </a:solidFill>
              </a:rPr>
              <a:t>Fiziksel Engelli Bireylerde Kullanılan Öğretim Yöntem ve Teknikleri</a:t>
            </a:r>
            <a:endParaRPr lang="tr-TR" altLang="tr-TR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EB44B168-96AA-C0B7-016C-23DB2939ED6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ECD0255B-F3EB-16A4-B4F3-A61CFFD3EF23}"/>
              </a:ext>
            </a:extLst>
          </p:cNvPr>
          <p:cNvSpPr/>
          <p:nvPr/>
        </p:nvSpPr>
        <p:spPr>
          <a:xfrm>
            <a:off x="8364483" y="2924944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2033069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B1CF5A-47AE-16F4-238D-FB875A68C1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E0AC2780-A95F-88AC-3705-A3B77289D0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361949"/>
            <a:ext cx="6408712" cy="531813"/>
          </a:xfrm>
        </p:spPr>
        <p:txBody>
          <a:bodyPr/>
          <a:lstStyle/>
          <a:p>
            <a:r>
              <a:rPr lang="tr-TR" sz="2400" b="1" dirty="0">
                <a:solidFill>
                  <a:srgbClr val="FF0000"/>
                </a:solidFill>
              </a:rPr>
              <a:t>Gösterip Yaptırma (Demonstrasyon Yöntemi)</a:t>
            </a:r>
            <a:endParaRPr lang="tr-TR" altLang="tr-TR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578CD46E-4666-905C-E441-4DD5700A4DC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C0DEF5D2-FED4-1C93-7087-626E7C56AACA}"/>
              </a:ext>
            </a:extLst>
          </p:cNvPr>
          <p:cNvSpPr/>
          <p:nvPr/>
        </p:nvSpPr>
        <p:spPr>
          <a:xfrm>
            <a:off x="8418378" y="3199233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C4D1A828-77EB-4997-A811-D30A1E012A2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92008" y="1268760"/>
            <a:ext cx="7772400" cy="4572000"/>
          </a:xfrm>
        </p:spPr>
        <p:txBody>
          <a:bodyPr/>
          <a:lstStyle/>
          <a:p>
            <a:r>
              <a:rPr lang="tr-TR" b="1" dirty="0"/>
              <a:t>Tanım:</a:t>
            </a:r>
            <a:r>
              <a:rPr lang="tr-TR" dirty="0"/>
              <a:t> Öğretmenin hareketi önce kendisinin yaparak göstermesi, ardından öğrencilerin tekrar etmesi.</a:t>
            </a:r>
          </a:p>
          <a:p>
            <a:r>
              <a:rPr lang="tr-TR" b="1" dirty="0"/>
              <a:t>Özellikleri:</a:t>
            </a:r>
            <a:endParaRPr lang="tr-TR" dirty="0"/>
          </a:p>
          <a:p>
            <a:pPr lvl="1"/>
            <a:r>
              <a:rPr lang="tr-TR" dirty="0"/>
              <a:t>Görsel öğrenmeyi kolaylaştırır.</a:t>
            </a:r>
          </a:p>
          <a:p>
            <a:pPr lvl="1"/>
            <a:r>
              <a:rPr lang="tr-TR" dirty="0"/>
              <a:t>Karmaşık hareketlerin parçalar hâlinde öğretilmesine uygundur.</a:t>
            </a:r>
          </a:p>
          <a:p>
            <a:pPr lvl="1"/>
            <a:r>
              <a:rPr lang="tr-TR" dirty="0"/>
              <a:t>Hataları hızlı fark etmeyi sağlar.</a:t>
            </a:r>
          </a:p>
          <a:p>
            <a:r>
              <a:rPr lang="tr-TR" b="1" dirty="0"/>
              <a:t>Oturarak Voleybol Uygulaması:</a:t>
            </a:r>
            <a:endParaRPr lang="tr-TR" dirty="0"/>
          </a:p>
          <a:p>
            <a:pPr lvl="1"/>
            <a:r>
              <a:rPr lang="tr-TR" dirty="0"/>
              <a:t>Öğretmen “oturarak manşet” tekniğini gösterir: kollar birleşik, bacaklar yerde sabit.</a:t>
            </a:r>
          </a:p>
          <a:p>
            <a:pPr lvl="1"/>
            <a:r>
              <a:rPr lang="tr-TR" dirty="0"/>
              <a:t>Sporcular aynı hareketi taklit ederek uygular.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09595851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AE577D-24EE-6609-C7BA-1C73C4484A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FC95FA3B-A9AF-7DEB-1A73-EF39E2AA29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2009" y="410611"/>
            <a:ext cx="5385792" cy="531813"/>
          </a:xfrm>
        </p:spPr>
        <p:txBody>
          <a:bodyPr/>
          <a:lstStyle/>
          <a:p>
            <a:r>
              <a:rPr lang="tr-TR" sz="3200" b="1" dirty="0">
                <a:solidFill>
                  <a:srgbClr val="FF0000"/>
                </a:solidFill>
              </a:rPr>
              <a:t>Bireyselleştirilmiş Öğretim</a:t>
            </a:r>
            <a:endParaRPr lang="tr-TR" altLang="tr-TR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A7319DF2-4240-561B-C843-C138F893BD3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1E93CF2A-0559-5722-82EB-3A67AC6DD141}"/>
              </a:ext>
            </a:extLst>
          </p:cNvPr>
          <p:cNvSpPr/>
          <p:nvPr/>
        </p:nvSpPr>
        <p:spPr>
          <a:xfrm>
            <a:off x="8202613" y="2132856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204FE31-0FA4-B4D1-4A83-610B669ED35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60343" y="1196752"/>
            <a:ext cx="7772400" cy="5076974"/>
          </a:xfrm>
        </p:spPr>
        <p:txBody>
          <a:bodyPr/>
          <a:lstStyle/>
          <a:p>
            <a:r>
              <a:rPr lang="tr-TR" b="1" dirty="0"/>
              <a:t>Tanım:</a:t>
            </a:r>
            <a:r>
              <a:rPr lang="tr-TR" dirty="0"/>
              <a:t> Her öğrencinin fiziksel kapasitesine, engel durumuna ve öğrenme hızına göre özel alıştırmalar planlanması.</a:t>
            </a:r>
          </a:p>
          <a:p>
            <a:r>
              <a:rPr lang="tr-TR" b="1" dirty="0"/>
              <a:t>Özellikleri:</a:t>
            </a:r>
            <a:endParaRPr lang="tr-TR" dirty="0"/>
          </a:p>
          <a:p>
            <a:pPr lvl="1"/>
            <a:r>
              <a:rPr lang="tr-TR" dirty="0"/>
              <a:t>Öğrenciye özgü hedefler belirlenir.</a:t>
            </a:r>
          </a:p>
          <a:p>
            <a:pPr lvl="1"/>
            <a:r>
              <a:rPr lang="tr-TR" dirty="0"/>
              <a:t>İlerleme hızı bireye göre ayarlanır.</a:t>
            </a:r>
          </a:p>
          <a:p>
            <a:pPr lvl="1"/>
            <a:r>
              <a:rPr lang="tr-TR" dirty="0"/>
              <a:t>Katılım ve motivasyon artar.</a:t>
            </a:r>
          </a:p>
          <a:p>
            <a:r>
              <a:rPr lang="tr-TR" b="1" dirty="0"/>
              <a:t>Oturarak Voleybol Uygulaması:</a:t>
            </a:r>
            <a:endParaRPr lang="tr-TR" dirty="0"/>
          </a:p>
          <a:p>
            <a:pPr lvl="1"/>
            <a:r>
              <a:rPr lang="tr-TR" dirty="0"/>
              <a:t>Kol kuvveti düşük olan bir sporcuya daha hafif toplarla servis atışı yaptırmak.</a:t>
            </a:r>
          </a:p>
          <a:p>
            <a:pPr lvl="1"/>
            <a:r>
              <a:rPr lang="tr-TR" dirty="0"/>
              <a:t>Daha ileri seviyede olan sporcunun hız ve doğruluk odaklı pas çalışması yapması.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81334568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25D5C7-31B5-F573-A69D-6C4ABF4671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27D77C45-F958-FD8C-3992-9881E589CB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3528" y="424482"/>
            <a:ext cx="5385792" cy="531813"/>
          </a:xfrm>
        </p:spPr>
        <p:txBody>
          <a:bodyPr/>
          <a:lstStyle/>
          <a:p>
            <a:r>
              <a:rPr lang="tr-TR" sz="3200" b="1" dirty="0">
                <a:solidFill>
                  <a:srgbClr val="FF0000"/>
                </a:solidFill>
              </a:rPr>
              <a:t>İstasyon Yöntemi</a:t>
            </a:r>
            <a:endParaRPr lang="tr-TR" altLang="tr-TR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1FB53221-AE80-113C-383A-69C5FF934A2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CF9A6422-A54E-14F1-962D-7CC4D4101341}"/>
              </a:ext>
            </a:extLst>
          </p:cNvPr>
          <p:cNvSpPr/>
          <p:nvPr/>
        </p:nvSpPr>
        <p:spPr>
          <a:xfrm>
            <a:off x="8202613" y="2132856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3B855A5-5A80-2081-32B1-6B85E061B35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60110" y="1015578"/>
            <a:ext cx="7772400" cy="4826843"/>
          </a:xfrm>
        </p:spPr>
        <p:txBody>
          <a:bodyPr/>
          <a:lstStyle/>
          <a:p>
            <a:r>
              <a:rPr lang="tr-TR" b="1" dirty="0"/>
              <a:t>Tanım:</a:t>
            </a:r>
            <a:r>
              <a:rPr lang="tr-TR" dirty="0"/>
              <a:t> Öğrencilerin farklı istasyonlarda sırayla çeşitli beceriler üzerinde çalışması.</a:t>
            </a:r>
          </a:p>
          <a:p>
            <a:r>
              <a:rPr lang="tr-TR" b="1" dirty="0"/>
              <a:t>Özellikleri:</a:t>
            </a:r>
            <a:endParaRPr lang="tr-TR" dirty="0"/>
          </a:p>
          <a:p>
            <a:pPr lvl="1"/>
            <a:r>
              <a:rPr lang="tr-TR" dirty="0"/>
              <a:t>Çeşitlilik sağlar, sıkılmayı engeller.</a:t>
            </a:r>
          </a:p>
          <a:p>
            <a:pPr lvl="1"/>
            <a:r>
              <a:rPr lang="tr-TR" dirty="0"/>
              <a:t>Grup içinde farklı becerilerin aynı anda geliştirilmesine imkân verir.</a:t>
            </a:r>
          </a:p>
          <a:p>
            <a:pPr lvl="1"/>
            <a:r>
              <a:rPr lang="tr-TR" dirty="0"/>
              <a:t>Öğrenciler kendi hızında öğrenir.</a:t>
            </a:r>
          </a:p>
          <a:p>
            <a:r>
              <a:rPr lang="tr-TR" b="1" dirty="0"/>
              <a:t>Oturarak Voleybol Uygulaması:</a:t>
            </a:r>
            <a:endParaRPr lang="tr-TR" dirty="0"/>
          </a:p>
          <a:p>
            <a:pPr lvl="2"/>
            <a:r>
              <a:rPr lang="tr-TR" dirty="0"/>
              <a:t>İstasyon: Servis çalışması</a:t>
            </a:r>
          </a:p>
          <a:p>
            <a:pPr lvl="2"/>
            <a:r>
              <a:rPr lang="tr-TR" dirty="0"/>
              <a:t>İstasyon: Manşet çalışması</a:t>
            </a:r>
          </a:p>
          <a:p>
            <a:pPr lvl="2"/>
            <a:r>
              <a:rPr lang="tr-TR" dirty="0"/>
              <a:t>İstasyon: Pas çalışması</a:t>
            </a:r>
          </a:p>
          <a:p>
            <a:pPr lvl="2"/>
            <a:r>
              <a:rPr lang="tr-TR" dirty="0"/>
              <a:t>İstasyon: Hedefe top atma oyunu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81214211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E66C4C-73FA-318F-22FC-5E7AAF308D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09BE1D3E-D4EC-FF8D-FC7D-AE9DBE259A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365125"/>
            <a:ext cx="7128792" cy="531813"/>
          </a:xfrm>
        </p:spPr>
        <p:txBody>
          <a:bodyPr/>
          <a:lstStyle/>
          <a:p>
            <a:r>
              <a:rPr lang="tr-TR" sz="2400" b="1" dirty="0">
                <a:solidFill>
                  <a:srgbClr val="FF0000"/>
                </a:solidFill>
              </a:rPr>
              <a:t>Oyunlaştırma (Game-</a:t>
            </a:r>
            <a:r>
              <a:rPr lang="tr-TR" sz="2400" b="1" dirty="0" err="1">
                <a:solidFill>
                  <a:srgbClr val="FF0000"/>
                </a:solidFill>
              </a:rPr>
              <a:t>Based</a:t>
            </a:r>
            <a:r>
              <a:rPr lang="tr-TR" sz="2400" b="1" dirty="0">
                <a:solidFill>
                  <a:srgbClr val="FF0000"/>
                </a:solidFill>
              </a:rPr>
              <a:t> Learning)</a:t>
            </a:r>
            <a:endParaRPr lang="tr-TR" altLang="tr-TR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B5A544F0-FF53-0B36-D950-0F4888385D6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E2706F09-5CA0-4CC0-9253-61D784631F87}"/>
              </a:ext>
            </a:extLst>
          </p:cNvPr>
          <p:cNvSpPr/>
          <p:nvPr/>
        </p:nvSpPr>
        <p:spPr>
          <a:xfrm>
            <a:off x="8202613" y="2132856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4300F7-C3F3-6341-371A-3C4B34CFBFF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51520" y="1188641"/>
            <a:ext cx="7772400" cy="4320480"/>
          </a:xfrm>
        </p:spPr>
        <p:txBody>
          <a:bodyPr/>
          <a:lstStyle/>
          <a:p>
            <a:r>
              <a:rPr lang="tr-TR" b="1" dirty="0"/>
              <a:t>Tanım:</a:t>
            </a:r>
            <a:r>
              <a:rPr lang="tr-TR" dirty="0"/>
              <a:t> Öğrenme sürecinin eğlenceli oyunlar ve yarışmalarla desteklenmesi.</a:t>
            </a:r>
          </a:p>
          <a:p>
            <a:r>
              <a:rPr lang="tr-TR" b="1" dirty="0"/>
              <a:t>Özellikleri:</a:t>
            </a:r>
            <a:endParaRPr lang="tr-TR" dirty="0"/>
          </a:p>
          <a:p>
            <a:pPr lvl="1"/>
            <a:r>
              <a:rPr lang="tr-TR" dirty="0"/>
              <a:t>Motivasyonu artırır.</a:t>
            </a:r>
          </a:p>
          <a:p>
            <a:pPr lvl="1"/>
            <a:r>
              <a:rPr lang="tr-TR" dirty="0"/>
              <a:t>Takım ruhunu geliştirir.</a:t>
            </a:r>
          </a:p>
          <a:p>
            <a:pPr lvl="1"/>
            <a:r>
              <a:rPr lang="tr-TR" dirty="0"/>
              <a:t>Öğrenciler farkında olmadan öğrenir.</a:t>
            </a:r>
          </a:p>
          <a:p>
            <a:r>
              <a:rPr lang="tr-TR" b="1" dirty="0"/>
              <a:t>Oturarak Voleybol Uygulaması:</a:t>
            </a:r>
            <a:endParaRPr lang="tr-TR" dirty="0"/>
          </a:p>
          <a:p>
            <a:pPr lvl="1"/>
            <a:r>
              <a:rPr lang="tr-TR" dirty="0"/>
              <a:t>Sporcular, “halkaya top düşürme” oyununda pasla topu belirli bir hedefe göndermeye çalışır.</a:t>
            </a:r>
          </a:p>
          <a:p>
            <a:pPr lvl="1"/>
            <a:r>
              <a:rPr lang="tr-TR" dirty="0"/>
              <a:t>Kazanan gruba küçük ödüller verilir.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55113788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A4E345-2421-2B64-BD21-FE3CD03F4E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87D73757-C9F0-0F0F-B58A-5400EB5E5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8" y="387351"/>
            <a:ext cx="6480720" cy="531813"/>
          </a:xfrm>
        </p:spPr>
        <p:txBody>
          <a:bodyPr/>
          <a:lstStyle/>
          <a:p>
            <a:r>
              <a:rPr lang="tr-TR" sz="3200" b="1" dirty="0">
                <a:solidFill>
                  <a:srgbClr val="FF0000"/>
                </a:solidFill>
              </a:rPr>
              <a:t>Eşli ve Grup Çalışması</a:t>
            </a:r>
            <a:endParaRPr lang="tr-TR" altLang="tr-TR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097CA1BF-674C-9BD4-40BA-321B032EEA6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D314EC9F-4AB2-8431-D84D-682C691BB5FE}"/>
              </a:ext>
            </a:extLst>
          </p:cNvPr>
          <p:cNvSpPr/>
          <p:nvPr/>
        </p:nvSpPr>
        <p:spPr>
          <a:xfrm>
            <a:off x="8578056" y="3284984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003DCA31-AF1E-D1EE-5572-AF499EF262A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66728" y="1143000"/>
            <a:ext cx="7772400" cy="4572000"/>
          </a:xfrm>
        </p:spPr>
        <p:txBody>
          <a:bodyPr/>
          <a:lstStyle/>
          <a:p>
            <a:r>
              <a:rPr lang="tr-TR" b="1" dirty="0"/>
              <a:t>Tanım:</a:t>
            </a:r>
            <a:r>
              <a:rPr lang="tr-TR" dirty="0"/>
              <a:t> Öğrencilerin çiftler hâlinde veya küçük gruplarda çalışması.</a:t>
            </a:r>
          </a:p>
          <a:p>
            <a:r>
              <a:rPr lang="tr-TR" b="1" dirty="0"/>
              <a:t>Özellikleri:</a:t>
            </a:r>
            <a:endParaRPr lang="tr-TR" dirty="0"/>
          </a:p>
          <a:p>
            <a:pPr lvl="1"/>
            <a:r>
              <a:rPr lang="tr-TR" dirty="0"/>
              <a:t>İletişim ve işbirliğini geliştirir.</a:t>
            </a:r>
          </a:p>
          <a:p>
            <a:pPr lvl="1"/>
            <a:r>
              <a:rPr lang="tr-TR" dirty="0"/>
              <a:t>Grup üyeleri birbirinden öğrenir.</a:t>
            </a:r>
          </a:p>
          <a:p>
            <a:pPr lvl="1"/>
            <a:r>
              <a:rPr lang="tr-TR" dirty="0"/>
              <a:t>Sorumluluk paylaşılır.</a:t>
            </a:r>
          </a:p>
          <a:p>
            <a:r>
              <a:rPr lang="tr-TR" b="1" dirty="0"/>
              <a:t>Oturarak Voleybol Uygulaması:</a:t>
            </a:r>
            <a:endParaRPr lang="tr-TR" dirty="0"/>
          </a:p>
          <a:p>
            <a:pPr lvl="1"/>
            <a:r>
              <a:rPr lang="tr-TR" dirty="0"/>
              <a:t>İki sporcu karşılıklı 10 pas yapmayı hedefler.</a:t>
            </a:r>
          </a:p>
          <a:p>
            <a:pPr lvl="1"/>
            <a:r>
              <a:rPr lang="tr-TR" dirty="0"/>
              <a:t>Grup hâlinde “servis sırası oyunu” oynanır, herkes sırayla servis atar.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106782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DF1466-10B9-8A46-6B88-952BB8C28D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145A2D4C-7616-AB88-FE75-A83789381D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984" y="416445"/>
            <a:ext cx="5385792" cy="531813"/>
          </a:xfrm>
        </p:spPr>
        <p:txBody>
          <a:bodyPr/>
          <a:lstStyle/>
          <a:p>
            <a:r>
              <a:rPr lang="tr-TR" sz="3200" b="1" dirty="0">
                <a:solidFill>
                  <a:srgbClr val="FF0000"/>
                </a:solidFill>
              </a:rPr>
              <a:t>İletişim ve Etkileşim</a:t>
            </a:r>
            <a:endParaRPr lang="tr-TR" altLang="tr-TR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BA0FEA4D-D65D-2DE8-A32E-3E03F3F625C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C67EE0F8-7897-F693-4363-1C4396AAA2E0}"/>
              </a:ext>
            </a:extLst>
          </p:cNvPr>
          <p:cNvSpPr/>
          <p:nvPr/>
        </p:nvSpPr>
        <p:spPr>
          <a:xfrm>
            <a:off x="8509898" y="2420888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7C0BDA6-B9E7-07A3-064C-81023A63F7D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92008" y="1412776"/>
            <a:ext cx="7772400" cy="3386684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tr-TR" dirty="0"/>
              <a:t>Öğrenci-öğretmen ve öğrenci-öğrenci iletişimi öğrenmeyi hızlandırır.</a:t>
            </a:r>
          </a:p>
          <a:p>
            <a:pPr>
              <a:lnSpc>
                <a:spcPct val="150000"/>
              </a:lnSpc>
            </a:pPr>
            <a:r>
              <a:rPr lang="tr-TR" dirty="0"/>
              <a:t>Grup çalışmaları ve takım oyunları işbirliğini geliştirir.</a:t>
            </a:r>
          </a:p>
          <a:p>
            <a:pPr>
              <a:lnSpc>
                <a:spcPct val="150000"/>
              </a:lnSpc>
            </a:pPr>
            <a:r>
              <a:rPr lang="tr-TR" dirty="0">
                <a:solidFill>
                  <a:srgbClr val="FF0000"/>
                </a:solidFill>
              </a:rPr>
              <a:t>Örnek:</a:t>
            </a:r>
            <a:r>
              <a:rPr lang="tr-TR" dirty="0"/>
              <a:t> Pas çalışmasında sporcuların birbirine “hazırım” gibi sözlü işaretler vermesi.</a:t>
            </a:r>
          </a:p>
        </p:txBody>
      </p:sp>
    </p:spTree>
    <p:extLst>
      <p:ext uri="{BB962C8B-B14F-4D97-AF65-F5344CB8AC3E}">
        <p14:creationId xmlns:p14="http://schemas.microsoft.com/office/powerpoint/2010/main" val="2526517122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673BD8-684A-A4E0-F1E6-F22CBE669E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B522C27E-F22D-33BF-C671-AAF42748D6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380441"/>
            <a:ext cx="6696744" cy="531813"/>
          </a:xfrm>
        </p:spPr>
        <p:txBody>
          <a:bodyPr/>
          <a:lstStyle/>
          <a:p>
            <a:r>
              <a:rPr lang="tr-TR" sz="2800" b="1" dirty="0">
                <a:solidFill>
                  <a:srgbClr val="FF0000"/>
                </a:solidFill>
              </a:rPr>
              <a:t>Model Alma (Rol Model Tekniği)</a:t>
            </a:r>
            <a:endParaRPr lang="tr-TR" altLang="tr-TR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E30A93E3-A4B0-2CCA-B9F5-E8E2A77F5D3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A6352659-83B8-4942-CB6B-DD4C9DC26CAF}"/>
              </a:ext>
            </a:extLst>
          </p:cNvPr>
          <p:cNvSpPr/>
          <p:nvPr/>
        </p:nvSpPr>
        <p:spPr>
          <a:xfrm>
            <a:off x="8336285" y="2727904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04C6C09-7AF5-2723-3D31-D3FE71FE113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23528" y="1196752"/>
            <a:ext cx="7772400" cy="4105275"/>
          </a:xfrm>
        </p:spPr>
        <p:txBody>
          <a:bodyPr/>
          <a:lstStyle/>
          <a:p>
            <a:r>
              <a:rPr lang="tr-TR" b="1" dirty="0"/>
              <a:t>Tanım:</a:t>
            </a:r>
            <a:r>
              <a:rPr lang="tr-TR" dirty="0"/>
              <a:t> Öğrencilerin başarılı sporcuları veya akranlarını izleyerek öğrenmeleri.</a:t>
            </a:r>
          </a:p>
          <a:p>
            <a:r>
              <a:rPr lang="tr-TR" b="1" dirty="0"/>
              <a:t>Özellikleri:</a:t>
            </a:r>
            <a:endParaRPr lang="tr-TR" dirty="0"/>
          </a:p>
          <a:p>
            <a:pPr lvl="1"/>
            <a:r>
              <a:rPr lang="tr-TR" dirty="0"/>
              <a:t>Görsel hafızayı güçlendirir.</a:t>
            </a:r>
          </a:p>
          <a:p>
            <a:pPr lvl="1"/>
            <a:r>
              <a:rPr lang="tr-TR" dirty="0"/>
              <a:t>Öğrencilere örnek alınacak davranış sunar.</a:t>
            </a:r>
          </a:p>
          <a:p>
            <a:pPr lvl="1"/>
            <a:r>
              <a:rPr lang="tr-TR" dirty="0"/>
              <a:t>Başarıya yönelik motivasyonu artırır.</a:t>
            </a:r>
          </a:p>
          <a:p>
            <a:r>
              <a:rPr lang="tr-TR" b="1" dirty="0"/>
              <a:t>Oturarak Voleybol Uygulaması:</a:t>
            </a:r>
            <a:endParaRPr lang="tr-TR" dirty="0"/>
          </a:p>
          <a:p>
            <a:pPr lvl="1"/>
            <a:r>
              <a:rPr lang="tr-TR" dirty="0"/>
              <a:t>Milli takımdan oturarak voleybol maçlarının izletilmesi.</a:t>
            </a:r>
          </a:p>
          <a:p>
            <a:pPr lvl="1"/>
            <a:r>
              <a:rPr lang="tr-TR" dirty="0"/>
              <a:t>Öğrencilerin izledikleri hareketleri antrenmanda denemeleri.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44864834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F65B01-29BA-F225-8FC8-C6CF265BFE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568863C8-F36B-A3A3-E5A5-AFCFD57C9A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8842" y="524196"/>
            <a:ext cx="6912768" cy="531813"/>
          </a:xfrm>
        </p:spPr>
        <p:txBody>
          <a:bodyPr/>
          <a:lstStyle/>
          <a:p>
            <a:r>
              <a:rPr lang="tr-TR" sz="2400" b="1" dirty="0">
                <a:solidFill>
                  <a:srgbClr val="FF0000"/>
                </a:solidFill>
              </a:rPr>
              <a:t>Akran Öğretimi</a:t>
            </a:r>
            <a:endParaRPr lang="tr-TR" altLang="tr-TR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D1244EFA-A76B-C63B-2FC5-D022B7EE3D2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43855A71-C879-F29D-D8F5-FE37C9979110}"/>
              </a:ext>
            </a:extLst>
          </p:cNvPr>
          <p:cNvSpPr/>
          <p:nvPr/>
        </p:nvSpPr>
        <p:spPr>
          <a:xfrm>
            <a:off x="8202613" y="2132856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778B519A-C269-C96A-E7D3-D7AE25C8EB0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23528" y="1447800"/>
            <a:ext cx="7772400" cy="4572000"/>
          </a:xfrm>
        </p:spPr>
        <p:txBody>
          <a:bodyPr/>
          <a:lstStyle/>
          <a:p>
            <a:r>
              <a:rPr lang="tr-TR" b="1" dirty="0"/>
              <a:t>Tanım:</a:t>
            </a:r>
            <a:r>
              <a:rPr lang="tr-TR" dirty="0"/>
              <a:t> Öğrencilerin birbirlerine öğretmenlik yaparak öğrenmesi.</a:t>
            </a:r>
          </a:p>
          <a:p>
            <a:r>
              <a:rPr lang="tr-TR" b="1" dirty="0"/>
              <a:t>Özellikleri:</a:t>
            </a:r>
            <a:endParaRPr lang="tr-TR" dirty="0"/>
          </a:p>
          <a:p>
            <a:pPr lvl="1"/>
            <a:r>
              <a:rPr lang="tr-TR" dirty="0"/>
              <a:t>Öğrenmeyi pekiştirir.</a:t>
            </a:r>
          </a:p>
          <a:p>
            <a:pPr lvl="1"/>
            <a:r>
              <a:rPr lang="tr-TR" dirty="0"/>
              <a:t>Sosyal iletişimi artırır.</a:t>
            </a:r>
          </a:p>
          <a:p>
            <a:pPr lvl="1"/>
            <a:r>
              <a:rPr lang="tr-TR" dirty="0"/>
              <a:t>Öğretici konumundaki öğrenci de daha iyi öğrenir.</a:t>
            </a:r>
          </a:p>
          <a:p>
            <a:r>
              <a:rPr lang="tr-TR" b="1" dirty="0"/>
              <a:t>Oturarak Voleybol Uygulaması:</a:t>
            </a:r>
            <a:endParaRPr lang="tr-TR" dirty="0"/>
          </a:p>
          <a:p>
            <a:pPr lvl="1"/>
            <a:r>
              <a:rPr lang="tr-TR" dirty="0"/>
              <a:t>Pas tekniğini doğru uygulayan bir öğrenci, diğer arkadaşına nasıl yapacağını gösterir.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88141685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720845-F935-68FE-DE32-C4089FDEE6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21A36753-AA18-5FBC-D7D5-405945431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380441"/>
            <a:ext cx="6840760" cy="531813"/>
          </a:xfrm>
        </p:spPr>
        <p:txBody>
          <a:bodyPr/>
          <a:lstStyle/>
          <a:p>
            <a:r>
              <a:rPr lang="tr-TR" sz="2800" b="1" dirty="0">
                <a:solidFill>
                  <a:srgbClr val="FF0000"/>
                </a:solidFill>
              </a:rPr>
              <a:t>Kademeli Yaklaşım (Adım Adım Öğretim)</a:t>
            </a:r>
            <a:endParaRPr lang="tr-TR" altLang="tr-TR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B82DE429-913E-0BC5-9E01-9FF4A37D724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83262C06-89C9-88DF-4310-FA8832C59765}"/>
              </a:ext>
            </a:extLst>
          </p:cNvPr>
          <p:cNvSpPr/>
          <p:nvPr/>
        </p:nvSpPr>
        <p:spPr>
          <a:xfrm>
            <a:off x="8202613" y="2132856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6A7AB2C-C407-3734-FA53-EDD17A6A00E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23528" y="1484784"/>
            <a:ext cx="7772400" cy="4105275"/>
          </a:xfrm>
        </p:spPr>
        <p:txBody>
          <a:bodyPr/>
          <a:lstStyle/>
          <a:p>
            <a:r>
              <a:rPr lang="tr-TR" b="1" dirty="0"/>
              <a:t>Tanım:</a:t>
            </a:r>
            <a:r>
              <a:rPr lang="tr-TR" dirty="0"/>
              <a:t> Becerilerin en basit hâlinden başlanarak zorlaştırılması.</a:t>
            </a:r>
          </a:p>
          <a:p>
            <a:r>
              <a:rPr lang="tr-TR" b="1" dirty="0"/>
              <a:t>Özellikleri:</a:t>
            </a:r>
            <a:endParaRPr lang="tr-TR" dirty="0"/>
          </a:p>
          <a:p>
            <a:pPr lvl="1"/>
            <a:r>
              <a:rPr lang="tr-TR" dirty="0"/>
              <a:t>Öğrenciyi zorlamadan ilerletir.</a:t>
            </a:r>
          </a:p>
          <a:p>
            <a:pPr lvl="1"/>
            <a:r>
              <a:rPr lang="tr-TR" dirty="0"/>
              <a:t>Başarı hissini artırır.</a:t>
            </a:r>
          </a:p>
          <a:p>
            <a:r>
              <a:rPr lang="tr-TR" b="1" dirty="0"/>
              <a:t>Oturarak Voleybol Uygulaması:</a:t>
            </a:r>
            <a:endParaRPr lang="tr-TR" dirty="0"/>
          </a:p>
          <a:p>
            <a:pPr lvl="1"/>
            <a:r>
              <a:rPr lang="tr-TR" dirty="0"/>
              <a:t>Önce sabit topa manşet çalışması, sonra hareketli topa, ardından gerçek oyun içinde uygulama.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44035819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75B4D9-FC42-AAD6-E7B4-AE9A36B01E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C039EF99-AFB3-214B-8DFB-BC3C863D0F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2247" y="339723"/>
            <a:ext cx="6840760" cy="531813"/>
          </a:xfrm>
        </p:spPr>
        <p:txBody>
          <a:bodyPr/>
          <a:lstStyle/>
          <a:p>
            <a:r>
              <a:rPr lang="tr-TR" sz="2800" b="1" dirty="0">
                <a:solidFill>
                  <a:srgbClr val="FF0000"/>
                </a:solidFill>
              </a:rPr>
              <a:t>Problem Çözme Yöntemi</a:t>
            </a:r>
            <a:endParaRPr lang="tr-TR" altLang="tr-TR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2BB8D29D-C2E2-799C-31F3-C48E8BBBEB5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61F3D45F-697C-7BFE-A77D-72E1423BCA53}"/>
              </a:ext>
            </a:extLst>
          </p:cNvPr>
          <p:cNvSpPr/>
          <p:nvPr/>
        </p:nvSpPr>
        <p:spPr>
          <a:xfrm>
            <a:off x="8418378" y="3140968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240B980-1CB2-B526-5547-3E9B9B81903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31048" y="1376362"/>
            <a:ext cx="7049264" cy="3852838"/>
          </a:xfrm>
        </p:spPr>
        <p:txBody>
          <a:bodyPr/>
          <a:lstStyle/>
          <a:p>
            <a:r>
              <a:rPr lang="tr-TR" b="1" dirty="0"/>
              <a:t>Tanım:</a:t>
            </a:r>
            <a:r>
              <a:rPr lang="tr-TR" dirty="0"/>
              <a:t> Öğrencilere bir oyun ya da beceriyle ilgili problem verilmesi, çözümün onların bulmasına bırakılması.</a:t>
            </a:r>
          </a:p>
          <a:p>
            <a:r>
              <a:rPr lang="tr-TR" b="1" dirty="0"/>
              <a:t>Özellikleri:</a:t>
            </a:r>
            <a:endParaRPr lang="tr-TR" dirty="0"/>
          </a:p>
          <a:p>
            <a:pPr lvl="1"/>
            <a:r>
              <a:rPr lang="tr-TR" dirty="0"/>
              <a:t>Eleştirel düşünmeyi geliştirir.</a:t>
            </a:r>
          </a:p>
          <a:p>
            <a:pPr lvl="1"/>
            <a:r>
              <a:rPr lang="tr-TR" dirty="0"/>
              <a:t>Yaratıcılığı destekler.</a:t>
            </a:r>
          </a:p>
          <a:p>
            <a:r>
              <a:rPr lang="tr-TR" b="1" dirty="0"/>
              <a:t>Oturarak Voleybol Uygulaması:</a:t>
            </a:r>
            <a:endParaRPr lang="tr-TR" dirty="0"/>
          </a:p>
          <a:p>
            <a:pPr lvl="1"/>
            <a:r>
              <a:rPr lang="tr-TR" dirty="0"/>
              <a:t>“Topu rakip sahaya düşürmek için hangi pas dizilimi en etkili olur?” sorusunu gruplara tartıştırmak.</a:t>
            </a:r>
          </a:p>
          <a:p>
            <a:pPr marL="0" indent="0">
              <a:buNone/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991642783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F227DA-5A69-49FA-823F-265CC10418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2DAE39BD-3A77-A07D-F79A-421AD7AEB4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455" y="517711"/>
            <a:ext cx="6840760" cy="531813"/>
          </a:xfrm>
        </p:spPr>
        <p:txBody>
          <a:bodyPr/>
          <a:lstStyle/>
          <a:p>
            <a:r>
              <a:rPr lang="tr-TR" sz="2800" b="1" dirty="0">
                <a:solidFill>
                  <a:srgbClr val="FF0000"/>
                </a:solidFill>
              </a:rPr>
              <a:t>Teknoloji Destekli Öğretim</a:t>
            </a:r>
            <a:endParaRPr lang="tr-TR" altLang="tr-TR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E29E0E27-A824-4CCE-CFD2-0B01564B830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3B33E025-8DE4-B417-D182-2C9ECE665D21}"/>
              </a:ext>
            </a:extLst>
          </p:cNvPr>
          <p:cNvSpPr/>
          <p:nvPr/>
        </p:nvSpPr>
        <p:spPr>
          <a:xfrm>
            <a:off x="8202613" y="2132856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04C00A4-D40B-BE6C-A2B1-E8340B6B482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23528" y="1412776"/>
            <a:ext cx="7772400" cy="4105275"/>
          </a:xfrm>
        </p:spPr>
        <p:txBody>
          <a:bodyPr/>
          <a:lstStyle/>
          <a:p>
            <a:r>
              <a:rPr lang="tr-TR" b="1" dirty="0"/>
              <a:t>Tanım:</a:t>
            </a:r>
            <a:r>
              <a:rPr lang="tr-TR" dirty="0"/>
              <a:t> Video, akıllı tahta, tablet gibi teknolojilerin öğretim sürecine entegre edilmesi.</a:t>
            </a:r>
          </a:p>
          <a:p>
            <a:r>
              <a:rPr lang="tr-TR" b="1" dirty="0"/>
              <a:t>Özellikleri:</a:t>
            </a:r>
            <a:endParaRPr lang="tr-TR" dirty="0"/>
          </a:p>
          <a:p>
            <a:pPr lvl="1"/>
            <a:r>
              <a:rPr lang="tr-TR" dirty="0"/>
              <a:t>Görsel-işitsel materyaller öğrenmeyi kolaylaştırır.</a:t>
            </a:r>
          </a:p>
          <a:p>
            <a:pPr lvl="1"/>
            <a:r>
              <a:rPr lang="tr-TR" dirty="0"/>
              <a:t>Tekrar izleme imkânı sağlar.</a:t>
            </a:r>
          </a:p>
          <a:p>
            <a:r>
              <a:rPr lang="tr-TR" b="1" dirty="0"/>
              <a:t>Oturarak Voleybol Uygulaması:</a:t>
            </a:r>
            <a:endParaRPr lang="tr-TR" dirty="0"/>
          </a:p>
          <a:p>
            <a:pPr lvl="1"/>
            <a:r>
              <a:rPr lang="tr-TR" dirty="0"/>
              <a:t>Öğrencilerin kendi hareketlerinin video kaydını izleyip hatalarını görmesi.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49584224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75399B-6388-169E-8E2A-7BD3177E0E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4B8D2AA4-0B5D-315C-D01D-077D0B6A8D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295815"/>
            <a:ext cx="6984776" cy="531813"/>
          </a:xfrm>
        </p:spPr>
        <p:txBody>
          <a:bodyPr/>
          <a:lstStyle/>
          <a:p>
            <a:r>
              <a:rPr lang="tr-TR" sz="2000" b="1" dirty="0">
                <a:solidFill>
                  <a:srgbClr val="FF0000"/>
                </a:solidFill>
              </a:rPr>
              <a:t>Uygun Ortam ve Materyal Uyarlamaları Ortam Uyarlamaları</a:t>
            </a:r>
            <a:endParaRPr lang="tr-TR" altLang="tr-TR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D5D2D94A-FD4E-02DC-84D8-5D05700D1A4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ABF44665-C499-A57E-7B15-FD319C1BBFBD}"/>
              </a:ext>
            </a:extLst>
          </p:cNvPr>
          <p:cNvSpPr/>
          <p:nvPr/>
        </p:nvSpPr>
        <p:spPr>
          <a:xfrm>
            <a:off x="8408293" y="2996952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F6B3E614-088A-6BA9-A531-B5B7AE4F244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67544" y="1268760"/>
            <a:ext cx="7344816" cy="3672408"/>
          </a:xfrm>
        </p:spPr>
        <p:txBody>
          <a:bodyPr/>
          <a:lstStyle/>
          <a:p>
            <a:pPr lvl="0"/>
            <a:r>
              <a:rPr lang="tr-TR" dirty="0"/>
              <a:t>Tekerlekli sandalye erişimine uygun sınıf düzeni</a:t>
            </a:r>
          </a:p>
          <a:p>
            <a:pPr lvl="0"/>
            <a:r>
              <a:rPr lang="tr-TR" dirty="0"/>
              <a:t>Rampa, geniş masa ve sandalyeler</a:t>
            </a:r>
          </a:p>
          <a:p>
            <a:pPr lvl="0"/>
            <a:r>
              <a:rPr lang="tr-TR" dirty="0"/>
              <a:t>Asansör ya da sınıfın alt katta olması</a:t>
            </a:r>
          </a:p>
          <a:p>
            <a:r>
              <a:rPr lang="tr-TR" b="1" dirty="0"/>
              <a:t>Materyal Uyarlamaları:</a:t>
            </a:r>
            <a:endParaRPr lang="tr-TR" dirty="0"/>
          </a:p>
          <a:p>
            <a:pPr lvl="0"/>
            <a:r>
              <a:rPr lang="tr-TR" dirty="0"/>
              <a:t>Kalın saplı kalem, özel tutacaklar</a:t>
            </a:r>
          </a:p>
          <a:p>
            <a:pPr lvl="0"/>
            <a:r>
              <a:rPr lang="tr-TR" dirty="0"/>
              <a:t>Klavye, </a:t>
            </a:r>
            <a:r>
              <a:rPr lang="tr-TR" dirty="0" err="1"/>
              <a:t>mouse</a:t>
            </a:r>
            <a:r>
              <a:rPr lang="tr-TR" dirty="0"/>
              <a:t>, dokunmatik ekran gibi teknolojik araçlar</a:t>
            </a:r>
          </a:p>
          <a:p>
            <a:r>
              <a:rPr lang="tr-TR" dirty="0"/>
              <a:t>Sesli kitaplar, ekran okuyucu yazılımlar</a:t>
            </a:r>
          </a:p>
        </p:txBody>
      </p:sp>
    </p:spTree>
    <p:extLst>
      <p:ext uri="{BB962C8B-B14F-4D97-AF65-F5344CB8AC3E}">
        <p14:creationId xmlns:p14="http://schemas.microsoft.com/office/powerpoint/2010/main" val="4095580122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1C8B15-E3BB-9C0E-8A9A-61195C24A7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377930F9-A6F9-4F37-FB49-D5F508DAE7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3528" y="339723"/>
            <a:ext cx="6840760" cy="531813"/>
          </a:xfrm>
        </p:spPr>
        <p:txBody>
          <a:bodyPr/>
          <a:lstStyle/>
          <a:p>
            <a:r>
              <a:rPr lang="tr-TR" sz="2400" b="1" dirty="0">
                <a:solidFill>
                  <a:srgbClr val="FF0000"/>
                </a:solidFill>
              </a:rPr>
              <a:t>Teknoloji Destekli Öğretim Kullanılan Teknolojiler</a:t>
            </a:r>
            <a:endParaRPr lang="tr-TR" altLang="tr-TR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90B64075-88EC-E5B9-9281-7DA34263AEC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5DCEE8E1-B77B-F8FA-0C77-EA6793AEC6FD}"/>
              </a:ext>
            </a:extLst>
          </p:cNvPr>
          <p:cNvSpPr/>
          <p:nvPr/>
        </p:nvSpPr>
        <p:spPr>
          <a:xfrm>
            <a:off x="8418378" y="3140968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C8D9221-AF0F-3F2C-E53B-5528C29778E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23528" y="1412777"/>
            <a:ext cx="7992888" cy="3240360"/>
          </a:xfrm>
        </p:spPr>
        <p:txBody>
          <a:bodyPr/>
          <a:lstStyle/>
          <a:p>
            <a:pPr lvl="0"/>
            <a:r>
              <a:rPr lang="tr-TR" dirty="0"/>
              <a:t>Bilgisayar ve tabletler</a:t>
            </a:r>
          </a:p>
          <a:p>
            <a:pPr lvl="0"/>
            <a:r>
              <a:rPr lang="tr-TR" dirty="0"/>
              <a:t>Konuşan klavyeler</a:t>
            </a:r>
          </a:p>
          <a:p>
            <a:pPr lvl="0"/>
            <a:r>
              <a:rPr lang="tr-TR" dirty="0"/>
              <a:t>Akıllı tahta entegrasyonu</a:t>
            </a:r>
          </a:p>
          <a:p>
            <a:pPr lvl="0"/>
            <a:r>
              <a:rPr lang="tr-TR" dirty="0"/>
              <a:t>Sesli komut sistemleri</a:t>
            </a:r>
          </a:p>
          <a:p>
            <a:r>
              <a:rPr lang="tr-TR" b="1" dirty="0"/>
              <a:t>Avantajı:</a:t>
            </a:r>
            <a:r>
              <a:rPr lang="tr-TR" dirty="0"/>
              <a:t> Fiziksel sınırlılıkları telafi ederek öğrenmeye aktif katılım sağlar.</a:t>
            </a:r>
          </a:p>
        </p:txBody>
      </p:sp>
    </p:spTree>
    <p:extLst>
      <p:ext uri="{BB962C8B-B14F-4D97-AF65-F5344CB8AC3E}">
        <p14:creationId xmlns:p14="http://schemas.microsoft.com/office/powerpoint/2010/main" val="1675211157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7102C3-A68E-CFA8-ED89-B54978746F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8C12068C-56A4-0202-BAD7-685CD156D3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499696"/>
            <a:ext cx="6696744" cy="531813"/>
          </a:xfrm>
        </p:spPr>
        <p:txBody>
          <a:bodyPr/>
          <a:lstStyle/>
          <a:p>
            <a:r>
              <a:rPr lang="tr-TR" sz="2800" b="1" dirty="0">
                <a:solidFill>
                  <a:srgbClr val="FF0000"/>
                </a:solidFill>
              </a:rPr>
              <a:t>Sözlü Anlatım ve Alternatif Değerlendirme</a:t>
            </a:r>
            <a:endParaRPr lang="tr-TR" altLang="tr-TR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0F4C0CA2-03D5-F6FB-6E63-28FC29FCF74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13677530-E91C-EFBB-C77F-50DA9AFEA2C2}"/>
              </a:ext>
            </a:extLst>
          </p:cNvPr>
          <p:cNvSpPr/>
          <p:nvPr/>
        </p:nvSpPr>
        <p:spPr>
          <a:xfrm>
            <a:off x="8322389" y="3395608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0214CE49-BCEA-884C-6DED-683A9757124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92008" y="1268760"/>
            <a:ext cx="7772400" cy="4572000"/>
          </a:xfrm>
        </p:spPr>
        <p:txBody>
          <a:bodyPr/>
          <a:lstStyle/>
          <a:p>
            <a:r>
              <a:rPr lang="tr-TR" b="1" dirty="0"/>
              <a:t>Neden Önemli?</a:t>
            </a:r>
            <a:br>
              <a:rPr lang="tr-TR" dirty="0"/>
            </a:br>
            <a:r>
              <a:rPr lang="tr-TR" dirty="0"/>
              <a:t>Bazı fiziksel engelli bireyler yazma ya da ince motor becerileri gerektiren görevlerde zorlanabilir. Bu durumda:</a:t>
            </a:r>
          </a:p>
          <a:p>
            <a:r>
              <a:rPr lang="tr-TR" b="1" dirty="0"/>
              <a:t>Alternatif Değerlendirme Teknikleri:</a:t>
            </a:r>
            <a:endParaRPr lang="tr-TR" dirty="0"/>
          </a:p>
          <a:p>
            <a:pPr lvl="0"/>
            <a:r>
              <a:rPr lang="tr-TR" dirty="0"/>
              <a:t>Sözlü sınav</a:t>
            </a:r>
          </a:p>
          <a:p>
            <a:pPr lvl="0"/>
            <a:r>
              <a:rPr lang="tr-TR" dirty="0"/>
              <a:t>Sunum yapma</a:t>
            </a:r>
          </a:p>
          <a:p>
            <a:pPr lvl="0"/>
            <a:r>
              <a:rPr lang="tr-TR" dirty="0"/>
              <a:t>Görsel proje ya da video hazırlama</a:t>
            </a:r>
          </a:p>
          <a:p>
            <a:r>
              <a:rPr lang="tr-TR" dirty="0"/>
              <a:t>Portfolyo kullanımı</a:t>
            </a:r>
          </a:p>
        </p:txBody>
      </p:sp>
    </p:spTree>
    <p:extLst>
      <p:ext uri="{BB962C8B-B14F-4D97-AF65-F5344CB8AC3E}">
        <p14:creationId xmlns:p14="http://schemas.microsoft.com/office/powerpoint/2010/main" val="60225846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31DBF7-BACD-B445-489E-080C220BFB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96999723-3510-0412-47F3-41A0563F59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521492"/>
            <a:ext cx="6984776" cy="531813"/>
          </a:xfrm>
        </p:spPr>
        <p:txBody>
          <a:bodyPr/>
          <a:lstStyle/>
          <a:p>
            <a:r>
              <a:rPr lang="tr-TR" sz="2800" b="1" dirty="0">
                <a:solidFill>
                  <a:srgbClr val="FF0000"/>
                </a:solidFill>
              </a:rPr>
              <a:t>Zaman Uyarlamaları ve Görev Uyarlamaları</a:t>
            </a:r>
            <a:endParaRPr lang="tr-TR" altLang="tr-TR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C1C56613-8F71-F8BD-CA9C-4FB28CAD0A6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92F99862-26AD-AAD4-D2CB-2EE6C6D43AF5}"/>
              </a:ext>
            </a:extLst>
          </p:cNvPr>
          <p:cNvSpPr/>
          <p:nvPr/>
        </p:nvSpPr>
        <p:spPr>
          <a:xfrm>
            <a:off x="8578056" y="2996952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F5F9051A-CBB9-B7D7-FB4D-91BBFCD09DF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67544" y="1447800"/>
            <a:ext cx="7772400" cy="4572000"/>
          </a:xfrm>
        </p:spPr>
        <p:txBody>
          <a:bodyPr/>
          <a:lstStyle/>
          <a:p>
            <a:pPr lvl="0"/>
            <a:r>
              <a:rPr lang="tr-TR" sz="2800" b="1" dirty="0"/>
              <a:t>Uygulamalar</a:t>
            </a:r>
            <a:endParaRPr lang="tr-TR" dirty="0"/>
          </a:p>
          <a:p>
            <a:pPr lvl="0"/>
            <a:r>
              <a:rPr lang="tr-TR" dirty="0"/>
              <a:t>Ek süre verilmesi</a:t>
            </a:r>
          </a:p>
          <a:p>
            <a:pPr lvl="0"/>
            <a:r>
              <a:rPr lang="tr-TR" dirty="0"/>
              <a:t>Görevlerin parçalara bölünerek sunulması</a:t>
            </a:r>
          </a:p>
          <a:p>
            <a:pPr lvl="0"/>
            <a:r>
              <a:rPr lang="tr-TR" dirty="0"/>
              <a:t>Ara dinlenmelerin planlanması</a:t>
            </a:r>
          </a:p>
          <a:p>
            <a:r>
              <a:rPr lang="tr-TR" b="1" dirty="0"/>
              <a:t>Amaç:</a:t>
            </a:r>
            <a:r>
              <a:rPr lang="tr-TR" dirty="0"/>
              <a:t> Öğrencinin yorgunluk yaşamadan etkin öğrenmesini sağlamak.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76849793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007EFB-6A4E-4550-5DC8-8075B5CAB6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10FCBD37-45F8-E5CD-453F-8BA14D0151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498256"/>
            <a:ext cx="6768752" cy="531813"/>
          </a:xfrm>
        </p:spPr>
        <p:txBody>
          <a:bodyPr/>
          <a:lstStyle/>
          <a:p>
            <a:r>
              <a:rPr lang="tr-TR" sz="2400" b="1" dirty="0">
                <a:solidFill>
                  <a:srgbClr val="FF0000"/>
                </a:solidFill>
              </a:rPr>
              <a:t>Fiziksel Yardım ve Destek Personeli Destekler</a:t>
            </a:r>
            <a:endParaRPr lang="tr-TR" altLang="tr-TR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D261641F-8075-91AC-E1D1-47F0C90484E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BD447BBE-8D99-EA84-564E-1FA7138A3C02}"/>
              </a:ext>
            </a:extLst>
          </p:cNvPr>
          <p:cNvSpPr/>
          <p:nvPr/>
        </p:nvSpPr>
        <p:spPr>
          <a:xfrm>
            <a:off x="8202613" y="2132856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1FDB356-9196-A347-D95A-BB9470BAE1C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23528" y="1556792"/>
            <a:ext cx="7772400" cy="4105275"/>
          </a:xfrm>
        </p:spPr>
        <p:txBody>
          <a:bodyPr/>
          <a:lstStyle/>
          <a:p>
            <a:pPr lvl="0"/>
            <a:r>
              <a:rPr lang="tr-TR" dirty="0"/>
              <a:t>Refakatçi öğretmen/gölge öğretmen</a:t>
            </a:r>
          </a:p>
          <a:p>
            <a:pPr lvl="0"/>
            <a:r>
              <a:rPr lang="tr-TR" dirty="0"/>
              <a:t>Fizyoterapist, ergoterapist</a:t>
            </a:r>
          </a:p>
          <a:p>
            <a:pPr lvl="0"/>
            <a:r>
              <a:rPr lang="tr-TR" dirty="0"/>
              <a:t>Okul hemşiresi desteği</a:t>
            </a:r>
          </a:p>
          <a:p>
            <a:r>
              <a:rPr lang="tr-TR" b="1" dirty="0"/>
              <a:t>Önemli:</a:t>
            </a:r>
            <a:r>
              <a:rPr lang="tr-TR" dirty="0"/>
              <a:t> Yardım sağlanırken öğrencinin bağımsızlığı da desteklenmelidir.</a:t>
            </a:r>
          </a:p>
        </p:txBody>
      </p:sp>
    </p:spTree>
    <p:extLst>
      <p:ext uri="{BB962C8B-B14F-4D97-AF65-F5344CB8AC3E}">
        <p14:creationId xmlns:p14="http://schemas.microsoft.com/office/powerpoint/2010/main" val="27242469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isse Senedi">
  <a:themeElements>
    <a:clrScheme name="Özel 2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FF0000"/>
      </a:accent1>
      <a:accent2>
        <a:srgbClr val="DB140F"/>
      </a:accent2>
      <a:accent3>
        <a:srgbClr val="FF0000"/>
      </a:accent3>
      <a:accent4>
        <a:srgbClr val="FF0000"/>
      </a:accent4>
      <a:accent5>
        <a:srgbClr val="FF0000"/>
      </a:accent5>
      <a:accent6>
        <a:srgbClr val="855D5D"/>
      </a:accent6>
      <a:hlink>
        <a:srgbClr val="FF0000"/>
      </a:hlink>
      <a:folHlink>
        <a:srgbClr val="FF0000"/>
      </a:folHlink>
    </a:clrScheme>
    <a:fontScheme name="Hisse Senedi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isse Senedi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VOLEYBOLDA KUVVET ANTRENMANI-HACETTEPE27 (2)</Template>
  <TotalTime>5842</TotalTime>
  <Words>5454</Words>
  <Application>Microsoft Office PowerPoint</Application>
  <PresentationFormat>Ekran Gösterisi (4:3)</PresentationFormat>
  <Paragraphs>607</Paragraphs>
  <Slides>103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103</vt:i4>
      </vt:variant>
    </vt:vector>
  </HeadingPairs>
  <TitlesOfParts>
    <vt:vector size="112" baseType="lpstr">
      <vt:lpstr>Arial</vt:lpstr>
      <vt:lpstr>Calibri</vt:lpstr>
      <vt:lpstr>Franklin Gothic Book</vt:lpstr>
      <vt:lpstr>Perpetua</vt:lpstr>
      <vt:lpstr>Times New Roman</vt:lpstr>
      <vt:lpstr>Wingdings</vt:lpstr>
      <vt:lpstr>Wingdings 2</vt:lpstr>
      <vt:lpstr>Hisse Senedi</vt:lpstr>
      <vt:lpstr>Default Design</vt:lpstr>
      <vt:lpstr>UYARLANMIŞ ÖĞRETİM YÖNTEMLERİ </vt:lpstr>
      <vt:lpstr>Öğretim Yöntemleri ile İlgili Temel Kavramlar</vt:lpstr>
      <vt:lpstr>Bireysel Farklılıklar</vt:lpstr>
      <vt:lpstr>Aktif Katılım</vt:lpstr>
      <vt:lpstr>Somuttan Soyuta – Basitten Karmaşığa</vt:lpstr>
      <vt:lpstr>Tekrar ve Pekiştirme</vt:lpstr>
      <vt:lpstr>Geri Bildirim</vt:lpstr>
      <vt:lpstr>Güvenlik ve Sağlık İlkesi</vt:lpstr>
      <vt:lpstr>İletişim ve Etkileşim</vt:lpstr>
      <vt:lpstr>Motivasyon</vt:lpstr>
      <vt:lpstr>Doğrudan Öğretim Yöntemi</vt:lpstr>
      <vt:lpstr>Temel Özellikleri</vt:lpstr>
      <vt:lpstr>Doğrudan Öğretim Yönteminin Aşamaları </vt:lpstr>
      <vt:lpstr>Doğrudan Öğretimde Kullanılan Teknikler</vt:lpstr>
      <vt:lpstr>Avantajları</vt:lpstr>
      <vt:lpstr>Dezavantajları</vt:lpstr>
      <vt:lpstr>Kullanım Alanları</vt:lpstr>
      <vt:lpstr>Ayrık Denemelerle Öğretim (Discrete Trial Training - DTT)</vt:lpstr>
      <vt:lpstr>DTT’nin Temel Özellikleri</vt:lpstr>
      <vt:lpstr>Bir Ayrık Denemenin Yapısı</vt:lpstr>
      <vt:lpstr>DTT Uygulama Süreci</vt:lpstr>
      <vt:lpstr>Avantajları</vt:lpstr>
      <vt:lpstr>Dezavantajları</vt:lpstr>
      <vt:lpstr>Bireyselleştirilmiş Öğretim</vt:lpstr>
      <vt:lpstr>Temel Özellikleri</vt:lpstr>
      <vt:lpstr>Bireyselleştirilmiş Öğretim Süreci</vt:lpstr>
      <vt:lpstr>PowerPoint Sunusu</vt:lpstr>
      <vt:lpstr>Kullanım Alanları</vt:lpstr>
      <vt:lpstr>Avantajları</vt:lpstr>
      <vt:lpstr>Dezavantajları</vt:lpstr>
      <vt:lpstr>Davranışsal Öğretim Yöntemleri</vt:lpstr>
      <vt:lpstr>Temel Özellikler</vt:lpstr>
      <vt:lpstr>Başlıca Davranışsal Öğretim Yöntemleri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Avantajları</vt:lpstr>
      <vt:lpstr>Dezavantajları</vt:lpstr>
      <vt:lpstr>Beceri Analizi (Görev Analizi)</vt:lpstr>
      <vt:lpstr>Ne Zaman Kullanılır?</vt:lpstr>
      <vt:lpstr>Temel Kavramlar</vt:lpstr>
      <vt:lpstr>Adım Adım Süreç</vt:lpstr>
      <vt:lpstr>Zincirleme Stratejisi Seçimi — Hızlı Karar Tablosu</vt:lpstr>
      <vt:lpstr>Örnek GA — Spor: Oturarak Voleybol: Servis Atışı (10 Adım)</vt:lpstr>
      <vt:lpstr>Öğretim Stratejileri — Pratik Notlar</vt:lpstr>
      <vt:lpstr>Sık Hatalar ve Çözümler</vt:lpstr>
      <vt:lpstr>Uyarlama Önerileri (Bedensel/Ortopedik Engeller)</vt:lpstr>
      <vt:lpstr>Eşli Öğretim (Akran Desteği ile Öğretim)</vt:lpstr>
      <vt:lpstr>Kuramsal Temeller</vt:lpstr>
      <vt:lpstr>Uygulama Biçimleri</vt:lpstr>
      <vt:lpstr>Uygulama Aşamaları</vt:lpstr>
      <vt:lpstr>PowerPoint Sunusu</vt:lpstr>
      <vt:lpstr>Kullanılan Stratejiler</vt:lpstr>
      <vt:lpstr>Avantajlar</vt:lpstr>
      <vt:lpstr>Sınırlılıklar</vt:lpstr>
      <vt:lpstr>Uyarlamalar (Engelli Öğrenciler İçin)</vt:lpstr>
      <vt:lpstr>Oturarak Voleybol Örneği (Eşli Öğretim)</vt:lpstr>
      <vt:lpstr>Doğal Ortamda Öğretim (Naturalistic Teaching)</vt:lpstr>
      <vt:lpstr>Temel Özellikleri</vt:lpstr>
      <vt:lpstr>Uygulama İlkeleri</vt:lpstr>
      <vt:lpstr>PowerPoint Sunusu</vt:lpstr>
      <vt:lpstr>Yöntem Örnekleri</vt:lpstr>
      <vt:lpstr>Avantajları</vt:lpstr>
      <vt:lpstr>Kullanım Örneği</vt:lpstr>
      <vt:lpstr>Yönlendirilmiş Öğretim (Prompting)</vt:lpstr>
      <vt:lpstr>Temel Özellikleri</vt:lpstr>
      <vt:lpstr>Yönlendirme Türleri</vt:lpstr>
      <vt:lpstr>PowerPoint Sunusu</vt:lpstr>
      <vt:lpstr>Yönlendirme Stratejileri</vt:lpstr>
      <vt:lpstr>Avantajları</vt:lpstr>
      <vt:lpstr>Kullanım Alanları</vt:lpstr>
      <vt:lpstr>Çok Duyulu Öğretim (Multisensory Teaching)</vt:lpstr>
      <vt:lpstr>Temel İlkeleri</vt:lpstr>
      <vt:lpstr>Duyuların Öğrenmeye Katkısı</vt:lpstr>
      <vt:lpstr>Avantajları</vt:lpstr>
      <vt:lpstr>Kullanım Alanları</vt:lpstr>
      <vt:lpstr>Alternatif ve Destekleyici İletişim (AAC)</vt:lpstr>
      <vt:lpstr>Teknoloji Destekli Öğretim Araçlar</vt:lpstr>
      <vt:lpstr>Fiziksel Engelli Bireylerde Kullanılan Öğretim Yöntem ve Teknikleri</vt:lpstr>
      <vt:lpstr>Gösterip Yaptırma (Demonstrasyon Yöntemi)</vt:lpstr>
      <vt:lpstr>Bireyselleştirilmiş Öğretim</vt:lpstr>
      <vt:lpstr>İstasyon Yöntemi</vt:lpstr>
      <vt:lpstr>Oyunlaştırma (Game-Based Learning)</vt:lpstr>
      <vt:lpstr>Eşli ve Grup Çalışması</vt:lpstr>
      <vt:lpstr>Model Alma (Rol Model Tekniği)</vt:lpstr>
      <vt:lpstr>Akran Öğretimi</vt:lpstr>
      <vt:lpstr>Kademeli Yaklaşım (Adım Adım Öğretim)</vt:lpstr>
      <vt:lpstr>Problem Çözme Yöntemi</vt:lpstr>
      <vt:lpstr>Teknoloji Destekli Öğretim</vt:lpstr>
      <vt:lpstr>Uygun Ortam ve Materyal Uyarlamaları Ortam Uyarlamaları</vt:lpstr>
      <vt:lpstr>Teknoloji Destekli Öğretim Kullanılan Teknolojiler</vt:lpstr>
      <vt:lpstr>Sözlü Anlatım ve Alternatif Değerlendirme</vt:lpstr>
      <vt:lpstr>Zaman Uyarlamaları ve Görev Uyarlamaları</vt:lpstr>
      <vt:lpstr>Fiziksel Yardım ve Destek Personeli Destekler</vt:lpstr>
      <vt:lpstr>Dikkat Edilmesi Gereken Noktalar</vt:lpstr>
      <vt:lpstr>PowerPoint Sunusu</vt:lpstr>
      <vt:lpstr>Uyarlanmış Öğretimin Katkıları</vt:lpstr>
      <vt:lpstr>PowerPoint Sunusu</vt:lpstr>
    </vt:vector>
  </TitlesOfParts>
  <Company>baum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cbu</dc:creator>
  <cp:lastModifiedBy>Şahsine ATEŞ</cp:lastModifiedBy>
  <cp:revision>287</cp:revision>
  <cp:lastPrinted>1601-01-01T00:00:00Z</cp:lastPrinted>
  <dcterms:created xsi:type="dcterms:W3CDTF">2004-02-09T21:00:45Z</dcterms:created>
  <dcterms:modified xsi:type="dcterms:W3CDTF">2025-10-04T09:46:21Z</dcterms:modified>
</cp:coreProperties>
</file>