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14"/>
  </p:notesMasterIdLst>
  <p:sldIdLst>
    <p:sldId id="269" r:id="rId3"/>
    <p:sldId id="359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67" r:id="rId12"/>
    <p:sldId id="353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4"/>
    <p:restoredTop sz="94660"/>
  </p:normalViewPr>
  <p:slideViewPr>
    <p:cSldViewPr>
      <p:cViewPr varScale="1">
        <p:scale>
          <a:sx n="71" d="100"/>
          <a:sy n="71" d="100"/>
        </p:scale>
        <p:origin x="93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846969A-E65C-4FF4-81FD-7BCB175AFB19}" type="datetimeFigureOut">
              <a:rPr lang="en-US"/>
              <a:pPr>
                <a:defRPr/>
              </a:pPr>
              <a:t>10/4/2025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  <a:endParaRPr lang="en-US" noProof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B537484-62E9-4C7C-98EF-DD54303B78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Yuvarlatılmış Dikdörtgen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4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Dikdörtgen 15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1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2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3" name="Slayt Numarası Yer Tutucus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465EC-3E8E-4C97-8D42-BB2B4C31286A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467A5-5B22-4DF5-BE40-1E9D1665688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8F56D-329A-4ED5-B751-AF0D47BE459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5F403-4DC9-48F4-ACA9-D26C56C3AD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CA6ED-5FBD-49B3-8581-5B113EF0BE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DC050-E27A-4F52-8764-DF75DD3143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61C38-E6B9-428C-89B5-4E5A975A75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1B510-AD04-46B6-9729-E51420DB5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96316-47C4-4A89-A18D-D15BACDB14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38914-3EAF-4846-B16E-BEDDE9DEA0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EE15-B276-40DC-81FD-FBB09E3591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5A81F-03FE-410E-94C1-12BF42B254D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  <a:endParaRPr lang="en-US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39E90-4C92-4876-BBB1-6DF0F09858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576A9-425B-4CA2-BBB3-D6825CBB9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EC929-4ECE-4123-8FF6-424C015907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Yuvarlatılmış Dikdörtgen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1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4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Dikdörtgen 15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0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1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F4FC9-6206-43B5-8302-DDCB70A73906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173E4-9DBC-4F40-84D4-D8814BD0D75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16968-C042-4212-8801-FADB7A96DA6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7BE44-F3FB-4367-9EE7-9B700183551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4CAC9-0376-4BAE-AF67-BD45E870CE7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Yuvarlatılmış Dikdörtgen 10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D4F36-35E8-4FAE-81FD-BBFE32CA039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9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0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1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/>
              <a:t>Resim eklemek için simgeyi tıklatın</a:t>
            </a:r>
            <a:endParaRPr lang="en-US" noProof="0" dirty="0"/>
          </a:p>
        </p:txBody>
      </p:sp>
      <p:sp>
        <p:nvSpPr>
          <p:cNvPr id="8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0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468CB-61DA-4B73-B9D7-47234DB059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Yuvarlatılmış Dikdörtgen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Başlık Yer Tutucusu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  <a:endParaRPr lang="en-US" altLang="en-US"/>
          </a:p>
        </p:txBody>
      </p:sp>
      <p:sp>
        <p:nvSpPr>
          <p:cNvPr id="1029" name="Metin Yer Tutucusu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itchFamily="34" charset="0"/>
              </a:defRPr>
            </a:lvl1pPr>
          </a:lstStyle>
          <a:p>
            <a:pPr>
              <a:defRPr/>
            </a:pPr>
            <a:fld id="{FA522862-7600-4401-BD65-83334E710F6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  <p:sldLayoutId id="2147484391" r:id="rId2"/>
    <p:sldLayoutId id="2147484410" r:id="rId3"/>
    <p:sldLayoutId id="2147484392" r:id="rId4"/>
    <p:sldLayoutId id="2147484393" r:id="rId5"/>
    <p:sldLayoutId id="2147484394" r:id="rId6"/>
    <p:sldLayoutId id="2147484395" r:id="rId7"/>
    <p:sldLayoutId id="2147484411" r:id="rId8"/>
    <p:sldLayoutId id="2147484412" r:id="rId9"/>
    <p:sldLayoutId id="2147484396" r:id="rId10"/>
    <p:sldLayoutId id="21474843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FFAAAA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FF0000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FF0000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8E7F399-7B9B-417C-96CC-58C1514767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8" r:id="rId1"/>
    <p:sldLayoutId id="2147484399" r:id="rId2"/>
    <p:sldLayoutId id="2147484400" r:id="rId3"/>
    <p:sldLayoutId id="2147484401" r:id="rId4"/>
    <p:sldLayoutId id="2147484402" r:id="rId5"/>
    <p:sldLayoutId id="2147484403" r:id="rId6"/>
    <p:sldLayoutId id="2147484404" r:id="rId7"/>
    <p:sldLayoutId id="2147484405" r:id="rId8"/>
    <p:sldLayoutId id="2147484406" r:id="rId9"/>
    <p:sldLayoutId id="2147484407" r:id="rId10"/>
    <p:sldLayoutId id="214748440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 flipH="1">
            <a:off x="11412760" y="3560763"/>
            <a:ext cx="72008" cy="15827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en-US" sz="18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28750"/>
            <a:ext cx="8229600" cy="207168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b="1" dirty="0">
                <a:solidFill>
                  <a:schemeClr val="bg1"/>
                </a:solidFill>
              </a:rPr>
            </a:br>
            <a:r>
              <a:rPr dirty="0"/>
              <a:t> </a:t>
            </a:r>
            <a:endParaRPr lang="tr-TR" altLang="en-US" b="1" dirty="0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3EAB1A85-1617-1CCD-FAB0-2207D7C83F8A}"/>
              </a:ext>
            </a:extLst>
          </p:cNvPr>
          <p:cNvSpPr txBox="1"/>
          <p:nvPr/>
        </p:nvSpPr>
        <p:spPr>
          <a:xfrm>
            <a:off x="215516" y="1428750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/>
              <a:t>YETENEK TANIMLAMASI VE MEVKİLERE GÖRE YÖNLENDİRMESİ</a:t>
            </a:r>
            <a:br>
              <a:rPr lang="tr-TR" b="1" dirty="0"/>
            </a:br>
            <a:r>
              <a:rPr lang="tr-TR" b="1" dirty="0"/>
              <a:t>GENEL BAKIŞ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AC97CAD3-4EDA-5524-DC4C-6AEE7FF63050}"/>
              </a:ext>
            </a:extLst>
          </p:cNvPr>
          <p:cNvSpPr txBox="1"/>
          <p:nvPr/>
        </p:nvSpPr>
        <p:spPr>
          <a:xfrm>
            <a:off x="215516" y="3500438"/>
            <a:ext cx="87129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Ders: </a:t>
            </a:r>
            <a:r>
              <a:rPr lang="tr-TR" sz="2000" dirty="0"/>
              <a:t>Yetenek Tanımlaması ve Mevkiler</a:t>
            </a:r>
          </a:p>
          <a:p>
            <a:r>
              <a:rPr lang="tr-TR" sz="2000" b="1" dirty="0"/>
              <a:t>Süre: </a:t>
            </a:r>
            <a:r>
              <a:rPr lang="tr-TR" sz="2000" dirty="0"/>
              <a:t>120 Dakika</a:t>
            </a:r>
          </a:p>
          <a:p>
            <a:r>
              <a:rPr lang="tr-TR" sz="2000" b="1" dirty="0"/>
              <a:t>Kazanımlar:</a:t>
            </a:r>
          </a:p>
          <a:p>
            <a:r>
              <a:rPr lang="tr-TR" sz="2000" dirty="0"/>
              <a:t>	• Yetenek seçiminin temel ilkelerini bilir</a:t>
            </a:r>
          </a:p>
          <a:p>
            <a:r>
              <a:rPr lang="tr-TR" sz="2000" dirty="0"/>
              <a:t>	• Alan testlerini ve protokollerini kavrar</a:t>
            </a:r>
          </a:p>
          <a:p>
            <a:r>
              <a:rPr lang="tr-TR" sz="2000" dirty="0"/>
              <a:t>	• Testleri uygular ve yorumlar</a:t>
            </a:r>
          </a:p>
          <a:p>
            <a:r>
              <a:rPr lang="tr-TR" sz="2000" dirty="0"/>
              <a:t>	• Oyuncuları uygun mevkilere yönlendirir</a:t>
            </a:r>
          </a:p>
          <a:p>
            <a:endParaRPr lang="tr-TR" sz="2000" dirty="0"/>
          </a:p>
        </p:txBody>
      </p:sp>
      <p:pic>
        <p:nvPicPr>
          <p:cNvPr id="5" name="Resim 1">
            <a:extLst>
              <a:ext uri="{FF2B5EF4-FFF2-40B4-BE49-F238E27FC236}">
                <a16:creationId xmlns:a16="http://schemas.microsoft.com/office/drawing/2014/main" id="{28BD8937-52FE-E407-7B4F-D7085E4A26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6256" y="116632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Özet &amp; Değerlendirme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• Yetenek seçimi = uzun vadeli başarı</a:t>
            </a:r>
          </a:p>
          <a:p>
            <a:r>
              <a:t>• Alan testleri ölçüm + yorumlama önemlidir</a:t>
            </a:r>
          </a:p>
          <a:p>
            <a:r>
              <a:t>• Mevkiler sporcu özelliklerine göre belirlenmelidir</a:t>
            </a:r>
          </a:p>
          <a:p>
            <a:r>
              <a:t>• Adil, sistematik yönlendirme → takım verimliliği artar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5D720020-8721-0B9B-EE31-59F7EBCBB21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6256" y="116632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3 Dikdörtgen"/>
          <p:cNvSpPr>
            <a:spLocks noChangeArrowheads="1"/>
          </p:cNvSpPr>
          <p:nvPr/>
        </p:nvSpPr>
        <p:spPr bwMode="auto">
          <a:xfrm>
            <a:off x="1643063" y="2214563"/>
            <a:ext cx="6143625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sz="4400" b="1">
                <a:solidFill>
                  <a:schemeClr val="accent1"/>
                </a:solidFill>
              </a:rPr>
              <a:t>DİNLEDİĞİNİZ İÇİN TEŞEKKÜRLER </a:t>
            </a:r>
            <a:r>
              <a:rPr lang="tr-TR" altLang="tr-TR" sz="4400" b="1">
                <a:solidFill>
                  <a:schemeClr val="accent1"/>
                </a:solidFill>
                <a:sym typeface="Wingdings" pitchFamily="2" charset="2"/>
              </a:rPr>
              <a:t></a:t>
            </a:r>
            <a:endParaRPr lang="tr-TR" altLang="tr-TR" sz="4400" b="1">
              <a:solidFill>
                <a:schemeClr val="accent1"/>
              </a:solidFill>
            </a:endParaRPr>
          </a:p>
        </p:txBody>
      </p:sp>
      <p:pic>
        <p:nvPicPr>
          <p:cNvPr id="83971" name="Resim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357188"/>
            <a:ext cx="209073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Yetenek Seçiminin Önemi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• Doğru oyuncu = doğru mevki = takım verimliliği</a:t>
            </a:r>
          </a:p>
          <a:p>
            <a:r>
              <a:t>• Fiziksel, teknik ve psikolojik uyum gerekir</a:t>
            </a:r>
          </a:p>
          <a:p>
            <a:r>
              <a:t>• Uzun vadeli gelişim ve sakatlık önleme</a:t>
            </a:r>
          </a:p>
          <a:p>
            <a:r>
              <a:t>• Paralimpik sınıflandırma kuralları ile uyum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B0823170-EA9D-28C3-ADBF-18F4945BFD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6256" y="116632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Yetenek Seçiminde Temel İlkeler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• Objektiflik: Ölçülebilir kriterler</a:t>
            </a:r>
          </a:p>
          <a:p>
            <a:r>
              <a:t>• Süreklilik: Düzenli test ve gözlem</a:t>
            </a:r>
          </a:p>
          <a:p>
            <a:r>
              <a:t>• Bütünsellik: Fiziksel + teknik + psikolojik</a:t>
            </a:r>
          </a:p>
          <a:p>
            <a:r>
              <a:t>• Etik: Sporcuya eşit fırsat, adil yönlendirme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2E12C442-848C-B6FE-95B5-6FE68F24D7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6256" y="116632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Kullanılan Alan Testleri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• Antropometrik ölçümler: boy, oturma yüksekliği, kol açıklığı</a:t>
            </a:r>
          </a:p>
          <a:p>
            <a:r>
              <a:t>• Fiziksel testler: reaksiyon süresi, kuvvet, esneklik</a:t>
            </a:r>
          </a:p>
          <a:p>
            <a:r>
              <a:t>• Teknik testler: servis isabeti, pas doğruluğu</a:t>
            </a:r>
          </a:p>
          <a:p>
            <a:r>
              <a:t>• Dayanıklılık: shuttle test, tekrar kayma testleri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E83FE5AA-A19F-A4C1-30C9-AB910BD13C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6256" y="116632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Test Protokolleri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• Test öncesi ısınma ve standart koşullar</a:t>
            </a:r>
          </a:p>
          <a:p>
            <a:r>
              <a:t>• Aynı ekipman / aynı ortam kullanımı</a:t>
            </a:r>
          </a:p>
          <a:p>
            <a:r>
              <a:t>• Ölçüm kayıtlarının doğru tutulması</a:t>
            </a:r>
          </a:p>
          <a:p>
            <a:r>
              <a:t>• Tekrarlanabilirlik ve güvenilirlik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F60AF4BA-E5E4-3FD5-F894-C13C3844FE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6256" y="116632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Sonuçların Yorumlanması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• Karşılaştırma: Norm değerler ve yaş grubuna göre</a:t>
            </a:r>
          </a:p>
          <a:p>
            <a:r>
              <a:t>• Profil çıkarma: Güçlü/zayıf yönlerin belirlenmesi</a:t>
            </a:r>
          </a:p>
          <a:p>
            <a:r>
              <a:t>• Takip: Zaman içindeki gelişim eğrisi</a:t>
            </a:r>
          </a:p>
          <a:p>
            <a:r>
              <a:t>• Karar: Uygun mevki ve görev dağılımı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F4FFC28A-D6E6-DBB9-B00C-94AFCDE3FE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6256" y="116632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Oturarak Voleybolda Mevkiler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Pasör</a:t>
            </a:r>
            <a:r>
              <a:rPr dirty="0"/>
              <a:t>: </a:t>
            </a:r>
            <a:r>
              <a:rPr dirty="0" err="1"/>
              <a:t>Karar</a:t>
            </a:r>
            <a:r>
              <a:rPr dirty="0"/>
              <a:t> </a:t>
            </a:r>
            <a:r>
              <a:rPr dirty="0" err="1"/>
              <a:t>verme</a:t>
            </a:r>
            <a:r>
              <a:rPr dirty="0"/>
              <a:t>, </a:t>
            </a:r>
            <a:r>
              <a:rPr dirty="0" err="1"/>
              <a:t>oyun</a:t>
            </a:r>
            <a:r>
              <a:rPr dirty="0"/>
              <a:t> </a:t>
            </a:r>
            <a:r>
              <a:rPr dirty="0" err="1"/>
              <a:t>kurma</a:t>
            </a:r>
            <a:endParaRPr dirty="0"/>
          </a:p>
          <a:p>
            <a:r>
              <a:rPr dirty="0"/>
              <a:t>• </a:t>
            </a:r>
            <a:r>
              <a:rPr dirty="0" err="1"/>
              <a:t>Smaçör</a:t>
            </a:r>
            <a:r>
              <a:rPr dirty="0"/>
              <a:t>: </a:t>
            </a:r>
            <a:r>
              <a:rPr dirty="0" err="1"/>
              <a:t>Hücum</a:t>
            </a:r>
            <a:r>
              <a:rPr dirty="0"/>
              <a:t> </a:t>
            </a:r>
            <a:r>
              <a:rPr dirty="0" err="1"/>
              <a:t>gücü</a:t>
            </a:r>
            <a:r>
              <a:rPr dirty="0"/>
              <a:t>, </a:t>
            </a:r>
            <a:r>
              <a:rPr dirty="0" err="1"/>
              <a:t>blok</a:t>
            </a:r>
            <a:r>
              <a:rPr dirty="0"/>
              <a:t> </a:t>
            </a:r>
            <a:r>
              <a:rPr dirty="0" err="1"/>
              <a:t>kırma</a:t>
            </a:r>
            <a:endParaRPr dirty="0"/>
          </a:p>
          <a:p>
            <a:r>
              <a:rPr dirty="0"/>
              <a:t>• </a:t>
            </a:r>
            <a:r>
              <a:rPr dirty="0" err="1"/>
              <a:t>Orta</a:t>
            </a:r>
            <a:r>
              <a:rPr dirty="0"/>
              <a:t> </a:t>
            </a:r>
            <a:r>
              <a:rPr dirty="0" err="1"/>
              <a:t>oyuncu</a:t>
            </a:r>
            <a:r>
              <a:rPr dirty="0"/>
              <a:t>: Blok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hızlı</a:t>
            </a:r>
            <a:r>
              <a:rPr dirty="0"/>
              <a:t> </a:t>
            </a:r>
            <a:r>
              <a:rPr dirty="0" err="1"/>
              <a:t>atak</a:t>
            </a:r>
            <a:endParaRPr dirty="0"/>
          </a:p>
          <a:p>
            <a:r>
              <a:rPr dirty="0"/>
              <a:t>• Libero/</a:t>
            </a:r>
            <a:r>
              <a:rPr dirty="0" err="1"/>
              <a:t>defans</a:t>
            </a:r>
            <a:r>
              <a:rPr dirty="0"/>
              <a:t>: </a:t>
            </a:r>
            <a:r>
              <a:rPr lang="tr-TR" dirty="0"/>
              <a:t>Karşılama</a:t>
            </a:r>
            <a:r>
              <a:rPr dirty="0"/>
              <a:t>, </a:t>
            </a:r>
            <a:r>
              <a:rPr dirty="0" err="1"/>
              <a:t>manşet</a:t>
            </a:r>
            <a:r>
              <a:rPr dirty="0"/>
              <a:t> </a:t>
            </a:r>
            <a:r>
              <a:rPr dirty="0" err="1"/>
              <a:t>güvenliği</a:t>
            </a:r>
            <a:endParaRPr dirty="0"/>
          </a:p>
          <a:p>
            <a:r>
              <a:rPr dirty="0"/>
              <a:t>• </a:t>
            </a:r>
            <a:r>
              <a:rPr dirty="0" err="1"/>
              <a:t>Mevki</a:t>
            </a:r>
            <a:r>
              <a:rPr dirty="0"/>
              <a:t> </a:t>
            </a:r>
            <a:r>
              <a:rPr dirty="0" err="1"/>
              <a:t>seçimi</a:t>
            </a:r>
            <a:r>
              <a:rPr dirty="0"/>
              <a:t> test </a:t>
            </a:r>
            <a:r>
              <a:rPr dirty="0" err="1"/>
              <a:t>sonuçlarına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gözleme</a:t>
            </a:r>
            <a:r>
              <a:rPr dirty="0"/>
              <a:t> </a:t>
            </a:r>
            <a:r>
              <a:rPr dirty="0" err="1"/>
              <a:t>dayanır</a:t>
            </a:r>
            <a:endParaRPr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6D05B855-41AB-3123-DA6F-9F6D78E597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6256" y="116632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Mevkilere Göre Yönlendirme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• Pasör: Yüksek top hakimiyeti, karar hız testi başarılı</a:t>
            </a:r>
          </a:p>
          <a:p>
            <a:r>
              <a:t>• Smaçör: Üst gövde kuvveti, reaksiyon süresi hızlı</a:t>
            </a:r>
          </a:p>
          <a:p>
            <a:r>
              <a:t>• Orta: Blok zamanlaması, kol açıklığı geniş</a:t>
            </a:r>
          </a:p>
          <a:p>
            <a:r>
              <a:t>• Libero: Düşük hata oranı, dayanıklılık yüksek</a:t>
            </a:r>
          </a:p>
          <a:p>
            <a:r>
              <a:t>• Hedef: Doğru mevki = takım dengesinin sağlanması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FC83014D-43C0-7232-AAF2-3F5AE3ABD7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6256" y="116632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Uygulama Örnekleri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• Grup çalışması: sporculara temel testler uygulanır</a:t>
            </a:r>
          </a:p>
          <a:p>
            <a:r>
              <a:t>• Test sonuçlarına göre sahte 'mevki kartları' verilir</a:t>
            </a:r>
          </a:p>
          <a:p>
            <a:r>
              <a:t>• Mini oyun: uygun mevkiye yönlendirilmiş takımların performansı karşılaştırılır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DB0477CA-38D4-9F60-C423-6F3B0392D8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6256" y="116632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Özel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0000"/>
      </a:accent1>
      <a:accent2>
        <a:srgbClr val="DB140F"/>
      </a:accent2>
      <a:accent3>
        <a:srgbClr val="FF0000"/>
      </a:accent3>
      <a:accent4>
        <a:srgbClr val="FF0000"/>
      </a:accent4>
      <a:accent5>
        <a:srgbClr val="FF0000"/>
      </a:accent5>
      <a:accent6>
        <a:srgbClr val="855D5D"/>
      </a:accent6>
      <a:hlink>
        <a:srgbClr val="FF0000"/>
      </a:hlink>
      <a:folHlink>
        <a:srgbClr val="FF000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VOLEYBOLDA KUVVET ANTRENMANI-HACETTEPE27 (2)</Template>
  <TotalTime>1817</TotalTime>
  <Words>377</Words>
  <Application>Microsoft Office PowerPoint</Application>
  <PresentationFormat>Ekran Gösterisi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Arial</vt:lpstr>
      <vt:lpstr>Calibri</vt:lpstr>
      <vt:lpstr>Franklin Gothic Book</vt:lpstr>
      <vt:lpstr>Perpetua</vt:lpstr>
      <vt:lpstr>Times New Roman</vt:lpstr>
      <vt:lpstr>Wingdings</vt:lpstr>
      <vt:lpstr>Wingdings 2</vt:lpstr>
      <vt:lpstr>Hisse Senedi</vt:lpstr>
      <vt:lpstr>Default Design</vt:lpstr>
      <vt:lpstr>  </vt:lpstr>
      <vt:lpstr>Yetenek Seçiminin Önemi</vt:lpstr>
      <vt:lpstr>Yetenek Seçiminde Temel İlkeler</vt:lpstr>
      <vt:lpstr>Kullanılan Alan Testleri</vt:lpstr>
      <vt:lpstr>Test Protokolleri</vt:lpstr>
      <vt:lpstr>Sonuçların Yorumlanması</vt:lpstr>
      <vt:lpstr>Oturarak Voleybolda Mevkiler</vt:lpstr>
      <vt:lpstr>Mevkilere Göre Yönlendirme</vt:lpstr>
      <vt:lpstr>Uygulama Örnekleri</vt:lpstr>
      <vt:lpstr>Özet &amp; Değerlendirme</vt:lpstr>
      <vt:lpstr>PowerPoint Sunusu</vt:lpstr>
    </vt:vector>
  </TitlesOfParts>
  <Company>baum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cbu</dc:creator>
  <cp:lastModifiedBy>Şahsine ATEŞ</cp:lastModifiedBy>
  <cp:revision>269</cp:revision>
  <cp:lastPrinted>1601-01-01T00:00:00Z</cp:lastPrinted>
  <dcterms:created xsi:type="dcterms:W3CDTF">2004-02-09T21:00:45Z</dcterms:created>
  <dcterms:modified xsi:type="dcterms:W3CDTF">2025-10-04T09:47:06Z</dcterms:modified>
</cp:coreProperties>
</file>