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Lst>
  <p:notesMasterIdLst>
    <p:notesMasterId r:id="rId75"/>
  </p:notesMasterIdLst>
  <p:sldIdLst>
    <p:sldId id="358" r:id="rId3"/>
    <p:sldId id="440" r:id="rId4"/>
    <p:sldId id="441" r:id="rId5"/>
    <p:sldId id="442" r:id="rId6"/>
    <p:sldId id="443" r:id="rId7"/>
    <p:sldId id="444" r:id="rId8"/>
    <p:sldId id="445" r:id="rId9"/>
    <p:sldId id="446" r:id="rId10"/>
    <p:sldId id="447" r:id="rId11"/>
    <p:sldId id="493" r:id="rId12"/>
    <p:sldId id="494" r:id="rId13"/>
    <p:sldId id="495" r:id="rId14"/>
    <p:sldId id="496" r:id="rId15"/>
    <p:sldId id="497" r:id="rId16"/>
    <p:sldId id="498" r:id="rId17"/>
    <p:sldId id="499" r:id="rId18"/>
    <p:sldId id="500" r:id="rId19"/>
    <p:sldId id="501" r:id="rId20"/>
    <p:sldId id="502" r:id="rId21"/>
    <p:sldId id="503" r:id="rId22"/>
    <p:sldId id="504" r:id="rId23"/>
    <p:sldId id="505" r:id="rId24"/>
    <p:sldId id="506" r:id="rId25"/>
    <p:sldId id="507" r:id="rId26"/>
    <p:sldId id="508" r:id="rId27"/>
    <p:sldId id="509" r:id="rId28"/>
    <p:sldId id="510" r:id="rId29"/>
    <p:sldId id="448" r:id="rId30"/>
    <p:sldId id="449" r:id="rId31"/>
    <p:sldId id="450" r:id="rId32"/>
    <p:sldId id="451" r:id="rId33"/>
    <p:sldId id="452" r:id="rId34"/>
    <p:sldId id="453" r:id="rId35"/>
    <p:sldId id="454" r:id="rId36"/>
    <p:sldId id="455" r:id="rId37"/>
    <p:sldId id="456" r:id="rId38"/>
    <p:sldId id="457" r:id="rId39"/>
    <p:sldId id="458" r:id="rId40"/>
    <p:sldId id="459" r:id="rId41"/>
    <p:sldId id="460" r:id="rId42"/>
    <p:sldId id="461" r:id="rId43"/>
    <p:sldId id="462" r:id="rId44"/>
    <p:sldId id="463" r:id="rId45"/>
    <p:sldId id="464" r:id="rId46"/>
    <p:sldId id="465" r:id="rId47"/>
    <p:sldId id="466" r:id="rId48"/>
    <p:sldId id="467" r:id="rId49"/>
    <p:sldId id="468" r:id="rId50"/>
    <p:sldId id="469" r:id="rId51"/>
    <p:sldId id="470" r:id="rId52"/>
    <p:sldId id="471" r:id="rId53"/>
    <p:sldId id="472" r:id="rId54"/>
    <p:sldId id="473" r:id="rId55"/>
    <p:sldId id="474" r:id="rId56"/>
    <p:sldId id="475" r:id="rId57"/>
    <p:sldId id="476" r:id="rId58"/>
    <p:sldId id="477" r:id="rId59"/>
    <p:sldId id="478" r:id="rId60"/>
    <p:sldId id="479" r:id="rId61"/>
    <p:sldId id="480" r:id="rId62"/>
    <p:sldId id="481" r:id="rId63"/>
    <p:sldId id="482" r:id="rId64"/>
    <p:sldId id="483" r:id="rId65"/>
    <p:sldId id="484" r:id="rId66"/>
    <p:sldId id="485" r:id="rId67"/>
    <p:sldId id="486" r:id="rId68"/>
    <p:sldId id="487" r:id="rId69"/>
    <p:sldId id="488" r:id="rId70"/>
    <p:sldId id="489" r:id="rId71"/>
    <p:sldId id="490" r:id="rId72"/>
    <p:sldId id="491" r:id="rId73"/>
    <p:sldId id="353" r:id="rId74"/>
  </p:sldIdLst>
  <p:sldSz cx="9144000" cy="6858000" type="screen4x3"/>
  <p:notesSz cx="6858000" cy="9144000"/>
  <p:defaultTextStyle>
    <a:defPPr>
      <a:defRPr lang="en-US"/>
    </a:defPPr>
    <a:lvl1pPr algn="l" rtl="0" eaLnBrk="0" fontAlgn="base" hangingPunct="0">
      <a:spcBef>
        <a:spcPct val="0"/>
      </a:spcBef>
      <a:spcAft>
        <a:spcPct val="0"/>
      </a:spcAft>
      <a:defRPr sz="3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ABD8AD-3165-4F91-A3BC-76057210CA22}" v="236" dt="2025-08-30T19:59:26.687"/>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108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microsoft.com/office/2015/10/relationships/revisionInfo" Target="revisionInfo.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1846969A-E65C-4FF4-81FD-7BCB175AFB19}" type="datetimeFigureOut">
              <a:rPr lang="en-US"/>
              <a:pPr>
                <a:defRPr/>
              </a:pPr>
              <a:t>10/4/2025</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endParaRPr lang="en-US" noProof="0"/>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B537484-62E9-4C7C-98EF-DD54303B78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Dikdörtgen 9"/>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Yuvarlatılmış Dikdörtgen 10"/>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Dikdörtgen 11"/>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4"/>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Dikdörtgen 15"/>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Alt Başlı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8" name="Başlı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tr-TR"/>
              <a:t>Asıl başlık stili için tıklatın</a:t>
            </a:r>
            <a:endParaRPr lang="en-US"/>
          </a:p>
        </p:txBody>
      </p:sp>
      <p:sp>
        <p:nvSpPr>
          <p:cNvPr id="11" name="Veri Yer Tutucusu 27"/>
          <p:cNvSpPr>
            <a:spLocks noGrp="1"/>
          </p:cNvSpPr>
          <p:nvPr>
            <p:ph type="dt" sz="half" idx="10"/>
          </p:nvPr>
        </p:nvSpPr>
        <p:spPr/>
        <p:txBody>
          <a:bodyPr/>
          <a:lstStyle>
            <a:lvl1pPr>
              <a:defRPr/>
            </a:lvl1pPr>
          </a:lstStyle>
          <a:p>
            <a:pPr>
              <a:defRPr/>
            </a:pPr>
            <a:endParaRPr lang="tr-TR" altLang="en-US"/>
          </a:p>
        </p:txBody>
      </p:sp>
      <p:sp>
        <p:nvSpPr>
          <p:cNvPr id="12" name="Altbilgi Yer Tutucusu 16"/>
          <p:cNvSpPr>
            <a:spLocks noGrp="1"/>
          </p:cNvSpPr>
          <p:nvPr>
            <p:ph type="ftr" sz="quarter" idx="11"/>
          </p:nvPr>
        </p:nvSpPr>
        <p:spPr/>
        <p:txBody>
          <a:bodyPr/>
          <a:lstStyle>
            <a:lvl1pPr>
              <a:defRPr/>
            </a:lvl1pPr>
          </a:lstStyle>
          <a:p>
            <a:pPr>
              <a:defRPr/>
            </a:pPr>
            <a:endParaRPr lang="tr-TR" altLang="en-US"/>
          </a:p>
        </p:txBody>
      </p:sp>
      <p:sp>
        <p:nvSpPr>
          <p:cNvPr id="13" name="Slayt Numarası Yer Tutucusu 28"/>
          <p:cNvSpPr>
            <a:spLocks noGrp="1"/>
          </p:cNvSpPr>
          <p:nvPr>
            <p:ph type="sldNum" sz="quarter" idx="12"/>
          </p:nvPr>
        </p:nvSpPr>
        <p:spPr/>
        <p:txBody>
          <a:bodyPr/>
          <a:lstStyle>
            <a:lvl1pPr>
              <a:defRPr/>
            </a:lvl1pPr>
          </a:lstStyle>
          <a:p>
            <a:pPr>
              <a:defRPr/>
            </a:pPr>
            <a:fld id="{CD7465EC-3E8E-4C97-8D42-BB2B4C31286A}" type="slidenum">
              <a:rPr lang="tr-TR" altLang="en-US"/>
              <a:pPr>
                <a:defRPr/>
              </a:pPr>
              <a:t>‹#›</a:t>
            </a:fld>
            <a:endParaRPr lang="tr-T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756467A5-5B22-4DF5-BE40-1E9D1665688D}" type="slidenum">
              <a:rPr lang="tr-TR" altLang="en-US"/>
              <a:pPr>
                <a:defRPr/>
              </a:pPr>
              <a:t>‹#›</a:t>
            </a:fld>
            <a:endParaRPr lang="tr-T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1"/>
            <a:ext cx="2011680" cy="5851525"/>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914400" y="274640"/>
            <a:ext cx="55626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6058F56D-329A-4ED5-B751-AF0D47BE459D}" type="slidenum">
              <a:rPr lang="tr-TR" altLang="en-US"/>
              <a:pPr>
                <a:defRPr/>
              </a:pPr>
              <a:t>‹#›</a:t>
            </a:fld>
            <a:endParaRPr lang="tr-TR"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785F403-4DC9-48F4-ACA9-D26C56C3AD59}"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DDCA6ED-5FBD-49B3-8581-5B113EF0BEE1}"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A4DC050-E27A-4F52-8764-DF75DD314376}" type="slidenum">
              <a:rPr lang="en-US" altLang="en-US"/>
              <a:pPr>
                <a:defRPr/>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3561C38-E6B9-428C-89B5-4E5A975A7517}"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1281B510-AD04-46B6-9729-E51420DB5E4B}" type="slidenum">
              <a:rPr lang="en-US" altLang="en-US"/>
              <a:pPr>
                <a:defRPr/>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3EF96316-47C4-4A89-A18D-D15BACDB1421}" type="slidenum">
              <a:rPr lang="en-US" altLang="en-US"/>
              <a:pPr>
                <a:defRPr/>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1BA38914-3EAF-4846-B16E-BEDDE9DEA025}" type="slidenum">
              <a:rPr lang="en-US" altLang="en-US"/>
              <a:pPr>
                <a:defRPr/>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98AEE15-B276-40DC-81FD-FBB09E35913A}"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8" name="İçerik Yer Tutucusu 7"/>
          <p:cNvSpPr>
            <a:spLocks noGrp="1"/>
          </p:cNvSpPr>
          <p:nvPr>
            <p:ph sz="quarter" idx="1"/>
          </p:nvPr>
        </p:nvSpPr>
        <p:spPr>
          <a:xfrm>
            <a:off x="914400" y="1447800"/>
            <a:ext cx="777240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69C5A81F-03FE-410E-94C1-12BF42B254D9}" type="slidenum">
              <a:rPr lang="tr-TR" altLang="en-US"/>
              <a:pPr>
                <a:defRPr/>
              </a:pPr>
              <a:t>‹#›</a:t>
            </a:fld>
            <a:endParaRPr lang="tr-TR"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a:t>Resim eklemek için simgeyi tıklatın</a:t>
            </a:r>
            <a:endParaRPr lang="en-US"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5939E90-4C92-4876-BBB1-6DF0F0985880}" type="slidenum">
              <a:rPr lang="en-US" altLang="en-US"/>
              <a:pPr>
                <a:defRPr/>
              </a:pPr>
              <a:t>‹#›</a:t>
            </a:fld>
            <a:endParaRPr lang="en-US"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B4576A9-425B-4CA2-BBB3-D6825CBB9990}" type="slidenum">
              <a:rPr lang="en-US" altLang="en-US"/>
              <a:pPr>
                <a:defRPr/>
              </a:pPr>
              <a:t>‹#›</a:t>
            </a:fld>
            <a:endParaRPr lang="en-US"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15100" y="609600"/>
            <a:ext cx="1943100" cy="5486400"/>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685800" y="609600"/>
            <a:ext cx="56769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57EC929-4ECE-4123-8FF6-424C0159078F}"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Dikdörtgen 9"/>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Yuvarlatılmış Dikdörtgen 10"/>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Dikdörtgen 11"/>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4"/>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Dikdörtgen 15"/>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722313" y="952500"/>
            <a:ext cx="7772400" cy="1362075"/>
          </a:xfrm>
        </p:spPr>
        <p:txBody>
          <a:bodyPr/>
          <a:lstStyle>
            <a:lvl1pPr algn="l">
              <a:buNone/>
              <a:defRPr sz="4000" b="0" cap="none"/>
            </a:lvl1pPr>
          </a:lstStyle>
          <a:p>
            <a:r>
              <a:rPr lang="tr-TR"/>
              <a:t>Asıl başlık stili için tıklatın</a:t>
            </a:r>
            <a:endParaRPr lang="en-US"/>
          </a:p>
        </p:txBody>
      </p:sp>
      <p:sp>
        <p:nvSpPr>
          <p:cNvPr id="3" name="Metin Yer Tutucusu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9" name="Veri Yer Tutucusu 3"/>
          <p:cNvSpPr>
            <a:spLocks noGrp="1"/>
          </p:cNvSpPr>
          <p:nvPr>
            <p:ph type="dt" sz="half" idx="10"/>
          </p:nvPr>
        </p:nvSpPr>
        <p:spPr/>
        <p:txBody>
          <a:bodyPr/>
          <a:lstStyle>
            <a:lvl1pPr>
              <a:defRPr/>
            </a:lvl1pPr>
          </a:lstStyle>
          <a:p>
            <a:pPr>
              <a:defRPr/>
            </a:pPr>
            <a:endParaRPr lang="tr-TR" altLang="en-US"/>
          </a:p>
        </p:txBody>
      </p:sp>
      <p:sp>
        <p:nvSpPr>
          <p:cNvPr id="10" name="Altbilgi Yer Tutucusu 4"/>
          <p:cNvSpPr>
            <a:spLocks noGrp="1"/>
          </p:cNvSpPr>
          <p:nvPr>
            <p:ph type="ftr" sz="quarter" idx="11"/>
          </p:nvPr>
        </p:nvSpPr>
        <p:spPr>
          <a:xfrm>
            <a:off x="800100" y="6172200"/>
            <a:ext cx="4000500" cy="457200"/>
          </a:xfrm>
        </p:spPr>
        <p:txBody>
          <a:bodyPr/>
          <a:lstStyle>
            <a:lvl1pPr>
              <a:defRPr/>
            </a:lvl1pPr>
          </a:lstStyle>
          <a:p>
            <a:pPr>
              <a:defRPr/>
            </a:pPr>
            <a:endParaRPr lang="tr-TR" altLang="en-US"/>
          </a:p>
        </p:txBody>
      </p:sp>
      <p:sp>
        <p:nvSpPr>
          <p:cNvPr id="11" name="Slayt Numarası Yer Tutucusu 5"/>
          <p:cNvSpPr>
            <a:spLocks noGrp="1"/>
          </p:cNvSpPr>
          <p:nvPr>
            <p:ph type="sldNum" sz="quarter" idx="12"/>
          </p:nvPr>
        </p:nvSpPr>
        <p:spPr>
          <a:xfrm>
            <a:off x="146050" y="6208713"/>
            <a:ext cx="457200" cy="457200"/>
          </a:xfrm>
        </p:spPr>
        <p:txBody>
          <a:bodyPr/>
          <a:lstStyle>
            <a:lvl1pPr>
              <a:defRPr/>
            </a:lvl1pPr>
          </a:lstStyle>
          <a:p>
            <a:pPr>
              <a:defRPr/>
            </a:pPr>
            <a:fld id="{2DEF4FC9-6206-43B5-8302-DDCB70A73906}" type="slidenum">
              <a:rPr lang="tr-TR" altLang="en-US"/>
              <a:pPr>
                <a:defRPr/>
              </a:pPr>
              <a:t>‹#›</a:t>
            </a:fld>
            <a:endParaRPr lang="tr-T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9" name="İçerik Yer Tutucusu 8"/>
          <p:cNvSpPr>
            <a:spLocks noGrp="1"/>
          </p:cNvSpPr>
          <p:nvPr>
            <p:ph sz="quarter" idx="1"/>
          </p:nvPr>
        </p:nvSpPr>
        <p:spPr>
          <a:xfrm>
            <a:off x="914400" y="1447800"/>
            <a:ext cx="374904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1" name="İçerik Yer Tutucusu 10"/>
          <p:cNvSpPr>
            <a:spLocks noGrp="1"/>
          </p:cNvSpPr>
          <p:nvPr>
            <p:ph sz="quarter" idx="2"/>
          </p:nvPr>
        </p:nvSpPr>
        <p:spPr>
          <a:xfrm>
            <a:off x="4933950" y="1447800"/>
            <a:ext cx="374904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13"/>
          <p:cNvSpPr>
            <a:spLocks noGrp="1"/>
          </p:cNvSpPr>
          <p:nvPr>
            <p:ph type="dt" sz="half" idx="10"/>
          </p:nvPr>
        </p:nvSpPr>
        <p:spPr/>
        <p:txBody>
          <a:bodyPr/>
          <a:lstStyle>
            <a:lvl1pPr>
              <a:defRPr/>
            </a:lvl1pPr>
          </a:lstStyle>
          <a:p>
            <a:pPr>
              <a:defRPr/>
            </a:pPr>
            <a:endParaRPr lang="tr-TR" altLang="en-US"/>
          </a:p>
        </p:txBody>
      </p:sp>
      <p:sp>
        <p:nvSpPr>
          <p:cNvPr id="6" name="Altbilgi Yer Tutucusu 2"/>
          <p:cNvSpPr>
            <a:spLocks noGrp="1"/>
          </p:cNvSpPr>
          <p:nvPr>
            <p:ph type="ftr" sz="quarter" idx="11"/>
          </p:nvPr>
        </p:nvSpPr>
        <p:spPr/>
        <p:txBody>
          <a:bodyPr/>
          <a:lstStyle>
            <a:lvl1pPr>
              <a:defRPr/>
            </a:lvl1pPr>
          </a:lstStyle>
          <a:p>
            <a:pPr>
              <a:defRPr/>
            </a:pPr>
            <a:endParaRPr lang="tr-TR" altLang="en-US"/>
          </a:p>
        </p:txBody>
      </p:sp>
      <p:sp>
        <p:nvSpPr>
          <p:cNvPr id="7" name="Slayt Numarası Yer Tutucusu 22"/>
          <p:cNvSpPr>
            <a:spLocks noGrp="1"/>
          </p:cNvSpPr>
          <p:nvPr>
            <p:ph type="sldNum" sz="quarter" idx="12"/>
          </p:nvPr>
        </p:nvSpPr>
        <p:spPr/>
        <p:txBody>
          <a:bodyPr/>
          <a:lstStyle>
            <a:lvl1pPr>
              <a:defRPr/>
            </a:lvl1pPr>
          </a:lstStyle>
          <a:p>
            <a:pPr>
              <a:defRPr/>
            </a:pPr>
            <a:fld id="{8B3173E4-9DBC-4F40-84D4-D8814BD0D75F}" type="slidenum">
              <a:rPr lang="tr-TR" altLang="en-US"/>
              <a:pPr>
                <a:defRPr/>
              </a:pPr>
              <a:t>‹#›</a:t>
            </a:fld>
            <a:endParaRPr lang="tr-T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3050"/>
            <a:ext cx="7772400" cy="1143000"/>
          </a:xfrm>
        </p:spPr>
        <p:txBody>
          <a:bodyPr/>
          <a:lstStyle>
            <a:lvl1pPr>
              <a:defRPr/>
            </a:lvl1pPr>
          </a:lstStyle>
          <a:p>
            <a:r>
              <a:rPr lang="tr-TR"/>
              <a:t>Asıl başlık stili için tıklatın</a:t>
            </a:r>
            <a:endParaRPr lang="en-US"/>
          </a:p>
        </p:txBody>
      </p:sp>
      <p:sp>
        <p:nvSpPr>
          <p:cNvPr id="3" name="Metin Yer Tutucusu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Metin Yer Tutucusu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11" name="İçerik Yer Tutucusu 10"/>
          <p:cNvSpPr>
            <a:spLocks noGrp="1"/>
          </p:cNvSpPr>
          <p:nvPr>
            <p:ph sz="half" idx="2"/>
          </p:nvPr>
        </p:nvSpPr>
        <p:spPr>
          <a:xfrm>
            <a:off x="914400" y="2247900"/>
            <a:ext cx="3733800" cy="3886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3" name="İçerik Yer Tutucusu 12"/>
          <p:cNvSpPr>
            <a:spLocks noGrp="1"/>
          </p:cNvSpPr>
          <p:nvPr>
            <p:ph sz="half" idx="4"/>
          </p:nvPr>
        </p:nvSpPr>
        <p:spPr>
          <a:xfrm>
            <a:off x="4953000" y="2247900"/>
            <a:ext cx="3733800" cy="3886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13"/>
          <p:cNvSpPr>
            <a:spLocks noGrp="1"/>
          </p:cNvSpPr>
          <p:nvPr>
            <p:ph type="dt" sz="half" idx="10"/>
          </p:nvPr>
        </p:nvSpPr>
        <p:spPr/>
        <p:txBody>
          <a:bodyPr/>
          <a:lstStyle>
            <a:lvl1pPr>
              <a:defRPr/>
            </a:lvl1pPr>
          </a:lstStyle>
          <a:p>
            <a:pPr>
              <a:defRPr/>
            </a:pPr>
            <a:endParaRPr lang="tr-TR" altLang="en-US"/>
          </a:p>
        </p:txBody>
      </p:sp>
      <p:sp>
        <p:nvSpPr>
          <p:cNvPr id="8" name="Altbilgi Yer Tutucusu 2"/>
          <p:cNvSpPr>
            <a:spLocks noGrp="1"/>
          </p:cNvSpPr>
          <p:nvPr>
            <p:ph type="ftr" sz="quarter" idx="11"/>
          </p:nvPr>
        </p:nvSpPr>
        <p:spPr/>
        <p:txBody>
          <a:bodyPr/>
          <a:lstStyle>
            <a:lvl1pPr>
              <a:defRPr/>
            </a:lvl1pPr>
          </a:lstStyle>
          <a:p>
            <a:pPr>
              <a:defRPr/>
            </a:pPr>
            <a:endParaRPr lang="tr-TR" altLang="en-US"/>
          </a:p>
        </p:txBody>
      </p:sp>
      <p:sp>
        <p:nvSpPr>
          <p:cNvPr id="9" name="Slayt Numarası Yer Tutucusu 22"/>
          <p:cNvSpPr>
            <a:spLocks noGrp="1"/>
          </p:cNvSpPr>
          <p:nvPr>
            <p:ph type="sldNum" sz="quarter" idx="12"/>
          </p:nvPr>
        </p:nvSpPr>
        <p:spPr/>
        <p:txBody>
          <a:bodyPr/>
          <a:lstStyle>
            <a:lvl1pPr>
              <a:defRPr/>
            </a:lvl1pPr>
          </a:lstStyle>
          <a:p>
            <a:pPr>
              <a:defRPr/>
            </a:pPr>
            <a:fld id="{92316968-C042-4212-8801-FADB7A96DA69}" type="slidenum">
              <a:rPr lang="tr-TR" altLang="en-US"/>
              <a:pPr>
                <a:defRPr/>
              </a:pPr>
              <a:t>‹#›</a:t>
            </a:fld>
            <a:endParaRPr lang="tr-T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Veri Yer Tutucusu 13"/>
          <p:cNvSpPr>
            <a:spLocks noGrp="1"/>
          </p:cNvSpPr>
          <p:nvPr>
            <p:ph type="dt" sz="half" idx="10"/>
          </p:nvPr>
        </p:nvSpPr>
        <p:spPr/>
        <p:txBody>
          <a:bodyPr/>
          <a:lstStyle>
            <a:lvl1pPr>
              <a:defRPr/>
            </a:lvl1pPr>
          </a:lstStyle>
          <a:p>
            <a:pPr>
              <a:defRPr/>
            </a:pPr>
            <a:endParaRPr lang="tr-TR" altLang="en-US"/>
          </a:p>
        </p:txBody>
      </p:sp>
      <p:sp>
        <p:nvSpPr>
          <p:cNvPr id="4" name="Altbilgi Yer Tutucusu 2"/>
          <p:cNvSpPr>
            <a:spLocks noGrp="1"/>
          </p:cNvSpPr>
          <p:nvPr>
            <p:ph type="ftr" sz="quarter" idx="11"/>
          </p:nvPr>
        </p:nvSpPr>
        <p:spPr/>
        <p:txBody>
          <a:bodyPr/>
          <a:lstStyle>
            <a:lvl1pPr>
              <a:defRPr/>
            </a:lvl1pPr>
          </a:lstStyle>
          <a:p>
            <a:pPr>
              <a:defRPr/>
            </a:pPr>
            <a:endParaRPr lang="tr-TR" altLang="en-US"/>
          </a:p>
        </p:txBody>
      </p:sp>
      <p:sp>
        <p:nvSpPr>
          <p:cNvPr id="5" name="Slayt Numarası Yer Tutucusu 22"/>
          <p:cNvSpPr>
            <a:spLocks noGrp="1"/>
          </p:cNvSpPr>
          <p:nvPr>
            <p:ph type="sldNum" sz="quarter" idx="12"/>
          </p:nvPr>
        </p:nvSpPr>
        <p:spPr/>
        <p:txBody>
          <a:bodyPr/>
          <a:lstStyle>
            <a:lvl1pPr>
              <a:defRPr/>
            </a:lvl1pPr>
          </a:lstStyle>
          <a:p>
            <a:pPr>
              <a:defRPr/>
            </a:pPr>
            <a:fld id="{8E87BE44-F3FB-4367-9EE7-9B7001835513}" type="slidenum">
              <a:rPr lang="tr-TR" altLang="en-US"/>
              <a:pPr>
                <a:defRPr/>
              </a:pPr>
              <a:t>‹#›</a:t>
            </a:fld>
            <a:endParaRPr lang="tr-T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3"/>
          <p:cNvSpPr>
            <a:spLocks noGrp="1"/>
          </p:cNvSpPr>
          <p:nvPr>
            <p:ph type="dt" sz="half" idx="10"/>
          </p:nvPr>
        </p:nvSpPr>
        <p:spPr/>
        <p:txBody>
          <a:bodyPr/>
          <a:lstStyle>
            <a:lvl1pPr>
              <a:defRPr/>
            </a:lvl1pPr>
          </a:lstStyle>
          <a:p>
            <a:pPr>
              <a:defRPr/>
            </a:pPr>
            <a:endParaRPr lang="tr-TR" altLang="en-US"/>
          </a:p>
        </p:txBody>
      </p:sp>
      <p:sp>
        <p:nvSpPr>
          <p:cNvPr id="3" name="Altbilgi Yer Tutucusu 2"/>
          <p:cNvSpPr>
            <a:spLocks noGrp="1"/>
          </p:cNvSpPr>
          <p:nvPr>
            <p:ph type="ftr" sz="quarter" idx="11"/>
          </p:nvPr>
        </p:nvSpPr>
        <p:spPr/>
        <p:txBody>
          <a:bodyPr/>
          <a:lstStyle>
            <a:lvl1pPr>
              <a:defRPr/>
            </a:lvl1pPr>
          </a:lstStyle>
          <a:p>
            <a:pPr>
              <a:defRPr/>
            </a:pPr>
            <a:endParaRPr lang="tr-TR" altLang="en-US"/>
          </a:p>
        </p:txBody>
      </p:sp>
      <p:sp>
        <p:nvSpPr>
          <p:cNvPr id="4" name="Slayt Numarası Yer Tutucusu 22"/>
          <p:cNvSpPr>
            <a:spLocks noGrp="1"/>
          </p:cNvSpPr>
          <p:nvPr>
            <p:ph type="sldNum" sz="quarter" idx="12"/>
          </p:nvPr>
        </p:nvSpPr>
        <p:spPr/>
        <p:txBody>
          <a:bodyPr/>
          <a:lstStyle>
            <a:lvl1pPr>
              <a:defRPr/>
            </a:lvl1pPr>
          </a:lstStyle>
          <a:p>
            <a:pPr>
              <a:defRPr/>
            </a:pPr>
            <a:fld id="{78D4CAC9-0376-4BAE-AF67-BD45E870CE73}" type="slidenum">
              <a:rPr lang="tr-TR" altLang="en-US"/>
              <a:pPr>
                <a:defRPr/>
              </a:pPr>
              <a:t>‹#›</a:t>
            </a:fld>
            <a:endParaRPr lang="tr-T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Dikdörtgen 9"/>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Yuvarlatılmış Dikdörtgen 10"/>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914400" y="273050"/>
            <a:ext cx="7772400" cy="1143000"/>
          </a:xfrm>
        </p:spPr>
        <p:txBody>
          <a:bodyPr/>
          <a:lstStyle>
            <a:lvl1pPr algn="l">
              <a:buNone/>
              <a:defRPr sz="4000" b="0"/>
            </a:lvl1pPr>
          </a:lstStyle>
          <a:p>
            <a:r>
              <a:rPr lang="tr-TR"/>
              <a:t>Asıl başlık stili için tıklatın</a:t>
            </a:r>
            <a:endParaRPr lang="en-US"/>
          </a:p>
        </p:txBody>
      </p:sp>
      <p:sp>
        <p:nvSpPr>
          <p:cNvPr id="3" name="Metin Yer Tutucus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tr-TR"/>
              <a:t>Asıl metin stillerini düzenlemek için tıklatın</a:t>
            </a:r>
          </a:p>
        </p:txBody>
      </p:sp>
      <p:sp>
        <p:nvSpPr>
          <p:cNvPr id="11" name="İçerik Yer Tutucusu 10"/>
          <p:cNvSpPr>
            <a:spLocks noGrp="1"/>
          </p:cNvSpPr>
          <p:nvPr>
            <p:ph sz="quarter" idx="1"/>
          </p:nvPr>
        </p:nvSpPr>
        <p:spPr>
          <a:xfrm>
            <a:off x="2971800" y="1600200"/>
            <a:ext cx="5715000" cy="4495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4"/>
          <p:cNvSpPr>
            <a:spLocks noGrp="1"/>
          </p:cNvSpPr>
          <p:nvPr>
            <p:ph type="dt" sz="half" idx="10"/>
          </p:nvPr>
        </p:nvSpPr>
        <p:spPr/>
        <p:txBody>
          <a:bodyPr/>
          <a:lstStyle>
            <a:lvl1pPr>
              <a:defRPr/>
            </a:lvl1pPr>
          </a:lstStyle>
          <a:p>
            <a:pPr>
              <a:defRPr/>
            </a:pPr>
            <a:endParaRPr lang="tr-TR" altLang="en-US"/>
          </a:p>
        </p:txBody>
      </p:sp>
      <p:sp>
        <p:nvSpPr>
          <p:cNvPr id="8" name="Altbilgi Yer Tutucusu 5"/>
          <p:cNvSpPr>
            <a:spLocks noGrp="1"/>
          </p:cNvSpPr>
          <p:nvPr>
            <p:ph type="ftr" sz="quarter" idx="11"/>
          </p:nvPr>
        </p:nvSpPr>
        <p:spPr/>
        <p:txBody>
          <a:bodyPr/>
          <a:lstStyle>
            <a:lvl1pPr>
              <a:defRPr/>
            </a:lvl1pPr>
          </a:lstStyle>
          <a:p>
            <a:pPr>
              <a:defRPr/>
            </a:pPr>
            <a:endParaRPr lang="tr-TR" altLang="en-US"/>
          </a:p>
        </p:txBody>
      </p:sp>
      <p:sp>
        <p:nvSpPr>
          <p:cNvPr id="9" name="Slayt Numarası Yer Tutucusu 6"/>
          <p:cNvSpPr>
            <a:spLocks noGrp="1"/>
          </p:cNvSpPr>
          <p:nvPr>
            <p:ph type="sldNum" sz="quarter" idx="12"/>
          </p:nvPr>
        </p:nvSpPr>
        <p:spPr/>
        <p:txBody>
          <a:bodyPr/>
          <a:lstStyle>
            <a:lvl1pPr>
              <a:defRPr/>
            </a:lvl1pPr>
          </a:lstStyle>
          <a:p>
            <a:pPr>
              <a:defRPr/>
            </a:pPr>
            <a:fld id="{D96D4F36-35E8-4FAE-81FD-BBFE32CA0398}" type="slidenum">
              <a:rPr lang="tr-TR" altLang="en-US"/>
              <a:pPr>
                <a:defRPr/>
              </a:pPr>
              <a:t>‹#›</a:t>
            </a:fld>
            <a:endParaRPr lang="tr-T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Dikdörtgen 9"/>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Dikdörtgen 10"/>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1"/>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914400" y="4900550"/>
            <a:ext cx="7315200" cy="522288"/>
          </a:xfrm>
        </p:spPr>
        <p:txBody>
          <a:bodyPr anchor="ctr">
            <a:noAutofit/>
          </a:bodyPr>
          <a:lstStyle>
            <a:lvl1pPr algn="l">
              <a:buNone/>
              <a:defRPr sz="2800" b="0"/>
            </a:lvl1pPr>
          </a:lstStyle>
          <a:p>
            <a:r>
              <a:rPr lang="tr-TR"/>
              <a:t>Asıl başlık stili için tıklatın</a:t>
            </a:r>
            <a:endParaRPr lang="en-US"/>
          </a:p>
        </p:txBody>
      </p:sp>
      <p:sp>
        <p:nvSpPr>
          <p:cNvPr id="4" name="Metin Yer Tutucus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Resim Yer Tutucus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tr-TR" noProof="0"/>
              <a:t>Resim eklemek için simgeyi tıklatın</a:t>
            </a:r>
            <a:endParaRPr lang="en-US" noProof="0" dirty="0"/>
          </a:p>
        </p:txBody>
      </p:sp>
      <p:sp>
        <p:nvSpPr>
          <p:cNvPr id="8" name="Veri Yer Tutucusu 4"/>
          <p:cNvSpPr>
            <a:spLocks noGrp="1"/>
          </p:cNvSpPr>
          <p:nvPr>
            <p:ph type="dt" sz="half" idx="10"/>
          </p:nvPr>
        </p:nvSpPr>
        <p:spPr/>
        <p:txBody>
          <a:bodyPr/>
          <a:lstStyle>
            <a:lvl1pPr>
              <a:defRPr/>
            </a:lvl1pPr>
          </a:lstStyle>
          <a:p>
            <a:pPr>
              <a:defRPr/>
            </a:pPr>
            <a:endParaRPr lang="tr-TR" altLang="en-US"/>
          </a:p>
        </p:txBody>
      </p:sp>
      <p:sp>
        <p:nvSpPr>
          <p:cNvPr id="9" name="Altbilgi Yer Tutucusu 5"/>
          <p:cNvSpPr>
            <a:spLocks noGrp="1"/>
          </p:cNvSpPr>
          <p:nvPr>
            <p:ph type="ftr" sz="quarter" idx="11"/>
          </p:nvPr>
        </p:nvSpPr>
        <p:spPr>
          <a:xfrm>
            <a:off x="914400" y="6172200"/>
            <a:ext cx="3886200" cy="457200"/>
          </a:xfrm>
        </p:spPr>
        <p:txBody>
          <a:bodyPr/>
          <a:lstStyle>
            <a:lvl1pPr>
              <a:defRPr/>
            </a:lvl1pPr>
          </a:lstStyle>
          <a:p>
            <a:pPr>
              <a:defRPr/>
            </a:pPr>
            <a:endParaRPr lang="tr-TR" altLang="en-US"/>
          </a:p>
        </p:txBody>
      </p:sp>
      <p:sp>
        <p:nvSpPr>
          <p:cNvPr id="10" name="Slayt Numarası Yer Tutucusu 6"/>
          <p:cNvSpPr>
            <a:spLocks noGrp="1"/>
          </p:cNvSpPr>
          <p:nvPr>
            <p:ph type="sldNum" sz="quarter" idx="12"/>
          </p:nvPr>
        </p:nvSpPr>
        <p:spPr>
          <a:xfrm>
            <a:off x="146050" y="6208713"/>
            <a:ext cx="457200" cy="457200"/>
          </a:xfrm>
        </p:spPr>
        <p:txBody>
          <a:bodyPr/>
          <a:lstStyle>
            <a:lvl1pPr>
              <a:defRPr/>
            </a:lvl1pPr>
          </a:lstStyle>
          <a:p>
            <a:pPr>
              <a:defRPr/>
            </a:pPr>
            <a:fld id="{7DC468CB-61DA-4B73-B9D7-47234DB05949}" type="slidenum">
              <a:rPr lang="tr-TR" altLang="en-US"/>
              <a:pPr>
                <a:defRPr/>
              </a:pPr>
              <a:t>‹#›</a:t>
            </a:fld>
            <a:endParaRPr lang="tr-T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Dikdörtgen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Yuvarlatılmış Dikdörtgen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Başlık Yer Tutucusu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tr-TR" altLang="en-US"/>
              <a:t>Asıl başlık stili için tıklatın</a:t>
            </a:r>
            <a:endParaRPr lang="en-US" altLang="en-US"/>
          </a:p>
        </p:txBody>
      </p:sp>
      <p:sp>
        <p:nvSpPr>
          <p:cNvPr id="1029" name="Metin Yer Tutucusu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en-US"/>
              <a:t>Asıl metin stillerini düzenlemek için tıklatın</a:t>
            </a:r>
          </a:p>
          <a:p>
            <a:pPr lvl="1"/>
            <a:r>
              <a:rPr lang="tr-TR" altLang="en-US"/>
              <a:t>İkinci düzey</a:t>
            </a:r>
          </a:p>
          <a:p>
            <a:pPr lvl="2"/>
            <a:r>
              <a:rPr lang="tr-TR" altLang="en-US"/>
              <a:t>Üçüncü düzey</a:t>
            </a:r>
          </a:p>
          <a:p>
            <a:pPr lvl="3"/>
            <a:r>
              <a:rPr lang="tr-TR" altLang="en-US"/>
              <a:t>Dördüncü düzey</a:t>
            </a:r>
          </a:p>
          <a:p>
            <a:pPr lvl="4"/>
            <a:r>
              <a:rPr lang="tr-TR" altLang="en-US"/>
              <a:t>Beşinci düzey</a:t>
            </a:r>
            <a:endParaRPr lang="en-US" altLang="en-US"/>
          </a:p>
        </p:txBody>
      </p:sp>
      <p:sp>
        <p:nvSpPr>
          <p:cNvPr id="14" name="Veri Yer Tutucus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tr-TR" altLang="en-US"/>
          </a:p>
        </p:txBody>
      </p:sp>
      <p:sp>
        <p:nvSpPr>
          <p:cNvPr id="3" name="Altbilgi Yer Tutucusu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tr-TR" altLang="en-US"/>
          </a:p>
        </p:txBody>
      </p:sp>
      <p:sp>
        <p:nvSpPr>
          <p:cNvPr id="23" name="Slayt Numarası Yer Tutucusu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itchFamily="34" charset="0"/>
              </a:defRPr>
            </a:lvl1pPr>
          </a:lstStyle>
          <a:p>
            <a:pPr>
              <a:defRPr/>
            </a:pPr>
            <a:fld id="{FA522862-7600-4401-BD65-83334E710F62}" type="slidenum">
              <a:rPr lang="tr-TR" altLang="en-US"/>
              <a:pPr>
                <a:defRPr/>
              </a:pPr>
              <a:t>‹#›</a:t>
            </a:fld>
            <a:endParaRPr lang="tr-TR" altLang="en-US"/>
          </a:p>
        </p:txBody>
      </p:sp>
    </p:spTree>
  </p:cSld>
  <p:clrMap bg1="lt1" tx1="dk1" bg2="lt2" tx2="dk2" accent1="accent1" accent2="accent2" accent3="accent3" accent4="accent4" accent5="accent5" accent6="accent6" hlink="hlink" folHlink="folHlink"/>
  <p:sldLayoutIdLst>
    <p:sldLayoutId id="2147484409" r:id="rId1"/>
    <p:sldLayoutId id="2147484391" r:id="rId2"/>
    <p:sldLayoutId id="2147484410" r:id="rId3"/>
    <p:sldLayoutId id="2147484392" r:id="rId4"/>
    <p:sldLayoutId id="2147484393" r:id="rId5"/>
    <p:sldLayoutId id="2147484394" r:id="rId6"/>
    <p:sldLayoutId id="2147484395" r:id="rId7"/>
    <p:sldLayoutId id="2147484411" r:id="rId8"/>
    <p:sldLayoutId id="2147484412" r:id="rId9"/>
    <p:sldLayoutId id="2147484396" r:id="rId10"/>
    <p:sldLayoutId id="2147484397"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FFAAAA"/>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FF0000"/>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FF0000"/>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en-US"/>
              <a:t>Asıl başlık stili için tıklatın</a:t>
            </a:r>
            <a:endParaRPr lang="en-US" altLang="en-US"/>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en-US"/>
              <a:t>Asıl metin stillerini düzenlemek için tıklatın</a:t>
            </a:r>
          </a:p>
          <a:p>
            <a:pPr lvl="1"/>
            <a:r>
              <a:rPr lang="tr-TR" altLang="en-US"/>
              <a:t>İkinci düzey</a:t>
            </a:r>
          </a:p>
          <a:p>
            <a:pPr lvl="2"/>
            <a:r>
              <a:rPr lang="tr-TR" altLang="en-US"/>
              <a:t>Üçüncü düzey</a:t>
            </a:r>
          </a:p>
          <a:p>
            <a:pPr lvl="3"/>
            <a:r>
              <a:rPr lang="tr-TR" altLang="en-US"/>
              <a:t>Dördüncü düzey</a:t>
            </a:r>
          </a:p>
          <a:p>
            <a:pPr lvl="4"/>
            <a:r>
              <a:rPr lang="tr-TR" altLang="en-US"/>
              <a:t>Beşinci düzey</a:t>
            </a:r>
            <a:endParaRPr lang="en-US" altLang="en-US"/>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defRPr>
            </a:lvl1pPr>
          </a:lstStyle>
          <a:p>
            <a:pPr>
              <a:defRPr/>
            </a:pPr>
            <a:r>
              <a:rPr lang="tr-TR" altLang="en-US"/>
              <a:t>30.Haziran.2015</a:t>
            </a: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78E7F399-7B9B-417C-96CC-58C15147676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 id="2147484406" r:id="rId9"/>
    <p:sldLayoutId id="2147484407" r:id="rId10"/>
    <p:sldLayoutId id="2147484408"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a:extLst>
              <a:ext uri="{FF2B5EF4-FFF2-40B4-BE49-F238E27FC236}">
                <a16:creationId xmlns:a16="http://schemas.microsoft.com/office/drawing/2014/main" id="{357E94B5-E21D-666F-295A-60C4E41FB0B4}"/>
              </a:ext>
            </a:extLst>
          </p:cNvPr>
          <p:cNvSpPr>
            <a:spLocks noGrp="1"/>
          </p:cNvSpPr>
          <p:nvPr>
            <p:ph type="subTitle" idx="1"/>
          </p:nvPr>
        </p:nvSpPr>
        <p:spPr>
          <a:xfrm>
            <a:off x="1295400" y="3629000"/>
            <a:ext cx="6400800" cy="664096"/>
          </a:xfrm>
        </p:spPr>
        <p:txBody>
          <a:bodyPr/>
          <a:lstStyle/>
          <a:p>
            <a:r>
              <a:rPr lang="tr-TR" sz="2800" dirty="0"/>
              <a:t>Doç. Dr. Hulusi ALP</a:t>
            </a:r>
          </a:p>
          <a:p>
            <a:endParaRPr lang="tr-TR" dirty="0">
              <a:solidFill>
                <a:schemeClr val="tx1"/>
              </a:solidFill>
            </a:endParaRPr>
          </a:p>
        </p:txBody>
      </p:sp>
      <p:sp>
        <p:nvSpPr>
          <p:cNvPr id="3" name="Başlık 2">
            <a:extLst>
              <a:ext uri="{FF2B5EF4-FFF2-40B4-BE49-F238E27FC236}">
                <a16:creationId xmlns:a16="http://schemas.microsoft.com/office/drawing/2014/main" id="{6FFA97BF-EBED-38C4-B0DC-20DC61D62D21}"/>
              </a:ext>
            </a:extLst>
          </p:cNvPr>
          <p:cNvSpPr>
            <a:spLocks noGrp="1"/>
          </p:cNvSpPr>
          <p:nvPr>
            <p:ph type="ctrTitle"/>
          </p:nvPr>
        </p:nvSpPr>
        <p:spPr/>
        <p:txBody>
          <a:bodyPr/>
          <a:lstStyle/>
          <a:p>
            <a:r>
              <a:rPr lang="tr-TR" dirty="0"/>
              <a:t>UYARLANMIŞ EĞİTSEL OYUNLAR</a:t>
            </a:r>
          </a:p>
        </p:txBody>
      </p:sp>
      <p:pic>
        <p:nvPicPr>
          <p:cNvPr id="4" name="Resim 1">
            <a:extLst>
              <a:ext uri="{FF2B5EF4-FFF2-40B4-BE49-F238E27FC236}">
                <a16:creationId xmlns:a16="http://schemas.microsoft.com/office/drawing/2014/main" id="{4EE6BCFB-7918-0E68-11F4-4BF1B195F3A9}"/>
              </a:ext>
            </a:extLst>
          </p:cNvPr>
          <p:cNvPicPr>
            <a:picLocks noChangeAspect="1"/>
          </p:cNvPicPr>
          <p:nvPr/>
        </p:nvPicPr>
        <p:blipFill>
          <a:blip r:embed="rId2"/>
          <a:srcRect/>
          <a:stretch>
            <a:fillRect/>
          </a:stretch>
        </p:blipFill>
        <p:spPr bwMode="auto">
          <a:xfrm>
            <a:off x="7524328" y="188640"/>
            <a:ext cx="1162472" cy="504825"/>
          </a:xfrm>
          <a:prstGeom prst="rect">
            <a:avLst/>
          </a:prstGeom>
          <a:noFill/>
          <a:ln w="9525">
            <a:noFill/>
            <a:miter lim="800000"/>
            <a:headEnd/>
            <a:tailEnd/>
          </a:ln>
        </p:spPr>
      </p:pic>
    </p:spTree>
    <p:extLst>
      <p:ext uri="{BB962C8B-B14F-4D97-AF65-F5344CB8AC3E}">
        <p14:creationId xmlns:p14="http://schemas.microsoft.com/office/powerpoint/2010/main" val="2717256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8A0FF-30FC-33B1-0EAB-17A23FE3DB5E}"/>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A93E9D0-FF7B-B369-242B-E68D4BD840F7}"/>
              </a:ext>
            </a:extLst>
          </p:cNvPr>
          <p:cNvSpPr>
            <a:spLocks noGrp="1"/>
          </p:cNvSpPr>
          <p:nvPr>
            <p:ph type="title"/>
          </p:nvPr>
        </p:nvSpPr>
        <p:spPr>
          <a:xfrm>
            <a:off x="323528" y="416445"/>
            <a:ext cx="6991312" cy="531813"/>
          </a:xfrm>
        </p:spPr>
        <p:txBody>
          <a:bodyPr/>
          <a:lstStyle/>
          <a:p>
            <a:r>
              <a:rPr lang="en-US" sz="3200" dirty="0">
                <a:solidFill>
                  <a:srgbClr val="FF0000"/>
                </a:solidFill>
              </a:rPr>
              <a:t>ENGELLİLER İÇİN EĞİTSEL OYUNLAR</a:t>
            </a:r>
            <a:endParaRPr lang="tr-TR" altLang="tr-TR" sz="20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5ADE54F-08C6-80C7-BC8C-D23CAA908A7E}"/>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61B76A4-8286-0910-C3C1-C37D47503E74}"/>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90C2B53-7E2F-072F-695B-A300666DEA91}"/>
              </a:ext>
            </a:extLst>
          </p:cNvPr>
          <p:cNvSpPr>
            <a:spLocks noGrp="1"/>
          </p:cNvSpPr>
          <p:nvPr>
            <p:ph sz="quarter" idx="1"/>
          </p:nvPr>
        </p:nvSpPr>
        <p:spPr>
          <a:xfrm>
            <a:off x="241435" y="1484784"/>
            <a:ext cx="8064896" cy="4464496"/>
          </a:xfrm>
        </p:spPr>
        <p:txBody>
          <a:bodyPr/>
          <a:lstStyle/>
          <a:p>
            <a:pPr algn="just">
              <a:lnSpc>
                <a:spcPct val="150000"/>
              </a:lnSpc>
            </a:pPr>
            <a:r>
              <a:rPr lang="en-US" dirty="0" err="1"/>
              <a:t>Eğitsel</a:t>
            </a:r>
            <a:r>
              <a:rPr lang="en-US" dirty="0"/>
              <a:t> </a:t>
            </a:r>
            <a:r>
              <a:rPr lang="en-US" dirty="0" err="1"/>
              <a:t>oyunlar</a:t>
            </a:r>
            <a:r>
              <a:rPr lang="en-US" dirty="0"/>
              <a:t> </a:t>
            </a:r>
            <a:r>
              <a:rPr lang="en-US" dirty="0" err="1"/>
              <a:t>yaşamın</a:t>
            </a:r>
            <a:r>
              <a:rPr lang="en-US" dirty="0"/>
              <a:t> her </a:t>
            </a:r>
            <a:r>
              <a:rPr lang="en-US" dirty="0" err="1"/>
              <a:t>alanında</a:t>
            </a:r>
            <a:r>
              <a:rPr lang="en-US" dirty="0"/>
              <a:t> </a:t>
            </a:r>
            <a:r>
              <a:rPr lang="en-US" dirty="0" err="1"/>
              <a:t>evde</a:t>
            </a:r>
            <a:r>
              <a:rPr lang="en-US" dirty="0"/>
              <a:t>, </a:t>
            </a:r>
            <a:r>
              <a:rPr lang="en-US" dirty="0" err="1"/>
              <a:t>iş</a:t>
            </a:r>
            <a:r>
              <a:rPr lang="en-US" dirty="0"/>
              <a:t> </a:t>
            </a:r>
            <a:r>
              <a:rPr lang="en-US" dirty="0" err="1"/>
              <a:t>yerinde</a:t>
            </a:r>
            <a:r>
              <a:rPr lang="en-US" dirty="0"/>
              <a:t>, </a:t>
            </a:r>
            <a:r>
              <a:rPr lang="en-US" dirty="0" err="1"/>
              <a:t>okulda</a:t>
            </a:r>
            <a:r>
              <a:rPr lang="en-US" dirty="0"/>
              <a:t> </a:t>
            </a:r>
            <a:r>
              <a:rPr lang="en-US" dirty="0" err="1"/>
              <a:t>ya</a:t>
            </a:r>
            <a:r>
              <a:rPr lang="en-US" dirty="0"/>
              <a:t> da </a:t>
            </a:r>
            <a:r>
              <a:rPr lang="en-US" dirty="0" err="1"/>
              <a:t>sokakta</a:t>
            </a:r>
            <a:r>
              <a:rPr lang="en-US" dirty="0"/>
              <a:t> </a:t>
            </a:r>
            <a:r>
              <a:rPr lang="en-US" dirty="0" err="1"/>
              <a:t>karşılaşılan</a:t>
            </a:r>
            <a:endParaRPr lang="tr-TR" dirty="0"/>
          </a:p>
          <a:p>
            <a:pPr algn="just">
              <a:lnSpc>
                <a:spcPct val="150000"/>
              </a:lnSpc>
            </a:pPr>
            <a:r>
              <a:rPr lang="en-US" dirty="0" err="1"/>
              <a:t>yetersizliklerin</a:t>
            </a:r>
            <a:r>
              <a:rPr lang="en-US" dirty="0"/>
              <a:t> </a:t>
            </a:r>
            <a:r>
              <a:rPr lang="en-US" dirty="0" err="1"/>
              <a:t>giderilmesi</a:t>
            </a:r>
            <a:r>
              <a:rPr lang="en-US" dirty="0"/>
              <a:t> </a:t>
            </a:r>
            <a:r>
              <a:rPr lang="en-US" dirty="0" err="1"/>
              <a:t>amacıyla</a:t>
            </a:r>
            <a:r>
              <a:rPr lang="en-US" dirty="0"/>
              <a:t> da </a:t>
            </a:r>
            <a:r>
              <a:rPr lang="en-US" dirty="0" err="1"/>
              <a:t>eğlenceli</a:t>
            </a:r>
            <a:r>
              <a:rPr lang="en-US" dirty="0"/>
              <a:t> </a:t>
            </a:r>
            <a:r>
              <a:rPr lang="en-US" dirty="0" err="1"/>
              <a:t>faaliyetler</a:t>
            </a:r>
            <a:r>
              <a:rPr lang="en-US" dirty="0"/>
              <a:t> olarak </a:t>
            </a:r>
            <a:r>
              <a:rPr lang="en-US" dirty="0" err="1"/>
              <a:t>kullanılır</a:t>
            </a:r>
            <a:r>
              <a:rPr lang="en-US" dirty="0"/>
              <a:t> </a:t>
            </a:r>
            <a:r>
              <a:rPr lang="en-US" dirty="0" err="1"/>
              <a:t>Eğitsel</a:t>
            </a:r>
            <a:r>
              <a:rPr lang="en-US" dirty="0"/>
              <a:t> </a:t>
            </a:r>
            <a:r>
              <a:rPr lang="en-US" dirty="0" err="1"/>
              <a:t>oyunlar</a:t>
            </a:r>
            <a:r>
              <a:rPr lang="en-US" dirty="0"/>
              <a:t> </a:t>
            </a:r>
            <a:r>
              <a:rPr lang="en-US" dirty="0" err="1"/>
              <a:t>bu</a:t>
            </a:r>
            <a:r>
              <a:rPr lang="en-US" dirty="0"/>
              <a:t> </a:t>
            </a:r>
            <a:r>
              <a:rPr lang="en-US" dirty="0" err="1"/>
              <a:t>özelliği</a:t>
            </a:r>
            <a:r>
              <a:rPr lang="en-US" dirty="0"/>
              <a:t> </a:t>
            </a:r>
            <a:r>
              <a:rPr lang="en-US" dirty="0" err="1"/>
              <a:t>ile</a:t>
            </a:r>
            <a:r>
              <a:rPr lang="en-US" dirty="0"/>
              <a:t> </a:t>
            </a:r>
            <a:r>
              <a:rPr lang="en-US" dirty="0" err="1"/>
              <a:t>yaşantılarında</a:t>
            </a:r>
            <a:r>
              <a:rPr lang="en-US" dirty="0"/>
              <a:t> </a:t>
            </a:r>
            <a:r>
              <a:rPr lang="en-US" dirty="0" err="1"/>
              <a:t>diğer</a:t>
            </a:r>
            <a:r>
              <a:rPr lang="en-US" dirty="0"/>
              <a:t> </a:t>
            </a:r>
            <a:r>
              <a:rPr lang="en-US" dirty="0" err="1"/>
              <a:t>sağlıklı</a:t>
            </a:r>
            <a:r>
              <a:rPr lang="en-US" dirty="0"/>
              <a:t> </a:t>
            </a:r>
            <a:r>
              <a:rPr lang="en-US" dirty="0" err="1"/>
              <a:t>insanlara</a:t>
            </a:r>
            <a:r>
              <a:rPr lang="en-US" dirty="0"/>
              <a:t> göre daha fazla </a:t>
            </a:r>
            <a:r>
              <a:rPr lang="en-US" dirty="0" err="1"/>
              <a:t>yetersizlik</a:t>
            </a:r>
            <a:r>
              <a:rPr lang="en-US" dirty="0"/>
              <a:t> </a:t>
            </a:r>
            <a:r>
              <a:rPr lang="en-US" dirty="0" err="1"/>
              <a:t>gösteren</a:t>
            </a:r>
            <a:r>
              <a:rPr lang="en-US" dirty="0"/>
              <a:t> </a:t>
            </a:r>
            <a:r>
              <a:rPr lang="en-US" dirty="0" err="1"/>
              <a:t>engellilerin</a:t>
            </a:r>
            <a:r>
              <a:rPr lang="en-US" dirty="0"/>
              <a:t> </a:t>
            </a:r>
            <a:r>
              <a:rPr lang="en-US" dirty="0" err="1"/>
              <a:t>eğitim</a:t>
            </a:r>
            <a:r>
              <a:rPr lang="en-US" dirty="0"/>
              <a:t> ve </a:t>
            </a:r>
            <a:r>
              <a:rPr lang="en-US" dirty="0" err="1"/>
              <a:t>rehabilitasyon</a:t>
            </a:r>
            <a:r>
              <a:rPr lang="en-US" dirty="0"/>
              <a:t> </a:t>
            </a:r>
            <a:r>
              <a:rPr lang="en-US" dirty="0" err="1"/>
              <a:t>çalışmalarında</a:t>
            </a:r>
            <a:r>
              <a:rPr lang="en-US" dirty="0"/>
              <a:t> </a:t>
            </a:r>
            <a:r>
              <a:rPr lang="en-US" dirty="0" err="1"/>
              <a:t>önemli</a:t>
            </a:r>
            <a:r>
              <a:rPr lang="en-US" dirty="0"/>
              <a:t> </a:t>
            </a:r>
            <a:r>
              <a:rPr lang="en-US" dirty="0" err="1"/>
              <a:t>bir</a:t>
            </a:r>
            <a:r>
              <a:rPr lang="en-US" dirty="0"/>
              <a:t> </a:t>
            </a:r>
            <a:r>
              <a:rPr lang="en-US" dirty="0" err="1"/>
              <a:t>yer</a:t>
            </a:r>
            <a:r>
              <a:rPr lang="en-US" dirty="0"/>
              <a:t> </a:t>
            </a:r>
            <a:r>
              <a:rPr lang="en-US" dirty="0" err="1"/>
              <a:t>tutar</a:t>
            </a:r>
            <a:r>
              <a:rPr lang="en-US" dirty="0"/>
              <a:t> </a:t>
            </a:r>
            <a:endParaRPr lang="tr-TR" dirty="0"/>
          </a:p>
          <a:p>
            <a:endParaRPr lang="tr-TR" sz="2800" dirty="0"/>
          </a:p>
        </p:txBody>
      </p:sp>
    </p:spTree>
    <p:extLst>
      <p:ext uri="{BB962C8B-B14F-4D97-AF65-F5344CB8AC3E}">
        <p14:creationId xmlns:p14="http://schemas.microsoft.com/office/powerpoint/2010/main" val="2803098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0CA3E-2797-ED0E-76A4-DD45DECEB08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A445867-ECCB-7561-1CA1-31726617EBEE}"/>
              </a:ext>
            </a:extLst>
          </p:cNvPr>
          <p:cNvSpPr>
            <a:spLocks noGrp="1"/>
          </p:cNvSpPr>
          <p:nvPr>
            <p:ph type="title"/>
          </p:nvPr>
        </p:nvSpPr>
        <p:spPr>
          <a:xfrm>
            <a:off x="323528" y="416445"/>
            <a:ext cx="6991312" cy="531813"/>
          </a:xfrm>
        </p:spPr>
        <p:txBody>
          <a:bodyPr/>
          <a:lstStyle/>
          <a:p>
            <a:r>
              <a:rPr lang="en-US" sz="2400" b="1" dirty="0" err="1">
                <a:solidFill>
                  <a:srgbClr val="FF0000"/>
                </a:solidFill>
              </a:rPr>
              <a:t>EĞiTSEL</a:t>
            </a:r>
            <a:r>
              <a:rPr lang="en-US" sz="2400" b="1" dirty="0">
                <a:solidFill>
                  <a:srgbClr val="FF0000"/>
                </a:solidFill>
              </a:rPr>
              <a:t> OYUNLARIN ENGELLİLER İÇİN FAYDALARI </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F96C23D-A816-EB7B-4C68-D271B745C10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4720F7E-B860-DD30-DFC6-08F18F19D62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10F1FCA-2BDF-84FE-027E-7CF52A40135F}"/>
              </a:ext>
            </a:extLst>
          </p:cNvPr>
          <p:cNvSpPr>
            <a:spLocks noGrp="1"/>
          </p:cNvSpPr>
          <p:nvPr>
            <p:ph sz="quarter" idx="1"/>
          </p:nvPr>
        </p:nvSpPr>
        <p:spPr>
          <a:xfrm>
            <a:off x="241435" y="2001600"/>
            <a:ext cx="8064896" cy="3875672"/>
          </a:xfrm>
        </p:spPr>
        <p:txBody>
          <a:bodyPr/>
          <a:lstStyle/>
          <a:p>
            <a:pPr algn="just">
              <a:lnSpc>
                <a:spcPct val="150000"/>
              </a:lnSpc>
            </a:pPr>
            <a:r>
              <a:rPr lang="en-US" dirty="0" err="1"/>
              <a:t>Engelli</a:t>
            </a:r>
            <a:r>
              <a:rPr lang="en-US" dirty="0"/>
              <a:t>, </a:t>
            </a:r>
            <a:r>
              <a:rPr lang="en-US" dirty="0" err="1"/>
              <a:t>yansıtamadığı</a:t>
            </a:r>
            <a:r>
              <a:rPr lang="en-US" dirty="0"/>
              <a:t> </a:t>
            </a:r>
            <a:r>
              <a:rPr lang="en-US" dirty="0" err="1"/>
              <a:t>duyguları</a:t>
            </a:r>
            <a:r>
              <a:rPr lang="en-US" dirty="0"/>
              <a:t> </a:t>
            </a:r>
            <a:r>
              <a:rPr lang="en-US" dirty="0" err="1"/>
              <a:t>oyun</a:t>
            </a:r>
            <a:r>
              <a:rPr lang="en-US" dirty="0"/>
              <a:t> </a:t>
            </a:r>
            <a:r>
              <a:rPr lang="en-US" dirty="0" err="1"/>
              <a:t>yolu</a:t>
            </a:r>
            <a:r>
              <a:rPr lang="en-US" dirty="0"/>
              <a:t> </a:t>
            </a:r>
            <a:r>
              <a:rPr lang="en-US" dirty="0" err="1"/>
              <a:t>ile</a:t>
            </a:r>
            <a:r>
              <a:rPr lang="en-US" dirty="0"/>
              <a:t> </a:t>
            </a:r>
            <a:r>
              <a:rPr lang="en-US" dirty="0" err="1"/>
              <a:t>yansıtarak</a:t>
            </a:r>
            <a:r>
              <a:rPr lang="en-US" dirty="0"/>
              <a:t> </a:t>
            </a:r>
            <a:r>
              <a:rPr lang="en-US" dirty="0" err="1"/>
              <a:t>içsel</a:t>
            </a:r>
            <a:r>
              <a:rPr lang="en-US" dirty="0"/>
              <a:t> </a:t>
            </a:r>
            <a:r>
              <a:rPr lang="en-US" dirty="0" err="1"/>
              <a:t>durumu</a:t>
            </a:r>
            <a:r>
              <a:rPr lang="en-US" dirty="0"/>
              <a:t> </a:t>
            </a:r>
            <a:r>
              <a:rPr lang="en-US" dirty="0" err="1"/>
              <a:t>hakkında</a:t>
            </a:r>
            <a:r>
              <a:rPr lang="en-US" dirty="0"/>
              <a:t> </a:t>
            </a:r>
            <a:r>
              <a:rPr lang="en-US" dirty="0" err="1"/>
              <a:t>bilgi</a:t>
            </a:r>
            <a:r>
              <a:rPr lang="en-US" dirty="0"/>
              <a:t> </a:t>
            </a:r>
            <a:r>
              <a:rPr lang="en-US" dirty="0" err="1"/>
              <a:t>verir</a:t>
            </a:r>
            <a:r>
              <a:rPr lang="en-US" dirty="0"/>
              <a:t> </a:t>
            </a:r>
            <a:r>
              <a:rPr lang="en-US" dirty="0" err="1"/>
              <a:t>İlgi</a:t>
            </a:r>
            <a:r>
              <a:rPr lang="en-US" dirty="0"/>
              <a:t> ve </a:t>
            </a:r>
            <a:r>
              <a:rPr lang="en-US" dirty="0" err="1"/>
              <a:t>yeteneklerinin</a:t>
            </a:r>
            <a:r>
              <a:rPr lang="en-US" dirty="0"/>
              <a:t> daha </a:t>
            </a:r>
            <a:r>
              <a:rPr lang="en-US" dirty="0" err="1"/>
              <a:t>objektif</a:t>
            </a:r>
            <a:r>
              <a:rPr lang="en-US" dirty="0"/>
              <a:t> </a:t>
            </a:r>
            <a:r>
              <a:rPr lang="en-US" dirty="0" err="1"/>
              <a:t>değerlendirilmesini</a:t>
            </a:r>
            <a:r>
              <a:rPr lang="en-US" dirty="0"/>
              <a:t> ve </a:t>
            </a:r>
            <a:r>
              <a:rPr lang="en-US" dirty="0" err="1"/>
              <a:t>farkındalığın</a:t>
            </a:r>
            <a:r>
              <a:rPr lang="en-US" dirty="0"/>
              <a:t> </a:t>
            </a:r>
            <a:r>
              <a:rPr lang="en-US" dirty="0" err="1"/>
              <a:t>artmasını</a:t>
            </a:r>
            <a:r>
              <a:rPr lang="en-US" dirty="0"/>
              <a:t> </a:t>
            </a:r>
            <a:r>
              <a:rPr lang="en-US" dirty="0" err="1"/>
              <a:t>sağlar</a:t>
            </a:r>
            <a:r>
              <a:rPr lang="en-US" dirty="0"/>
              <a:t> Öz </a:t>
            </a:r>
            <a:r>
              <a:rPr lang="en-US" dirty="0" err="1"/>
              <a:t>bakım</a:t>
            </a:r>
            <a:r>
              <a:rPr lang="en-US" dirty="0"/>
              <a:t> </a:t>
            </a:r>
            <a:r>
              <a:rPr lang="en-US" dirty="0" err="1"/>
              <a:t>becerilerini</a:t>
            </a:r>
            <a:r>
              <a:rPr lang="en-US" dirty="0"/>
              <a:t> daha </a:t>
            </a:r>
            <a:r>
              <a:rPr lang="en-US" dirty="0" err="1"/>
              <a:t>kolay</a:t>
            </a:r>
            <a:r>
              <a:rPr lang="en-US" dirty="0"/>
              <a:t> </a:t>
            </a:r>
            <a:r>
              <a:rPr lang="en-US" dirty="0" err="1"/>
              <a:t>öğrenmesini</a:t>
            </a:r>
            <a:r>
              <a:rPr lang="en-US" dirty="0"/>
              <a:t> </a:t>
            </a:r>
            <a:r>
              <a:rPr lang="en-US" dirty="0" err="1"/>
              <a:t>sağlar</a:t>
            </a:r>
            <a:r>
              <a:rPr lang="en-US" dirty="0"/>
              <a:t> </a:t>
            </a:r>
            <a:endParaRPr lang="tr-TR" dirty="0"/>
          </a:p>
          <a:p>
            <a:pPr algn="just">
              <a:lnSpc>
                <a:spcPct val="150000"/>
              </a:lnSpc>
            </a:pPr>
            <a:r>
              <a:rPr lang="en-US" dirty="0" err="1"/>
              <a:t>İletişim</a:t>
            </a:r>
            <a:r>
              <a:rPr lang="en-US" dirty="0"/>
              <a:t> </a:t>
            </a:r>
            <a:r>
              <a:rPr lang="en-US" dirty="0" err="1"/>
              <a:t>becerisini</a:t>
            </a:r>
            <a:r>
              <a:rPr lang="en-US" dirty="0"/>
              <a:t> </a:t>
            </a:r>
            <a:r>
              <a:rPr lang="en-US" dirty="0" err="1"/>
              <a:t>geliştirir</a:t>
            </a:r>
            <a:r>
              <a:rPr lang="en-US" dirty="0"/>
              <a:t> ve </a:t>
            </a:r>
            <a:r>
              <a:rPr lang="en-US" dirty="0" err="1"/>
              <a:t>sosyalleşmesini</a:t>
            </a:r>
            <a:r>
              <a:rPr lang="en-US" dirty="0"/>
              <a:t> </a:t>
            </a:r>
            <a:r>
              <a:rPr lang="en-US" dirty="0" err="1"/>
              <a:t>sağlar</a:t>
            </a:r>
            <a:r>
              <a:rPr lang="en-US" dirty="0"/>
              <a:t> </a:t>
            </a:r>
            <a:r>
              <a:rPr lang="en-US" dirty="0" err="1"/>
              <a:t>Birikmiş</a:t>
            </a:r>
            <a:r>
              <a:rPr lang="en-US" dirty="0"/>
              <a:t> </a:t>
            </a:r>
            <a:r>
              <a:rPr lang="en-US" dirty="0" err="1"/>
              <a:t>enerjisini</a:t>
            </a:r>
            <a:r>
              <a:rPr lang="en-US" dirty="0"/>
              <a:t> </a:t>
            </a:r>
            <a:r>
              <a:rPr lang="en-US" dirty="0" err="1"/>
              <a:t>eğitsel</a:t>
            </a:r>
            <a:r>
              <a:rPr lang="en-US" dirty="0"/>
              <a:t> </a:t>
            </a:r>
            <a:r>
              <a:rPr lang="en-US" dirty="0" err="1"/>
              <a:t>bir</a:t>
            </a:r>
            <a:r>
              <a:rPr lang="en-US" dirty="0"/>
              <a:t> </a:t>
            </a:r>
            <a:r>
              <a:rPr lang="en-US" dirty="0" err="1"/>
              <a:t>yolla</a:t>
            </a:r>
            <a:r>
              <a:rPr lang="en-US" dirty="0"/>
              <a:t> </a:t>
            </a:r>
            <a:r>
              <a:rPr lang="en-US" dirty="0" err="1"/>
              <a:t>atmasını</a:t>
            </a:r>
            <a:r>
              <a:rPr lang="en-US" dirty="0"/>
              <a:t> </a:t>
            </a:r>
            <a:r>
              <a:rPr lang="en-US" dirty="0" err="1"/>
              <a:t>sağlar</a:t>
            </a:r>
            <a:r>
              <a:rPr lang="en-US" dirty="0"/>
              <a:t> </a:t>
            </a:r>
            <a:endParaRPr lang="tr-TR" dirty="0"/>
          </a:p>
          <a:p>
            <a:endParaRPr lang="tr-TR" sz="2800" dirty="0"/>
          </a:p>
        </p:txBody>
      </p:sp>
    </p:spTree>
    <p:extLst>
      <p:ext uri="{BB962C8B-B14F-4D97-AF65-F5344CB8AC3E}">
        <p14:creationId xmlns:p14="http://schemas.microsoft.com/office/powerpoint/2010/main" val="2616117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18CD8-A2F9-EE74-D235-14F69854C6E2}"/>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0C2651F-954D-CCB9-33DC-632701075B88}"/>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57C9121-3FDC-142B-EC80-DC75C7E2DC76}"/>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F3371F2-FAB8-4A1A-8845-10AB04C96D2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351ACE9-7263-4E70-2470-D973B95463BC}"/>
              </a:ext>
            </a:extLst>
          </p:cNvPr>
          <p:cNvSpPr>
            <a:spLocks noGrp="1"/>
          </p:cNvSpPr>
          <p:nvPr>
            <p:ph sz="quarter" idx="1"/>
          </p:nvPr>
        </p:nvSpPr>
        <p:spPr>
          <a:xfrm>
            <a:off x="241435" y="2001600"/>
            <a:ext cx="8064896" cy="2664296"/>
          </a:xfrm>
        </p:spPr>
        <p:txBody>
          <a:bodyPr/>
          <a:lstStyle/>
          <a:p>
            <a:endParaRPr lang="tr-TR" sz="2800" dirty="0"/>
          </a:p>
        </p:txBody>
      </p:sp>
    </p:spTree>
    <p:extLst>
      <p:ext uri="{BB962C8B-B14F-4D97-AF65-F5344CB8AC3E}">
        <p14:creationId xmlns:p14="http://schemas.microsoft.com/office/powerpoint/2010/main" val="3793821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DE151-329A-3496-18C7-B52CD19AB21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0342135-7B94-63F3-BF84-F947B34C0BDC}"/>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A1D1BD7-4410-EA25-39AA-4F6C524A5E3A}"/>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AC0E2B1-54DC-974B-FF33-A176578672F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4BB9805-F1DE-14ED-E0DC-6E4ACB679852}"/>
              </a:ext>
            </a:extLst>
          </p:cNvPr>
          <p:cNvSpPr>
            <a:spLocks noGrp="1"/>
          </p:cNvSpPr>
          <p:nvPr>
            <p:ph sz="quarter" idx="1"/>
          </p:nvPr>
        </p:nvSpPr>
        <p:spPr>
          <a:xfrm>
            <a:off x="241435" y="1052735"/>
            <a:ext cx="8064896" cy="5633815"/>
          </a:xfrm>
        </p:spPr>
        <p:txBody>
          <a:bodyPr/>
          <a:lstStyle/>
          <a:p>
            <a:pPr algn="just"/>
            <a:r>
              <a:rPr lang="en-US" sz="2800" dirty="0"/>
              <a:t>Kas </a:t>
            </a:r>
            <a:r>
              <a:rPr lang="en-US" sz="2800" dirty="0" err="1"/>
              <a:t>gelişimini</a:t>
            </a:r>
            <a:r>
              <a:rPr lang="en-US" sz="2800" dirty="0"/>
              <a:t> </a:t>
            </a:r>
            <a:r>
              <a:rPr lang="en-US" sz="2800" dirty="0" err="1"/>
              <a:t>hızlandırır</a:t>
            </a:r>
            <a:r>
              <a:rPr lang="en-US" sz="2800" dirty="0"/>
              <a:t> ve </a:t>
            </a:r>
            <a:r>
              <a:rPr lang="en-US" sz="2800" dirty="0" err="1"/>
              <a:t>vücut</a:t>
            </a:r>
            <a:r>
              <a:rPr lang="en-US" sz="2800" dirty="0"/>
              <a:t> </a:t>
            </a:r>
            <a:r>
              <a:rPr lang="en-US" sz="2800" dirty="0" err="1"/>
              <a:t>koordinasyonunu</a:t>
            </a:r>
            <a:r>
              <a:rPr lang="en-US" sz="2800" dirty="0"/>
              <a:t> </a:t>
            </a:r>
            <a:r>
              <a:rPr lang="en-US" sz="2800" dirty="0" err="1"/>
              <a:t>geliştirir</a:t>
            </a:r>
            <a:r>
              <a:rPr lang="tr-TR" sz="2800" dirty="0"/>
              <a:t>.</a:t>
            </a:r>
          </a:p>
          <a:p>
            <a:pPr algn="just"/>
            <a:r>
              <a:rPr lang="en-US" sz="2800" dirty="0" err="1"/>
              <a:t>Davranışsal</a:t>
            </a:r>
            <a:r>
              <a:rPr lang="en-US" sz="2800" dirty="0"/>
              <a:t> </a:t>
            </a:r>
            <a:r>
              <a:rPr lang="en-US" sz="2800" dirty="0" err="1"/>
              <a:t>yetkinliklerini</a:t>
            </a:r>
            <a:r>
              <a:rPr lang="en-US" sz="2800" dirty="0"/>
              <a:t> ve </a:t>
            </a:r>
            <a:r>
              <a:rPr lang="en-US" sz="2800" dirty="0" err="1"/>
              <a:t>bilişsel</a:t>
            </a:r>
            <a:r>
              <a:rPr lang="en-US" sz="2800" dirty="0"/>
              <a:t> </a:t>
            </a:r>
            <a:r>
              <a:rPr lang="en-US" sz="2800" dirty="0" err="1"/>
              <a:t>becerilerini</a:t>
            </a:r>
            <a:r>
              <a:rPr lang="en-US" sz="2800" dirty="0"/>
              <a:t> </a:t>
            </a:r>
            <a:r>
              <a:rPr lang="en-US" sz="2800" dirty="0" err="1"/>
              <a:t>artırır</a:t>
            </a:r>
            <a:r>
              <a:rPr lang="tr-TR" sz="2800" dirty="0"/>
              <a:t>.</a:t>
            </a:r>
          </a:p>
          <a:p>
            <a:pPr algn="just"/>
            <a:r>
              <a:rPr lang="en-US" sz="2800" dirty="0" err="1"/>
              <a:t>Zorluklarla</a:t>
            </a:r>
            <a:r>
              <a:rPr lang="en-US" sz="2800" dirty="0"/>
              <a:t> ve </a:t>
            </a:r>
            <a:r>
              <a:rPr lang="en-US" sz="2800" dirty="0" err="1"/>
              <a:t>karşılaştığı</a:t>
            </a:r>
            <a:r>
              <a:rPr lang="en-US" sz="2800" dirty="0"/>
              <a:t> </a:t>
            </a:r>
            <a:r>
              <a:rPr lang="en-US" sz="2800" dirty="0" err="1"/>
              <a:t>engellerle</a:t>
            </a:r>
            <a:r>
              <a:rPr lang="en-US" sz="2800" dirty="0"/>
              <a:t> </a:t>
            </a:r>
            <a:r>
              <a:rPr lang="en-US" sz="2800" dirty="0" err="1"/>
              <a:t>mücadele</a:t>
            </a:r>
            <a:r>
              <a:rPr lang="en-US" sz="2800" dirty="0"/>
              <a:t> </a:t>
            </a:r>
            <a:r>
              <a:rPr lang="en-US" sz="2800" dirty="0" err="1"/>
              <a:t>gücünü</a:t>
            </a:r>
            <a:r>
              <a:rPr lang="en-US" sz="2800" dirty="0"/>
              <a:t> </a:t>
            </a:r>
            <a:r>
              <a:rPr lang="en-US" sz="2800" dirty="0" err="1"/>
              <a:t>artırır</a:t>
            </a:r>
            <a:r>
              <a:rPr lang="tr-TR" sz="2800" dirty="0"/>
              <a:t>.</a:t>
            </a:r>
          </a:p>
          <a:p>
            <a:pPr algn="just"/>
            <a:r>
              <a:rPr lang="en-US" sz="2800" dirty="0" err="1"/>
              <a:t>Eğitime</a:t>
            </a:r>
            <a:r>
              <a:rPr lang="en-US" sz="2800" dirty="0"/>
              <a:t> yeni </a:t>
            </a:r>
            <a:r>
              <a:rPr lang="en-US" sz="2800" dirty="0" err="1"/>
              <a:t>başlayan</a:t>
            </a:r>
            <a:r>
              <a:rPr lang="en-US" sz="2800" dirty="0"/>
              <a:t> </a:t>
            </a:r>
            <a:r>
              <a:rPr lang="en-US" sz="2800" dirty="0" err="1"/>
              <a:t>engellilerin</a:t>
            </a:r>
            <a:r>
              <a:rPr lang="en-US" sz="2800" dirty="0"/>
              <a:t> </a:t>
            </a:r>
            <a:r>
              <a:rPr lang="en-US" sz="2800" dirty="0" err="1"/>
              <a:t>kaygılarını</a:t>
            </a:r>
            <a:r>
              <a:rPr lang="en-US" sz="2800" dirty="0"/>
              <a:t> </a:t>
            </a:r>
            <a:r>
              <a:rPr lang="en-US" sz="2800" dirty="0" err="1"/>
              <a:t>ortadan</a:t>
            </a:r>
            <a:r>
              <a:rPr lang="en-US" sz="2800" dirty="0"/>
              <a:t> </a:t>
            </a:r>
            <a:r>
              <a:rPr lang="en-US" sz="2800" dirty="0" err="1"/>
              <a:t>kaldırır</a:t>
            </a:r>
            <a:r>
              <a:rPr lang="tr-TR" sz="2800" dirty="0"/>
              <a:t>.</a:t>
            </a:r>
          </a:p>
          <a:p>
            <a:pPr algn="just"/>
            <a:r>
              <a:rPr lang="en-US" sz="2800" dirty="0" err="1"/>
              <a:t>Dikkatini</a:t>
            </a:r>
            <a:r>
              <a:rPr lang="en-US" sz="2800" dirty="0"/>
              <a:t> </a:t>
            </a:r>
            <a:r>
              <a:rPr lang="en-US" sz="2800" dirty="0" err="1"/>
              <a:t>artırır</a:t>
            </a:r>
            <a:r>
              <a:rPr lang="en-US" sz="2800" dirty="0"/>
              <a:t> ve </a:t>
            </a:r>
            <a:r>
              <a:rPr lang="en-US" sz="2800" dirty="0" err="1"/>
              <a:t>becerilerini</a:t>
            </a:r>
            <a:r>
              <a:rPr lang="en-US" sz="2800" dirty="0"/>
              <a:t> organize </a:t>
            </a:r>
            <a:r>
              <a:rPr lang="en-US" sz="2800" dirty="0" err="1"/>
              <a:t>etmeyi</a:t>
            </a:r>
            <a:r>
              <a:rPr lang="en-US" sz="2800" dirty="0"/>
              <a:t> </a:t>
            </a:r>
            <a:r>
              <a:rPr lang="en-US" sz="2800" dirty="0" err="1"/>
              <a:t>öğretir</a:t>
            </a:r>
            <a:r>
              <a:rPr lang="tr-TR" sz="2800" dirty="0"/>
              <a:t>.</a:t>
            </a:r>
          </a:p>
          <a:p>
            <a:pPr algn="just"/>
            <a:r>
              <a:rPr lang="en-US" sz="2800" dirty="0" err="1"/>
              <a:t>Toplumsal</a:t>
            </a:r>
            <a:r>
              <a:rPr lang="en-US" sz="2800" dirty="0"/>
              <a:t> </a:t>
            </a:r>
            <a:r>
              <a:rPr lang="en-US" sz="2800" dirty="0" err="1"/>
              <a:t>hayata</a:t>
            </a:r>
            <a:r>
              <a:rPr lang="en-US" sz="2800" dirty="0"/>
              <a:t> </a:t>
            </a:r>
            <a:r>
              <a:rPr lang="en-US" sz="2800" dirty="0" err="1"/>
              <a:t>uyumunu</a:t>
            </a:r>
            <a:r>
              <a:rPr lang="en-US" sz="2800" dirty="0"/>
              <a:t> </a:t>
            </a:r>
            <a:r>
              <a:rPr lang="en-US" sz="2800" dirty="0" err="1"/>
              <a:t>kolaylaştırır</a:t>
            </a:r>
            <a:r>
              <a:rPr lang="en-US" sz="2800" dirty="0"/>
              <a:t>, </a:t>
            </a:r>
            <a:r>
              <a:rPr lang="en-US" sz="2800" dirty="0" err="1"/>
              <a:t>paylaşmayı</a:t>
            </a:r>
            <a:r>
              <a:rPr lang="en-US" sz="2800" dirty="0"/>
              <a:t> </a:t>
            </a:r>
            <a:r>
              <a:rPr lang="en-US" sz="2800" dirty="0" err="1"/>
              <a:t>öğretir</a:t>
            </a:r>
            <a:r>
              <a:rPr lang="tr-TR" sz="2800" dirty="0"/>
              <a:t>.</a:t>
            </a:r>
          </a:p>
          <a:p>
            <a:pPr algn="just"/>
            <a:r>
              <a:rPr lang="en-US" sz="2800" dirty="0" err="1"/>
              <a:t>Sorumluluk</a:t>
            </a:r>
            <a:r>
              <a:rPr lang="en-US" sz="2800" dirty="0"/>
              <a:t>, </a:t>
            </a:r>
            <a:r>
              <a:rPr lang="en-US" sz="2800" dirty="0" err="1"/>
              <a:t>kendine</a:t>
            </a:r>
            <a:r>
              <a:rPr lang="en-US" sz="2800" dirty="0"/>
              <a:t> ve </a:t>
            </a:r>
            <a:r>
              <a:rPr lang="en-US" sz="2800" dirty="0" err="1"/>
              <a:t>çevreye</a:t>
            </a:r>
            <a:r>
              <a:rPr lang="en-US" sz="2800" dirty="0"/>
              <a:t> </a:t>
            </a:r>
            <a:r>
              <a:rPr lang="en-US" sz="2800" dirty="0" err="1"/>
              <a:t>güven</a:t>
            </a:r>
            <a:r>
              <a:rPr lang="en-US" sz="2800" dirty="0"/>
              <a:t> </a:t>
            </a:r>
            <a:r>
              <a:rPr lang="en-US" sz="2800" dirty="0" err="1"/>
              <a:t>duygusunu</a:t>
            </a:r>
            <a:r>
              <a:rPr lang="en-US" sz="2800" dirty="0"/>
              <a:t> </a:t>
            </a:r>
            <a:r>
              <a:rPr lang="en-US" sz="2800" dirty="0" err="1"/>
              <a:t>geliştirir</a:t>
            </a:r>
            <a:r>
              <a:rPr lang="en-US" sz="2800" dirty="0"/>
              <a:t> </a:t>
            </a:r>
            <a:endParaRPr lang="tr-TR" sz="2800" dirty="0"/>
          </a:p>
          <a:p>
            <a:endParaRPr lang="tr-TR" sz="2800" dirty="0"/>
          </a:p>
        </p:txBody>
      </p:sp>
    </p:spTree>
    <p:extLst>
      <p:ext uri="{BB962C8B-B14F-4D97-AF65-F5344CB8AC3E}">
        <p14:creationId xmlns:p14="http://schemas.microsoft.com/office/powerpoint/2010/main" val="204281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F3603-6BB0-570F-9DE6-9C03A9986589}"/>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5303E3D4-A1C1-824E-63AE-FF94BEEDC142}"/>
              </a:ext>
            </a:extLst>
          </p:cNvPr>
          <p:cNvSpPr>
            <a:spLocks noGrp="1"/>
          </p:cNvSpPr>
          <p:nvPr>
            <p:ph type="title"/>
          </p:nvPr>
        </p:nvSpPr>
        <p:spPr>
          <a:xfrm>
            <a:off x="323528" y="416445"/>
            <a:ext cx="6991312" cy="531813"/>
          </a:xfrm>
        </p:spPr>
        <p:txBody>
          <a:bodyPr/>
          <a:lstStyle/>
          <a:p>
            <a:r>
              <a:rPr lang="en-US" sz="2000" b="1" dirty="0">
                <a:solidFill>
                  <a:srgbClr val="FF0000"/>
                </a:solidFill>
              </a:rPr>
              <a:t>ENGELLİLERE UYGUN EĞİTSEL OYUNLARIN ÖZELLİKLERİ</a:t>
            </a:r>
            <a:endParaRPr lang="tr-TR" altLang="tr-TR" sz="14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5A36C3D2-287B-C3C8-C212-5E12D896AAD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0BE47E2F-EB23-7356-218D-9F241C3E502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1061B00B-148E-5BEB-C01F-217BCDC17A3B}"/>
              </a:ext>
            </a:extLst>
          </p:cNvPr>
          <p:cNvSpPr>
            <a:spLocks noGrp="1"/>
          </p:cNvSpPr>
          <p:nvPr>
            <p:ph sz="quarter" idx="1"/>
          </p:nvPr>
        </p:nvSpPr>
        <p:spPr>
          <a:xfrm>
            <a:off x="323528" y="1196752"/>
            <a:ext cx="8064896" cy="5328592"/>
          </a:xfrm>
        </p:spPr>
        <p:txBody>
          <a:bodyPr/>
          <a:lstStyle/>
          <a:p>
            <a:pPr algn="just">
              <a:lnSpc>
                <a:spcPct val="150000"/>
              </a:lnSpc>
            </a:pPr>
            <a:r>
              <a:rPr lang="en-US" dirty="0" err="1"/>
              <a:t>Engellilere</a:t>
            </a:r>
            <a:r>
              <a:rPr lang="en-US" dirty="0"/>
              <a:t> </a:t>
            </a:r>
            <a:r>
              <a:rPr lang="en-US" dirty="0" err="1"/>
              <a:t>uygun</a:t>
            </a:r>
            <a:r>
              <a:rPr lang="en-US" dirty="0"/>
              <a:t> </a:t>
            </a:r>
            <a:r>
              <a:rPr lang="en-US" dirty="0" err="1"/>
              <a:t>eğitsel</a:t>
            </a:r>
            <a:r>
              <a:rPr lang="en-US" dirty="0"/>
              <a:t> </a:t>
            </a:r>
            <a:r>
              <a:rPr lang="en-US" dirty="0" err="1"/>
              <a:t>oyunlar</a:t>
            </a:r>
            <a:r>
              <a:rPr lang="en-US" dirty="0"/>
              <a:t>, </a:t>
            </a:r>
            <a:r>
              <a:rPr lang="en-US" dirty="0" err="1"/>
              <a:t>engel</a:t>
            </a:r>
            <a:r>
              <a:rPr lang="en-US" dirty="0"/>
              <a:t> </a:t>
            </a:r>
            <a:r>
              <a:rPr lang="en-US" dirty="0" err="1"/>
              <a:t>grupları</a:t>
            </a:r>
            <a:r>
              <a:rPr lang="en-US" dirty="0"/>
              <a:t> ve </a:t>
            </a:r>
            <a:r>
              <a:rPr lang="en-US" dirty="0" err="1"/>
              <a:t>engel</a:t>
            </a:r>
            <a:r>
              <a:rPr lang="en-US" dirty="0"/>
              <a:t> </a:t>
            </a:r>
            <a:r>
              <a:rPr lang="en-US" dirty="0" err="1"/>
              <a:t>özelliklerine</a:t>
            </a:r>
            <a:r>
              <a:rPr lang="en-US" dirty="0"/>
              <a:t> göre </a:t>
            </a:r>
            <a:r>
              <a:rPr lang="en-US" dirty="0" err="1"/>
              <a:t>diğer</a:t>
            </a:r>
            <a:r>
              <a:rPr lang="en-US" dirty="0"/>
              <a:t> </a:t>
            </a:r>
            <a:r>
              <a:rPr lang="en-US" dirty="0" err="1"/>
              <a:t>eğitsel</a:t>
            </a:r>
            <a:r>
              <a:rPr lang="en-US" dirty="0"/>
              <a:t> </a:t>
            </a:r>
            <a:r>
              <a:rPr lang="en-US" dirty="0" err="1"/>
              <a:t>oyunlardan</a:t>
            </a:r>
            <a:r>
              <a:rPr lang="en-US" dirty="0"/>
              <a:t>, </a:t>
            </a:r>
            <a:r>
              <a:rPr lang="en-US" dirty="0" err="1"/>
              <a:t>oyun</a:t>
            </a:r>
            <a:r>
              <a:rPr lang="en-US" dirty="0"/>
              <a:t> </a:t>
            </a:r>
            <a:r>
              <a:rPr lang="en-US" dirty="0" err="1"/>
              <a:t>alanının</a:t>
            </a:r>
            <a:r>
              <a:rPr lang="en-US" dirty="0"/>
              <a:t> </a:t>
            </a:r>
            <a:r>
              <a:rPr lang="en-US" dirty="0" err="1"/>
              <a:t>düzenlenmesi</a:t>
            </a:r>
            <a:r>
              <a:rPr lang="en-US" dirty="0"/>
              <a:t>, </a:t>
            </a:r>
            <a:r>
              <a:rPr lang="en-US" dirty="0" err="1"/>
              <a:t>oyun</a:t>
            </a:r>
            <a:r>
              <a:rPr lang="en-US" dirty="0"/>
              <a:t> </a:t>
            </a:r>
            <a:r>
              <a:rPr lang="en-US" dirty="0" err="1"/>
              <a:t>araçları</a:t>
            </a:r>
            <a:r>
              <a:rPr lang="en-US" dirty="0"/>
              <a:t>, </a:t>
            </a:r>
            <a:r>
              <a:rPr lang="en-US" dirty="0" err="1"/>
              <a:t>oyunun</a:t>
            </a:r>
            <a:r>
              <a:rPr lang="en-US" dirty="0"/>
              <a:t> </a:t>
            </a:r>
            <a:r>
              <a:rPr lang="en-US" dirty="0" err="1"/>
              <a:t>yapısı</a:t>
            </a:r>
            <a:r>
              <a:rPr lang="en-US" dirty="0"/>
              <a:t> ve </a:t>
            </a:r>
            <a:r>
              <a:rPr lang="en-US" dirty="0" err="1"/>
              <a:t>oynatılış</a:t>
            </a:r>
            <a:r>
              <a:rPr lang="en-US" dirty="0"/>
              <a:t> </a:t>
            </a:r>
            <a:r>
              <a:rPr lang="en-US" dirty="0" err="1"/>
              <a:t>şekli</a:t>
            </a:r>
            <a:r>
              <a:rPr lang="en-US" dirty="0"/>
              <a:t> </a:t>
            </a:r>
            <a:r>
              <a:rPr lang="en-US" dirty="0" err="1"/>
              <a:t>açısından</a:t>
            </a:r>
            <a:r>
              <a:rPr lang="en-US" dirty="0"/>
              <a:t> </a:t>
            </a:r>
            <a:r>
              <a:rPr lang="en-US" dirty="0" err="1"/>
              <a:t>farklılıklar</a:t>
            </a:r>
            <a:r>
              <a:rPr lang="en-US" dirty="0"/>
              <a:t> </a:t>
            </a:r>
            <a:r>
              <a:rPr lang="en-US" dirty="0" err="1"/>
              <a:t>gösterir</a:t>
            </a:r>
            <a:r>
              <a:rPr lang="tr-TR" dirty="0"/>
              <a:t>.</a:t>
            </a:r>
          </a:p>
          <a:p>
            <a:pPr algn="just">
              <a:lnSpc>
                <a:spcPct val="150000"/>
              </a:lnSpc>
            </a:pPr>
            <a:r>
              <a:rPr lang="en-US" dirty="0"/>
              <a:t> </a:t>
            </a:r>
            <a:r>
              <a:rPr lang="en-US" dirty="0" err="1"/>
              <a:t>Ayrıca</a:t>
            </a:r>
            <a:r>
              <a:rPr lang="en-US" dirty="0"/>
              <a:t> </a:t>
            </a:r>
            <a:r>
              <a:rPr lang="en-US" dirty="0" err="1"/>
              <a:t>oyun</a:t>
            </a:r>
            <a:r>
              <a:rPr lang="en-US" dirty="0"/>
              <a:t> </a:t>
            </a:r>
            <a:r>
              <a:rPr lang="en-US" dirty="0" err="1"/>
              <a:t>lideri</a:t>
            </a:r>
            <a:r>
              <a:rPr lang="en-US" dirty="0"/>
              <a:t> de </a:t>
            </a:r>
            <a:r>
              <a:rPr lang="en-US" dirty="0" err="1"/>
              <a:t>engelli</a:t>
            </a:r>
            <a:r>
              <a:rPr lang="en-US" dirty="0"/>
              <a:t> </a:t>
            </a:r>
            <a:r>
              <a:rPr lang="en-US" dirty="0" err="1"/>
              <a:t>oyuncuların</a:t>
            </a:r>
            <a:r>
              <a:rPr lang="en-US" dirty="0"/>
              <a:t> </a:t>
            </a:r>
            <a:r>
              <a:rPr lang="en-US" dirty="0" err="1"/>
              <a:t>özelliklerini</a:t>
            </a:r>
            <a:r>
              <a:rPr lang="en-US" dirty="0"/>
              <a:t> </a:t>
            </a:r>
            <a:r>
              <a:rPr lang="en-US" dirty="0" err="1"/>
              <a:t>dikkate</a:t>
            </a:r>
            <a:r>
              <a:rPr lang="en-US" dirty="0"/>
              <a:t> </a:t>
            </a:r>
            <a:r>
              <a:rPr lang="en-US" dirty="0" err="1"/>
              <a:t>alarak</a:t>
            </a:r>
            <a:r>
              <a:rPr lang="en-US" dirty="0"/>
              <a:t> davranış ve </a:t>
            </a:r>
            <a:r>
              <a:rPr lang="en-US" dirty="0" err="1"/>
              <a:t>tutumlarına</a:t>
            </a:r>
            <a:r>
              <a:rPr lang="en-US" dirty="0"/>
              <a:t> </a:t>
            </a:r>
            <a:r>
              <a:rPr lang="en-US" dirty="0" err="1"/>
              <a:t>dikkat</a:t>
            </a:r>
            <a:r>
              <a:rPr lang="en-US" dirty="0"/>
              <a:t> </a:t>
            </a:r>
            <a:r>
              <a:rPr lang="en-US" dirty="0" err="1"/>
              <a:t>etmeli</a:t>
            </a:r>
            <a:r>
              <a:rPr lang="en-US" dirty="0"/>
              <a:t> ve </a:t>
            </a:r>
            <a:r>
              <a:rPr lang="en-US" dirty="0" err="1"/>
              <a:t>oyunu</a:t>
            </a:r>
            <a:r>
              <a:rPr lang="en-US" dirty="0"/>
              <a:t> </a:t>
            </a:r>
            <a:r>
              <a:rPr lang="en-US" dirty="0" err="1"/>
              <a:t>sürdürmelidir</a:t>
            </a:r>
            <a:endParaRPr lang="tr-TR" sz="2800" dirty="0"/>
          </a:p>
        </p:txBody>
      </p:sp>
    </p:spTree>
    <p:extLst>
      <p:ext uri="{BB962C8B-B14F-4D97-AF65-F5344CB8AC3E}">
        <p14:creationId xmlns:p14="http://schemas.microsoft.com/office/powerpoint/2010/main" val="224675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7FECC-18EA-860D-C35C-D4C5EA7615D2}"/>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EB3C2F3-54C2-8694-5CC4-4AE608A76FFE}"/>
              </a:ext>
            </a:extLst>
          </p:cNvPr>
          <p:cNvSpPr>
            <a:spLocks noGrp="1"/>
          </p:cNvSpPr>
          <p:nvPr>
            <p:ph type="title"/>
          </p:nvPr>
        </p:nvSpPr>
        <p:spPr>
          <a:xfrm>
            <a:off x="323528" y="416445"/>
            <a:ext cx="6991312" cy="531813"/>
          </a:xfrm>
        </p:spPr>
        <p:txBody>
          <a:bodyPr/>
          <a:lstStyle/>
          <a:p>
            <a:r>
              <a:rPr lang="en-US" sz="2800" dirty="0">
                <a:solidFill>
                  <a:srgbClr val="FF0000"/>
                </a:solidFill>
              </a:rPr>
              <a:t>Oyun </a:t>
            </a:r>
            <a:r>
              <a:rPr lang="en-US" sz="2800" dirty="0" err="1">
                <a:solidFill>
                  <a:srgbClr val="FF0000"/>
                </a:solidFill>
              </a:rPr>
              <a:t>alanının</a:t>
            </a:r>
            <a:r>
              <a:rPr lang="en-US" sz="2800" dirty="0">
                <a:solidFill>
                  <a:srgbClr val="FF0000"/>
                </a:solidFill>
              </a:rPr>
              <a:t> </a:t>
            </a:r>
            <a:r>
              <a:rPr lang="en-US" sz="2800" dirty="0" err="1">
                <a:solidFill>
                  <a:srgbClr val="FF0000"/>
                </a:solidFill>
              </a:rPr>
              <a:t>düzenlenmesi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DFE5E12-D0DE-8F8B-4120-973300EA477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240277D2-89F7-8163-A218-53FCCD11335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53069BD-8749-1BBA-4D46-038A826CD530}"/>
              </a:ext>
            </a:extLst>
          </p:cNvPr>
          <p:cNvSpPr>
            <a:spLocks noGrp="1"/>
          </p:cNvSpPr>
          <p:nvPr>
            <p:ph sz="quarter" idx="1"/>
          </p:nvPr>
        </p:nvSpPr>
        <p:spPr>
          <a:xfrm>
            <a:off x="327929" y="1393587"/>
            <a:ext cx="8064896" cy="5047967"/>
          </a:xfrm>
        </p:spPr>
        <p:txBody>
          <a:bodyPr/>
          <a:lstStyle/>
          <a:p>
            <a:pPr algn="just">
              <a:lnSpc>
                <a:spcPct val="150000"/>
              </a:lnSpc>
            </a:pPr>
            <a:r>
              <a:rPr lang="en-US" dirty="0"/>
              <a:t>Oyun </a:t>
            </a:r>
            <a:r>
              <a:rPr lang="en-US" dirty="0" err="1"/>
              <a:t>alanının</a:t>
            </a:r>
            <a:r>
              <a:rPr lang="en-US" dirty="0"/>
              <a:t> </a:t>
            </a:r>
            <a:r>
              <a:rPr lang="en-US" dirty="0" err="1"/>
              <a:t>düzenlenmesinde</a:t>
            </a:r>
            <a:r>
              <a:rPr lang="en-US" dirty="0"/>
              <a:t> </a:t>
            </a:r>
            <a:r>
              <a:rPr lang="en-US" dirty="0" err="1"/>
              <a:t>esas</a:t>
            </a:r>
            <a:r>
              <a:rPr lang="en-US" dirty="0"/>
              <a:t> </a:t>
            </a:r>
            <a:r>
              <a:rPr lang="en-US" dirty="0" err="1"/>
              <a:t>amaç</a:t>
            </a:r>
            <a:r>
              <a:rPr lang="en-US" dirty="0"/>
              <a:t>, </a:t>
            </a:r>
            <a:r>
              <a:rPr lang="en-US" dirty="0" err="1"/>
              <a:t>engellinin</a:t>
            </a:r>
            <a:r>
              <a:rPr lang="en-US" dirty="0"/>
              <a:t> </a:t>
            </a:r>
            <a:r>
              <a:rPr lang="en-US" dirty="0" err="1"/>
              <a:t>oyuna</a:t>
            </a:r>
            <a:r>
              <a:rPr lang="en-US" dirty="0"/>
              <a:t> </a:t>
            </a:r>
            <a:r>
              <a:rPr lang="en-US" dirty="0" err="1"/>
              <a:t>başlayabilmesini</a:t>
            </a:r>
            <a:r>
              <a:rPr lang="en-US" dirty="0"/>
              <a:t>, </a:t>
            </a:r>
            <a:r>
              <a:rPr lang="en-US" dirty="0" err="1"/>
              <a:t>oyunu</a:t>
            </a:r>
            <a:r>
              <a:rPr lang="en-US" dirty="0"/>
              <a:t> </a:t>
            </a:r>
            <a:r>
              <a:rPr lang="en-US" dirty="0" err="1"/>
              <a:t>sürdürmesini</a:t>
            </a:r>
            <a:r>
              <a:rPr lang="en-US" dirty="0"/>
              <a:t> ve </a:t>
            </a:r>
            <a:r>
              <a:rPr lang="en-US" dirty="0" err="1"/>
              <a:t>tekrar</a:t>
            </a:r>
            <a:r>
              <a:rPr lang="en-US" dirty="0"/>
              <a:t> </a:t>
            </a:r>
            <a:r>
              <a:rPr lang="en-US" dirty="0" err="1"/>
              <a:t>oynama</a:t>
            </a:r>
            <a:r>
              <a:rPr lang="en-US" dirty="0"/>
              <a:t> </a:t>
            </a:r>
            <a:r>
              <a:rPr lang="en-US" dirty="0" err="1"/>
              <a:t>isteği</a:t>
            </a:r>
            <a:r>
              <a:rPr lang="en-US" dirty="0"/>
              <a:t> </a:t>
            </a:r>
            <a:r>
              <a:rPr lang="en-US" dirty="0" err="1"/>
              <a:t>duymasını</a:t>
            </a:r>
            <a:r>
              <a:rPr lang="en-US" dirty="0"/>
              <a:t> </a:t>
            </a:r>
            <a:r>
              <a:rPr lang="en-US" dirty="0" err="1"/>
              <a:t>sağlayacak</a:t>
            </a:r>
            <a:r>
              <a:rPr lang="en-US" dirty="0"/>
              <a:t> </a:t>
            </a:r>
            <a:r>
              <a:rPr lang="en-US" dirty="0" err="1"/>
              <a:t>bir</a:t>
            </a:r>
            <a:r>
              <a:rPr lang="en-US" dirty="0"/>
              <a:t> </a:t>
            </a:r>
            <a:r>
              <a:rPr lang="en-US" dirty="0" err="1"/>
              <a:t>ortam</a:t>
            </a:r>
            <a:r>
              <a:rPr lang="en-US" dirty="0"/>
              <a:t> </a:t>
            </a:r>
            <a:r>
              <a:rPr lang="en-US" dirty="0" err="1"/>
              <a:t>yaratmaktır</a:t>
            </a:r>
            <a:r>
              <a:rPr lang="tr-TR" dirty="0"/>
              <a:t>.</a:t>
            </a:r>
          </a:p>
          <a:p>
            <a:pPr algn="just">
              <a:lnSpc>
                <a:spcPct val="150000"/>
              </a:lnSpc>
            </a:pPr>
            <a:r>
              <a:rPr lang="en-US" dirty="0"/>
              <a:t> Oyun </a:t>
            </a:r>
            <a:r>
              <a:rPr lang="en-US" dirty="0" err="1"/>
              <a:t>alanının</a:t>
            </a:r>
            <a:r>
              <a:rPr lang="en-US" dirty="0"/>
              <a:t> </a:t>
            </a:r>
            <a:r>
              <a:rPr lang="en-US" dirty="0" err="1"/>
              <a:t>düzenlenmesinde</a:t>
            </a:r>
            <a:r>
              <a:rPr lang="en-US" dirty="0"/>
              <a:t> </a:t>
            </a:r>
            <a:r>
              <a:rPr lang="en-US" dirty="0" err="1"/>
              <a:t>engelin</a:t>
            </a:r>
            <a:r>
              <a:rPr lang="en-US" dirty="0"/>
              <a:t> </a:t>
            </a:r>
            <a:r>
              <a:rPr lang="en-US" dirty="0" err="1"/>
              <a:t>türü</a:t>
            </a:r>
            <a:r>
              <a:rPr lang="en-US" dirty="0"/>
              <a:t> ve </a:t>
            </a:r>
            <a:r>
              <a:rPr lang="en-US" dirty="0" err="1"/>
              <a:t>düzeyi</a:t>
            </a:r>
            <a:r>
              <a:rPr lang="en-US" dirty="0"/>
              <a:t> </a:t>
            </a:r>
            <a:r>
              <a:rPr lang="en-US" dirty="0" err="1"/>
              <a:t>önemli</a:t>
            </a:r>
            <a:r>
              <a:rPr lang="en-US" dirty="0"/>
              <a:t> </a:t>
            </a:r>
            <a:r>
              <a:rPr lang="en-US" dirty="0" err="1"/>
              <a:t>bir</a:t>
            </a:r>
            <a:r>
              <a:rPr lang="en-US" dirty="0"/>
              <a:t> </a:t>
            </a:r>
            <a:r>
              <a:rPr lang="en-US" dirty="0" err="1"/>
              <a:t>faktördür</a:t>
            </a:r>
            <a:r>
              <a:rPr lang="tr-TR" dirty="0"/>
              <a:t>.</a:t>
            </a:r>
          </a:p>
          <a:p>
            <a:pPr algn="just">
              <a:lnSpc>
                <a:spcPct val="150000"/>
              </a:lnSpc>
            </a:pPr>
            <a:r>
              <a:rPr lang="en-US" dirty="0"/>
              <a:t> </a:t>
            </a:r>
            <a:r>
              <a:rPr lang="en-US" dirty="0" err="1"/>
              <a:t>Düzenlemede</a:t>
            </a:r>
            <a:r>
              <a:rPr lang="en-US" dirty="0"/>
              <a:t> </a:t>
            </a:r>
            <a:r>
              <a:rPr lang="en-US" dirty="0" err="1"/>
              <a:t>ortak</a:t>
            </a:r>
            <a:r>
              <a:rPr lang="en-US" dirty="0"/>
              <a:t> </a:t>
            </a:r>
            <a:r>
              <a:rPr lang="en-US" dirty="0" err="1"/>
              <a:t>özellikler</a:t>
            </a:r>
            <a:r>
              <a:rPr lang="en-US" dirty="0"/>
              <a:t> </a:t>
            </a:r>
            <a:r>
              <a:rPr lang="en-US" dirty="0" err="1"/>
              <a:t>olabileceği</a:t>
            </a:r>
            <a:r>
              <a:rPr lang="en-US" dirty="0"/>
              <a:t> </a:t>
            </a:r>
            <a:r>
              <a:rPr lang="en-US" dirty="0" err="1"/>
              <a:t>gibi</a:t>
            </a:r>
            <a:r>
              <a:rPr lang="en-US" dirty="0"/>
              <a:t> </a:t>
            </a:r>
            <a:r>
              <a:rPr lang="en-US" dirty="0" err="1"/>
              <a:t>engel</a:t>
            </a:r>
            <a:r>
              <a:rPr lang="en-US" dirty="0"/>
              <a:t> </a:t>
            </a:r>
            <a:r>
              <a:rPr lang="en-US" dirty="0" err="1"/>
              <a:t>türüne</a:t>
            </a:r>
            <a:r>
              <a:rPr lang="en-US" dirty="0"/>
              <a:t> göre </a:t>
            </a:r>
            <a:r>
              <a:rPr lang="en-US" dirty="0" err="1"/>
              <a:t>oyun</a:t>
            </a:r>
            <a:r>
              <a:rPr lang="en-US" dirty="0"/>
              <a:t> </a:t>
            </a:r>
            <a:r>
              <a:rPr lang="en-US" dirty="0" err="1"/>
              <a:t>öncesinde</a:t>
            </a:r>
            <a:r>
              <a:rPr lang="en-US" dirty="0"/>
              <a:t> </a:t>
            </a:r>
            <a:r>
              <a:rPr lang="en-US" dirty="0" err="1"/>
              <a:t>veya</a:t>
            </a:r>
            <a:r>
              <a:rPr lang="en-US" dirty="0"/>
              <a:t> </a:t>
            </a:r>
            <a:r>
              <a:rPr lang="en-US" dirty="0" err="1"/>
              <a:t>oyun</a:t>
            </a:r>
            <a:r>
              <a:rPr lang="en-US" dirty="0"/>
              <a:t> </a:t>
            </a:r>
            <a:r>
              <a:rPr lang="en-US" dirty="0" err="1"/>
              <a:t>anında</a:t>
            </a:r>
            <a:r>
              <a:rPr lang="en-US" dirty="0"/>
              <a:t> </a:t>
            </a:r>
            <a:r>
              <a:rPr lang="en-US" dirty="0" err="1"/>
              <a:t>özel</a:t>
            </a:r>
            <a:r>
              <a:rPr lang="en-US" dirty="0"/>
              <a:t> </a:t>
            </a:r>
            <a:r>
              <a:rPr lang="en-US" dirty="0" err="1"/>
              <a:t>düzenlemeler</a:t>
            </a:r>
            <a:r>
              <a:rPr lang="en-US" dirty="0"/>
              <a:t> de </a:t>
            </a:r>
            <a:r>
              <a:rPr lang="en-US" dirty="0" err="1"/>
              <a:t>yapılabilir</a:t>
            </a:r>
            <a:r>
              <a:rPr lang="tr-TR" dirty="0"/>
              <a:t>.</a:t>
            </a:r>
            <a:r>
              <a:rPr lang="en-US" dirty="0"/>
              <a:t> </a:t>
            </a:r>
            <a:endParaRPr lang="tr-TR" dirty="0"/>
          </a:p>
          <a:p>
            <a:endParaRPr lang="tr-TR" sz="2800" dirty="0"/>
          </a:p>
        </p:txBody>
      </p:sp>
    </p:spTree>
    <p:extLst>
      <p:ext uri="{BB962C8B-B14F-4D97-AF65-F5344CB8AC3E}">
        <p14:creationId xmlns:p14="http://schemas.microsoft.com/office/powerpoint/2010/main" val="63731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50989-9ECA-9C54-9754-D854FA95753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5B13AD4-3592-6E8D-E731-44D94A57E12E}"/>
              </a:ext>
            </a:extLst>
          </p:cNvPr>
          <p:cNvSpPr>
            <a:spLocks noGrp="1"/>
          </p:cNvSpPr>
          <p:nvPr>
            <p:ph type="title"/>
          </p:nvPr>
        </p:nvSpPr>
        <p:spPr>
          <a:xfrm>
            <a:off x="323528" y="416445"/>
            <a:ext cx="6991312" cy="531813"/>
          </a:xfrm>
        </p:spPr>
        <p:txBody>
          <a:bodyPr/>
          <a:lstStyle/>
          <a:p>
            <a:r>
              <a:rPr lang="en-US" sz="2800" dirty="0">
                <a:solidFill>
                  <a:srgbClr val="FF0000"/>
                </a:solidFill>
              </a:rPr>
              <a:t>Oyun </a:t>
            </a:r>
            <a:r>
              <a:rPr lang="en-US" sz="2800" dirty="0" err="1">
                <a:solidFill>
                  <a:srgbClr val="FF0000"/>
                </a:solidFill>
              </a:rPr>
              <a:t>Alanının</a:t>
            </a:r>
            <a:r>
              <a:rPr lang="en-US" sz="2800" dirty="0">
                <a:solidFill>
                  <a:srgbClr val="FF0000"/>
                </a:solidFill>
              </a:rPr>
              <a:t> </a:t>
            </a:r>
            <a:r>
              <a:rPr lang="en-US" sz="2800" dirty="0" err="1">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41FA629-F2F1-6820-1664-E7CF066F189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AA67ECA-90B8-EBFE-A920-5DB3F64DD35D}"/>
              </a:ext>
            </a:extLst>
          </p:cNvPr>
          <p:cNvSpPr/>
          <p:nvPr/>
        </p:nvSpPr>
        <p:spPr>
          <a:xfrm>
            <a:off x="8552309" y="2933055"/>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46C643AE-B89E-E470-18D4-DD81F3B593F3}"/>
              </a:ext>
            </a:extLst>
          </p:cNvPr>
          <p:cNvSpPr>
            <a:spLocks noGrp="1"/>
          </p:cNvSpPr>
          <p:nvPr>
            <p:ph sz="quarter" idx="1"/>
          </p:nvPr>
        </p:nvSpPr>
        <p:spPr>
          <a:xfrm>
            <a:off x="323528" y="948258"/>
            <a:ext cx="8064896" cy="5649094"/>
          </a:xfrm>
        </p:spPr>
        <p:txBody>
          <a:bodyPr/>
          <a:lstStyle/>
          <a:p>
            <a:pPr algn="just">
              <a:lnSpc>
                <a:spcPct val="150000"/>
              </a:lnSpc>
            </a:pPr>
            <a:r>
              <a:rPr lang="en-US" sz="2300" dirty="0" err="1"/>
              <a:t>Oyuncu</a:t>
            </a:r>
            <a:r>
              <a:rPr lang="en-US" sz="2300" dirty="0"/>
              <a:t> </a:t>
            </a:r>
            <a:r>
              <a:rPr lang="en-US" sz="2300" dirty="0" err="1"/>
              <a:t>sayısına</a:t>
            </a:r>
            <a:r>
              <a:rPr lang="en-US" sz="2300" dirty="0"/>
              <a:t> </a:t>
            </a:r>
            <a:r>
              <a:rPr lang="en-US" sz="2300" dirty="0" err="1"/>
              <a:t>bağlı</a:t>
            </a:r>
            <a:r>
              <a:rPr lang="en-US" sz="2300" dirty="0"/>
              <a:t> olarak </a:t>
            </a:r>
            <a:r>
              <a:rPr lang="en-US" sz="2300" dirty="0" err="1"/>
              <a:t>oyun</a:t>
            </a:r>
            <a:r>
              <a:rPr lang="en-US" sz="2300" dirty="0"/>
              <a:t> </a:t>
            </a:r>
            <a:r>
              <a:rPr lang="en-US" sz="2300" dirty="0" err="1"/>
              <a:t>alanı</a:t>
            </a:r>
            <a:r>
              <a:rPr lang="en-US" sz="2300" dirty="0"/>
              <a:t> </a:t>
            </a:r>
            <a:r>
              <a:rPr lang="en-US" sz="2300" dirty="0" err="1"/>
              <a:t>çok</a:t>
            </a:r>
            <a:r>
              <a:rPr lang="en-US" sz="2300" dirty="0"/>
              <a:t> </a:t>
            </a:r>
            <a:r>
              <a:rPr lang="en-US" sz="2300" dirty="0" err="1"/>
              <a:t>geniş</a:t>
            </a:r>
            <a:r>
              <a:rPr lang="en-US" sz="2300" dirty="0"/>
              <a:t> </a:t>
            </a:r>
            <a:r>
              <a:rPr lang="en-US" sz="2300" dirty="0" err="1"/>
              <a:t>olmamalıdır</a:t>
            </a:r>
            <a:r>
              <a:rPr lang="tr-TR" sz="2300" dirty="0"/>
              <a:t>.</a:t>
            </a:r>
            <a:r>
              <a:rPr lang="en-US" sz="2300" dirty="0"/>
              <a:t> </a:t>
            </a:r>
            <a:endParaRPr lang="tr-TR" sz="2300" dirty="0"/>
          </a:p>
          <a:p>
            <a:pPr algn="just">
              <a:lnSpc>
                <a:spcPct val="150000"/>
              </a:lnSpc>
            </a:pPr>
            <a:r>
              <a:rPr lang="en-US" sz="2300" dirty="0"/>
              <a:t>Oyun </a:t>
            </a:r>
            <a:r>
              <a:rPr lang="en-US" sz="2300" dirty="0" err="1"/>
              <a:t>alanında</a:t>
            </a:r>
            <a:r>
              <a:rPr lang="en-US" sz="2300" dirty="0"/>
              <a:t> </a:t>
            </a:r>
            <a:r>
              <a:rPr lang="en-US" sz="2300" dirty="0" err="1"/>
              <a:t>engel</a:t>
            </a:r>
            <a:r>
              <a:rPr lang="en-US" sz="2300" dirty="0"/>
              <a:t> </a:t>
            </a:r>
            <a:r>
              <a:rPr lang="en-US" sz="2300" dirty="0" err="1"/>
              <a:t>durumlarına</a:t>
            </a:r>
            <a:r>
              <a:rPr lang="en-US" sz="2300" dirty="0"/>
              <a:t> göre </a:t>
            </a:r>
            <a:r>
              <a:rPr lang="en-US" sz="2300" dirty="0" err="1"/>
              <a:t>takılıp</a:t>
            </a:r>
            <a:r>
              <a:rPr lang="en-US" sz="2300" dirty="0"/>
              <a:t> </a:t>
            </a:r>
            <a:r>
              <a:rPr lang="en-US" sz="2300" dirty="0" err="1"/>
              <a:t>düşmelere</a:t>
            </a:r>
            <a:r>
              <a:rPr lang="en-US" sz="2300" dirty="0"/>
              <a:t> </a:t>
            </a:r>
            <a:r>
              <a:rPr lang="en-US" sz="2300" dirty="0" err="1"/>
              <a:t>veya</a:t>
            </a:r>
            <a:r>
              <a:rPr lang="en-US" sz="2300" dirty="0"/>
              <a:t> </a:t>
            </a:r>
            <a:r>
              <a:rPr lang="en-US" sz="2300" dirty="0" err="1"/>
              <a:t>yaralanmalara</a:t>
            </a:r>
            <a:r>
              <a:rPr lang="en-US" sz="2300" dirty="0"/>
              <a:t> </a:t>
            </a:r>
            <a:r>
              <a:rPr lang="en-US" sz="2300" dirty="0" err="1"/>
              <a:t>neden</a:t>
            </a:r>
            <a:r>
              <a:rPr lang="en-US" sz="2300" dirty="0"/>
              <a:t> </a:t>
            </a:r>
            <a:r>
              <a:rPr lang="en-US" sz="2300" dirty="0" err="1"/>
              <a:t>olabi</a:t>
            </a:r>
            <a:r>
              <a:rPr lang="en-US" sz="2300" dirty="0"/>
              <a:t>- </a:t>
            </a:r>
            <a:r>
              <a:rPr lang="en-US" sz="2300" dirty="0" err="1"/>
              <a:t>lecek</a:t>
            </a:r>
            <a:r>
              <a:rPr lang="en-US" sz="2300" dirty="0"/>
              <a:t> </a:t>
            </a:r>
            <a:r>
              <a:rPr lang="en-US" sz="2300" dirty="0" err="1"/>
              <a:t>maddeler</a:t>
            </a:r>
            <a:r>
              <a:rPr lang="en-US" sz="2300" dirty="0"/>
              <a:t> </a:t>
            </a:r>
            <a:r>
              <a:rPr lang="en-US" sz="2300" dirty="0" err="1"/>
              <a:t>alanın</a:t>
            </a:r>
            <a:r>
              <a:rPr lang="en-US" sz="2300" dirty="0"/>
              <a:t> </a:t>
            </a:r>
            <a:r>
              <a:rPr lang="en-US" sz="2300" dirty="0" err="1"/>
              <a:t>dışına</a:t>
            </a:r>
            <a:r>
              <a:rPr lang="en-US" sz="2300" dirty="0"/>
              <a:t> </a:t>
            </a:r>
            <a:r>
              <a:rPr lang="en-US" sz="2300" dirty="0" err="1"/>
              <a:t>çıkarılmalıdır</a:t>
            </a:r>
            <a:r>
              <a:rPr lang="tr-TR" sz="2300" dirty="0"/>
              <a:t>.</a:t>
            </a:r>
            <a:r>
              <a:rPr lang="en-US" sz="2300" dirty="0"/>
              <a:t> </a:t>
            </a:r>
            <a:endParaRPr lang="tr-TR" sz="2300" dirty="0"/>
          </a:p>
          <a:p>
            <a:pPr algn="just">
              <a:lnSpc>
                <a:spcPct val="150000"/>
              </a:lnSpc>
            </a:pPr>
            <a:r>
              <a:rPr lang="en-US" sz="2300" dirty="0"/>
              <a:t>Oyun </a:t>
            </a:r>
            <a:r>
              <a:rPr lang="en-US" sz="2300" dirty="0" err="1"/>
              <a:t>alanı</a:t>
            </a:r>
            <a:r>
              <a:rPr lang="en-US" sz="2300" dirty="0"/>
              <a:t>, </a:t>
            </a:r>
            <a:r>
              <a:rPr lang="en-US" sz="2300" dirty="0" err="1"/>
              <a:t>oyuna</a:t>
            </a:r>
            <a:r>
              <a:rPr lang="en-US" sz="2300" dirty="0"/>
              <a:t> </a:t>
            </a:r>
            <a:r>
              <a:rPr lang="en-US" sz="2300" dirty="0" err="1"/>
              <a:t>katılacak</a:t>
            </a:r>
            <a:r>
              <a:rPr lang="en-US" sz="2300" dirty="0"/>
              <a:t> </a:t>
            </a:r>
            <a:r>
              <a:rPr lang="en-US" sz="2300" dirty="0" err="1"/>
              <a:t>engellileri</a:t>
            </a:r>
            <a:r>
              <a:rPr lang="en-US" sz="2300" dirty="0"/>
              <a:t> </a:t>
            </a:r>
            <a:r>
              <a:rPr lang="en-US" sz="2300" dirty="0" err="1"/>
              <a:t>rahatsız</a:t>
            </a:r>
            <a:r>
              <a:rPr lang="en-US" sz="2300" dirty="0"/>
              <a:t> </a:t>
            </a:r>
            <a:r>
              <a:rPr lang="en-US" sz="2300" dirty="0" err="1"/>
              <a:t>edebilecek</a:t>
            </a:r>
            <a:r>
              <a:rPr lang="en-US" sz="2300" dirty="0"/>
              <a:t> </a:t>
            </a:r>
            <a:r>
              <a:rPr lang="en-US" sz="2300" dirty="0" err="1"/>
              <a:t>kalabalık</a:t>
            </a:r>
            <a:r>
              <a:rPr lang="en-US" sz="2300" dirty="0"/>
              <a:t> ve </a:t>
            </a:r>
            <a:r>
              <a:rPr lang="en-US" sz="2300" dirty="0" err="1"/>
              <a:t>gürültülü</a:t>
            </a:r>
            <a:r>
              <a:rPr lang="en-US" sz="2300" dirty="0"/>
              <a:t> </a:t>
            </a:r>
            <a:r>
              <a:rPr lang="en-US" sz="2300" dirty="0" err="1"/>
              <a:t>ortamlar</a:t>
            </a:r>
            <a:r>
              <a:rPr lang="en-US" sz="2300" dirty="0"/>
              <a:t>- dan </a:t>
            </a:r>
            <a:r>
              <a:rPr lang="en-US" sz="2300" dirty="0" err="1"/>
              <a:t>uzak</a:t>
            </a:r>
            <a:r>
              <a:rPr lang="en-US" sz="2300" dirty="0"/>
              <a:t> </a:t>
            </a:r>
            <a:r>
              <a:rPr lang="en-US" sz="2300" dirty="0" err="1"/>
              <a:t>olmalıdır</a:t>
            </a:r>
            <a:r>
              <a:rPr lang="tr-TR" sz="2300" dirty="0"/>
              <a:t>.</a:t>
            </a:r>
            <a:r>
              <a:rPr lang="en-US" sz="2300" dirty="0"/>
              <a:t> </a:t>
            </a:r>
            <a:endParaRPr lang="tr-TR" sz="2300" dirty="0"/>
          </a:p>
          <a:p>
            <a:pPr algn="just">
              <a:lnSpc>
                <a:spcPct val="150000"/>
              </a:lnSpc>
            </a:pPr>
            <a:r>
              <a:rPr lang="en-US" sz="2300" dirty="0" err="1"/>
              <a:t>Engellilerde</a:t>
            </a:r>
            <a:r>
              <a:rPr lang="en-US" sz="2300" dirty="0"/>
              <a:t> </a:t>
            </a:r>
            <a:r>
              <a:rPr lang="en-US" sz="2300" dirty="0" err="1"/>
              <a:t>sıklıkla</a:t>
            </a:r>
            <a:r>
              <a:rPr lang="en-US" sz="2300" dirty="0"/>
              <a:t> </a:t>
            </a:r>
            <a:r>
              <a:rPr lang="en-US" sz="2300" dirty="0" err="1"/>
              <a:t>oyun</a:t>
            </a:r>
            <a:r>
              <a:rPr lang="en-US" sz="2300" dirty="0"/>
              <a:t> </a:t>
            </a:r>
            <a:r>
              <a:rPr lang="en-US" sz="2300" dirty="0" err="1"/>
              <a:t>anında</a:t>
            </a:r>
            <a:r>
              <a:rPr lang="en-US" sz="2300" dirty="0"/>
              <a:t> </a:t>
            </a:r>
            <a:r>
              <a:rPr lang="en-US" sz="2300" dirty="0" err="1"/>
              <a:t>denge</a:t>
            </a:r>
            <a:r>
              <a:rPr lang="en-US" sz="2300" dirty="0"/>
              <a:t> </a:t>
            </a:r>
            <a:r>
              <a:rPr lang="en-US" sz="2300" dirty="0" err="1"/>
              <a:t>kaybı</a:t>
            </a:r>
            <a:r>
              <a:rPr lang="en-US" sz="2300" dirty="0"/>
              <a:t> ve </a:t>
            </a:r>
            <a:r>
              <a:rPr lang="en-US" sz="2300" dirty="0" err="1"/>
              <a:t>çarpışmalara</a:t>
            </a:r>
            <a:r>
              <a:rPr lang="en-US" sz="2300" dirty="0"/>
              <a:t> </a:t>
            </a:r>
            <a:r>
              <a:rPr lang="en-US" sz="2300" dirty="0" err="1"/>
              <a:t>bağlı</a:t>
            </a:r>
            <a:r>
              <a:rPr lang="en-US" sz="2300" dirty="0"/>
              <a:t> olarak </a:t>
            </a:r>
            <a:r>
              <a:rPr lang="en-US" sz="2300" dirty="0" err="1"/>
              <a:t>düşme</a:t>
            </a:r>
            <a:r>
              <a:rPr lang="en-US" sz="2300" dirty="0"/>
              <a:t> durum- </a:t>
            </a:r>
            <a:r>
              <a:rPr lang="en-US" sz="2300" dirty="0" err="1"/>
              <a:t>ları</a:t>
            </a:r>
            <a:r>
              <a:rPr lang="en-US" sz="2300" dirty="0"/>
              <a:t> </a:t>
            </a:r>
            <a:r>
              <a:rPr lang="en-US" sz="2300" dirty="0" err="1"/>
              <a:t>görülebileceğinden</a:t>
            </a:r>
            <a:r>
              <a:rPr lang="en-US" sz="2300" dirty="0"/>
              <a:t> </a:t>
            </a:r>
            <a:r>
              <a:rPr lang="en-US" sz="2300" dirty="0" err="1"/>
              <a:t>alanın</a:t>
            </a:r>
            <a:r>
              <a:rPr lang="en-US" sz="2300" dirty="0"/>
              <a:t> </a:t>
            </a:r>
            <a:r>
              <a:rPr lang="en-US" sz="2300" dirty="0" err="1"/>
              <a:t>temizliğine</a:t>
            </a:r>
            <a:r>
              <a:rPr lang="en-US" sz="2300" dirty="0"/>
              <a:t> </a:t>
            </a:r>
            <a:r>
              <a:rPr lang="en-US" sz="2300" dirty="0" err="1"/>
              <a:t>dikkat</a:t>
            </a:r>
            <a:r>
              <a:rPr lang="en-US" sz="2300" dirty="0"/>
              <a:t> </a:t>
            </a:r>
            <a:r>
              <a:rPr lang="en-US" sz="2300" dirty="0" err="1"/>
              <a:t>edilmelidir</a:t>
            </a:r>
            <a:r>
              <a:rPr lang="tr-TR" sz="2300" dirty="0"/>
              <a:t>.</a:t>
            </a:r>
            <a:r>
              <a:rPr lang="en-US" sz="2300" dirty="0"/>
              <a:t> </a:t>
            </a:r>
            <a:endParaRPr lang="tr-TR" sz="2300" dirty="0"/>
          </a:p>
          <a:p>
            <a:pPr algn="just">
              <a:lnSpc>
                <a:spcPct val="150000"/>
              </a:lnSpc>
            </a:pPr>
            <a:r>
              <a:rPr lang="en-US" sz="2300" dirty="0"/>
              <a:t>Oyun </a:t>
            </a:r>
            <a:r>
              <a:rPr lang="en-US" sz="2300" dirty="0" err="1"/>
              <a:t>alanı</a:t>
            </a:r>
            <a:r>
              <a:rPr lang="en-US" sz="2300" dirty="0"/>
              <a:t>, </a:t>
            </a:r>
            <a:r>
              <a:rPr lang="en-US" sz="2300" dirty="0" err="1"/>
              <a:t>oyuncuların</a:t>
            </a:r>
            <a:r>
              <a:rPr lang="en-US" sz="2300" dirty="0"/>
              <a:t> </a:t>
            </a:r>
            <a:r>
              <a:rPr lang="en-US" sz="2300" dirty="0" err="1"/>
              <a:t>ilgisini</a:t>
            </a:r>
            <a:r>
              <a:rPr lang="en-US" sz="2300" dirty="0"/>
              <a:t> ve </a:t>
            </a:r>
            <a:r>
              <a:rPr lang="en-US" sz="2300" dirty="0" err="1"/>
              <a:t>dikkatini</a:t>
            </a:r>
            <a:r>
              <a:rPr lang="en-US" sz="2300" dirty="0"/>
              <a:t> </a:t>
            </a:r>
            <a:r>
              <a:rPr lang="en-US" sz="2300" dirty="0" err="1"/>
              <a:t>dağıtabilecek</a:t>
            </a:r>
            <a:r>
              <a:rPr lang="en-US" sz="2300" dirty="0"/>
              <a:t> </a:t>
            </a:r>
            <a:r>
              <a:rPr lang="en-US" sz="2300" dirty="0" err="1"/>
              <a:t>unsurlardan</a:t>
            </a:r>
            <a:r>
              <a:rPr lang="en-US" sz="2300" dirty="0"/>
              <a:t> </a:t>
            </a:r>
            <a:r>
              <a:rPr lang="en-US" sz="2300" dirty="0" err="1"/>
              <a:t>arındırılmalıdır</a:t>
            </a:r>
            <a:r>
              <a:rPr lang="tr-TR" sz="2300" dirty="0"/>
              <a:t>.</a:t>
            </a:r>
            <a:r>
              <a:rPr lang="en-US" sz="2300" dirty="0"/>
              <a:t> </a:t>
            </a:r>
            <a:endParaRPr lang="tr-TR" sz="2300" dirty="0"/>
          </a:p>
          <a:p>
            <a:endParaRPr lang="tr-TR" sz="2800" dirty="0"/>
          </a:p>
        </p:txBody>
      </p:sp>
    </p:spTree>
    <p:extLst>
      <p:ext uri="{BB962C8B-B14F-4D97-AF65-F5344CB8AC3E}">
        <p14:creationId xmlns:p14="http://schemas.microsoft.com/office/powerpoint/2010/main" val="500750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F5A5E-964F-76D7-CA95-8FC55246545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E2DA071-0EC9-F101-7DC6-F2E23005240C}"/>
              </a:ext>
            </a:extLst>
          </p:cNvPr>
          <p:cNvSpPr>
            <a:spLocks noGrp="1"/>
          </p:cNvSpPr>
          <p:nvPr>
            <p:ph type="title"/>
          </p:nvPr>
        </p:nvSpPr>
        <p:spPr>
          <a:xfrm>
            <a:off x="323528" y="416445"/>
            <a:ext cx="6991312" cy="531813"/>
          </a:xfrm>
        </p:spPr>
        <p:txBody>
          <a:bodyPr/>
          <a:lstStyle/>
          <a:p>
            <a:r>
              <a:rPr lang="en-US" sz="2800" dirty="0">
                <a:solidFill>
                  <a:srgbClr val="FF0000"/>
                </a:solidFill>
              </a:rPr>
              <a:t>Oyun </a:t>
            </a:r>
            <a:r>
              <a:rPr lang="en-US" sz="2800" dirty="0" err="1">
                <a:solidFill>
                  <a:srgbClr val="FF0000"/>
                </a:solidFill>
              </a:rPr>
              <a:t>araçları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E369A4B-91BC-79CD-9665-D5351A09BF6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33C388A9-320E-9D54-D935-E0A49C3D1925}"/>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939E9F36-1F6E-F761-1AA5-BA228C5DB4AA}"/>
              </a:ext>
            </a:extLst>
          </p:cNvPr>
          <p:cNvSpPr>
            <a:spLocks noGrp="1"/>
          </p:cNvSpPr>
          <p:nvPr>
            <p:ph sz="quarter" idx="1"/>
          </p:nvPr>
        </p:nvSpPr>
        <p:spPr>
          <a:xfrm>
            <a:off x="323528" y="1277464"/>
            <a:ext cx="8064896" cy="4167759"/>
          </a:xfrm>
        </p:spPr>
        <p:txBody>
          <a:bodyPr/>
          <a:lstStyle/>
          <a:p>
            <a:pPr algn="just">
              <a:lnSpc>
                <a:spcPct val="150000"/>
              </a:lnSpc>
            </a:pPr>
            <a:r>
              <a:rPr lang="en-US" dirty="0"/>
              <a:t>Oyun </a:t>
            </a:r>
            <a:r>
              <a:rPr lang="en-US" dirty="0" err="1"/>
              <a:t>araçları</a:t>
            </a:r>
            <a:r>
              <a:rPr lang="en-US" dirty="0"/>
              <a:t> </a:t>
            </a:r>
            <a:r>
              <a:rPr lang="en-US" dirty="0" err="1"/>
              <a:t>bütün</a:t>
            </a:r>
            <a:r>
              <a:rPr lang="en-US" dirty="0"/>
              <a:t> </a:t>
            </a:r>
            <a:r>
              <a:rPr lang="en-US" dirty="0" err="1"/>
              <a:t>eğitsel</a:t>
            </a:r>
            <a:r>
              <a:rPr lang="en-US" dirty="0"/>
              <a:t> </a:t>
            </a:r>
            <a:r>
              <a:rPr lang="en-US" dirty="0" err="1"/>
              <a:t>oyunlarda</a:t>
            </a:r>
            <a:r>
              <a:rPr lang="en-US" dirty="0"/>
              <a:t> </a:t>
            </a:r>
            <a:r>
              <a:rPr lang="en-US" dirty="0" err="1"/>
              <a:t>olduğu</a:t>
            </a:r>
            <a:r>
              <a:rPr lang="en-US" dirty="0"/>
              <a:t> </a:t>
            </a:r>
            <a:r>
              <a:rPr lang="en-US" dirty="0" err="1"/>
              <a:t>gibi</a:t>
            </a:r>
            <a:r>
              <a:rPr lang="en-US" dirty="0"/>
              <a:t> </a:t>
            </a:r>
            <a:r>
              <a:rPr lang="en-US" dirty="0" err="1"/>
              <a:t>oyunun</a:t>
            </a:r>
            <a:r>
              <a:rPr lang="en-US" dirty="0"/>
              <a:t> </a:t>
            </a:r>
            <a:r>
              <a:rPr lang="en-US" dirty="0" err="1"/>
              <a:t>amacı</a:t>
            </a:r>
            <a:r>
              <a:rPr lang="en-US" dirty="0"/>
              <a:t> ve </a:t>
            </a:r>
            <a:r>
              <a:rPr lang="en-US" dirty="0" err="1"/>
              <a:t>yapısına</a:t>
            </a:r>
            <a:r>
              <a:rPr lang="en-US" dirty="0"/>
              <a:t> </a:t>
            </a:r>
            <a:r>
              <a:rPr lang="en-US" dirty="0" err="1"/>
              <a:t>uygun</a:t>
            </a:r>
            <a:r>
              <a:rPr lang="en-US" dirty="0"/>
              <a:t> olarak </a:t>
            </a:r>
            <a:r>
              <a:rPr lang="en-US" dirty="0" err="1"/>
              <a:t>seçilmeli</a:t>
            </a:r>
            <a:r>
              <a:rPr lang="en-US" dirty="0"/>
              <a:t> </a:t>
            </a:r>
            <a:r>
              <a:rPr lang="en-US" dirty="0" err="1"/>
              <a:t>veya</a:t>
            </a:r>
            <a:r>
              <a:rPr lang="en-US" dirty="0"/>
              <a:t> </a:t>
            </a:r>
            <a:r>
              <a:rPr lang="en-US" dirty="0" err="1"/>
              <a:t>hazırlanmalıdır</a:t>
            </a:r>
            <a:r>
              <a:rPr lang="en-US" dirty="0"/>
              <a:t> </a:t>
            </a:r>
            <a:r>
              <a:rPr lang="en-US" dirty="0" err="1"/>
              <a:t>Engellilere</a:t>
            </a:r>
            <a:r>
              <a:rPr lang="en-US" dirty="0"/>
              <a:t> </a:t>
            </a:r>
            <a:r>
              <a:rPr lang="en-US" dirty="0" err="1"/>
              <a:t>uygulanacak</a:t>
            </a:r>
            <a:r>
              <a:rPr lang="en-US" dirty="0"/>
              <a:t> </a:t>
            </a:r>
            <a:r>
              <a:rPr lang="en-US" dirty="0" err="1"/>
              <a:t>eğitsel</a:t>
            </a:r>
            <a:r>
              <a:rPr lang="en-US" dirty="0"/>
              <a:t> </a:t>
            </a:r>
            <a:r>
              <a:rPr lang="en-US" dirty="0" err="1"/>
              <a:t>oyunlarda</a:t>
            </a:r>
            <a:r>
              <a:rPr lang="en-US" dirty="0"/>
              <a:t> da top, </a:t>
            </a:r>
            <a:r>
              <a:rPr lang="en-US" dirty="0" err="1"/>
              <a:t>çember</a:t>
            </a:r>
            <a:r>
              <a:rPr lang="en-US" dirty="0"/>
              <a:t>, </a:t>
            </a:r>
            <a:r>
              <a:rPr lang="en-US" dirty="0" err="1"/>
              <a:t>ip</a:t>
            </a:r>
            <a:r>
              <a:rPr lang="en-US" dirty="0"/>
              <a:t>, </a:t>
            </a:r>
            <a:r>
              <a:rPr lang="en-US" dirty="0" err="1"/>
              <a:t>bayrak</a:t>
            </a:r>
            <a:r>
              <a:rPr lang="en-US" dirty="0"/>
              <a:t>, </a:t>
            </a:r>
            <a:r>
              <a:rPr lang="en-US" dirty="0" err="1"/>
              <a:t>düdük</a:t>
            </a:r>
            <a:r>
              <a:rPr lang="en-US" dirty="0"/>
              <a:t>, minder, </a:t>
            </a:r>
            <a:r>
              <a:rPr lang="en-US" dirty="0" err="1"/>
              <a:t>kasa</a:t>
            </a:r>
            <a:r>
              <a:rPr lang="en-US" dirty="0"/>
              <a:t> </a:t>
            </a:r>
            <a:r>
              <a:rPr lang="en-US" dirty="0" err="1"/>
              <a:t>gibi</a:t>
            </a:r>
            <a:r>
              <a:rPr lang="en-US" dirty="0"/>
              <a:t> </a:t>
            </a:r>
            <a:r>
              <a:rPr lang="en-US" dirty="0" err="1"/>
              <a:t>araçlar</a:t>
            </a:r>
            <a:r>
              <a:rPr lang="en-US" dirty="0"/>
              <a:t> </a:t>
            </a:r>
            <a:r>
              <a:rPr lang="en-US" dirty="0" err="1"/>
              <a:t>kullanılır</a:t>
            </a:r>
            <a:r>
              <a:rPr lang="en-US" dirty="0"/>
              <a:t> </a:t>
            </a:r>
            <a:r>
              <a:rPr lang="en-US" dirty="0" err="1"/>
              <a:t>Oynayacak</a:t>
            </a:r>
            <a:r>
              <a:rPr lang="en-US" dirty="0"/>
              <a:t> </a:t>
            </a:r>
            <a:r>
              <a:rPr lang="en-US" dirty="0" err="1"/>
              <a:t>grubun</a:t>
            </a:r>
            <a:r>
              <a:rPr lang="en-US" dirty="0"/>
              <a:t> </a:t>
            </a:r>
            <a:r>
              <a:rPr lang="en-US" dirty="0" err="1"/>
              <a:t>göstere</a:t>
            </a:r>
            <a:r>
              <a:rPr lang="en-US" dirty="0"/>
              <a:t>- </a:t>
            </a:r>
            <a:r>
              <a:rPr lang="en-US" dirty="0" err="1"/>
              <a:t>bileceği</a:t>
            </a:r>
            <a:r>
              <a:rPr lang="en-US" dirty="0"/>
              <a:t> </a:t>
            </a:r>
            <a:r>
              <a:rPr lang="en-US" dirty="0" err="1"/>
              <a:t>yetersizliklerden</a:t>
            </a:r>
            <a:r>
              <a:rPr lang="en-US" dirty="0"/>
              <a:t> </a:t>
            </a:r>
            <a:r>
              <a:rPr lang="en-US" dirty="0" err="1"/>
              <a:t>dolayı</a:t>
            </a:r>
            <a:r>
              <a:rPr lang="en-US" dirty="0"/>
              <a:t> </a:t>
            </a:r>
            <a:r>
              <a:rPr lang="en-US" dirty="0" err="1"/>
              <a:t>oyun</a:t>
            </a:r>
            <a:r>
              <a:rPr lang="en-US" dirty="0"/>
              <a:t> </a:t>
            </a:r>
            <a:r>
              <a:rPr lang="en-US" dirty="0" err="1"/>
              <a:t>araçlarında</a:t>
            </a:r>
            <a:r>
              <a:rPr lang="en-US" dirty="0"/>
              <a:t> </a:t>
            </a:r>
            <a:r>
              <a:rPr lang="en-US" dirty="0" err="1"/>
              <a:t>bazı</a:t>
            </a:r>
            <a:r>
              <a:rPr lang="en-US" dirty="0"/>
              <a:t> </a:t>
            </a:r>
            <a:r>
              <a:rPr lang="en-US" dirty="0" err="1"/>
              <a:t>farklı</a:t>
            </a:r>
            <a:r>
              <a:rPr lang="en-US" dirty="0"/>
              <a:t> </a:t>
            </a:r>
            <a:r>
              <a:rPr lang="en-US" dirty="0" err="1"/>
              <a:t>özellikler</a:t>
            </a:r>
            <a:r>
              <a:rPr lang="en-US" dirty="0"/>
              <a:t> </a:t>
            </a:r>
            <a:r>
              <a:rPr lang="en-US" dirty="0" err="1"/>
              <a:t>vardır</a:t>
            </a:r>
            <a:r>
              <a:rPr lang="en-US" dirty="0"/>
              <a:t> </a:t>
            </a:r>
            <a:endParaRPr lang="tr-TR" dirty="0"/>
          </a:p>
          <a:p>
            <a:endParaRPr lang="tr-TR" sz="2800" dirty="0"/>
          </a:p>
        </p:txBody>
      </p:sp>
    </p:spTree>
    <p:extLst>
      <p:ext uri="{BB962C8B-B14F-4D97-AF65-F5344CB8AC3E}">
        <p14:creationId xmlns:p14="http://schemas.microsoft.com/office/powerpoint/2010/main" val="965144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14F9D-F064-AA20-C34A-965B7AB8637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15DE27F-ADF3-7C9C-F481-720C7B07F0A8}"/>
              </a:ext>
            </a:extLst>
          </p:cNvPr>
          <p:cNvSpPr>
            <a:spLocks noGrp="1"/>
          </p:cNvSpPr>
          <p:nvPr>
            <p:ph type="title"/>
          </p:nvPr>
        </p:nvSpPr>
        <p:spPr>
          <a:xfrm>
            <a:off x="323528" y="188640"/>
            <a:ext cx="6991312" cy="531813"/>
          </a:xfrm>
        </p:spPr>
        <p:txBody>
          <a:bodyPr/>
          <a:lstStyle/>
          <a:p>
            <a:r>
              <a:rPr lang="en-US" sz="2800" dirty="0">
                <a:solidFill>
                  <a:srgbClr val="FF0000"/>
                </a:solidFill>
              </a:rPr>
              <a:t>Oyun </a:t>
            </a:r>
            <a:r>
              <a:rPr lang="en-US" sz="2800" dirty="0" err="1">
                <a:solidFill>
                  <a:srgbClr val="FF0000"/>
                </a:solidFill>
              </a:rPr>
              <a:t>Araçlarının</a:t>
            </a:r>
            <a:r>
              <a:rPr lang="en-US" sz="2800" dirty="0">
                <a:solidFill>
                  <a:srgbClr val="FF0000"/>
                </a:solidFill>
              </a:rPr>
              <a:t> </a:t>
            </a:r>
            <a:r>
              <a:rPr lang="en-US" sz="2800" dirty="0" err="1">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77EF05C-19C5-C014-A303-C08C64A9076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5929195-FA89-2C1C-B2C2-A3499DDF4FC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AA53E01B-FB06-DE93-73C4-F87E473283F0}"/>
              </a:ext>
            </a:extLst>
          </p:cNvPr>
          <p:cNvSpPr>
            <a:spLocks noGrp="1"/>
          </p:cNvSpPr>
          <p:nvPr>
            <p:ph sz="quarter" idx="1"/>
          </p:nvPr>
        </p:nvSpPr>
        <p:spPr>
          <a:xfrm>
            <a:off x="323528" y="692696"/>
            <a:ext cx="8064896" cy="5976664"/>
          </a:xfrm>
        </p:spPr>
        <p:txBody>
          <a:bodyPr/>
          <a:lstStyle/>
          <a:p>
            <a:pPr algn="just"/>
            <a:r>
              <a:rPr lang="en-US" dirty="0"/>
              <a:t>Oyun </a:t>
            </a:r>
            <a:r>
              <a:rPr lang="en-US" dirty="0" err="1"/>
              <a:t>araçları</a:t>
            </a:r>
            <a:r>
              <a:rPr lang="en-US" dirty="0"/>
              <a:t>, </a:t>
            </a:r>
            <a:r>
              <a:rPr lang="en-US" dirty="0" err="1"/>
              <a:t>oyuna</a:t>
            </a:r>
            <a:r>
              <a:rPr lang="en-US" dirty="0"/>
              <a:t> </a:t>
            </a:r>
            <a:r>
              <a:rPr lang="en-US" dirty="0" err="1"/>
              <a:t>katılacak</a:t>
            </a:r>
            <a:r>
              <a:rPr lang="en-US" dirty="0"/>
              <a:t> </a:t>
            </a:r>
            <a:r>
              <a:rPr lang="en-US" dirty="0" err="1"/>
              <a:t>engellilerin</a:t>
            </a:r>
            <a:r>
              <a:rPr lang="en-US" dirty="0"/>
              <a:t> </a:t>
            </a:r>
            <a:r>
              <a:rPr lang="en-US" dirty="0" err="1"/>
              <a:t>tamamının</a:t>
            </a:r>
            <a:r>
              <a:rPr lang="en-US" dirty="0"/>
              <a:t> </a:t>
            </a:r>
            <a:r>
              <a:rPr lang="en-US" dirty="0" err="1"/>
              <a:t>kullanabileceği</a:t>
            </a:r>
            <a:r>
              <a:rPr lang="en-US" dirty="0"/>
              <a:t> </a:t>
            </a:r>
            <a:r>
              <a:rPr lang="en-US" dirty="0" err="1"/>
              <a:t>yapıda</a:t>
            </a:r>
            <a:r>
              <a:rPr lang="en-US" dirty="0"/>
              <a:t> </a:t>
            </a:r>
            <a:r>
              <a:rPr lang="en-US" dirty="0" err="1"/>
              <a:t>olmalıdır</a:t>
            </a:r>
            <a:r>
              <a:rPr lang="en-US" dirty="0"/>
              <a:t> </a:t>
            </a:r>
            <a:endParaRPr lang="tr-TR" dirty="0"/>
          </a:p>
          <a:p>
            <a:pPr algn="just"/>
            <a:r>
              <a:rPr lang="en-US" dirty="0"/>
              <a:t>Oyun </a:t>
            </a:r>
            <a:r>
              <a:rPr lang="en-US" dirty="0" err="1"/>
              <a:t>araçları</a:t>
            </a:r>
            <a:r>
              <a:rPr lang="en-US" dirty="0"/>
              <a:t>, </a:t>
            </a:r>
            <a:r>
              <a:rPr lang="en-US" dirty="0" err="1"/>
              <a:t>oyunculara</a:t>
            </a:r>
            <a:r>
              <a:rPr lang="en-US" dirty="0"/>
              <a:t> </a:t>
            </a:r>
            <a:r>
              <a:rPr lang="en-US" dirty="0" err="1"/>
              <a:t>zarar</a:t>
            </a:r>
            <a:r>
              <a:rPr lang="en-US" dirty="0"/>
              <a:t> </a:t>
            </a:r>
            <a:r>
              <a:rPr lang="en-US" dirty="0" err="1"/>
              <a:t>verebilecek</a:t>
            </a:r>
            <a:r>
              <a:rPr lang="en-US" dirty="0"/>
              <a:t> </a:t>
            </a:r>
            <a:r>
              <a:rPr lang="en-US" dirty="0" err="1"/>
              <a:t>kadar</a:t>
            </a:r>
            <a:r>
              <a:rPr lang="en-US" dirty="0"/>
              <a:t> </a:t>
            </a:r>
            <a:r>
              <a:rPr lang="en-US" dirty="0" err="1"/>
              <a:t>sert</a:t>
            </a:r>
            <a:r>
              <a:rPr lang="en-US" dirty="0"/>
              <a:t>, </a:t>
            </a:r>
            <a:r>
              <a:rPr lang="en-US" dirty="0" err="1"/>
              <a:t>kesici</a:t>
            </a:r>
            <a:r>
              <a:rPr lang="en-US" dirty="0"/>
              <a:t>, </a:t>
            </a:r>
            <a:r>
              <a:rPr lang="en-US" dirty="0" err="1"/>
              <a:t>sivri</a:t>
            </a:r>
            <a:r>
              <a:rPr lang="en-US" dirty="0"/>
              <a:t> </a:t>
            </a:r>
            <a:r>
              <a:rPr lang="en-US" dirty="0" err="1"/>
              <a:t>vb</a:t>
            </a:r>
            <a:r>
              <a:rPr lang="en-US" dirty="0"/>
              <a:t> </a:t>
            </a:r>
            <a:r>
              <a:rPr lang="en-US" dirty="0" err="1"/>
              <a:t>yapıda</a:t>
            </a:r>
            <a:r>
              <a:rPr lang="en-US" dirty="0"/>
              <a:t> </a:t>
            </a:r>
            <a:r>
              <a:rPr lang="en-US" dirty="0" err="1"/>
              <a:t>olmamalıdır</a:t>
            </a:r>
            <a:r>
              <a:rPr lang="en-US" dirty="0"/>
              <a:t> </a:t>
            </a:r>
            <a:endParaRPr lang="tr-TR" dirty="0"/>
          </a:p>
          <a:p>
            <a:pPr algn="just"/>
            <a:r>
              <a:rPr lang="en-US" dirty="0"/>
              <a:t>Oyun </a:t>
            </a:r>
            <a:r>
              <a:rPr lang="en-US" dirty="0" err="1"/>
              <a:t>araçları</a:t>
            </a:r>
            <a:r>
              <a:rPr lang="en-US" dirty="0"/>
              <a:t>, </a:t>
            </a:r>
            <a:r>
              <a:rPr lang="en-US" dirty="0" err="1"/>
              <a:t>özellikle</a:t>
            </a:r>
            <a:r>
              <a:rPr lang="en-US" dirty="0"/>
              <a:t> </a:t>
            </a:r>
            <a:r>
              <a:rPr lang="en-US" dirty="0" err="1"/>
              <a:t>oyuncuların</a:t>
            </a:r>
            <a:r>
              <a:rPr lang="en-US" dirty="0"/>
              <a:t> </a:t>
            </a:r>
            <a:r>
              <a:rPr lang="en-US" dirty="0" err="1"/>
              <a:t>farklı</a:t>
            </a:r>
            <a:r>
              <a:rPr lang="en-US" dirty="0"/>
              <a:t> </a:t>
            </a:r>
            <a:r>
              <a:rPr lang="en-US" dirty="0" err="1"/>
              <a:t>duyularını</a:t>
            </a:r>
            <a:r>
              <a:rPr lang="en-US" dirty="0"/>
              <a:t> </a:t>
            </a:r>
            <a:r>
              <a:rPr lang="en-US" dirty="0" err="1"/>
              <a:t>uyaran</a:t>
            </a:r>
            <a:r>
              <a:rPr lang="en-US" dirty="0"/>
              <a:t> ve </a:t>
            </a:r>
            <a:r>
              <a:rPr lang="en-US" dirty="0" err="1"/>
              <a:t>geliştiren</a:t>
            </a:r>
            <a:r>
              <a:rPr lang="en-US" dirty="0"/>
              <a:t> </a:t>
            </a:r>
            <a:r>
              <a:rPr lang="en-US" dirty="0" err="1"/>
              <a:t>yapıda</a:t>
            </a:r>
            <a:r>
              <a:rPr lang="en-US" dirty="0"/>
              <a:t> </a:t>
            </a:r>
            <a:r>
              <a:rPr lang="en-US" dirty="0" err="1"/>
              <a:t>olmalıdır</a:t>
            </a:r>
            <a:r>
              <a:rPr lang="en-US" dirty="0"/>
              <a:t> </a:t>
            </a:r>
            <a:endParaRPr lang="tr-TR" dirty="0"/>
          </a:p>
          <a:p>
            <a:pPr algn="just"/>
            <a:r>
              <a:rPr lang="en-US" dirty="0"/>
              <a:t>Oyun </a:t>
            </a:r>
            <a:r>
              <a:rPr lang="en-US" dirty="0" err="1"/>
              <a:t>araçları</a:t>
            </a:r>
            <a:r>
              <a:rPr lang="en-US" dirty="0"/>
              <a:t>, </a:t>
            </a:r>
            <a:r>
              <a:rPr lang="en-US" dirty="0" err="1"/>
              <a:t>oyuncunun</a:t>
            </a:r>
            <a:r>
              <a:rPr lang="en-US" dirty="0"/>
              <a:t> </a:t>
            </a:r>
            <a:r>
              <a:rPr lang="en-US" dirty="0" err="1"/>
              <a:t>kullanırken</a:t>
            </a:r>
            <a:r>
              <a:rPr lang="en-US" dirty="0"/>
              <a:t> </a:t>
            </a:r>
            <a:r>
              <a:rPr lang="en-US" dirty="0" err="1"/>
              <a:t>aşırı</a:t>
            </a:r>
            <a:r>
              <a:rPr lang="en-US" dirty="0"/>
              <a:t> </a:t>
            </a:r>
            <a:r>
              <a:rPr lang="en-US" dirty="0" err="1"/>
              <a:t>zorlanacağı</a:t>
            </a:r>
            <a:r>
              <a:rPr lang="en-US" dirty="0"/>
              <a:t> </a:t>
            </a:r>
            <a:r>
              <a:rPr lang="en-US" dirty="0" err="1"/>
              <a:t>yapıda</a:t>
            </a:r>
            <a:r>
              <a:rPr lang="en-US" dirty="0"/>
              <a:t> </a:t>
            </a:r>
            <a:r>
              <a:rPr lang="en-US" dirty="0" err="1"/>
              <a:t>olmamalıdır</a:t>
            </a:r>
            <a:r>
              <a:rPr lang="en-US" dirty="0"/>
              <a:t> </a:t>
            </a:r>
            <a:endParaRPr lang="tr-TR" dirty="0"/>
          </a:p>
          <a:p>
            <a:pPr algn="just"/>
            <a:r>
              <a:rPr lang="en-US" dirty="0"/>
              <a:t>Oyun </a:t>
            </a:r>
            <a:r>
              <a:rPr lang="en-US" dirty="0" err="1"/>
              <a:t>araçları</a:t>
            </a:r>
            <a:r>
              <a:rPr lang="en-US" dirty="0"/>
              <a:t>, </a:t>
            </a:r>
            <a:r>
              <a:rPr lang="en-US" dirty="0" err="1"/>
              <a:t>oyuncunun</a:t>
            </a:r>
            <a:r>
              <a:rPr lang="en-US" dirty="0"/>
              <a:t> </a:t>
            </a:r>
            <a:r>
              <a:rPr lang="en-US" dirty="0" err="1"/>
              <a:t>direkt</a:t>
            </a:r>
            <a:r>
              <a:rPr lang="en-US" dirty="0"/>
              <a:t> olarak </a:t>
            </a:r>
            <a:r>
              <a:rPr lang="en-US" dirty="0" err="1"/>
              <a:t>yetersizlik</a:t>
            </a:r>
            <a:r>
              <a:rPr lang="en-US" dirty="0"/>
              <a:t> </a:t>
            </a:r>
            <a:r>
              <a:rPr lang="en-US" dirty="0" err="1"/>
              <a:t>gösterdiği</a:t>
            </a:r>
            <a:r>
              <a:rPr lang="en-US" dirty="0"/>
              <a:t> </a:t>
            </a:r>
            <a:r>
              <a:rPr lang="en-US" dirty="0" err="1"/>
              <a:t>bölgeye</a:t>
            </a:r>
            <a:r>
              <a:rPr lang="en-US" dirty="0"/>
              <a:t> (</a:t>
            </a:r>
            <a:r>
              <a:rPr lang="en-US" dirty="0" err="1"/>
              <a:t>işitme</a:t>
            </a:r>
            <a:r>
              <a:rPr lang="en-US" dirty="0"/>
              <a:t> </a:t>
            </a:r>
            <a:r>
              <a:rPr lang="en-US" dirty="0" err="1"/>
              <a:t>engellilere</a:t>
            </a:r>
            <a:r>
              <a:rPr lang="en-US" dirty="0"/>
              <a:t> </a:t>
            </a:r>
            <a:r>
              <a:rPr lang="en-US" dirty="0" err="1"/>
              <a:t>oyun</a:t>
            </a:r>
            <a:r>
              <a:rPr lang="en-US" dirty="0"/>
              <a:t> </a:t>
            </a:r>
            <a:r>
              <a:rPr lang="en-US" dirty="0" err="1"/>
              <a:t>oynatırken</a:t>
            </a:r>
            <a:r>
              <a:rPr lang="en-US" dirty="0"/>
              <a:t> </a:t>
            </a:r>
            <a:r>
              <a:rPr lang="en-US" dirty="0" err="1"/>
              <a:t>düdük</a:t>
            </a:r>
            <a:r>
              <a:rPr lang="en-US" dirty="0"/>
              <a:t> </a:t>
            </a:r>
            <a:r>
              <a:rPr lang="en-US" dirty="0" err="1"/>
              <a:t>kullanmak</a:t>
            </a:r>
            <a:r>
              <a:rPr lang="en-US" dirty="0"/>
              <a:t> </a:t>
            </a:r>
            <a:r>
              <a:rPr lang="en-US" dirty="0" err="1"/>
              <a:t>gibi</a:t>
            </a:r>
            <a:r>
              <a:rPr lang="en-US" dirty="0"/>
              <a:t>) yönelik </a:t>
            </a:r>
            <a:r>
              <a:rPr lang="en-US" dirty="0" err="1"/>
              <a:t>olmamalıdır</a:t>
            </a:r>
            <a:r>
              <a:rPr lang="en-US" dirty="0"/>
              <a:t> </a:t>
            </a:r>
            <a:endParaRPr lang="tr-TR" dirty="0"/>
          </a:p>
          <a:p>
            <a:pPr algn="just"/>
            <a:r>
              <a:rPr lang="en-US" dirty="0" err="1"/>
              <a:t>Oyunlarda</a:t>
            </a:r>
            <a:r>
              <a:rPr lang="en-US" dirty="0"/>
              <a:t> </a:t>
            </a:r>
            <a:r>
              <a:rPr lang="en-US" dirty="0" err="1"/>
              <a:t>engelli</a:t>
            </a:r>
            <a:r>
              <a:rPr lang="en-US" dirty="0"/>
              <a:t> </a:t>
            </a:r>
            <a:r>
              <a:rPr lang="en-US" dirty="0" err="1"/>
              <a:t>oyuncular</a:t>
            </a:r>
            <a:r>
              <a:rPr lang="en-US" dirty="0"/>
              <a:t> </a:t>
            </a:r>
            <a:r>
              <a:rPr lang="en-US" dirty="0" err="1"/>
              <a:t>oyundan</a:t>
            </a:r>
            <a:r>
              <a:rPr lang="en-US" dirty="0"/>
              <a:t> </a:t>
            </a:r>
            <a:r>
              <a:rPr lang="en-US" dirty="0" err="1"/>
              <a:t>çabuk</a:t>
            </a:r>
            <a:r>
              <a:rPr lang="en-US" dirty="0"/>
              <a:t> </a:t>
            </a:r>
            <a:r>
              <a:rPr lang="en-US" dirty="0" err="1"/>
              <a:t>sıkılabileceğinden</a:t>
            </a:r>
            <a:r>
              <a:rPr lang="en-US" dirty="0"/>
              <a:t> </a:t>
            </a:r>
            <a:r>
              <a:rPr lang="en-US" dirty="0" err="1"/>
              <a:t>oyunda</a:t>
            </a:r>
            <a:r>
              <a:rPr lang="en-US" dirty="0"/>
              <a:t> </a:t>
            </a:r>
            <a:r>
              <a:rPr lang="en-US" dirty="0" err="1"/>
              <a:t>kullanılan</a:t>
            </a:r>
            <a:r>
              <a:rPr lang="en-US" dirty="0"/>
              <a:t> </a:t>
            </a:r>
            <a:r>
              <a:rPr lang="en-US" dirty="0" err="1"/>
              <a:t>araçlar</a:t>
            </a:r>
            <a:r>
              <a:rPr lang="en-US" dirty="0"/>
              <a:t> </a:t>
            </a:r>
            <a:r>
              <a:rPr lang="en-US" dirty="0" err="1"/>
              <a:t>ilgi</a:t>
            </a:r>
            <a:r>
              <a:rPr lang="en-US" dirty="0"/>
              <a:t> </a:t>
            </a:r>
            <a:r>
              <a:rPr lang="en-US" dirty="0" err="1"/>
              <a:t>çekici</a:t>
            </a:r>
            <a:r>
              <a:rPr lang="en-US" dirty="0"/>
              <a:t> ve </a:t>
            </a:r>
            <a:r>
              <a:rPr lang="en-US" dirty="0" err="1"/>
              <a:t>oynama</a:t>
            </a:r>
            <a:r>
              <a:rPr lang="en-US" dirty="0"/>
              <a:t> </a:t>
            </a:r>
            <a:r>
              <a:rPr lang="en-US" dirty="0" err="1"/>
              <a:t>isteği</a:t>
            </a:r>
            <a:r>
              <a:rPr lang="en-US" dirty="0"/>
              <a:t> </a:t>
            </a:r>
            <a:r>
              <a:rPr lang="en-US" dirty="0" err="1"/>
              <a:t>uyandıracak</a:t>
            </a:r>
            <a:r>
              <a:rPr lang="en-US" dirty="0"/>
              <a:t> </a:t>
            </a:r>
            <a:r>
              <a:rPr lang="en-US" dirty="0" err="1"/>
              <a:t>özelliklere</a:t>
            </a:r>
            <a:r>
              <a:rPr lang="en-US" dirty="0"/>
              <a:t> </a:t>
            </a:r>
            <a:r>
              <a:rPr lang="en-US" dirty="0" err="1"/>
              <a:t>sahip</a:t>
            </a:r>
            <a:r>
              <a:rPr lang="en-US" dirty="0"/>
              <a:t> </a:t>
            </a:r>
            <a:r>
              <a:rPr lang="en-US" dirty="0" err="1"/>
              <a:t>olmalıdır</a:t>
            </a:r>
            <a:r>
              <a:rPr lang="en-US" dirty="0"/>
              <a:t> </a:t>
            </a:r>
            <a:endParaRPr lang="tr-TR" dirty="0"/>
          </a:p>
          <a:p>
            <a:endParaRPr lang="tr-TR" sz="2800" dirty="0"/>
          </a:p>
        </p:txBody>
      </p:sp>
    </p:spTree>
    <p:extLst>
      <p:ext uri="{BB962C8B-B14F-4D97-AF65-F5344CB8AC3E}">
        <p14:creationId xmlns:p14="http://schemas.microsoft.com/office/powerpoint/2010/main" val="2369863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7C795-AAB5-7D16-A27F-198328310AA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1113AD6-E3CB-9B28-873F-0D649CB5490F}"/>
              </a:ext>
            </a:extLst>
          </p:cNvPr>
          <p:cNvSpPr>
            <a:spLocks noGrp="1"/>
          </p:cNvSpPr>
          <p:nvPr>
            <p:ph type="title"/>
          </p:nvPr>
        </p:nvSpPr>
        <p:spPr>
          <a:xfrm>
            <a:off x="323528" y="416445"/>
            <a:ext cx="6991312" cy="531813"/>
          </a:xfrm>
        </p:spPr>
        <p:txBody>
          <a:bodyPr/>
          <a:lstStyle/>
          <a:p>
            <a:r>
              <a:rPr lang="en-US" sz="2800" dirty="0" err="1">
                <a:solidFill>
                  <a:srgbClr val="FF0000"/>
                </a:solidFill>
              </a:rPr>
              <a:t>Oyunun</a:t>
            </a:r>
            <a:r>
              <a:rPr lang="en-US" sz="2800" dirty="0">
                <a:solidFill>
                  <a:srgbClr val="FF0000"/>
                </a:solidFill>
              </a:rPr>
              <a:t> </a:t>
            </a:r>
            <a:r>
              <a:rPr lang="en-US" sz="2800" dirty="0" err="1">
                <a:solidFill>
                  <a:srgbClr val="FF0000"/>
                </a:solidFill>
              </a:rPr>
              <a:t>yapısı</a:t>
            </a:r>
            <a:r>
              <a:rPr lang="en-US" sz="2800" dirty="0">
                <a:solidFill>
                  <a:srgbClr val="FF0000"/>
                </a:solidFill>
              </a:rPr>
              <a:t> ve </a:t>
            </a:r>
            <a:r>
              <a:rPr lang="en-US" sz="2800" dirty="0" err="1">
                <a:solidFill>
                  <a:srgbClr val="FF0000"/>
                </a:solidFill>
              </a:rPr>
              <a:t>oynatılışı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59743D08-3C46-0B9A-8461-0ADCD2D0DE6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DEFA169-75E1-9FC1-0C36-7F876115FB94}"/>
              </a:ext>
            </a:extLst>
          </p:cNvPr>
          <p:cNvSpPr/>
          <p:nvPr/>
        </p:nvSpPr>
        <p:spPr>
          <a:xfrm>
            <a:off x="8578378" y="2064903"/>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149FFA5-9F22-DE98-74D5-71B2FA15D398}"/>
              </a:ext>
            </a:extLst>
          </p:cNvPr>
          <p:cNvSpPr>
            <a:spLocks noGrp="1"/>
          </p:cNvSpPr>
          <p:nvPr>
            <p:ph sz="quarter" idx="1"/>
          </p:nvPr>
        </p:nvSpPr>
        <p:spPr>
          <a:xfrm>
            <a:off x="323528" y="1340768"/>
            <a:ext cx="8064896" cy="2664296"/>
          </a:xfrm>
        </p:spPr>
        <p:txBody>
          <a:bodyPr/>
          <a:lstStyle/>
          <a:p>
            <a:pPr algn="just">
              <a:lnSpc>
                <a:spcPct val="150000"/>
              </a:lnSpc>
            </a:pPr>
            <a:r>
              <a:rPr lang="en-US" dirty="0" err="1"/>
              <a:t>Engellilere</a:t>
            </a:r>
            <a:r>
              <a:rPr lang="en-US" dirty="0"/>
              <a:t> yönelik </a:t>
            </a:r>
            <a:r>
              <a:rPr lang="en-US" dirty="0" err="1"/>
              <a:t>eğitsel</a:t>
            </a:r>
            <a:r>
              <a:rPr lang="en-US" dirty="0"/>
              <a:t> </a:t>
            </a:r>
            <a:r>
              <a:rPr lang="en-US" dirty="0" err="1"/>
              <a:t>oyunlar</a:t>
            </a:r>
            <a:r>
              <a:rPr lang="en-US" dirty="0"/>
              <a:t> </a:t>
            </a:r>
            <a:r>
              <a:rPr lang="en-US" dirty="0" err="1"/>
              <a:t>genel</a:t>
            </a:r>
            <a:r>
              <a:rPr lang="en-US" dirty="0"/>
              <a:t> </a:t>
            </a:r>
            <a:r>
              <a:rPr lang="en-US" dirty="0" err="1"/>
              <a:t>özellikleri</a:t>
            </a:r>
            <a:r>
              <a:rPr lang="en-US" dirty="0"/>
              <a:t> </a:t>
            </a:r>
            <a:r>
              <a:rPr lang="en-US" dirty="0" err="1"/>
              <a:t>ile</a:t>
            </a:r>
            <a:r>
              <a:rPr lang="en-US" dirty="0"/>
              <a:t> </a:t>
            </a:r>
            <a:r>
              <a:rPr lang="en-US" dirty="0" err="1"/>
              <a:t>diğer</a:t>
            </a:r>
            <a:r>
              <a:rPr lang="en-US" dirty="0"/>
              <a:t> </a:t>
            </a:r>
            <a:r>
              <a:rPr lang="en-US" dirty="0" err="1"/>
              <a:t>eğitsel</a:t>
            </a:r>
            <a:r>
              <a:rPr lang="en-US" dirty="0"/>
              <a:t> </a:t>
            </a:r>
            <a:r>
              <a:rPr lang="en-US" dirty="0" err="1"/>
              <a:t>oyunlarda</a:t>
            </a:r>
            <a:r>
              <a:rPr lang="en-US" dirty="0"/>
              <a:t> </a:t>
            </a:r>
            <a:r>
              <a:rPr lang="en-US" dirty="0" err="1"/>
              <a:t>olduğu</a:t>
            </a:r>
            <a:r>
              <a:rPr lang="en-US" dirty="0"/>
              <a:t> </a:t>
            </a:r>
            <a:r>
              <a:rPr lang="en-US" dirty="0" err="1"/>
              <a:t>gibi</a:t>
            </a:r>
            <a:r>
              <a:rPr lang="en-US" dirty="0"/>
              <a:t> </a:t>
            </a:r>
            <a:r>
              <a:rPr lang="en-US" dirty="0" err="1"/>
              <a:t>oynayanlarda</a:t>
            </a:r>
            <a:r>
              <a:rPr lang="en-US" dirty="0"/>
              <a:t> </a:t>
            </a:r>
            <a:r>
              <a:rPr lang="en-US" dirty="0" err="1"/>
              <a:t>çeşitli</a:t>
            </a:r>
            <a:r>
              <a:rPr lang="en-US" dirty="0"/>
              <a:t> </a:t>
            </a:r>
            <a:r>
              <a:rPr lang="en-US" dirty="0" err="1"/>
              <a:t>özellikleri</a:t>
            </a:r>
            <a:r>
              <a:rPr lang="en-US" dirty="0"/>
              <a:t> </a:t>
            </a:r>
            <a:r>
              <a:rPr lang="en-US" dirty="0" err="1"/>
              <a:t>geliştirici</a:t>
            </a:r>
            <a:r>
              <a:rPr lang="en-US" dirty="0"/>
              <a:t> </a:t>
            </a:r>
            <a:r>
              <a:rPr lang="en-US" dirty="0" err="1"/>
              <a:t>yapıdadır</a:t>
            </a:r>
            <a:r>
              <a:rPr lang="en-US" dirty="0"/>
              <a:t> </a:t>
            </a:r>
            <a:r>
              <a:rPr lang="en-US" dirty="0" err="1"/>
              <a:t>Ancak</a:t>
            </a:r>
            <a:r>
              <a:rPr lang="en-US" dirty="0"/>
              <a:t> </a:t>
            </a:r>
            <a:r>
              <a:rPr lang="en-US" dirty="0" err="1"/>
              <a:t>bu</a:t>
            </a:r>
            <a:r>
              <a:rPr lang="en-US" dirty="0"/>
              <a:t> </a:t>
            </a:r>
            <a:r>
              <a:rPr lang="en-US" dirty="0" err="1"/>
              <a:t>oyunlar</a:t>
            </a:r>
            <a:r>
              <a:rPr lang="en-US" dirty="0"/>
              <a:t>, </a:t>
            </a:r>
            <a:r>
              <a:rPr lang="en-US" dirty="0" err="1"/>
              <a:t>oyunun</a:t>
            </a:r>
            <a:r>
              <a:rPr lang="en-US" dirty="0"/>
              <a:t> </a:t>
            </a:r>
            <a:r>
              <a:rPr lang="en-US" dirty="0" err="1"/>
              <a:t>yapısı</a:t>
            </a:r>
            <a:r>
              <a:rPr lang="en-US" dirty="0"/>
              <a:t> ve </a:t>
            </a:r>
            <a:r>
              <a:rPr lang="en-US" dirty="0" err="1"/>
              <a:t>oynatılış</a:t>
            </a:r>
            <a:r>
              <a:rPr lang="en-US" dirty="0"/>
              <a:t> </a:t>
            </a:r>
            <a:r>
              <a:rPr lang="en-US" dirty="0" err="1"/>
              <a:t>şekli</a:t>
            </a:r>
            <a:r>
              <a:rPr lang="en-US" dirty="0"/>
              <a:t> olarak </a:t>
            </a:r>
            <a:r>
              <a:rPr lang="en-US" dirty="0" err="1"/>
              <a:t>bazı</a:t>
            </a:r>
            <a:r>
              <a:rPr lang="en-US" dirty="0"/>
              <a:t> </a:t>
            </a:r>
            <a:r>
              <a:rPr lang="en-US" dirty="0" err="1"/>
              <a:t>farklı</a:t>
            </a:r>
            <a:r>
              <a:rPr lang="en-US" dirty="0"/>
              <a:t> </a:t>
            </a:r>
            <a:r>
              <a:rPr lang="en-US" dirty="0" err="1"/>
              <a:t>özelliklere</a:t>
            </a:r>
            <a:r>
              <a:rPr lang="en-US" dirty="0"/>
              <a:t> </a:t>
            </a:r>
            <a:r>
              <a:rPr lang="en-US" dirty="0" err="1"/>
              <a:t>sahiptir</a:t>
            </a:r>
            <a:r>
              <a:rPr lang="en-US" dirty="0"/>
              <a:t> </a:t>
            </a:r>
            <a:endParaRPr lang="tr-TR" dirty="0"/>
          </a:p>
          <a:p>
            <a:endParaRPr lang="tr-TR" sz="2800" dirty="0"/>
          </a:p>
        </p:txBody>
      </p:sp>
    </p:spTree>
    <p:extLst>
      <p:ext uri="{BB962C8B-B14F-4D97-AF65-F5344CB8AC3E}">
        <p14:creationId xmlns:p14="http://schemas.microsoft.com/office/powerpoint/2010/main" val="2381661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A6B8C-FF20-3959-3414-C1445D0FC56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AD4B9D0-01D6-0F6B-D5B1-54D2A9FA42E9}"/>
              </a:ext>
            </a:extLst>
          </p:cNvPr>
          <p:cNvSpPr>
            <a:spLocks noGrp="1"/>
          </p:cNvSpPr>
          <p:nvPr>
            <p:ph type="title"/>
          </p:nvPr>
        </p:nvSpPr>
        <p:spPr>
          <a:xfrm>
            <a:off x="323528" y="416445"/>
            <a:ext cx="6991312" cy="531813"/>
          </a:xfrm>
        </p:spPr>
        <p:txBody>
          <a:bodyPr/>
          <a:lstStyle/>
          <a:p>
            <a:r>
              <a:rPr lang="tr-TR" sz="2800" b="1" dirty="0">
                <a:solidFill>
                  <a:srgbClr val="FF0000"/>
                </a:solidFill>
              </a:rPr>
              <a:t>Oyun Kavramı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9A40D2F4-3DB7-E3DA-7834-390C701E94A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BC9C3CC-61D5-6815-9C70-85D9F4DFC747}"/>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AB31137-95E0-DBE0-5772-8AE013951FF0}"/>
              </a:ext>
            </a:extLst>
          </p:cNvPr>
          <p:cNvSpPr>
            <a:spLocks noGrp="1"/>
          </p:cNvSpPr>
          <p:nvPr>
            <p:ph sz="quarter" idx="1"/>
          </p:nvPr>
        </p:nvSpPr>
        <p:spPr>
          <a:xfrm>
            <a:off x="179512" y="1196752"/>
            <a:ext cx="8064896" cy="3960440"/>
          </a:xfrm>
        </p:spPr>
        <p:txBody>
          <a:bodyPr/>
          <a:lstStyle/>
          <a:p>
            <a:pPr marL="0" indent="0">
              <a:lnSpc>
                <a:spcPct val="150000"/>
              </a:lnSpc>
              <a:buNone/>
            </a:pPr>
            <a:r>
              <a:rPr lang="tr-TR" b="1" dirty="0"/>
              <a:t>Tanım:</a:t>
            </a:r>
          </a:p>
          <a:p>
            <a:pPr marL="0" indent="0" algn="just">
              <a:lnSpc>
                <a:spcPct val="150000"/>
              </a:lnSpc>
              <a:buNone/>
            </a:pPr>
            <a:r>
              <a:rPr lang="tr-TR" dirty="0"/>
              <a:t>Oyun, bireyin gönüllü katılımıyla, keyif ve eğlence amacıyla gerçekleştirdiği, belirli kurallar çerçevesinde yapılan etkinliktir. Oyun, hem çocuk hem yetişkin yaşamında, fiziksel, bilişsel, duygusal ve sosyal gelişim için önemli bir araçtır.</a:t>
            </a:r>
          </a:p>
          <a:p>
            <a:endParaRPr lang="tr-TR" sz="2800" dirty="0"/>
          </a:p>
        </p:txBody>
      </p:sp>
    </p:spTree>
    <p:extLst>
      <p:ext uri="{BB962C8B-B14F-4D97-AF65-F5344CB8AC3E}">
        <p14:creationId xmlns:p14="http://schemas.microsoft.com/office/powerpoint/2010/main" val="2720111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EBC62-EFEC-DBCB-B7B2-675EFDCFBA7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3E8607E-37DA-2900-3D1E-A1ADD7387D42}"/>
              </a:ext>
            </a:extLst>
          </p:cNvPr>
          <p:cNvSpPr>
            <a:spLocks noGrp="1"/>
          </p:cNvSpPr>
          <p:nvPr>
            <p:ph type="title"/>
          </p:nvPr>
        </p:nvSpPr>
        <p:spPr>
          <a:xfrm>
            <a:off x="323528" y="260648"/>
            <a:ext cx="6991312" cy="531813"/>
          </a:xfrm>
        </p:spPr>
        <p:txBody>
          <a:bodyPr/>
          <a:lstStyle/>
          <a:p>
            <a:r>
              <a:rPr lang="en-US" sz="3200" dirty="0" err="1">
                <a:solidFill>
                  <a:srgbClr val="FF0000"/>
                </a:solidFill>
              </a:rPr>
              <a:t>Oyunun</a:t>
            </a:r>
            <a:r>
              <a:rPr lang="en-US" sz="3200" dirty="0">
                <a:solidFill>
                  <a:srgbClr val="FF0000"/>
                </a:solidFill>
              </a:rPr>
              <a:t> </a:t>
            </a:r>
            <a:r>
              <a:rPr lang="en-US" sz="3200" dirty="0" err="1">
                <a:solidFill>
                  <a:srgbClr val="FF0000"/>
                </a:solidFill>
              </a:rPr>
              <a:t>Yapısı</a:t>
            </a:r>
            <a:r>
              <a:rPr lang="en-US" sz="3200" dirty="0">
                <a:solidFill>
                  <a:srgbClr val="FF0000"/>
                </a:solidFill>
              </a:rPr>
              <a:t> ve </a:t>
            </a:r>
            <a:r>
              <a:rPr lang="en-US" sz="3200" dirty="0" err="1">
                <a:solidFill>
                  <a:srgbClr val="FF0000"/>
                </a:solidFill>
              </a:rPr>
              <a:t>Oynatılış</a:t>
            </a:r>
            <a:r>
              <a:rPr lang="en-US" sz="3200" dirty="0">
                <a:solidFill>
                  <a:srgbClr val="FF0000"/>
                </a:solidFill>
              </a:rPr>
              <a:t> </a:t>
            </a:r>
            <a:r>
              <a:rPr lang="en-US" sz="3200" dirty="0" err="1">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53249E0-7827-38CE-17EA-9653F347F56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204A94B-D37B-3BC2-4FEB-17A48EADFE95}"/>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A9A19F0-1FF9-E4DA-CAEF-52C9A7871BBC}"/>
              </a:ext>
            </a:extLst>
          </p:cNvPr>
          <p:cNvSpPr>
            <a:spLocks noGrp="1"/>
          </p:cNvSpPr>
          <p:nvPr>
            <p:ph sz="quarter" idx="1"/>
          </p:nvPr>
        </p:nvSpPr>
        <p:spPr>
          <a:xfrm>
            <a:off x="323528" y="836712"/>
            <a:ext cx="8064896" cy="5561807"/>
          </a:xfrm>
        </p:spPr>
        <p:txBody>
          <a:bodyPr/>
          <a:lstStyle/>
          <a:p>
            <a:pPr algn="just"/>
            <a:r>
              <a:rPr lang="en-US" dirty="0"/>
              <a:t>Oyun, </a:t>
            </a:r>
            <a:r>
              <a:rPr lang="en-US" dirty="0" err="1"/>
              <a:t>engellilerin</a:t>
            </a:r>
            <a:r>
              <a:rPr lang="en-US" dirty="0"/>
              <a:t> </a:t>
            </a:r>
            <a:r>
              <a:rPr lang="en-US" dirty="0" err="1"/>
              <a:t>günlük</a:t>
            </a:r>
            <a:r>
              <a:rPr lang="en-US" dirty="0"/>
              <a:t> </a:t>
            </a:r>
            <a:r>
              <a:rPr lang="en-US" dirty="0" err="1"/>
              <a:t>hayatta</a:t>
            </a:r>
            <a:r>
              <a:rPr lang="en-US" dirty="0"/>
              <a:t> </a:t>
            </a:r>
            <a:r>
              <a:rPr lang="en-US" dirty="0" err="1"/>
              <a:t>karşılaşabileceği</a:t>
            </a:r>
            <a:r>
              <a:rPr lang="en-US" dirty="0"/>
              <a:t> </a:t>
            </a:r>
            <a:r>
              <a:rPr lang="en-US" dirty="0" err="1"/>
              <a:t>engelleri</a:t>
            </a:r>
            <a:r>
              <a:rPr lang="en-US" dirty="0"/>
              <a:t> </a:t>
            </a:r>
            <a:r>
              <a:rPr lang="en-US" dirty="0" err="1"/>
              <a:t>aşmasına</a:t>
            </a:r>
            <a:r>
              <a:rPr lang="en-US" dirty="0"/>
              <a:t> </a:t>
            </a:r>
            <a:r>
              <a:rPr lang="en-US" dirty="0" err="1"/>
              <a:t>yardım</a:t>
            </a:r>
            <a:r>
              <a:rPr lang="en-US" dirty="0"/>
              <a:t> </a:t>
            </a:r>
            <a:r>
              <a:rPr lang="en-US" dirty="0" err="1"/>
              <a:t>eden</a:t>
            </a:r>
            <a:r>
              <a:rPr lang="en-US" dirty="0"/>
              <a:t> </a:t>
            </a:r>
            <a:r>
              <a:rPr lang="en-US" dirty="0" err="1"/>
              <a:t>becerileri</a:t>
            </a:r>
            <a:r>
              <a:rPr lang="en-US" dirty="0"/>
              <a:t> </a:t>
            </a:r>
            <a:r>
              <a:rPr lang="en-US" dirty="0" err="1"/>
              <a:t>kazandıracak</a:t>
            </a:r>
            <a:r>
              <a:rPr lang="en-US" dirty="0"/>
              <a:t> </a:t>
            </a:r>
            <a:r>
              <a:rPr lang="en-US" dirty="0" err="1"/>
              <a:t>yapıda</a:t>
            </a:r>
            <a:r>
              <a:rPr lang="en-US" dirty="0"/>
              <a:t> </a:t>
            </a:r>
            <a:r>
              <a:rPr lang="en-US" dirty="0" err="1"/>
              <a:t>olmalıdır</a:t>
            </a:r>
            <a:r>
              <a:rPr lang="en-US" dirty="0"/>
              <a:t> </a:t>
            </a:r>
            <a:endParaRPr lang="tr-TR" dirty="0"/>
          </a:p>
          <a:p>
            <a:pPr algn="just"/>
            <a:r>
              <a:rPr lang="en-US" dirty="0" err="1"/>
              <a:t>Oyunlar</a:t>
            </a:r>
            <a:r>
              <a:rPr lang="en-US" dirty="0"/>
              <a:t>, </a:t>
            </a:r>
            <a:r>
              <a:rPr lang="en-US" dirty="0" err="1"/>
              <a:t>oyuna</a:t>
            </a:r>
            <a:r>
              <a:rPr lang="en-US" dirty="0"/>
              <a:t> </a:t>
            </a:r>
            <a:r>
              <a:rPr lang="en-US" dirty="0" err="1"/>
              <a:t>katılanların</a:t>
            </a:r>
            <a:r>
              <a:rPr lang="en-US" dirty="0"/>
              <a:t> </a:t>
            </a:r>
            <a:r>
              <a:rPr lang="en-US" dirty="0" err="1"/>
              <a:t>tamamının</a:t>
            </a:r>
            <a:r>
              <a:rPr lang="en-US" dirty="0"/>
              <a:t> </a:t>
            </a:r>
            <a:r>
              <a:rPr lang="en-US" dirty="0" err="1"/>
              <a:t>oynayabileceği</a:t>
            </a:r>
            <a:r>
              <a:rPr lang="en-US" dirty="0"/>
              <a:t> </a:t>
            </a:r>
            <a:r>
              <a:rPr lang="en-US" dirty="0" err="1"/>
              <a:t>özellikte</a:t>
            </a:r>
            <a:r>
              <a:rPr lang="en-US" dirty="0"/>
              <a:t> </a:t>
            </a:r>
            <a:r>
              <a:rPr lang="en-US" dirty="0" err="1"/>
              <a:t>olmalıdır</a:t>
            </a:r>
            <a:r>
              <a:rPr lang="en-US" dirty="0"/>
              <a:t> </a:t>
            </a:r>
            <a:endParaRPr lang="tr-TR" dirty="0"/>
          </a:p>
          <a:p>
            <a:pPr algn="just"/>
            <a:r>
              <a:rPr lang="en-US" dirty="0"/>
              <a:t>Oyun, </a:t>
            </a:r>
            <a:r>
              <a:rPr lang="en-US" dirty="0" err="1"/>
              <a:t>engellileri</a:t>
            </a:r>
            <a:r>
              <a:rPr lang="en-US" dirty="0"/>
              <a:t> </a:t>
            </a:r>
            <a:r>
              <a:rPr lang="en-US" dirty="0" err="1"/>
              <a:t>sıkmayacak</a:t>
            </a:r>
            <a:r>
              <a:rPr lang="en-US" dirty="0"/>
              <a:t> ve </a:t>
            </a:r>
            <a:r>
              <a:rPr lang="en-US" dirty="0" err="1"/>
              <a:t>devamlılığı</a:t>
            </a:r>
            <a:r>
              <a:rPr lang="en-US" dirty="0"/>
              <a:t> </a:t>
            </a:r>
            <a:r>
              <a:rPr lang="en-US" dirty="0" err="1"/>
              <a:t>sağlayacak</a:t>
            </a:r>
            <a:r>
              <a:rPr lang="en-US" dirty="0"/>
              <a:t> </a:t>
            </a:r>
            <a:r>
              <a:rPr lang="en-US" dirty="0" err="1"/>
              <a:t>özellikleri</a:t>
            </a:r>
            <a:r>
              <a:rPr lang="en-US" dirty="0"/>
              <a:t> </a:t>
            </a:r>
            <a:r>
              <a:rPr lang="en-US" dirty="0" err="1"/>
              <a:t>içinde</a:t>
            </a:r>
            <a:r>
              <a:rPr lang="en-US" dirty="0"/>
              <a:t> </a:t>
            </a:r>
            <a:r>
              <a:rPr lang="en-US" dirty="0" err="1"/>
              <a:t>bulundurmalıdır</a:t>
            </a:r>
            <a:r>
              <a:rPr lang="en-US" dirty="0"/>
              <a:t> </a:t>
            </a:r>
            <a:endParaRPr lang="tr-TR" dirty="0"/>
          </a:p>
          <a:p>
            <a:pPr algn="just"/>
            <a:r>
              <a:rPr lang="en-US" dirty="0" err="1"/>
              <a:t>Engellilere</a:t>
            </a:r>
            <a:r>
              <a:rPr lang="en-US" dirty="0"/>
              <a:t> </a:t>
            </a:r>
            <a:r>
              <a:rPr lang="en-US" dirty="0" err="1"/>
              <a:t>oynatılacak</a:t>
            </a:r>
            <a:r>
              <a:rPr lang="en-US" dirty="0"/>
              <a:t> </a:t>
            </a:r>
            <a:r>
              <a:rPr lang="en-US" dirty="0" err="1"/>
              <a:t>oyunlarda</a:t>
            </a:r>
            <a:r>
              <a:rPr lang="en-US" dirty="0"/>
              <a:t> </a:t>
            </a:r>
            <a:r>
              <a:rPr lang="en-US" dirty="0" err="1"/>
              <a:t>engelliyi</a:t>
            </a:r>
            <a:r>
              <a:rPr lang="en-US" dirty="0"/>
              <a:t> </a:t>
            </a:r>
            <a:r>
              <a:rPr lang="en-US" dirty="0" err="1"/>
              <a:t>oyundan</a:t>
            </a:r>
            <a:r>
              <a:rPr lang="en-US" dirty="0"/>
              <a:t> </a:t>
            </a:r>
            <a:r>
              <a:rPr lang="en-US" dirty="0" err="1"/>
              <a:t>çıkaracak</a:t>
            </a:r>
            <a:r>
              <a:rPr lang="en-US" dirty="0"/>
              <a:t> </a:t>
            </a:r>
            <a:r>
              <a:rPr lang="en-US" dirty="0" err="1"/>
              <a:t>oyunlara</a:t>
            </a:r>
            <a:r>
              <a:rPr lang="en-US" dirty="0"/>
              <a:t> </a:t>
            </a:r>
            <a:r>
              <a:rPr lang="en-US" dirty="0" err="1"/>
              <a:t>yer</a:t>
            </a:r>
            <a:r>
              <a:rPr lang="en-US" dirty="0"/>
              <a:t> </a:t>
            </a:r>
            <a:r>
              <a:rPr lang="en-US" dirty="0" err="1"/>
              <a:t>verilmemelidir</a:t>
            </a:r>
            <a:r>
              <a:rPr lang="en-US" dirty="0"/>
              <a:t> </a:t>
            </a:r>
            <a:endParaRPr lang="tr-TR" dirty="0"/>
          </a:p>
          <a:p>
            <a:pPr algn="just"/>
            <a:r>
              <a:rPr lang="en-US" dirty="0" err="1"/>
              <a:t>Engellilere</a:t>
            </a:r>
            <a:r>
              <a:rPr lang="en-US" dirty="0"/>
              <a:t> </a:t>
            </a:r>
            <a:r>
              <a:rPr lang="en-US" dirty="0" err="1"/>
              <a:t>oynatılan</a:t>
            </a:r>
            <a:r>
              <a:rPr lang="en-US" dirty="0"/>
              <a:t> </a:t>
            </a:r>
            <a:r>
              <a:rPr lang="en-US" dirty="0" err="1"/>
              <a:t>oyunlarda</a:t>
            </a:r>
            <a:r>
              <a:rPr lang="en-US" dirty="0"/>
              <a:t> </a:t>
            </a:r>
            <a:r>
              <a:rPr lang="en-US" dirty="0" err="1"/>
              <a:t>sıklıkla</a:t>
            </a:r>
            <a:r>
              <a:rPr lang="en-US" dirty="0"/>
              <a:t> </a:t>
            </a:r>
            <a:r>
              <a:rPr lang="en-US" dirty="0" err="1"/>
              <a:t>görülebilen</a:t>
            </a:r>
            <a:r>
              <a:rPr lang="en-US" dirty="0"/>
              <a:t> </a:t>
            </a:r>
            <a:r>
              <a:rPr lang="en-US" dirty="0" err="1"/>
              <a:t>düşme</a:t>
            </a:r>
            <a:r>
              <a:rPr lang="en-US" dirty="0"/>
              <a:t>, </a:t>
            </a:r>
            <a:r>
              <a:rPr lang="en-US" dirty="0" err="1"/>
              <a:t>çarpışma</a:t>
            </a:r>
            <a:r>
              <a:rPr lang="en-US" dirty="0"/>
              <a:t> ve </a:t>
            </a:r>
            <a:r>
              <a:rPr lang="en-US" dirty="0" err="1"/>
              <a:t>yaralanma</a:t>
            </a:r>
            <a:r>
              <a:rPr lang="tr-TR" dirty="0"/>
              <a:t> </a:t>
            </a:r>
            <a:r>
              <a:rPr lang="en-US" dirty="0" err="1"/>
              <a:t>olaylarına</a:t>
            </a:r>
            <a:r>
              <a:rPr lang="en-US" dirty="0"/>
              <a:t> </a:t>
            </a:r>
            <a:r>
              <a:rPr lang="en-US" dirty="0" err="1"/>
              <a:t>karşı</a:t>
            </a:r>
            <a:r>
              <a:rPr lang="en-US" dirty="0"/>
              <a:t> ilk </a:t>
            </a:r>
            <a:r>
              <a:rPr lang="en-US" dirty="0" err="1"/>
              <a:t>yardım</a:t>
            </a:r>
            <a:r>
              <a:rPr lang="en-US" dirty="0"/>
              <a:t> ve </a:t>
            </a:r>
            <a:r>
              <a:rPr lang="en-US" dirty="0" err="1"/>
              <a:t>güvenlik</a:t>
            </a:r>
            <a:r>
              <a:rPr lang="en-US" dirty="0"/>
              <a:t> </a:t>
            </a:r>
            <a:r>
              <a:rPr lang="en-US" dirty="0" err="1"/>
              <a:t>önlemleri</a:t>
            </a:r>
            <a:r>
              <a:rPr lang="en-US" dirty="0"/>
              <a:t> </a:t>
            </a:r>
            <a:r>
              <a:rPr lang="en-US" dirty="0" err="1"/>
              <a:t>alınmalıdır</a:t>
            </a:r>
            <a:r>
              <a:rPr lang="en-US" dirty="0"/>
              <a:t> </a:t>
            </a:r>
            <a:endParaRPr lang="tr-TR" dirty="0"/>
          </a:p>
          <a:p>
            <a:pPr algn="just"/>
            <a:r>
              <a:rPr lang="en-US" dirty="0" err="1"/>
              <a:t>Oyunda</a:t>
            </a:r>
            <a:r>
              <a:rPr lang="en-US" dirty="0"/>
              <a:t> </a:t>
            </a:r>
            <a:r>
              <a:rPr lang="en-US" dirty="0" err="1"/>
              <a:t>kurallar</a:t>
            </a:r>
            <a:r>
              <a:rPr lang="en-US" dirty="0"/>
              <a:t> </a:t>
            </a:r>
            <a:r>
              <a:rPr lang="en-US" dirty="0" err="1"/>
              <a:t>açık</a:t>
            </a:r>
            <a:r>
              <a:rPr lang="en-US" dirty="0"/>
              <a:t> ve net </a:t>
            </a:r>
            <a:r>
              <a:rPr lang="en-US" dirty="0" err="1"/>
              <a:t>olmalı</a:t>
            </a:r>
            <a:r>
              <a:rPr lang="en-US" dirty="0"/>
              <a:t>, </a:t>
            </a:r>
            <a:r>
              <a:rPr lang="en-US" dirty="0" err="1"/>
              <a:t>gerektiğinde</a:t>
            </a:r>
            <a:r>
              <a:rPr lang="en-US" dirty="0"/>
              <a:t> </a:t>
            </a:r>
            <a:r>
              <a:rPr lang="en-US" dirty="0" err="1"/>
              <a:t>oyun</a:t>
            </a:r>
            <a:r>
              <a:rPr lang="en-US" dirty="0"/>
              <a:t> ve </a:t>
            </a:r>
            <a:r>
              <a:rPr lang="en-US" dirty="0" err="1"/>
              <a:t>kurallar</a:t>
            </a:r>
            <a:r>
              <a:rPr lang="en-US" dirty="0"/>
              <a:t>, model </a:t>
            </a:r>
            <a:r>
              <a:rPr lang="en-US" dirty="0" err="1"/>
              <a:t>olunarak</a:t>
            </a:r>
            <a:r>
              <a:rPr lang="en-US" dirty="0"/>
              <a:t> </a:t>
            </a:r>
            <a:r>
              <a:rPr lang="en-US" dirty="0" err="1"/>
              <a:t>anlatılmalıdır</a:t>
            </a:r>
            <a:r>
              <a:rPr lang="en-US" dirty="0"/>
              <a:t> </a:t>
            </a:r>
            <a:endParaRPr lang="tr-TR" dirty="0"/>
          </a:p>
        </p:txBody>
      </p:sp>
    </p:spTree>
    <p:extLst>
      <p:ext uri="{BB962C8B-B14F-4D97-AF65-F5344CB8AC3E}">
        <p14:creationId xmlns:p14="http://schemas.microsoft.com/office/powerpoint/2010/main" val="1855207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BEF50-30D8-16B0-D834-C4FB01B2561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68A0E69-B0FA-CF39-22F1-A6FCAF1E275E}"/>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C4BE263-C8EB-F30D-2EF9-82B5B69CB60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F87B98E-5F06-2383-C7D9-41D790F3837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67DDEC3-4672-E2B9-4718-A591C06D9EF7}"/>
              </a:ext>
            </a:extLst>
          </p:cNvPr>
          <p:cNvSpPr>
            <a:spLocks noGrp="1"/>
          </p:cNvSpPr>
          <p:nvPr>
            <p:ph sz="quarter" idx="1"/>
          </p:nvPr>
        </p:nvSpPr>
        <p:spPr>
          <a:xfrm>
            <a:off x="353482" y="1052735"/>
            <a:ext cx="8064896" cy="5388819"/>
          </a:xfrm>
        </p:spPr>
        <p:txBody>
          <a:bodyPr/>
          <a:lstStyle/>
          <a:p>
            <a:pPr algn="just"/>
            <a:r>
              <a:rPr lang="en-US" dirty="0" err="1"/>
              <a:t>Oyunlarda</a:t>
            </a:r>
            <a:r>
              <a:rPr lang="en-US" dirty="0"/>
              <a:t> </a:t>
            </a:r>
            <a:r>
              <a:rPr lang="en-US" dirty="0" err="1"/>
              <a:t>kazanan</a:t>
            </a:r>
            <a:r>
              <a:rPr lang="en-US" dirty="0"/>
              <a:t> </a:t>
            </a:r>
            <a:r>
              <a:rPr lang="en-US" dirty="0" err="1"/>
              <a:t>veya</a:t>
            </a:r>
            <a:r>
              <a:rPr lang="en-US" dirty="0"/>
              <a:t> </a:t>
            </a:r>
            <a:r>
              <a:rPr lang="en-US" dirty="0" err="1"/>
              <a:t>kaybeden</a:t>
            </a:r>
            <a:r>
              <a:rPr lang="en-US" dirty="0"/>
              <a:t> </a:t>
            </a:r>
            <a:r>
              <a:rPr lang="en-US" dirty="0" err="1"/>
              <a:t>ögelerinden</a:t>
            </a:r>
            <a:r>
              <a:rPr lang="en-US" dirty="0"/>
              <a:t> </a:t>
            </a:r>
            <a:r>
              <a:rPr lang="en-US" dirty="0" err="1"/>
              <a:t>çok</a:t>
            </a:r>
            <a:r>
              <a:rPr lang="en-US" dirty="0"/>
              <a:t> </a:t>
            </a:r>
            <a:r>
              <a:rPr lang="en-US" dirty="0" err="1"/>
              <a:t>arkadaşlık</a:t>
            </a:r>
            <a:r>
              <a:rPr lang="en-US" dirty="0"/>
              <a:t>, </a:t>
            </a:r>
            <a:r>
              <a:rPr lang="en-US" dirty="0" err="1"/>
              <a:t>eğlence</a:t>
            </a:r>
            <a:r>
              <a:rPr lang="en-US" dirty="0"/>
              <a:t>, </a:t>
            </a:r>
            <a:r>
              <a:rPr lang="en-US" dirty="0" err="1"/>
              <a:t>iş</a:t>
            </a:r>
            <a:r>
              <a:rPr lang="en-US" dirty="0"/>
              <a:t> </a:t>
            </a:r>
            <a:r>
              <a:rPr lang="en-US" dirty="0" err="1"/>
              <a:t>birliği</a:t>
            </a:r>
            <a:r>
              <a:rPr lang="en-US" dirty="0"/>
              <a:t> </a:t>
            </a:r>
            <a:r>
              <a:rPr lang="en-US" dirty="0" err="1"/>
              <a:t>gibi</a:t>
            </a:r>
            <a:r>
              <a:rPr lang="tr-TR" dirty="0"/>
              <a:t> </a:t>
            </a:r>
            <a:r>
              <a:rPr lang="en-US" dirty="0" err="1"/>
              <a:t>ögeler</a:t>
            </a:r>
            <a:r>
              <a:rPr lang="en-US" dirty="0"/>
              <a:t> ön </a:t>
            </a:r>
            <a:r>
              <a:rPr lang="en-US" dirty="0" err="1"/>
              <a:t>planda</a:t>
            </a:r>
            <a:r>
              <a:rPr lang="en-US" dirty="0"/>
              <a:t> </a:t>
            </a:r>
            <a:r>
              <a:rPr lang="en-US" dirty="0" err="1"/>
              <a:t>tutulmalıdır</a:t>
            </a:r>
            <a:r>
              <a:rPr lang="en-US" dirty="0"/>
              <a:t> </a:t>
            </a:r>
            <a:endParaRPr lang="tr-TR" dirty="0"/>
          </a:p>
          <a:p>
            <a:pPr algn="just"/>
            <a:r>
              <a:rPr lang="en-US" dirty="0" err="1"/>
              <a:t>Grupla</a:t>
            </a:r>
            <a:r>
              <a:rPr lang="en-US" dirty="0"/>
              <a:t> </a:t>
            </a:r>
            <a:r>
              <a:rPr lang="en-US" dirty="0" err="1"/>
              <a:t>oynanan</a:t>
            </a:r>
            <a:r>
              <a:rPr lang="en-US" dirty="0"/>
              <a:t> </a:t>
            </a:r>
            <a:r>
              <a:rPr lang="en-US" dirty="0" err="1"/>
              <a:t>oyunlarda</a:t>
            </a:r>
            <a:r>
              <a:rPr lang="en-US" dirty="0"/>
              <a:t> </a:t>
            </a:r>
            <a:r>
              <a:rPr lang="en-US" dirty="0" err="1"/>
              <a:t>engel</a:t>
            </a:r>
            <a:r>
              <a:rPr lang="en-US" dirty="0"/>
              <a:t> </a:t>
            </a:r>
            <a:r>
              <a:rPr lang="en-US" dirty="0" err="1"/>
              <a:t>özellikleri</a:t>
            </a:r>
            <a:r>
              <a:rPr lang="en-US" dirty="0"/>
              <a:t> </a:t>
            </a:r>
            <a:r>
              <a:rPr lang="en-US" dirty="0" err="1"/>
              <a:t>dikkate</a:t>
            </a:r>
            <a:r>
              <a:rPr lang="en-US" dirty="0"/>
              <a:t> </a:t>
            </a:r>
            <a:r>
              <a:rPr lang="en-US" dirty="0" err="1"/>
              <a:t>alınarak</a:t>
            </a:r>
            <a:r>
              <a:rPr lang="en-US" dirty="0"/>
              <a:t> </a:t>
            </a:r>
            <a:r>
              <a:rPr lang="en-US" dirty="0" err="1"/>
              <a:t>denk</a:t>
            </a:r>
            <a:r>
              <a:rPr lang="en-US" dirty="0"/>
              <a:t> </a:t>
            </a:r>
            <a:r>
              <a:rPr lang="en-US" dirty="0" err="1"/>
              <a:t>gruplar</a:t>
            </a:r>
            <a:r>
              <a:rPr lang="en-US" dirty="0"/>
              <a:t> </a:t>
            </a:r>
            <a:r>
              <a:rPr lang="en-US" dirty="0" err="1"/>
              <a:t>oluşturulmalıdır</a:t>
            </a:r>
            <a:r>
              <a:rPr lang="en-US" dirty="0"/>
              <a:t> </a:t>
            </a:r>
            <a:endParaRPr lang="tr-TR" dirty="0"/>
          </a:p>
          <a:p>
            <a:pPr algn="just"/>
            <a:r>
              <a:rPr lang="en-US" dirty="0" err="1"/>
              <a:t>Gruplar</a:t>
            </a:r>
            <a:r>
              <a:rPr lang="en-US" dirty="0"/>
              <a:t> </a:t>
            </a:r>
            <a:r>
              <a:rPr lang="en-US" dirty="0" err="1"/>
              <a:t>oluşturulurken</a:t>
            </a:r>
            <a:r>
              <a:rPr lang="en-US" dirty="0"/>
              <a:t> </a:t>
            </a:r>
            <a:r>
              <a:rPr lang="en-US" dirty="0" err="1"/>
              <a:t>oyuncuların</a:t>
            </a:r>
            <a:r>
              <a:rPr lang="en-US" dirty="0"/>
              <a:t> </a:t>
            </a:r>
            <a:r>
              <a:rPr lang="en-US" dirty="0" err="1"/>
              <a:t>yaşları</a:t>
            </a:r>
            <a:r>
              <a:rPr lang="en-US" dirty="0"/>
              <a:t> </a:t>
            </a:r>
            <a:r>
              <a:rPr lang="en-US" dirty="0" err="1"/>
              <a:t>değil</a:t>
            </a:r>
            <a:r>
              <a:rPr lang="en-US" dirty="0"/>
              <a:t> </a:t>
            </a:r>
            <a:r>
              <a:rPr lang="en-US" dirty="0" err="1"/>
              <a:t>gelişim</a:t>
            </a:r>
            <a:r>
              <a:rPr lang="en-US" dirty="0"/>
              <a:t> </a:t>
            </a:r>
            <a:r>
              <a:rPr lang="en-US" dirty="0" err="1"/>
              <a:t>düzeyleri</a:t>
            </a:r>
            <a:r>
              <a:rPr lang="en-US" dirty="0"/>
              <a:t> </a:t>
            </a:r>
            <a:r>
              <a:rPr lang="en-US" dirty="0" err="1"/>
              <a:t>dikkate</a:t>
            </a:r>
            <a:r>
              <a:rPr lang="en-US" dirty="0"/>
              <a:t> </a:t>
            </a:r>
            <a:r>
              <a:rPr lang="en-US" dirty="0" err="1"/>
              <a:t>alınmalıdır</a:t>
            </a:r>
            <a:r>
              <a:rPr lang="en-US" dirty="0"/>
              <a:t> </a:t>
            </a:r>
            <a:endParaRPr lang="tr-TR" dirty="0"/>
          </a:p>
          <a:p>
            <a:pPr algn="just"/>
            <a:r>
              <a:rPr lang="en-US" dirty="0"/>
              <a:t>Oyun </a:t>
            </a:r>
            <a:r>
              <a:rPr lang="en-US" dirty="0" err="1"/>
              <a:t>özelliğine</a:t>
            </a:r>
            <a:r>
              <a:rPr lang="en-US" dirty="0"/>
              <a:t> göre </a:t>
            </a:r>
            <a:r>
              <a:rPr lang="en-US" dirty="0" err="1"/>
              <a:t>oyunculara</a:t>
            </a:r>
            <a:r>
              <a:rPr lang="en-US" dirty="0"/>
              <a:t> </a:t>
            </a:r>
            <a:r>
              <a:rPr lang="en-US" dirty="0" err="1"/>
              <a:t>farklı</a:t>
            </a:r>
            <a:r>
              <a:rPr lang="en-US" dirty="0"/>
              <a:t> </a:t>
            </a:r>
            <a:r>
              <a:rPr lang="en-US" dirty="0" err="1"/>
              <a:t>görevler</a:t>
            </a:r>
            <a:r>
              <a:rPr lang="en-US" dirty="0"/>
              <a:t> </a:t>
            </a:r>
            <a:r>
              <a:rPr lang="en-US" dirty="0" err="1"/>
              <a:t>verilecek</a:t>
            </a:r>
            <a:r>
              <a:rPr lang="en-US" dirty="0"/>
              <a:t> </a:t>
            </a:r>
            <a:r>
              <a:rPr lang="en-US" dirty="0" err="1"/>
              <a:t>ise</a:t>
            </a:r>
            <a:r>
              <a:rPr lang="en-US" dirty="0"/>
              <a:t> </a:t>
            </a:r>
            <a:r>
              <a:rPr lang="en-US" dirty="0" err="1"/>
              <a:t>oyunculara</a:t>
            </a:r>
            <a:r>
              <a:rPr lang="en-US" dirty="0"/>
              <a:t> </a:t>
            </a:r>
            <a:r>
              <a:rPr lang="en-US" dirty="0" err="1"/>
              <a:t>başarılı</a:t>
            </a:r>
            <a:r>
              <a:rPr lang="en-US" dirty="0"/>
              <a:t> </a:t>
            </a:r>
            <a:r>
              <a:rPr lang="en-US" dirty="0" err="1"/>
              <a:t>olabileceği</a:t>
            </a:r>
            <a:r>
              <a:rPr lang="tr-TR" dirty="0"/>
              <a:t> </a:t>
            </a:r>
            <a:r>
              <a:rPr lang="en-US" dirty="0" err="1"/>
              <a:t>görevler</a:t>
            </a:r>
            <a:r>
              <a:rPr lang="en-US" dirty="0"/>
              <a:t> </a:t>
            </a:r>
            <a:r>
              <a:rPr lang="en-US" dirty="0" err="1"/>
              <a:t>verilmelidir</a:t>
            </a:r>
            <a:r>
              <a:rPr lang="en-US" dirty="0"/>
              <a:t> </a:t>
            </a:r>
            <a:endParaRPr lang="tr-TR" dirty="0"/>
          </a:p>
          <a:p>
            <a:pPr algn="just"/>
            <a:r>
              <a:rPr lang="en-US" dirty="0" err="1"/>
              <a:t>Oyunlarda</a:t>
            </a:r>
            <a:r>
              <a:rPr lang="en-US" dirty="0"/>
              <a:t> </a:t>
            </a:r>
            <a:r>
              <a:rPr lang="en-US" dirty="0" err="1"/>
              <a:t>cezalara</a:t>
            </a:r>
            <a:r>
              <a:rPr lang="en-US" dirty="0"/>
              <a:t> </a:t>
            </a:r>
            <a:r>
              <a:rPr lang="en-US" dirty="0" err="1"/>
              <a:t>değil</a:t>
            </a:r>
            <a:r>
              <a:rPr lang="en-US" dirty="0"/>
              <a:t>, </a:t>
            </a:r>
            <a:r>
              <a:rPr lang="en-US" dirty="0" err="1"/>
              <a:t>ödüllendirmelere</a:t>
            </a:r>
            <a:r>
              <a:rPr lang="en-US" dirty="0"/>
              <a:t> daha fazla </a:t>
            </a:r>
            <a:r>
              <a:rPr lang="en-US" dirty="0" err="1"/>
              <a:t>yer</a:t>
            </a:r>
            <a:r>
              <a:rPr lang="en-US" dirty="0"/>
              <a:t> </a:t>
            </a:r>
            <a:r>
              <a:rPr lang="en-US" dirty="0" err="1"/>
              <a:t>verilmelidir</a:t>
            </a:r>
            <a:r>
              <a:rPr lang="en-US" dirty="0"/>
              <a:t> </a:t>
            </a:r>
            <a:endParaRPr lang="tr-TR" dirty="0"/>
          </a:p>
          <a:p>
            <a:pPr algn="just"/>
            <a:r>
              <a:rPr lang="en-US" dirty="0" err="1"/>
              <a:t>Ceza</a:t>
            </a:r>
            <a:r>
              <a:rPr lang="en-US" dirty="0"/>
              <a:t> </a:t>
            </a:r>
            <a:r>
              <a:rPr lang="en-US" dirty="0" err="1"/>
              <a:t>uygulanacak</a:t>
            </a:r>
            <a:r>
              <a:rPr lang="en-US" dirty="0"/>
              <a:t> </a:t>
            </a:r>
            <a:r>
              <a:rPr lang="en-US" dirty="0" err="1"/>
              <a:t>ise</a:t>
            </a:r>
            <a:r>
              <a:rPr lang="en-US" dirty="0"/>
              <a:t> </a:t>
            </a:r>
            <a:r>
              <a:rPr lang="en-US" dirty="0" err="1"/>
              <a:t>bu</a:t>
            </a:r>
            <a:r>
              <a:rPr lang="en-US" dirty="0"/>
              <a:t>, </a:t>
            </a:r>
            <a:r>
              <a:rPr lang="en-US" dirty="0" err="1"/>
              <a:t>puanlama</a:t>
            </a:r>
            <a:r>
              <a:rPr lang="en-US" dirty="0"/>
              <a:t> </a:t>
            </a:r>
            <a:r>
              <a:rPr lang="en-US" dirty="0" err="1"/>
              <a:t>şeklinde</a:t>
            </a:r>
            <a:r>
              <a:rPr lang="en-US" dirty="0"/>
              <a:t> </a:t>
            </a:r>
            <a:r>
              <a:rPr lang="en-US" dirty="0" err="1"/>
              <a:t>olmalıdır</a:t>
            </a:r>
            <a:r>
              <a:rPr lang="en-US" dirty="0"/>
              <a:t> </a:t>
            </a:r>
            <a:endParaRPr lang="tr-TR" dirty="0"/>
          </a:p>
          <a:p>
            <a:endParaRPr lang="tr-TR" sz="2800" dirty="0"/>
          </a:p>
        </p:txBody>
      </p:sp>
    </p:spTree>
    <p:extLst>
      <p:ext uri="{BB962C8B-B14F-4D97-AF65-F5344CB8AC3E}">
        <p14:creationId xmlns:p14="http://schemas.microsoft.com/office/powerpoint/2010/main" val="901309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3377C-C3BC-82D1-DD80-4B85B8E47A1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5920E81-BF50-506E-8C83-FF586549B639}"/>
              </a:ext>
            </a:extLst>
          </p:cNvPr>
          <p:cNvSpPr>
            <a:spLocks noGrp="1"/>
          </p:cNvSpPr>
          <p:nvPr>
            <p:ph type="title"/>
          </p:nvPr>
        </p:nvSpPr>
        <p:spPr>
          <a:xfrm>
            <a:off x="323528" y="416445"/>
            <a:ext cx="6991312" cy="531813"/>
          </a:xfrm>
        </p:spPr>
        <p:txBody>
          <a:bodyPr/>
          <a:lstStyle/>
          <a:p>
            <a:r>
              <a:rPr lang="en-US" sz="2800" dirty="0">
                <a:solidFill>
                  <a:srgbClr val="FF0000"/>
                </a:solidFill>
              </a:rPr>
              <a:t>Oyun </a:t>
            </a:r>
            <a:r>
              <a:rPr lang="en-US" sz="2800" dirty="0" err="1">
                <a:solidFill>
                  <a:srgbClr val="FF0000"/>
                </a:solidFill>
              </a:rPr>
              <a:t>lideri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A066915F-AA8E-926E-1421-47353C2320F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37A2460-C9C5-A4DF-70A8-7720E6ECB962}"/>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200229B-5C43-E544-17DA-FA1F6386F51C}"/>
              </a:ext>
            </a:extLst>
          </p:cNvPr>
          <p:cNvSpPr>
            <a:spLocks noGrp="1"/>
          </p:cNvSpPr>
          <p:nvPr>
            <p:ph sz="quarter" idx="1"/>
          </p:nvPr>
        </p:nvSpPr>
        <p:spPr>
          <a:xfrm>
            <a:off x="241435" y="2001600"/>
            <a:ext cx="8064896" cy="3227600"/>
          </a:xfrm>
        </p:spPr>
        <p:txBody>
          <a:bodyPr/>
          <a:lstStyle/>
          <a:p>
            <a:pPr algn="just">
              <a:lnSpc>
                <a:spcPct val="150000"/>
              </a:lnSpc>
            </a:pPr>
            <a:r>
              <a:rPr lang="en-US" dirty="0" err="1"/>
              <a:t>Engellilere</a:t>
            </a:r>
            <a:r>
              <a:rPr lang="en-US" dirty="0"/>
              <a:t> </a:t>
            </a:r>
            <a:r>
              <a:rPr lang="en-US" dirty="0" err="1"/>
              <a:t>oynatılacak</a:t>
            </a:r>
            <a:r>
              <a:rPr lang="en-US" dirty="0"/>
              <a:t> </a:t>
            </a:r>
            <a:r>
              <a:rPr lang="en-US" dirty="0" err="1"/>
              <a:t>eğitsel</a:t>
            </a:r>
            <a:r>
              <a:rPr lang="en-US" dirty="0"/>
              <a:t> </a:t>
            </a:r>
            <a:r>
              <a:rPr lang="en-US" dirty="0" err="1"/>
              <a:t>oyunlarda</a:t>
            </a:r>
            <a:r>
              <a:rPr lang="en-US" dirty="0"/>
              <a:t> </a:t>
            </a:r>
            <a:r>
              <a:rPr lang="en-US" dirty="0" err="1"/>
              <a:t>oyun</a:t>
            </a:r>
            <a:r>
              <a:rPr lang="en-US" dirty="0"/>
              <a:t> </a:t>
            </a:r>
            <a:r>
              <a:rPr lang="en-US" dirty="0" err="1"/>
              <a:t>lideri</a:t>
            </a:r>
            <a:r>
              <a:rPr lang="en-US" dirty="0"/>
              <a:t> de </a:t>
            </a:r>
            <a:r>
              <a:rPr lang="en-US" dirty="0" err="1"/>
              <a:t>kitabımızda</a:t>
            </a:r>
            <a:r>
              <a:rPr lang="en-US" dirty="0"/>
              <a:t> </a:t>
            </a:r>
            <a:r>
              <a:rPr lang="en-US" dirty="0" err="1"/>
              <a:t>belirtilen</a:t>
            </a:r>
            <a:r>
              <a:rPr lang="en-US" dirty="0"/>
              <a:t> </a:t>
            </a:r>
            <a:r>
              <a:rPr lang="en-US" dirty="0" err="1"/>
              <a:t>genel</a:t>
            </a:r>
            <a:r>
              <a:rPr lang="en-US" dirty="0"/>
              <a:t> </a:t>
            </a:r>
            <a:r>
              <a:rPr lang="en-US" dirty="0" err="1"/>
              <a:t>özellikleri</a:t>
            </a:r>
            <a:r>
              <a:rPr lang="en-US" dirty="0"/>
              <a:t> </a:t>
            </a:r>
            <a:r>
              <a:rPr lang="en-US" dirty="0" err="1"/>
              <a:t>taşımalıdır</a:t>
            </a:r>
            <a:r>
              <a:rPr lang="tr-TR" dirty="0"/>
              <a:t>.</a:t>
            </a:r>
            <a:r>
              <a:rPr lang="en-US" dirty="0"/>
              <a:t> </a:t>
            </a:r>
            <a:endParaRPr lang="tr-TR" dirty="0"/>
          </a:p>
          <a:p>
            <a:pPr algn="just">
              <a:lnSpc>
                <a:spcPct val="150000"/>
              </a:lnSpc>
            </a:pPr>
            <a:r>
              <a:rPr lang="en-US" dirty="0" err="1"/>
              <a:t>Ayrıca</a:t>
            </a:r>
            <a:r>
              <a:rPr lang="en-US" dirty="0"/>
              <a:t> </a:t>
            </a:r>
            <a:r>
              <a:rPr lang="en-US" dirty="0" err="1"/>
              <a:t>oyuncu</a:t>
            </a:r>
            <a:r>
              <a:rPr lang="en-US" dirty="0"/>
              <a:t> </a:t>
            </a:r>
            <a:r>
              <a:rPr lang="en-US" dirty="0" err="1"/>
              <a:t>grubunun</a:t>
            </a:r>
            <a:r>
              <a:rPr lang="en-US" dirty="0"/>
              <a:t> </a:t>
            </a:r>
            <a:r>
              <a:rPr lang="en-US" dirty="0" err="1"/>
              <a:t>diğer</a:t>
            </a:r>
            <a:r>
              <a:rPr lang="en-US" dirty="0"/>
              <a:t> </a:t>
            </a:r>
            <a:r>
              <a:rPr lang="en-US" dirty="0" err="1"/>
              <a:t>oyuncu</a:t>
            </a:r>
            <a:r>
              <a:rPr lang="en-US" dirty="0"/>
              <a:t> </a:t>
            </a:r>
            <a:r>
              <a:rPr lang="en-US" dirty="0" err="1"/>
              <a:t>gruplarından</a:t>
            </a:r>
            <a:r>
              <a:rPr lang="en-US" dirty="0"/>
              <a:t> </a:t>
            </a:r>
            <a:r>
              <a:rPr lang="en-US" dirty="0" err="1"/>
              <a:t>farklı</a:t>
            </a:r>
            <a:r>
              <a:rPr lang="en-US" dirty="0"/>
              <a:t> </a:t>
            </a:r>
            <a:r>
              <a:rPr lang="en-US" dirty="0" err="1"/>
              <a:t>gelişim</a:t>
            </a:r>
            <a:r>
              <a:rPr lang="en-US" dirty="0"/>
              <a:t> </a:t>
            </a:r>
            <a:r>
              <a:rPr lang="en-US" dirty="0" err="1"/>
              <a:t>özellikleri</a:t>
            </a:r>
            <a:r>
              <a:rPr lang="en-US" dirty="0"/>
              <a:t> ve </a:t>
            </a:r>
            <a:r>
              <a:rPr lang="en-US" dirty="0" err="1"/>
              <a:t>yetersizlikleri</a:t>
            </a:r>
            <a:r>
              <a:rPr lang="en-US" dirty="0"/>
              <a:t> </a:t>
            </a:r>
            <a:r>
              <a:rPr lang="en-US" dirty="0" err="1"/>
              <a:t>olmasından</a:t>
            </a:r>
            <a:r>
              <a:rPr lang="en-US" dirty="0"/>
              <a:t> </a:t>
            </a:r>
            <a:r>
              <a:rPr lang="en-US" dirty="0" err="1"/>
              <a:t>dolayı</a:t>
            </a:r>
            <a:r>
              <a:rPr lang="en-US" dirty="0"/>
              <a:t> </a:t>
            </a:r>
            <a:r>
              <a:rPr lang="en-US" dirty="0" err="1"/>
              <a:t>liderin</a:t>
            </a:r>
            <a:r>
              <a:rPr lang="en-US" dirty="0"/>
              <a:t> de </a:t>
            </a:r>
            <a:r>
              <a:rPr lang="en-US" dirty="0" err="1"/>
              <a:t>farklı</a:t>
            </a:r>
            <a:r>
              <a:rPr lang="en-US" dirty="0"/>
              <a:t> </a:t>
            </a:r>
            <a:r>
              <a:rPr lang="en-US" dirty="0" err="1"/>
              <a:t>özelliklere</a:t>
            </a:r>
            <a:r>
              <a:rPr lang="en-US" dirty="0"/>
              <a:t> </a:t>
            </a:r>
            <a:r>
              <a:rPr lang="en-US" dirty="0" err="1"/>
              <a:t>sahip</a:t>
            </a:r>
            <a:r>
              <a:rPr lang="en-US" dirty="0"/>
              <a:t> </a:t>
            </a:r>
            <a:r>
              <a:rPr lang="en-US" dirty="0" err="1"/>
              <a:t>olması</a:t>
            </a:r>
            <a:r>
              <a:rPr lang="en-US" dirty="0"/>
              <a:t> </a:t>
            </a:r>
            <a:r>
              <a:rPr lang="en-US" dirty="0" err="1"/>
              <a:t>gerekir</a:t>
            </a:r>
            <a:r>
              <a:rPr lang="tr-TR" dirty="0"/>
              <a:t>.</a:t>
            </a:r>
          </a:p>
          <a:p>
            <a:endParaRPr lang="tr-TR" sz="2800" dirty="0"/>
          </a:p>
        </p:txBody>
      </p:sp>
    </p:spTree>
    <p:extLst>
      <p:ext uri="{BB962C8B-B14F-4D97-AF65-F5344CB8AC3E}">
        <p14:creationId xmlns:p14="http://schemas.microsoft.com/office/powerpoint/2010/main" val="663760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6B6EE-6D07-83EF-DBDD-35592202791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C39880F-428F-9B9D-82A0-63FC39A9121E}"/>
              </a:ext>
            </a:extLst>
          </p:cNvPr>
          <p:cNvSpPr>
            <a:spLocks noGrp="1"/>
          </p:cNvSpPr>
          <p:nvPr>
            <p:ph type="title"/>
          </p:nvPr>
        </p:nvSpPr>
        <p:spPr>
          <a:xfrm>
            <a:off x="323528" y="188640"/>
            <a:ext cx="6991312" cy="531813"/>
          </a:xfrm>
        </p:spPr>
        <p:txBody>
          <a:bodyPr/>
          <a:lstStyle/>
          <a:p>
            <a:r>
              <a:rPr lang="en-US" sz="2800" dirty="0" err="1">
                <a:solidFill>
                  <a:srgbClr val="FF0000"/>
                </a:solidFill>
              </a:rPr>
              <a:t>Liderin</a:t>
            </a:r>
            <a:r>
              <a:rPr lang="en-US" sz="2800" dirty="0">
                <a:solidFill>
                  <a:srgbClr val="FF0000"/>
                </a:solidFill>
              </a:rPr>
              <a:t> </a:t>
            </a:r>
            <a:r>
              <a:rPr lang="en-US" sz="2800" dirty="0" err="1">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577F3D7-3699-92BE-6558-6DE08103D6A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143DDA4-E721-8750-BE25-BBFFD393A3EB}"/>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644D329-FF1D-D606-0DB9-98EB0926258C}"/>
              </a:ext>
            </a:extLst>
          </p:cNvPr>
          <p:cNvSpPr>
            <a:spLocks noGrp="1"/>
          </p:cNvSpPr>
          <p:nvPr>
            <p:ph sz="quarter" idx="1"/>
          </p:nvPr>
        </p:nvSpPr>
        <p:spPr>
          <a:xfrm>
            <a:off x="241435" y="836712"/>
            <a:ext cx="8064896" cy="5688632"/>
          </a:xfrm>
        </p:spPr>
        <p:txBody>
          <a:bodyPr/>
          <a:lstStyle/>
          <a:p>
            <a:pPr algn="just"/>
            <a:r>
              <a:rPr lang="en-US" dirty="0" err="1"/>
              <a:t>Öncelikli</a:t>
            </a:r>
            <a:r>
              <a:rPr lang="en-US" dirty="0"/>
              <a:t> olarak </a:t>
            </a:r>
            <a:r>
              <a:rPr lang="en-US" dirty="0" err="1"/>
              <a:t>lider</a:t>
            </a:r>
            <a:r>
              <a:rPr lang="en-US" dirty="0"/>
              <a:t>, </a:t>
            </a:r>
            <a:r>
              <a:rPr lang="en-US" dirty="0" err="1"/>
              <a:t>oyunları</a:t>
            </a:r>
            <a:r>
              <a:rPr lang="en-US" dirty="0"/>
              <a:t> </a:t>
            </a:r>
            <a:r>
              <a:rPr lang="en-US" dirty="0" err="1"/>
              <a:t>oynatacağı</a:t>
            </a:r>
            <a:r>
              <a:rPr lang="en-US" dirty="0"/>
              <a:t> </a:t>
            </a:r>
            <a:r>
              <a:rPr lang="en-US" dirty="0" err="1"/>
              <a:t>engelli</a:t>
            </a:r>
            <a:r>
              <a:rPr lang="en-US" dirty="0"/>
              <a:t> </a:t>
            </a:r>
            <a:r>
              <a:rPr lang="en-US" dirty="0" err="1"/>
              <a:t>grubunun</a:t>
            </a:r>
            <a:r>
              <a:rPr lang="en-US" dirty="0"/>
              <a:t> </a:t>
            </a:r>
            <a:r>
              <a:rPr lang="en-US" dirty="0" err="1"/>
              <a:t>fiziksel</a:t>
            </a:r>
            <a:r>
              <a:rPr lang="en-US" dirty="0"/>
              <a:t> ve </a:t>
            </a:r>
            <a:r>
              <a:rPr lang="en-US" dirty="0" err="1"/>
              <a:t>psikolojik</a:t>
            </a:r>
            <a:r>
              <a:rPr lang="en-US" dirty="0"/>
              <a:t> </a:t>
            </a:r>
            <a:r>
              <a:rPr lang="en-US" dirty="0" err="1"/>
              <a:t>özelliklerini</a:t>
            </a:r>
            <a:r>
              <a:rPr lang="en-US" dirty="0"/>
              <a:t> </a:t>
            </a:r>
            <a:r>
              <a:rPr lang="en-US" dirty="0" err="1"/>
              <a:t>bilmeli</a:t>
            </a:r>
            <a:r>
              <a:rPr lang="en-US" dirty="0"/>
              <a:t> ve buna </a:t>
            </a:r>
            <a:r>
              <a:rPr lang="en-US" dirty="0" err="1"/>
              <a:t>uygun</a:t>
            </a:r>
            <a:r>
              <a:rPr lang="en-US" dirty="0"/>
              <a:t> </a:t>
            </a:r>
            <a:r>
              <a:rPr lang="en-US" dirty="0" err="1"/>
              <a:t>hazırlık</a:t>
            </a:r>
            <a:r>
              <a:rPr lang="en-US" dirty="0"/>
              <a:t> </a:t>
            </a:r>
            <a:r>
              <a:rPr lang="en-US" dirty="0" err="1"/>
              <a:t>yapmalıdır</a:t>
            </a:r>
            <a:r>
              <a:rPr lang="tr-TR" dirty="0"/>
              <a:t>.</a:t>
            </a:r>
            <a:r>
              <a:rPr lang="en-US" dirty="0"/>
              <a:t> </a:t>
            </a:r>
            <a:endParaRPr lang="tr-TR" dirty="0"/>
          </a:p>
          <a:p>
            <a:pPr algn="just"/>
            <a:r>
              <a:rPr lang="en-US" dirty="0" err="1"/>
              <a:t>Engelli</a:t>
            </a:r>
            <a:r>
              <a:rPr lang="en-US" dirty="0"/>
              <a:t> </a:t>
            </a:r>
            <a:r>
              <a:rPr lang="en-US" dirty="0" err="1"/>
              <a:t>oyuncular</a:t>
            </a:r>
            <a:r>
              <a:rPr lang="en-US" dirty="0"/>
              <a:t> </a:t>
            </a:r>
            <a:r>
              <a:rPr lang="en-US" dirty="0" err="1"/>
              <a:t>oyuna</a:t>
            </a:r>
            <a:r>
              <a:rPr lang="en-US" dirty="0"/>
              <a:t> </a:t>
            </a:r>
            <a:r>
              <a:rPr lang="en-US" dirty="0" err="1"/>
              <a:t>başlarken</a:t>
            </a:r>
            <a:r>
              <a:rPr lang="en-US" dirty="0"/>
              <a:t> </a:t>
            </a:r>
            <a:r>
              <a:rPr lang="en-US" dirty="0" err="1"/>
              <a:t>diğer</a:t>
            </a:r>
            <a:r>
              <a:rPr lang="en-US" dirty="0"/>
              <a:t> </a:t>
            </a:r>
            <a:r>
              <a:rPr lang="en-US" dirty="0" err="1"/>
              <a:t>oyunculardan</a:t>
            </a:r>
            <a:r>
              <a:rPr lang="en-US" dirty="0"/>
              <a:t> daha </a:t>
            </a:r>
            <a:r>
              <a:rPr lang="en-US" dirty="0" err="1"/>
              <a:t>çekingen</a:t>
            </a:r>
            <a:r>
              <a:rPr lang="en-US" dirty="0"/>
              <a:t> ve </a:t>
            </a:r>
            <a:r>
              <a:rPr lang="en-US" dirty="0" err="1"/>
              <a:t>pasif</a:t>
            </a:r>
            <a:r>
              <a:rPr lang="en-US" dirty="0"/>
              <a:t> </a:t>
            </a:r>
            <a:r>
              <a:rPr lang="en-US" dirty="0" err="1"/>
              <a:t>olabilece</a:t>
            </a:r>
            <a:r>
              <a:rPr lang="en-US" dirty="0"/>
              <a:t>- </a:t>
            </a:r>
            <a:r>
              <a:rPr lang="en-US" dirty="0" err="1"/>
              <a:t>ğinden</a:t>
            </a:r>
            <a:r>
              <a:rPr lang="en-US" dirty="0"/>
              <a:t> </a:t>
            </a:r>
            <a:r>
              <a:rPr lang="en-US" dirty="0" err="1"/>
              <a:t>lider</a:t>
            </a:r>
            <a:r>
              <a:rPr lang="en-US" dirty="0"/>
              <a:t>, </a:t>
            </a:r>
            <a:r>
              <a:rPr lang="en-US" dirty="0" err="1"/>
              <a:t>oyuna</a:t>
            </a:r>
            <a:r>
              <a:rPr lang="en-US" dirty="0"/>
              <a:t> </a:t>
            </a:r>
            <a:r>
              <a:rPr lang="en-US" dirty="0" err="1"/>
              <a:t>yönlendirici</a:t>
            </a:r>
            <a:r>
              <a:rPr lang="en-US" dirty="0"/>
              <a:t> ve </a:t>
            </a:r>
            <a:r>
              <a:rPr lang="en-US" dirty="0" err="1"/>
              <a:t>oyunu</a:t>
            </a:r>
            <a:r>
              <a:rPr lang="en-US" dirty="0"/>
              <a:t> </a:t>
            </a:r>
            <a:r>
              <a:rPr lang="en-US" dirty="0" err="1"/>
              <a:t>başlatmaya</a:t>
            </a:r>
            <a:r>
              <a:rPr lang="en-US" dirty="0"/>
              <a:t> </a:t>
            </a:r>
            <a:r>
              <a:rPr lang="en-US" dirty="0" err="1"/>
              <a:t>yardımcı</a:t>
            </a:r>
            <a:r>
              <a:rPr lang="en-US" dirty="0"/>
              <a:t> </a:t>
            </a:r>
            <a:r>
              <a:rPr lang="en-US" dirty="0" err="1"/>
              <a:t>olmalıdır</a:t>
            </a:r>
            <a:r>
              <a:rPr lang="tr-TR" dirty="0"/>
              <a:t>.</a:t>
            </a:r>
          </a:p>
          <a:p>
            <a:pPr algn="just"/>
            <a:r>
              <a:rPr lang="en-US" dirty="0" err="1"/>
              <a:t>Oyuncular</a:t>
            </a:r>
            <a:r>
              <a:rPr lang="en-US" dirty="0"/>
              <a:t> </a:t>
            </a:r>
            <a:r>
              <a:rPr lang="en-US" dirty="0" err="1"/>
              <a:t>beklenen</a:t>
            </a:r>
            <a:r>
              <a:rPr lang="en-US" dirty="0"/>
              <a:t> </a:t>
            </a:r>
            <a:r>
              <a:rPr lang="en-US" dirty="0" err="1"/>
              <a:t>süreden</a:t>
            </a:r>
            <a:r>
              <a:rPr lang="en-US" dirty="0"/>
              <a:t> </a:t>
            </a:r>
            <a:r>
              <a:rPr lang="en-US" dirty="0" err="1"/>
              <a:t>önce</a:t>
            </a:r>
            <a:r>
              <a:rPr lang="en-US" dirty="0"/>
              <a:t> </a:t>
            </a:r>
            <a:r>
              <a:rPr lang="en-US" dirty="0" err="1"/>
              <a:t>oyunu</a:t>
            </a:r>
            <a:r>
              <a:rPr lang="en-US" dirty="0"/>
              <a:t> </a:t>
            </a:r>
            <a:r>
              <a:rPr lang="en-US" dirty="0" err="1"/>
              <a:t>bırakırsa</a:t>
            </a:r>
            <a:r>
              <a:rPr lang="en-US" dirty="0"/>
              <a:t> </a:t>
            </a:r>
            <a:r>
              <a:rPr lang="en-US" dirty="0" err="1"/>
              <a:t>veya</a:t>
            </a:r>
            <a:r>
              <a:rPr lang="en-US" dirty="0"/>
              <a:t> </a:t>
            </a:r>
            <a:r>
              <a:rPr lang="en-US" dirty="0" err="1"/>
              <a:t>oyundan</a:t>
            </a:r>
            <a:r>
              <a:rPr lang="en-US" dirty="0"/>
              <a:t> </a:t>
            </a:r>
            <a:r>
              <a:rPr lang="en-US" dirty="0" err="1"/>
              <a:t>sıkılırsa</a:t>
            </a:r>
            <a:r>
              <a:rPr lang="en-US" dirty="0"/>
              <a:t> </a:t>
            </a:r>
            <a:r>
              <a:rPr lang="en-US" dirty="0" err="1"/>
              <a:t>çeşitlendirmeler</a:t>
            </a:r>
            <a:r>
              <a:rPr lang="en-US" dirty="0"/>
              <a:t> ve </a:t>
            </a:r>
            <a:r>
              <a:rPr lang="en-US" dirty="0" err="1"/>
              <a:t>uyarlamalarla</a:t>
            </a:r>
            <a:r>
              <a:rPr lang="en-US" dirty="0"/>
              <a:t> </a:t>
            </a:r>
            <a:r>
              <a:rPr lang="en-US" dirty="0" err="1"/>
              <a:t>oyunu</a:t>
            </a:r>
            <a:r>
              <a:rPr lang="en-US" dirty="0"/>
              <a:t> </a:t>
            </a:r>
            <a:r>
              <a:rPr lang="en-US" dirty="0" err="1"/>
              <a:t>sürdürmeye</a:t>
            </a:r>
            <a:r>
              <a:rPr lang="en-US" dirty="0"/>
              <a:t> </a:t>
            </a:r>
            <a:r>
              <a:rPr lang="en-US" dirty="0" err="1"/>
              <a:t>çalışmalıdır</a:t>
            </a:r>
            <a:r>
              <a:rPr lang="tr-TR" dirty="0"/>
              <a:t>.</a:t>
            </a:r>
          </a:p>
          <a:p>
            <a:pPr algn="just"/>
            <a:r>
              <a:rPr lang="en-US" dirty="0" err="1"/>
              <a:t>Oyunculara</a:t>
            </a:r>
            <a:r>
              <a:rPr lang="en-US" dirty="0"/>
              <a:t> </a:t>
            </a:r>
            <a:r>
              <a:rPr lang="en-US" dirty="0" err="1"/>
              <a:t>karşı</a:t>
            </a:r>
            <a:r>
              <a:rPr lang="en-US" dirty="0"/>
              <a:t> </a:t>
            </a:r>
            <a:r>
              <a:rPr lang="en-US" dirty="0" err="1"/>
              <a:t>aşırı</a:t>
            </a:r>
            <a:r>
              <a:rPr lang="en-US" dirty="0"/>
              <a:t> </a:t>
            </a:r>
            <a:r>
              <a:rPr lang="en-US" dirty="0" err="1"/>
              <a:t>duygusallık</a:t>
            </a:r>
            <a:r>
              <a:rPr lang="en-US" dirty="0"/>
              <a:t> </a:t>
            </a:r>
            <a:r>
              <a:rPr lang="en-US" dirty="0" err="1"/>
              <a:t>göstererek</a:t>
            </a:r>
            <a:r>
              <a:rPr lang="en-US" dirty="0"/>
              <a:t> </a:t>
            </a:r>
            <a:r>
              <a:rPr lang="en-US" dirty="0" err="1"/>
              <a:t>abartılı</a:t>
            </a:r>
            <a:r>
              <a:rPr lang="en-US" dirty="0"/>
              <a:t> </a:t>
            </a:r>
            <a:r>
              <a:rPr lang="en-US" dirty="0" err="1"/>
              <a:t>yardımlardan</a:t>
            </a:r>
            <a:r>
              <a:rPr lang="en-US" dirty="0"/>
              <a:t> ve </a:t>
            </a:r>
            <a:r>
              <a:rPr lang="en-US" dirty="0" err="1"/>
              <a:t>davranışlardan</a:t>
            </a:r>
            <a:r>
              <a:rPr lang="en-US" dirty="0"/>
              <a:t> </a:t>
            </a:r>
            <a:r>
              <a:rPr lang="en-US" dirty="0" err="1"/>
              <a:t>kaçınmalıdır</a:t>
            </a:r>
            <a:r>
              <a:rPr lang="tr-TR" dirty="0"/>
              <a:t>.</a:t>
            </a:r>
          </a:p>
          <a:p>
            <a:pPr algn="just"/>
            <a:r>
              <a:rPr lang="en-US" dirty="0" err="1"/>
              <a:t>Oyunda</a:t>
            </a:r>
            <a:r>
              <a:rPr lang="en-US" dirty="0"/>
              <a:t> </a:t>
            </a:r>
            <a:r>
              <a:rPr lang="en-US" dirty="0" err="1"/>
              <a:t>süreye</a:t>
            </a:r>
            <a:r>
              <a:rPr lang="en-US" dirty="0"/>
              <a:t> </a:t>
            </a:r>
            <a:r>
              <a:rPr lang="en-US" dirty="0" err="1"/>
              <a:t>dikkat</a:t>
            </a:r>
            <a:r>
              <a:rPr lang="en-US" dirty="0"/>
              <a:t> </a:t>
            </a:r>
            <a:r>
              <a:rPr lang="en-US" dirty="0" err="1"/>
              <a:t>etmeli</a:t>
            </a:r>
            <a:r>
              <a:rPr lang="en-US" dirty="0"/>
              <a:t> ve zaman </a:t>
            </a:r>
            <a:r>
              <a:rPr lang="en-US" dirty="0" err="1"/>
              <a:t>zaman</a:t>
            </a:r>
            <a:r>
              <a:rPr lang="en-US" dirty="0"/>
              <a:t> </a:t>
            </a:r>
            <a:r>
              <a:rPr lang="en-US" dirty="0" err="1"/>
              <a:t>dinlenmelere</a:t>
            </a:r>
            <a:r>
              <a:rPr lang="en-US" dirty="0"/>
              <a:t> </a:t>
            </a:r>
            <a:r>
              <a:rPr lang="en-US" dirty="0" err="1"/>
              <a:t>yer</a:t>
            </a:r>
            <a:r>
              <a:rPr lang="en-US" dirty="0"/>
              <a:t> </a:t>
            </a:r>
            <a:r>
              <a:rPr lang="en-US" dirty="0" err="1"/>
              <a:t>vermelidir</a:t>
            </a:r>
            <a:r>
              <a:rPr lang="tr-TR" dirty="0"/>
              <a:t>.</a:t>
            </a:r>
          </a:p>
          <a:p>
            <a:endParaRPr lang="tr-TR" sz="2800" dirty="0"/>
          </a:p>
        </p:txBody>
      </p:sp>
    </p:spTree>
    <p:extLst>
      <p:ext uri="{BB962C8B-B14F-4D97-AF65-F5344CB8AC3E}">
        <p14:creationId xmlns:p14="http://schemas.microsoft.com/office/powerpoint/2010/main" val="3756683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74E44-07F7-5284-A0AC-B48EE89D07F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DC45825-F21F-E6A1-9203-F91619BEF9F0}"/>
              </a:ext>
            </a:extLst>
          </p:cNvPr>
          <p:cNvSpPr>
            <a:spLocks noGrp="1"/>
          </p:cNvSpPr>
          <p:nvPr>
            <p:ph type="title"/>
          </p:nvPr>
        </p:nvSpPr>
        <p:spPr>
          <a:xfrm>
            <a:off x="323528" y="416445"/>
            <a:ext cx="6991312" cy="531813"/>
          </a:xfrm>
        </p:spPr>
        <p:txBody>
          <a:bodyPr/>
          <a:lstStyle/>
          <a:p>
            <a:r>
              <a:rPr lang="en-US" sz="2800" b="1" dirty="0" err="1">
                <a:solidFill>
                  <a:srgbClr val="FF0000"/>
                </a:solidFill>
              </a:rPr>
              <a:t>Bedensel</a:t>
            </a:r>
            <a:r>
              <a:rPr lang="en-US" sz="2800" b="1" dirty="0">
                <a:solidFill>
                  <a:srgbClr val="FF0000"/>
                </a:solidFill>
              </a:rPr>
              <a:t> </a:t>
            </a:r>
            <a:r>
              <a:rPr lang="en-US" sz="2800" b="1" dirty="0" err="1">
                <a:solidFill>
                  <a:srgbClr val="FF0000"/>
                </a:solidFill>
              </a:rPr>
              <a:t>engellilere</a:t>
            </a:r>
            <a:r>
              <a:rPr lang="en-US" sz="2800" b="1" dirty="0">
                <a:solidFill>
                  <a:srgbClr val="FF0000"/>
                </a:solidFill>
              </a:rPr>
              <a:t> </a:t>
            </a:r>
            <a:r>
              <a:rPr lang="en-US" sz="2800" b="1" dirty="0" err="1">
                <a:solidFill>
                  <a:srgbClr val="FF0000"/>
                </a:solidFill>
              </a:rPr>
              <a:t>uygun</a:t>
            </a:r>
            <a:r>
              <a:rPr lang="en-US" sz="2800" b="1" dirty="0">
                <a:solidFill>
                  <a:srgbClr val="FF0000"/>
                </a:solidFill>
              </a:rPr>
              <a:t> </a:t>
            </a:r>
            <a:r>
              <a:rPr lang="en-US" sz="2800" b="1" dirty="0" err="1">
                <a:solidFill>
                  <a:srgbClr val="FF0000"/>
                </a:solidFill>
              </a:rPr>
              <a:t>eğitsel</a:t>
            </a:r>
            <a:r>
              <a:rPr lang="en-US" sz="2800" b="1" dirty="0">
                <a:solidFill>
                  <a:srgbClr val="FF0000"/>
                </a:solidFill>
              </a:rPr>
              <a:t> </a:t>
            </a:r>
            <a:r>
              <a:rPr lang="en-US" sz="2800" b="1" dirty="0" err="1">
                <a:solidFill>
                  <a:srgbClr val="FF0000"/>
                </a:solidFill>
              </a:rPr>
              <a:t>oyunlar</a:t>
            </a:r>
            <a:endParaRPr lang="tr-TR" altLang="tr-TR" sz="1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FB0E846A-94B4-3B8D-B9C9-532A8F2E059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625BEF7-D6A9-175A-0433-76296F7463E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1D11E6C-F5AF-CC8E-AB08-3451CA3EAC1E}"/>
              </a:ext>
            </a:extLst>
          </p:cNvPr>
          <p:cNvSpPr>
            <a:spLocks noGrp="1"/>
          </p:cNvSpPr>
          <p:nvPr>
            <p:ph sz="quarter" idx="1"/>
          </p:nvPr>
        </p:nvSpPr>
        <p:spPr>
          <a:xfrm>
            <a:off x="241435" y="1484784"/>
            <a:ext cx="8064896" cy="4091696"/>
          </a:xfrm>
        </p:spPr>
        <p:txBody>
          <a:bodyPr/>
          <a:lstStyle/>
          <a:p>
            <a:pPr algn="just">
              <a:lnSpc>
                <a:spcPct val="200000"/>
              </a:lnSpc>
            </a:pPr>
            <a:r>
              <a:rPr lang="en-US" dirty="0"/>
              <a:t>Bu </a:t>
            </a:r>
            <a:r>
              <a:rPr lang="en-US" dirty="0" err="1"/>
              <a:t>engelli</a:t>
            </a:r>
            <a:r>
              <a:rPr lang="en-US" dirty="0"/>
              <a:t> </a:t>
            </a:r>
            <a:r>
              <a:rPr lang="en-US" dirty="0" err="1"/>
              <a:t>grubundaki</a:t>
            </a:r>
            <a:r>
              <a:rPr lang="en-US" dirty="0"/>
              <a:t> </a:t>
            </a:r>
            <a:r>
              <a:rPr lang="en-US" dirty="0" err="1"/>
              <a:t>kişiler</a:t>
            </a:r>
            <a:r>
              <a:rPr lang="en-US" dirty="0"/>
              <a:t>, </a:t>
            </a:r>
            <a:r>
              <a:rPr lang="en-US" dirty="0" err="1"/>
              <a:t>tekerlekli</a:t>
            </a:r>
            <a:r>
              <a:rPr lang="en-US" dirty="0"/>
              <a:t> </a:t>
            </a:r>
            <a:r>
              <a:rPr lang="en-US" dirty="0" err="1"/>
              <a:t>sandalyede</a:t>
            </a:r>
            <a:r>
              <a:rPr lang="en-US" dirty="0"/>
              <a:t>, </a:t>
            </a:r>
            <a:r>
              <a:rPr lang="en-US" dirty="0" err="1"/>
              <a:t>koltuk</a:t>
            </a:r>
            <a:r>
              <a:rPr lang="en-US" dirty="0"/>
              <a:t> </a:t>
            </a:r>
            <a:r>
              <a:rPr lang="en-US" dirty="0" err="1"/>
              <a:t>değnekleri</a:t>
            </a:r>
            <a:r>
              <a:rPr lang="en-US" dirty="0"/>
              <a:t> </a:t>
            </a:r>
            <a:r>
              <a:rPr lang="en-US" dirty="0" err="1"/>
              <a:t>ile</a:t>
            </a:r>
            <a:r>
              <a:rPr lang="en-US" dirty="0"/>
              <a:t> </a:t>
            </a:r>
            <a:r>
              <a:rPr lang="en-US" dirty="0" err="1"/>
              <a:t>protezlerle</a:t>
            </a:r>
            <a:r>
              <a:rPr lang="en-US" dirty="0"/>
              <a:t> </a:t>
            </a:r>
            <a:r>
              <a:rPr lang="en-US" dirty="0" err="1"/>
              <a:t>veya</a:t>
            </a:r>
            <a:r>
              <a:rPr lang="en-US" dirty="0"/>
              <a:t> </a:t>
            </a:r>
            <a:r>
              <a:rPr lang="en-US" dirty="0" err="1"/>
              <a:t>yardımcı</a:t>
            </a:r>
            <a:r>
              <a:rPr lang="en-US" dirty="0"/>
              <a:t> </a:t>
            </a:r>
            <a:r>
              <a:rPr lang="en-US" dirty="0" err="1"/>
              <a:t>bir</a:t>
            </a:r>
            <a:r>
              <a:rPr lang="en-US" dirty="0"/>
              <a:t> </a:t>
            </a:r>
            <a:r>
              <a:rPr lang="en-US" dirty="0" err="1"/>
              <a:t>araç</a:t>
            </a:r>
            <a:r>
              <a:rPr lang="en-US" dirty="0"/>
              <a:t> </a:t>
            </a:r>
            <a:r>
              <a:rPr lang="en-US" dirty="0" err="1"/>
              <a:t>kullanmadan</a:t>
            </a:r>
            <a:r>
              <a:rPr lang="en-US" dirty="0"/>
              <a:t> </a:t>
            </a:r>
            <a:r>
              <a:rPr lang="en-US" dirty="0" err="1">
                <a:solidFill>
                  <a:srgbClr val="FF0000"/>
                </a:solidFill>
              </a:rPr>
              <a:t>atletizm</a:t>
            </a:r>
            <a:r>
              <a:rPr lang="en-US" dirty="0">
                <a:solidFill>
                  <a:srgbClr val="FF0000"/>
                </a:solidFill>
              </a:rPr>
              <a:t>, </a:t>
            </a:r>
            <a:r>
              <a:rPr lang="en-US" dirty="0" err="1">
                <a:solidFill>
                  <a:srgbClr val="FF0000"/>
                </a:solidFill>
              </a:rPr>
              <a:t>basketbol</a:t>
            </a:r>
            <a:r>
              <a:rPr lang="en-US" dirty="0">
                <a:solidFill>
                  <a:srgbClr val="FF0000"/>
                </a:solidFill>
              </a:rPr>
              <a:t>, </a:t>
            </a:r>
            <a:r>
              <a:rPr lang="en-US" dirty="0" err="1">
                <a:solidFill>
                  <a:srgbClr val="FF0000"/>
                </a:solidFill>
              </a:rPr>
              <a:t>voleybol</a:t>
            </a:r>
            <a:r>
              <a:rPr lang="en-US" dirty="0">
                <a:solidFill>
                  <a:srgbClr val="FF0000"/>
                </a:solidFill>
              </a:rPr>
              <a:t>, masa </a:t>
            </a:r>
            <a:r>
              <a:rPr lang="en-US" dirty="0" err="1">
                <a:solidFill>
                  <a:srgbClr val="FF0000"/>
                </a:solidFill>
              </a:rPr>
              <a:t>tenisi</a:t>
            </a:r>
            <a:r>
              <a:rPr lang="en-US" dirty="0">
                <a:solidFill>
                  <a:srgbClr val="FF0000"/>
                </a:solidFill>
              </a:rPr>
              <a:t>, </a:t>
            </a:r>
            <a:r>
              <a:rPr lang="en-US" dirty="0" err="1">
                <a:solidFill>
                  <a:srgbClr val="FF0000"/>
                </a:solidFill>
              </a:rPr>
              <a:t>yüzme</a:t>
            </a:r>
            <a:r>
              <a:rPr lang="en-US" dirty="0">
                <a:solidFill>
                  <a:srgbClr val="FF0000"/>
                </a:solidFill>
              </a:rPr>
              <a:t> ve </a:t>
            </a:r>
            <a:r>
              <a:rPr lang="en-US" dirty="0" err="1">
                <a:solidFill>
                  <a:srgbClr val="FF0000"/>
                </a:solidFill>
              </a:rPr>
              <a:t>ampute</a:t>
            </a:r>
            <a:r>
              <a:rPr lang="en-US" dirty="0">
                <a:solidFill>
                  <a:srgbClr val="FF0000"/>
                </a:solidFill>
              </a:rPr>
              <a:t> </a:t>
            </a:r>
            <a:r>
              <a:rPr lang="en-US" dirty="0" err="1">
                <a:solidFill>
                  <a:srgbClr val="FF0000"/>
                </a:solidFill>
              </a:rPr>
              <a:t>futbolu</a:t>
            </a:r>
            <a:r>
              <a:rPr lang="en-US" dirty="0"/>
              <a:t> </a:t>
            </a:r>
            <a:r>
              <a:rPr lang="en-US" dirty="0" err="1"/>
              <a:t>gibi</a:t>
            </a:r>
            <a:r>
              <a:rPr lang="en-US" dirty="0"/>
              <a:t> birçok sportif </a:t>
            </a:r>
            <a:r>
              <a:rPr lang="en-US" dirty="0" err="1"/>
              <a:t>faaliyete</a:t>
            </a:r>
            <a:r>
              <a:rPr lang="en-US" dirty="0"/>
              <a:t> </a:t>
            </a:r>
            <a:r>
              <a:rPr lang="en-US" dirty="0" err="1"/>
              <a:t>katılabilir</a:t>
            </a:r>
            <a:r>
              <a:rPr lang="en-US" dirty="0"/>
              <a:t> ve </a:t>
            </a:r>
            <a:r>
              <a:rPr lang="en-US" dirty="0" err="1"/>
              <a:t>eğitsel</a:t>
            </a:r>
            <a:r>
              <a:rPr lang="en-US" dirty="0"/>
              <a:t> </a:t>
            </a:r>
            <a:r>
              <a:rPr lang="en-US" dirty="0" err="1"/>
              <a:t>oyunlar</a:t>
            </a:r>
            <a:r>
              <a:rPr lang="en-US" dirty="0"/>
              <a:t> </a:t>
            </a:r>
            <a:r>
              <a:rPr lang="en-US" dirty="0" err="1"/>
              <a:t>oynayabilirler</a:t>
            </a:r>
            <a:r>
              <a:rPr lang="tr-TR" dirty="0"/>
              <a:t>.</a:t>
            </a:r>
          </a:p>
          <a:p>
            <a:endParaRPr lang="tr-TR" sz="2800" dirty="0"/>
          </a:p>
        </p:txBody>
      </p:sp>
    </p:spTree>
    <p:extLst>
      <p:ext uri="{BB962C8B-B14F-4D97-AF65-F5344CB8AC3E}">
        <p14:creationId xmlns:p14="http://schemas.microsoft.com/office/powerpoint/2010/main" val="1679014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D7471-7A60-4F4E-4EDF-F374399C7412}"/>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86E8584-C4E5-DD32-3B4E-946A580138BD}"/>
              </a:ext>
            </a:extLst>
          </p:cNvPr>
          <p:cNvSpPr>
            <a:spLocks noGrp="1"/>
          </p:cNvSpPr>
          <p:nvPr>
            <p:ph type="title"/>
          </p:nvPr>
        </p:nvSpPr>
        <p:spPr>
          <a:xfrm>
            <a:off x="323528" y="416445"/>
            <a:ext cx="7416824" cy="531813"/>
          </a:xfrm>
        </p:spPr>
        <p:txBody>
          <a:bodyPr/>
          <a:lstStyle/>
          <a:p>
            <a:r>
              <a:rPr lang="en-US" sz="1700" b="1" dirty="0" err="1">
                <a:solidFill>
                  <a:srgbClr val="FF0000"/>
                </a:solidFill>
              </a:rPr>
              <a:t>Bedensel</a:t>
            </a:r>
            <a:r>
              <a:rPr lang="en-US" sz="1700" b="1" dirty="0">
                <a:solidFill>
                  <a:srgbClr val="FF0000"/>
                </a:solidFill>
              </a:rPr>
              <a:t> </a:t>
            </a:r>
            <a:r>
              <a:rPr lang="en-US" sz="1700" b="1" dirty="0" err="1">
                <a:solidFill>
                  <a:srgbClr val="FF0000"/>
                </a:solidFill>
              </a:rPr>
              <a:t>Engellilere</a:t>
            </a:r>
            <a:r>
              <a:rPr lang="en-US" sz="1700" b="1" dirty="0">
                <a:solidFill>
                  <a:srgbClr val="FF0000"/>
                </a:solidFill>
              </a:rPr>
              <a:t> Uygun </a:t>
            </a:r>
            <a:r>
              <a:rPr lang="en-US" sz="1700" b="1" dirty="0" err="1">
                <a:solidFill>
                  <a:srgbClr val="FF0000"/>
                </a:solidFill>
              </a:rPr>
              <a:t>Eğitsel</a:t>
            </a:r>
            <a:r>
              <a:rPr lang="en-US" sz="1700" b="1" dirty="0">
                <a:solidFill>
                  <a:srgbClr val="FF0000"/>
                </a:solidFill>
              </a:rPr>
              <a:t> </a:t>
            </a:r>
            <a:r>
              <a:rPr lang="en-US" sz="1700" b="1" dirty="0" err="1">
                <a:solidFill>
                  <a:srgbClr val="FF0000"/>
                </a:solidFill>
              </a:rPr>
              <a:t>Oyunlarda</a:t>
            </a:r>
            <a:r>
              <a:rPr lang="en-US" sz="1700" b="1" dirty="0">
                <a:solidFill>
                  <a:srgbClr val="FF0000"/>
                </a:solidFill>
              </a:rPr>
              <a:t> </a:t>
            </a:r>
            <a:r>
              <a:rPr lang="en-US" sz="1700" b="1" dirty="0" err="1">
                <a:solidFill>
                  <a:srgbClr val="FF0000"/>
                </a:solidFill>
              </a:rPr>
              <a:t>Bulunması</a:t>
            </a:r>
            <a:r>
              <a:rPr lang="en-US" sz="1700" b="1" dirty="0">
                <a:solidFill>
                  <a:srgbClr val="FF0000"/>
                </a:solidFill>
              </a:rPr>
              <a:t> </a:t>
            </a:r>
            <a:r>
              <a:rPr lang="en-US" sz="1700" b="1" dirty="0" err="1">
                <a:solidFill>
                  <a:srgbClr val="FF0000"/>
                </a:solidFill>
              </a:rPr>
              <a:t>Gereken</a:t>
            </a:r>
            <a:r>
              <a:rPr lang="en-US" sz="1700" b="1" dirty="0">
                <a:solidFill>
                  <a:srgbClr val="FF0000"/>
                </a:solidFill>
              </a:rPr>
              <a:t> </a:t>
            </a:r>
            <a:r>
              <a:rPr lang="en-US" sz="1700" b="1" dirty="0" err="1">
                <a:solidFill>
                  <a:srgbClr val="FF0000"/>
                </a:solidFill>
              </a:rPr>
              <a:t>Özellikler</a:t>
            </a:r>
            <a:endParaRPr lang="tr-TR" altLang="tr-TR" sz="17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80C777F-D252-3322-AA8B-F18F2C481D7A}"/>
              </a:ext>
            </a:extLst>
          </p:cNvPr>
          <p:cNvPicPr>
            <a:picLocks noChangeAspect="1"/>
          </p:cNvPicPr>
          <p:nvPr/>
        </p:nvPicPr>
        <p:blipFill>
          <a:blip r:embed="rId2"/>
          <a:srcRect/>
          <a:stretch>
            <a:fillRect/>
          </a:stretch>
        </p:blipFill>
        <p:spPr bwMode="auto">
          <a:xfrm>
            <a:off x="7889974" y="248171"/>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E41800B-7C54-8046-1A14-9FF24DFCF5A1}"/>
              </a:ext>
            </a:extLst>
          </p:cNvPr>
          <p:cNvSpPr/>
          <p:nvPr/>
        </p:nvSpPr>
        <p:spPr>
          <a:xfrm>
            <a:off x="8552309" y="3005063"/>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4B2383DD-393F-ECE5-1B81-1DB5D8ACA7DB}"/>
              </a:ext>
            </a:extLst>
          </p:cNvPr>
          <p:cNvSpPr>
            <a:spLocks noGrp="1"/>
          </p:cNvSpPr>
          <p:nvPr>
            <p:ph sz="quarter" idx="1"/>
          </p:nvPr>
        </p:nvSpPr>
        <p:spPr>
          <a:xfrm>
            <a:off x="321142" y="1196751"/>
            <a:ext cx="8064896" cy="5244803"/>
          </a:xfrm>
        </p:spPr>
        <p:txBody>
          <a:bodyPr/>
          <a:lstStyle/>
          <a:p>
            <a:pPr algn="just">
              <a:lnSpc>
                <a:spcPct val="150000"/>
              </a:lnSpc>
            </a:pPr>
            <a:r>
              <a:rPr lang="tr-TR" sz="2800" dirty="0"/>
              <a:t> </a:t>
            </a:r>
            <a:r>
              <a:rPr lang="tr-TR" sz="2700" dirty="0"/>
              <a:t>Oynatılacak eğitsel oyunlarda oluşturulacak oyun grupları engellilerin kullandığı yardımcı araçlar (Koltuk değneği, tekerlekli sandalye vb. ) dikkate alınarak belirlenir. </a:t>
            </a:r>
          </a:p>
          <a:p>
            <a:pPr algn="just">
              <a:lnSpc>
                <a:spcPct val="150000"/>
              </a:lnSpc>
            </a:pPr>
            <a:r>
              <a:rPr lang="tr-TR" sz="2700" dirty="0"/>
              <a:t>   Oyunlar engellinin fiziksel kapasitesini geliştirmelidir Ancak aşırı zorlanmalara neden olabilecek hareketlere fazla yer verilmemelidir.</a:t>
            </a:r>
          </a:p>
          <a:p>
            <a:pPr algn="just">
              <a:lnSpc>
                <a:spcPct val="150000"/>
              </a:lnSpc>
            </a:pPr>
            <a:r>
              <a:rPr lang="tr-TR" sz="2700" dirty="0"/>
              <a:t>   Oyuncular, kendi tercihlerine göre şort veya eşofman giyebilir, kolluk, dizlik vb. koruyucu giysileri kullanabilirler. </a:t>
            </a:r>
          </a:p>
        </p:txBody>
      </p:sp>
    </p:spTree>
    <p:extLst>
      <p:ext uri="{BB962C8B-B14F-4D97-AF65-F5344CB8AC3E}">
        <p14:creationId xmlns:p14="http://schemas.microsoft.com/office/powerpoint/2010/main" val="289065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BFE36-9C76-8C5F-187C-3118BDA1237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5A989B56-3D0D-E6B8-6940-ABA275626FC7}"/>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FA10501-DE70-033E-773C-6A21F61F4766}"/>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E5D0161-3CDE-0884-DA91-0514B2D874C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13B972CD-6971-0F86-E7CD-04F50FD3BC07}"/>
              </a:ext>
            </a:extLst>
          </p:cNvPr>
          <p:cNvSpPr>
            <a:spLocks noGrp="1"/>
          </p:cNvSpPr>
          <p:nvPr>
            <p:ph sz="quarter" idx="1"/>
          </p:nvPr>
        </p:nvSpPr>
        <p:spPr>
          <a:xfrm>
            <a:off x="241435" y="1124743"/>
            <a:ext cx="8064896" cy="5316811"/>
          </a:xfrm>
        </p:spPr>
        <p:txBody>
          <a:bodyPr/>
          <a:lstStyle/>
          <a:p>
            <a:pPr algn="just"/>
            <a:r>
              <a:rPr lang="tr-TR" sz="3100" dirty="0"/>
              <a:t>Oyunlarda engellinin başarılı olabileceği, dil veya zeka becerilerini de kullanabileceği aşamalar bulunmalıdır. </a:t>
            </a:r>
          </a:p>
          <a:p>
            <a:pPr algn="just"/>
            <a:r>
              <a:rPr lang="tr-TR" sz="3100" dirty="0"/>
              <a:t>   Oyuncuların sosyalleşmesini sağlamak için hazırlanacak eğitsel oyunlar, engel durumlarının fark yaratmayacağı ve aynı koşullarda engelsiz insanların da birlikte oynayabileceği özellikte olmalıdır. </a:t>
            </a:r>
          </a:p>
          <a:p>
            <a:pPr algn="just"/>
            <a:r>
              <a:rPr lang="tr-TR" sz="3100" dirty="0"/>
              <a:t>   Oyun alanı ve oyunda kullanılacak araç gereçler oyuncuların bedensel özelliklerine ve kullandığı yardımcı araçlara uygun olarak hazırlanmalıdır.</a:t>
            </a:r>
          </a:p>
          <a:p>
            <a:endParaRPr lang="tr-TR" sz="2800" dirty="0"/>
          </a:p>
        </p:txBody>
      </p:sp>
    </p:spTree>
    <p:extLst>
      <p:ext uri="{BB962C8B-B14F-4D97-AF65-F5344CB8AC3E}">
        <p14:creationId xmlns:p14="http://schemas.microsoft.com/office/powerpoint/2010/main" val="2287756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86091-6BFB-F89A-3DAD-13A8F2E9008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64AE740-89B2-5199-960D-A01BBFE254EF}"/>
              </a:ext>
            </a:extLst>
          </p:cNvPr>
          <p:cNvSpPr>
            <a:spLocks noGrp="1"/>
          </p:cNvSpPr>
          <p:nvPr>
            <p:ph type="title"/>
          </p:nvPr>
        </p:nvSpPr>
        <p:spPr>
          <a:xfrm>
            <a:off x="323528" y="116632"/>
            <a:ext cx="6991312" cy="276251"/>
          </a:xfrm>
        </p:spPr>
        <p:txBody>
          <a:bodyPr/>
          <a:lstStyle/>
          <a:p>
            <a:endParaRPr lang="tr-TR" altLang="tr-TR" sz="19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4193E60-32F7-F055-9A97-B098D3836E34}"/>
              </a:ext>
            </a:extLst>
          </p:cNvPr>
          <p:cNvPicPr>
            <a:picLocks noChangeAspect="1"/>
          </p:cNvPicPr>
          <p:nvPr/>
        </p:nvPicPr>
        <p:blipFill>
          <a:blip r:embed="rId2"/>
          <a:srcRect/>
          <a:stretch>
            <a:fillRect/>
          </a:stretch>
        </p:blipFill>
        <p:spPr bwMode="auto">
          <a:xfrm>
            <a:off x="7972360" y="44624"/>
            <a:ext cx="848112" cy="700087"/>
          </a:xfrm>
          <a:prstGeom prst="rect">
            <a:avLst/>
          </a:prstGeom>
          <a:noFill/>
          <a:ln w="9525">
            <a:noFill/>
            <a:miter lim="800000"/>
            <a:headEnd/>
            <a:tailEnd/>
          </a:ln>
        </p:spPr>
      </p:pic>
      <p:pic>
        <p:nvPicPr>
          <p:cNvPr id="4" name="İçerik Yer Tutucusu 3" descr="metin, ekran görüntüsü, yazı tipi, sayı, numara içeren bir resim&#10;&#10;Yapay zeka tarafından oluşturulmuş içerik yanlış olabilir.">
            <a:extLst>
              <a:ext uri="{FF2B5EF4-FFF2-40B4-BE49-F238E27FC236}">
                <a16:creationId xmlns:a16="http://schemas.microsoft.com/office/drawing/2014/main" id="{A89CB6B0-C3F2-FCED-0777-F3EABE5AB136}"/>
              </a:ext>
            </a:extLst>
          </p:cNvPr>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179512" y="836712"/>
            <a:ext cx="8856984" cy="5616624"/>
          </a:xfrm>
        </p:spPr>
      </p:pic>
    </p:spTree>
    <p:extLst>
      <p:ext uri="{BB962C8B-B14F-4D97-AF65-F5344CB8AC3E}">
        <p14:creationId xmlns:p14="http://schemas.microsoft.com/office/powerpoint/2010/main" val="3584577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B3196-898A-8277-6363-01D2AA98ACC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9D8D68C-D0CB-9093-890D-924E955F7D4B}"/>
              </a:ext>
            </a:extLst>
          </p:cNvPr>
          <p:cNvSpPr>
            <a:spLocks noGrp="1"/>
          </p:cNvSpPr>
          <p:nvPr>
            <p:ph type="title"/>
          </p:nvPr>
        </p:nvSpPr>
        <p:spPr>
          <a:xfrm>
            <a:off x="323528" y="416445"/>
            <a:ext cx="6991312" cy="531813"/>
          </a:xfrm>
        </p:spPr>
        <p:txBody>
          <a:bodyPr/>
          <a:lstStyle/>
          <a:p>
            <a:r>
              <a:rPr lang="tr-TR" sz="2800" b="1" dirty="0">
                <a:solidFill>
                  <a:srgbClr val="FF0000"/>
                </a:solidFill>
              </a:rPr>
              <a:t>Oturarak Voleybolda Eğitsel Oyunların Önemi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8F6B7CF-D22F-564A-7552-48CECDDE726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BB02E48-7AF7-7F88-38CF-FCBECFFBE7E3}"/>
              </a:ext>
            </a:extLst>
          </p:cNvPr>
          <p:cNvSpPr/>
          <p:nvPr/>
        </p:nvSpPr>
        <p:spPr>
          <a:xfrm>
            <a:off x="8480301" y="1906355"/>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D6DBC99-DD07-1F0B-422D-A23550DF1FFF}"/>
              </a:ext>
            </a:extLst>
          </p:cNvPr>
          <p:cNvSpPr>
            <a:spLocks noGrp="1"/>
          </p:cNvSpPr>
          <p:nvPr>
            <p:ph sz="quarter" idx="1"/>
          </p:nvPr>
        </p:nvSpPr>
        <p:spPr>
          <a:xfrm>
            <a:off x="179512" y="1556792"/>
            <a:ext cx="8064896" cy="3096344"/>
          </a:xfrm>
        </p:spPr>
        <p:txBody>
          <a:bodyPr/>
          <a:lstStyle/>
          <a:p>
            <a:pPr algn="just">
              <a:lnSpc>
                <a:spcPct val="150000"/>
              </a:lnSpc>
            </a:pPr>
            <a:r>
              <a:rPr lang="tr-TR" dirty="0"/>
              <a:t>Oturarak voleybol, özellikle </a:t>
            </a:r>
            <a:r>
              <a:rPr lang="tr-TR" b="1" dirty="0"/>
              <a:t>bedensel engeli olan bireyler</a:t>
            </a:r>
            <a:r>
              <a:rPr lang="tr-TR" dirty="0"/>
              <a:t> için tasarlanmış bir takım sporudur. Bu spor dalında eğitsel oyunların önemi birkaç başlık altında açıklanabilir:</a:t>
            </a:r>
          </a:p>
          <a:p>
            <a:endParaRPr lang="tr-TR" sz="2800" dirty="0"/>
          </a:p>
        </p:txBody>
      </p:sp>
    </p:spTree>
    <p:extLst>
      <p:ext uri="{BB962C8B-B14F-4D97-AF65-F5344CB8AC3E}">
        <p14:creationId xmlns:p14="http://schemas.microsoft.com/office/powerpoint/2010/main" val="3782599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04BD5-238D-49B6-984A-7E99FFAFA66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B41FFB0-32DF-D375-CA41-F6FD25B733E9}"/>
              </a:ext>
            </a:extLst>
          </p:cNvPr>
          <p:cNvSpPr>
            <a:spLocks noGrp="1"/>
          </p:cNvSpPr>
          <p:nvPr>
            <p:ph type="title"/>
          </p:nvPr>
        </p:nvSpPr>
        <p:spPr>
          <a:xfrm>
            <a:off x="323528" y="416445"/>
            <a:ext cx="6991312" cy="531813"/>
          </a:xfrm>
        </p:spPr>
        <p:txBody>
          <a:bodyPr/>
          <a:lstStyle/>
          <a:p>
            <a:r>
              <a:rPr lang="tr-TR" sz="2800" b="1" dirty="0">
                <a:solidFill>
                  <a:srgbClr val="FF0000"/>
                </a:solidFill>
              </a:rPr>
              <a:t>Beceri Gelişimi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4D517DC-39EB-3C10-4149-C19371F8F98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057EAE9-03D9-5E7F-966D-BFF59C9D9476}"/>
              </a:ext>
            </a:extLst>
          </p:cNvPr>
          <p:cNvSpPr/>
          <p:nvPr/>
        </p:nvSpPr>
        <p:spPr>
          <a:xfrm>
            <a:off x="8418378" y="2212975"/>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8892399-A28A-C9B1-B786-996BC1CCAA96}"/>
              </a:ext>
            </a:extLst>
          </p:cNvPr>
          <p:cNvSpPr>
            <a:spLocks noGrp="1"/>
          </p:cNvSpPr>
          <p:nvPr>
            <p:ph sz="quarter" idx="1"/>
          </p:nvPr>
        </p:nvSpPr>
        <p:spPr>
          <a:xfrm>
            <a:off x="179512" y="1556792"/>
            <a:ext cx="8064896" cy="3960440"/>
          </a:xfrm>
        </p:spPr>
        <p:txBody>
          <a:bodyPr/>
          <a:lstStyle/>
          <a:p>
            <a:pPr lvl="1" algn="just">
              <a:lnSpc>
                <a:spcPct val="150000"/>
              </a:lnSpc>
            </a:pPr>
            <a:r>
              <a:rPr lang="tr-TR" dirty="0"/>
              <a:t>Eğitsel oyunlar, pas, manşet, smaç ve servis gibi temel voleybol becerilerinin öğrenilmesini ve pekiştirilmesini sağlar.</a:t>
            </a:r>
          </a:p>
          <a:p>
            <a:pPr lvl="1" algn="just">
              <a:lnSpc>
                <a:spcPct val="150000"/>
              </a:lnSpc>
            </a:pPr>
            <a:r>
              <a:rPr lang="tr-TR" b="1" dirty="0"/>
              <a:t>Örnek:</a:t>
            </a:r>
            <a:r>
              <a:rPr lang="tr-TR" dirty="0"/>
              <a:t> Oyuncuların hedefe pas atarak puan kazandığı bir oyun, hem pas tekniğini hem de doğruluğu artırır.</a:t>
            </a:r>
          </a:p>
          <a:p>
            <a:endParaRPr lang="tr-TR" sz="2800" dirty="0"/>
          </a:p>
        </p:txBody>
      </p:sp>
    </p:spTree>
    <p:extLst>
      <p:ext uri="{BB962C8B-B14F-4D97-AF65-F5344CB8AC3E}">
        <p14:creationId xmlns:p14="http://schemas.microsoft.com/office/powerpoint/2010/main" val="803158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D2611-1C28-8CCC-898C-5D3A2A6A10C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7813381E-F6C9-47DB-7E38-AEB3E836986B}"/>
              </a:ext>
            </a:extLst>
          </p:cNvPr>
          <p:cNvSpPr>
            <a:spLocks noGrp="1"/>
          </p:cNvSpPr>
          <p:nvPr>
            <p:ph type="title"/>
          </p:nvPr>
        </p:nvSpPr>
        <p:spPr>
          <a:xfrm>
            <a:off x="323528" y="416445"/>
            <a:ext cx="6991312" cy="531813"/>
          </a:xfrm>
        </p:spPr>
        <p:txBody>
          <a:bodyPr/>
          <a:lstStyle/>
          <a:p>
            <a:r>
              <a:rPr lang="tr-TR" sz="2800" b="1" dirty="0">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A45D3B7-51A7-D5DC-7C13-B23C15532A3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C369F9C-B35C-B8C1-0F60-60AA13C78A7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5D83161-026F-4025-5DDC-A89FF7EF1D59}"/>
              </a:ext>
            </a:extLst>
          </p:cNvPr>
          <p:cNvSpPr>
            <a:spLocks noGrp="1"/>
          </p:cNvSpPr>
          <p:nvPr>
            <p:ph sz="quarter" idx="1"/>
          </p:nvPr>
        </p:nvSpPr>
        <p:spPr>
          <a:xfrm>
            <a:off x="179512" y="1196752"/>
            <a:ext cx="8064896" cy="4536504"/>
          </a:xfrm>
        </p:spPr>
        <p:txBody>
          <a:bodyPr/>
          <a:lstStyle/>
          <a:p>
            <a:pPr lvl="0" algn="just"/>
            <a:r>
              <a:rPr lang="tr-TR" b="1" dirty="0"/>
              <a:t>Gönüllülük:</a:t>
            </a:r>
            <a:r>
              <a:rPr lang="tr-TR" dirty="0"/>
              <a:t> Oyuna katılım zorunlu değildir, birey isteyerek katılır.</a:t>
            </a:r>
          </a:p>
          <a:p>
            <a:pPr lvl="0" algn="just"/>
            <a:r>
              <a:rPr lang="tr-TR" b="1" dirty="0"/>
              <a:t>Eğlence ve Keyif:</a:t>
            </a:r>
            <a:r>
              <a:rPr lang="tr-TR" dirty="0"/>
              <a:t> Oyun, motivasyonu ve ilgiyi artıran bir etkinliktir.</a:t>
            </a:r>
          </a:p>
          <a:p>
            <a:pPr lvl="0" algn="just"/>
            <a:r>
              <a:rPr lang="tr-TR" b="1" dirty="0"/>
              <a:t>Kurallar:</a:t>
            </a:r>
            <a:r>
              <a:rPr lang="tr-TR" dirty="0"/>
              <a:t> Oyunun sınırlarını belirleyen ve adil bir rekabet sağlayan kurallar vardır.</a:t>
            </a:r>
          </a:p>
          <a:p>
            <a:pPr lvl="0" algn="just"/>
            <a:r>
              <a:rPr lang="tr-TR" b="1" dirty="0"/>
              <a:t>Yaratıcılık ve Problem Çözme:</a:t>
            </a:r>
            <a:r>
              <a:rPr lang="tr-TR" dirty="0"/>
              <a:t> Oyun sırasında birey farklı stratejiler geliştirir, hayal gücünü kullanır.</a:t>
            </a:r>
          </a:p>
          <a:p>
            <a:pPr lvl="0" algn="just"/>
            <a:r>
              <a:rPr lang="tr-TR" b="1" dirty="0"/>
              <a:t>Sosyal Etkileşim:</a:t>
            </a:r>
            <a:r>
              <a:rPr lang="tr-TR" dirty="0"/>
              <a:t> Takım oyunları, iş birliği ve iletişim becerilerini geliştirir.</a:t>
            </a:r>
          </a:p>
          <a:p>
            <a:endParaRPr lang="tr-TR" sz="2800" dirty="0"/>
          </a:p>
        </p:txBody>
      </p:sp>
    </p:spTree>
    <p:extLst>
      <p:ext uri="{BB962C8B-B14F-4D97-AF65-F5344CB8AC3E}">
        <p14:creationId xmlns:p14="http://schemas.microsoft.com/office/powerpoint/2010/main" val="8657762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52A73-2720-A7DD-206A-1FD3B9AD91D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B252010-A062-1461-9C3B-16BB77239780}"/>
              </a:ext>
            </a:extLst>
          </p:cNvPr>
          <p:cNvSpPr>
            <a:spLocks noGrp="1"/>
          </p:cNvSpPr>
          <p:nvPr>
            <p:ph type="title"/>
          </p:nvPr>
        </p:nvSpPr>
        <p:spPr>
          <a:xfrm>
            <a:off x="323528" y="416445"/>
            <a:ext cx="6991312" cy="531813"/>
          </a:xfrm>
        </p:spPr>
        <p:txBody>
          <a:bodyPr/>
          <a:lstStyle/>
          <a:p>
            <a:r>
              <a:rPr lang="tr-TR" sz="2800" b="1" dirty="0">
                <a:solidFill>
                  <a:srgbClr val="FF0000"/>
                </a:solidFill>
              </a:rPr>
              <a:t>Koordinasyon ve Motor Gelişim</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A2DABDFF-FFC9-8D3C-81CE-54089E614CB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FCF680F-44F3-42C1-989D-8F5446E5D61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11D2D55-8098-203F-5A46-9EDE9C85B6B4}"/>
              </a:ext>
            </a:extLst>
          </p:cNvPr>
          <p:cNvSpPr>
            <a:spLocks noGrp="1"/>
          </p:cNvSpPr>
          <p:nvPr>
            <p:ph sz="quarter" idx="1"/>
          </p:nvPr>
        </p:nvSpPr>
        <p:spPr>
          <a:xfrm>
            <a:off x="179512" y="1340768"/>
            <a:ext cx="8064896" cy="3960440"/>
          </a:xfrm>
        </p:spPr>
        <p:txBody>
          <a:bodyPr/>
          <a:lstStyle/>
          <a:p>
            <a:pPr lvl="1" algn="just">
              <a:lnSpc>
                <a:spcPct val="150000"/>
              </a:lnSpc>
            </a:pPr>
            <a:r>
              <a:rPr lang="tr-TR" dirty="0"/>
              <a:t>Oturarak voleybolda denge, el-göz koordinasyonu ve refleksler çok önemlidir.</a:t>
            </a:r>
          </a:p>
          <a:p>
            <a:pPr lvl="1" algn="just">
              <a:lnSpc>
                <a:spcPct val="150000"/>
              </a:lnSpc>
            </a:pPr>
            <a:r>
              <a:rPr lang="tr-TR" dirty="0"/>
              <a:t>Eğitsel oyunlar bu yetileri eğlenceli şekilde geliştirmeye yardımcı olur.</a:t>
            </a:r>
          </a:p>
          <a:p>
            <a:pPr lvl="1" algn="just">
              <a:lnSpc>
                <a:spcPct val="150000"/>
              </a:lnSpc>
            </a:pPr>
            <a:r>
              <a:rPr lang="tr-TR" dirty="0"/>
              <a:t>Örnek: “Topu Yakala ve Hedefe At” oyunu, hem el-göz koordinasyonunu hem de yön değiştirme becerisini destekler.</a:t>
            </a:r>
          </a:p>
          <a:p>
            <a:endParaRPr lang="tr-TR" sz="2800" dirty="0"/>
          </a:p>
        </p:txBody>
      </p:sp>
    </p:spTree>
    <p:extLst>
      <p:ext uri="{BB962C8B-B14F-4D97-AF65-F5344CB8AC3E}">
        <p14:creationId xmlns:p14="http://schemas.microsoft.com/office/powerpoint/2010/main" val="4096051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6F2B7-B897-8C24-FD23-1B6A4F3A1BB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63C1091-2292-5002-29CA-45B43E4A6075}"/>
              </a:ext>
            </a:extLst>
          </p:cNvPr>
          <p:cNvSpPr>
            <a:spLocks noGrp="1"/>
          </p:cNvSpPr>
          <p:nvPr>
            <p:ph type="title"/>
          </p:nvPr>
        </p:nvSpPr>
        <p:spPr>
          <a:xfrm>
            <a:off x="323528" y="416445"/>
            <a:ext cx="6991312" cy="531813"/>
          </a:xfrm>
        </p:spPr>
        <p:txBody>
          <a:bodyPr/>
          <a:lstStyle/>
          <a:p>
            <a:r>
              <a:rPr lang="tr-TR" sz="2800" b="1" dirty="0">
                <a:solidFill>
                  <a:srgbClr val="FF0000"/>
                </a:solidFill>
              </a:rPr>
              <a:t>Sosyal ve Psikolojik Gelişim</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B615C43-AF90-79E6-CB53-260730A1FD4E}"/>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B49720B-F677-CC0C-BFE2-6564A15B0CDD}"/>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5A5D5F4-CBAC-F266-FF09-B2B190459EFC}"/>
              </a:ext>
            </a:extLst>
          </p:cNvPr>
          <p:cNvSpPr>
            <a:spLocks noGrp="1"/>
          </p:cNvSpPr>
          <p:nvPr>
            <p:ph sz="quarter" idx="1"/>
          </p:nvPr>
        </p:nvSpPr>
        <p:spPr>
          <a:xfrm>
            <a:off x="179512" y="1556792"/>
            <a:ext cx="8064896" cy="3960440"/>
          </a:xfrm>
        </p:spPr>
        <p:txBody>
          <a:bodyPr/>
          <a:lstStyle/>
          <a:p>
            <a:pPr lvl="1" algn="just">
              <a:lnSpc>
                <a:spcPct val="150000"/>
              </a:lnSpc>
            </a:pPr>
            <a:r>
              <a:rPr lang="tr-TR" dirty="0"/>
              <a:t>Takım çalışmasını ve iletişimi güçlendirir.</a:t>
            </a:r>
          </a:p>
          <a:p>
            <a:pPr lvl="1" algn="just">
              <a:lnSpc>
                <a:spcPct val="150000"/>
              </a:lnSpc>
            </a:pPr>
            <a:r>
              <a:rPr lang="tr-TR" dirty="0"/>
              <a:t>Özgüven ve motivasyonu artırır.</a:t>
            </a:r>
          </a:p>
          <a:p>
            <a:pPr lvl="1" algn="just">
              <a:lnSpc>
                <a:spcPct val="150000"/>
              </a:lnSpc>
            </a:pPr>
            <a:r>
              <a:rPr lang="tr-TR" dirty="0"/>
              <a:t>Örnek: Oyuncuların sırayla topu hedefe ulaştırmaya çalıştığı oyunlar, iş birliği ve sorumluluk bilincini geliştirir.</a:t>
            </a:r>
          </a:p>
          <a:p>
            <a:endParaRPr lang="tr-TR" sz="2800" dirty="0"/>
          </a:p>
        </p:txBody>
      </p:sp>
    </p:spTree>
    <p:extLst>
      <p:ext uri="{BB962C8B-B14F-4D97-AF65-F5344CB8AC3E}">
        <p14:creationId xmlns:p14="http://schemas.microsoft.com/office/powerpoint/2010/main" val="1368748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33910-C889-F819-B1FC-8097E401C84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38A3B66-D83C-4CBA-907F-5A1A354DD483}"/>
              </a:ext>
            </a:extLst>
          </p:cNvPr>
          <p:cNvSpPr>
            <a:spLocks noGrp="1"/>
          </p:cNvSpPr>
          <p:nvPr>
            <p:ph type="title"/>
          </p:nvPr>
        </p:nvSpPr>
        <p:spPr>
          <a:xfrm>
            <a:off x="323528" y="416445"/>
            <a:ext cx="6991312" cy="531813"/>
          </a:xfrm>
        </p:spPr>
        <p:txBody>
          <a:bodyPr/>
          <a:lstStyle/>
          <a:p>
            <a:r>
              <a:rPr lang="tr-TR" sz="2800" b="1" dirty="0">
                <a:solidFill>
                  <a:srgbClr val="FF0000"/>
                </a:solidFill>
              </a:rPr>
              <a:t>Eğlence ve Motivasyon</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DF0C34A-A1EE-170C-6714-043F8D7B799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D1D27DA-3399-0F35-2260-C4006EB67064}"/>
              </a:ext>
            </a:extLst>
          </p:cNvPr>
          <p:cNvSpPr/>
          <p:nvPr/>
        </p:nvSpPr>
        <p:spPr>
          <a:xfrm>
            <a:off x="8418378" y="2348880"/>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C83AED1-F8BF-84EA-4AC9-61EBC30A7651}"/>
              </a:ext>
            </a:extLst>
          </p:cNvPr>
          <p:cNvSpPr>
            <a:spLocks noGrp="1"/>
          </p:cNvSpPr>
          <p:nvPr>
            <p:ph sz="quarter" idx="1"/>
          </p:nvPr>
        </p:nvSpPr>
        <p:spPr>
          <a:xfrm>
            <a:off x="179512" y="1556792"/>
            <a:ext cx="8064896" cy="3024336"/>
          </a:xfrm>
        </p:spPr>
        <p:txBody>
          <a:bodyPr/>
          <a:lstStyle/>
          <a:p>
            <a:pPr lvl="1" algn="just">
              <a:lnSpc>
                <a:spcPct val="150000"/>
              </a:lnSpc>
            </a:pPr>
            <a:r>
              <a:rPr lang="tr-TR" dirty="0"/>
              <a:t>Eğitsel oyunlar, sporcuların ilgisini canlı tutar ve antrenman sürecini daha keyifli hale getirir.</a:t>
            </a:r>
          </a:p>
          <a:p>
            <a:pPr lvl="1" algn="just">
              <a:lnSpc>
                <a:spcPct val="150000"/>
              </a:lnSpc>
            </a:pPr>
            <a:r>
              <a:rPr lang="tr-TR" dirty="0"/>
              <a:t>Motivasyonu yüksek sporcular, öğrenme ve beceri kazanımında daha başarılıdır.</a:t>
            </a:r>
          </a:p>
          <a:p>
            <a:endParaRPr lang="tr-TR" sz="2800" dirty="0"/>
          </a:p>
        </p:txBody>
      </p:sp>
    </p:spTree>
    <p:extLst>
      <p:ext uri="{BB962C8B-B14F-4D97-AF65-F5344CB8AC3E}">
        <p14:creationId xmlns:p14="http://schemas.microsoft.com/office/powerpoint/2010/main" val="2148650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C9B58-C52E-6331-E59B-7E20B6AD461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1C31D6C-70E2-2CFE-2D69-3E8940F9432E}"/>
              </a:ext>
            </a:extLst>
          </p:cNvPr>
          <p:cNvSpPr>
            <a:spLocks noGrp="1"/>
          </p:cNvSpPr>
          <p:nvPr>
            <p:ph type="title"/>
          </p:nvPr>
        </p:nvSpPr>
        <p:spPr>
          <a:xfrm>
            <a:off x="323528" y="416445"/>
            <a:ext cx="6991312" cy="531813"/>
          </a:xfrm>
        </p:spPr>
        <p:txBody>
          <a:bodyPr/>
          <a:lstStyle/>
          <a:p>
            <a:r>
              <a:rPr lang="tr-TR" sz="2800" b="1" dirty="0">
                <a:solidFill>
                  <a:srgbClr val="FF0000"/>
                </a:solidFill>
              </a:rPr>
              <a:t>Kullanım Amaçları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33B0C8F-3A75-577F-F3F4-E943B72D1A3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92AE87E-5822-C95D-257C-C44D07AE443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1987230-68B9-20A2-CDC5-B3F1D5F553EA}"/>
              </a:ext>
            </a:extLst>
          </p:cNvPr>
          <p:cNvSpPr>
            <a:spLocks noGrp="1"/>
          </p:cNvSpPr>
          <p:nvPr>
            <p:ph sz="quarter" idx="1"/>
          </p:nvPr>
        </p:nvSpPr>
        <p:spPr>
          <a:xfrm>
            <a:off x="179512" y="1268759"/>
            <a:ext cx="8064896" cy="5172795"/>
          </a:xfrm>
        </p:spPr>
        <p:txBody>
          <a:bodyPr/>
          <a:lstStyle/>
          <a:p>
            <a:pPr algn="just"/>
            <a:r>
              <a:rPr lang="tr-TR" sz="2800" dirty="0"/>
              <a:t>Oturarak voleybolda eğitsel oyunların başlıca kullanım amaçları şunlardır:</a:t>
            </a:r>
          </a:p>
          <a:p>
            <a:pPr lvl="0" algn="just"/>
            <a:endParaRPr lang="tr-TR" sz="2800" b="1" dirty="0"/>
          </a:p>
          <a:p>
            <a:pPr lvl="0" algn="just"/>
            <a:r>
              <a:rPr lang="tr-TR" sz="2800" b="1" dirty="0"/>
              <a:t>Temel Voleybol Becerilerini Öğretmek ve Pekiştirmek:</a:t>
            </a:r>
            <a:endParaRPr lang="tr-TR" sz="2800" dirty="0"/>
          </a:p>
          <a:p>
            <a:pPr lvl="1" algn="just"/>
            <a:r>
              <a:rPr lang="tr-TR" dirty="0"/>
              <a:t>Pas, manşet, smaç ve servis gibi tekniklerin oyun yoluyla öğrenilmesi.</a:t>
            </a:r>
          </a:p>
          <a:p>
            <a:pPr lvl="0" algn="just"/>
            <a:endParaRPr lang="tr-TR" sz="2800" b="1" dirty="0"/>
          </a:p>
          <a:p>
            <a:pPr lvl="0" algn="just"/>
            <a:r>
              <a:rPr lang="tr-TR" sz="2800" b="1" dirty="0"/>
              <a:t>Motor ve Koordinatif Yetileri Geliştirmek:</a:t>
            </a:r>
            <a:endParaRPr lang="tr-TR" sz="2800" dirty="0"/>
          </a:p>
          <a:p>
            <a:pPr lvl="1" algn="just"/>
            <a:r>
              <a:rPr lang="tr-TR" dirty="0"/>
              <a:t>Denge, reaksiyon, hız, el-göz koordinasyonu gibi yetilerin güçlendirilmesi.</a:t>
            </a:r>
          </a:p>
          <a:p>
            <a:endParaRPr lang="tr-TR" sz="2800" dirty="0"/>
          </a:p>
        </p:txBody>
      </p:sp>
    </p:spTree>
    <p:extLst>
      <p:ext uri="{BB962C8B-B14F-4D97-AF65-F5344CB8AC3E}">
        <p14:creationId xmlns:p14="http://schemas.microsoft.com/office/powerpoint/2010/main" val="38090682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C81C7-01BA-5425-E249-BF1E6FA6FAA8}"/>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D267F89-A6D2-B400-EAAC-772AEF710B95}"/>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DD0287B-ADE3-B003-005B-AC057588507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6339CED-A552-0E21-98EE-58FE58D2F17D}"/>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A873ABC-53FB-FD5E-56E9-94801ABF24EB}"/>
              </a:ext>
            </a:extLst>
          </p:cNvPr>
          <p:cNvSpPr>
            <a:spLocks noGrp="1"/>
          </p:cNvSpPr>
          <p:nvPr>
            <p:ph sz="quarter" idx="1"/>
          </p:nvPr>
        </p:nvSpPr>
        <p:spPr>
          <a:xfrm>
            <a:off x="179512" y="1196752"/>
            <a:ext cx="8064896" cy="4884763"/>
          </a:xfrm>
        </p:spPr>
        <p:txBody>
          <a:bodyPr/>
          <a:lstStyle/>
          <a:p>
            <a:pPr lvl="0" algn="just"/>
            <a:r>
              <a:rPr lang="tr-TR" sz="2800" b="1" dirty="0"/>
              <a:t>Sosyal Becerileri Desteklemek:</a:t>
            </a:r>
            <a:endParaRPr lang="tr-TR" sz="2800" dirty="0"/>
          </a:p>
          <a:p>
            <a:pPr lvl="1" algn="just"/>
            <a:r>
              <a:rPr lang="tr-TR" dirty="0"/>
              <a:t>Takım ruhu, iletişim, strateji geliştirme ve problem çözme becerilerinin artırılması.</a:t>
            </a:r>
          </a:p>
          <a:p>
            <a:pPr lvl="0" algn="just"/>
            <a:endParaRPr lang="tr-TR" sz="2800" b="1" dirty="0"/>
          </a:p>
          <a:p>
            <a:pPr lvl="0" algn="just"/>
            <a:r>
              <a:rPr lang="tr-TR" sz="2800" b="1" dirty="0"/>
              <a:t>Motivasyonu ve Katılımı Artırmak:</a:t>
            </a:r>
            <a:endParaRPr lang="tr-TR" sz="2800" dirty="0"/>
          </a:p>
          <a:p>
            <a:pPr lvl="1" algn="just"/>
            <a:r>
              <a:rPr lang="tr-TR" dirty="0"/>
              <a:t>Oyuncuların derse ve antrenmana ilgisini artırarak öğrenme sürecini kalıcı hâle getirmek.</a:t>
            </a:r>
          </a:p>
          <a:p>
            <a:pPr lvl="0" algn="just"/>
            <a:endParaRPr lang="tr-TR" sz="2800" b="1" dirty="0"/>
          </a:p>
          <a:p>
            <a:pPr lvl="0" algn="just"/>
            <a:r>
              <a:rPr lang="tr-TR" sz="2800" b="1" dirty="0"/>
              <a:t>Güvenli Öğrenme Ortamı Sağlamak:</a:t>
            </a:r>
            <a:endParaRPr lang="tr-TR" sz="2800" dirty="0"/>
          </a:p>
          <a:p>
            <a:pPr lvl="1" algn="just"/>
            <a:r>
              <a:rPr lang="tr-TR" dirty="0"/>
              <a:t>Oyunlar, fiziksel riskleri azaltarak becerilerin güvenli bir ortamda öğrenilmesine olanak tanır.</a:t>
            </a:r>
          </a:p>
          <a:p>
            <a:endParaRPr lang="tr-TR" sz="2800" dirty="0"/>
          </a:p>
        </p:txBody>
      </p:sp>
    </p:spTree>
    <p:extLst>
      <p:ext uri="{BB962C8B-B14F-4D97-AF65-F5344CB8AC3E}">
        <p14:creationId xmlns:p14="http://schemas.microsoft.com/office/powerpoint/2010/main" val="531569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9FFAB-0754-05A7-7FAF-F6C82C9F8B8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5C20C05-82C4-398A-86EB-507788AEE817}"/>
              </a:ext>
            </a:extLst>
          </p:cNvPr>
          <p:cNvSpPr>
            <a:spLocks noGrp="1"/>
          </p:cNvSpPr>
          <p:nvPr>
            <p:ph type="title"/>
          </p:nvPr>
        </p:nvSpPr>
        <p:spPr>
          <a:xfrm>
            <a:off x="323528" y="416445"/>
            <a:ext cx="6991312" cy="531813"/>
          </a:xfrm>
        </p:spPr>
        <p:txBody>
          <a:bodyPr/>
          <a:lstStyle/>
          <a:p>
            <a:r>
              <a:rPr lang="tr-TR" sz="2800" b="1" dirty="0">
                <a:solidFill>
                  <a:srgbClr val="FF0000"/>
                </a:solidFill>
              </a:rPr>
              <a:t>Uygulama İlkeleri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B14C77A-F652-F4F9-EE0D-218ADEE365E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8A5E520-B0E1-2965-ED1B-F7BE3BF96BF4}"/>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4A35003-24BA-4B66-3C22-C238405E0D58}"/>
              </a:ext>
            </a:extLst>
          </p:cNvPr>
          <p:cNvSpPr>
            <a:spLocks noGrp="1"/>
          </p:cNvSpPr>
          <p:nvPr>
            <p:ph sz="quarter" idx="1"/>
          </p:nvPr>
        </p:nvSpPr>
        <p:spPr>
          <a:xfrm>
            <a:off x="179512" y="1556792"/>
            <a:ext cx="8064896" cy="3960440"/>
          </a:xfrm>
        </p:spPr>
        <p:txBody>
          <a:bodyPr/>
          <a:lstStyle/>
          <a:p>
            <a:pPr algn="just"/>
            <a:r>
              <a:rPr lang="tr-TR" sz="2800" dirty="0"/>
              <a:t>Eğitsel oyunların oturarak voleybol ortamında uygulanırken dikkat edilmesi gereken ilkeler:</a:t>
            </a:r>
          </a:p>
          <a:p>
            <a:pPr lvl="0" algn="just"/>
            <a:endParaRPr lang="tr-TR" sz="2800" b="1" dirty="0"/>
          </a:p>
          <a:p>
            <a:pPr lvl="0" algn="just"/>
            <a:r>
              <a:rPr lang="tr-TR" sz="2800" b="1" dirty="0"/>
              <a:t>Amaçlılık İlkesi:</a:t>
            </a:r>
            <a:endParaRPr lang="tr-TR" sz="2800" dirty="0"/>
          </a:p>
          <a:p>
            <a:pPr lvl="1" algn="just"/>
            <a:r>
              <a:rPr lang="tr-TR" dirty="0"/>
              <a:t>Oyun, doğrudan bir beceri veya öğrenme hedefini desteklemelidir.</a:t>
            </a:r>
          </a:p>
          <a:p>
            <a:pPr lvl="1" algn="just"/>
            <a:r>
              <a:rPr lang="tr-TR" dirty="0"/>
              <a:t>Örnek: Hedefe top atma oyunu, pas ve manşet becerilerini geliştirmeye yöneliktir.</a:t>
            </a:r>
          </a:p>
          <a:p>
            <a:endParaRPr lang="tr-TR" sz="2800" dirty="0"/>
          </a:p>
        </p:txBody>
      </p:sp>
    </p:spTree>
    <p:extLst>
      <p:ext uri="{BB962C8B-B14F-4D97-AF65-F5344CB8AC3E}">
        <p14:creationId xmlns:p14="http://schemas.microsoft.com/office/powerpoint/2010/main" val="4163960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6A3FB-EA55-BBDA-31D0-A9986DACDA1E}"/>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E634F09-E85B-4FD0-0C92-1D5521BEA5D0}"/>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5205621-11B6-F90A-213B-60A2574BF28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0A24B9B-B3D4-3D87-2086-806DA29AEF3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9B9BE09C-6339-CE6D-01B8-F3B0AED107D2}"/>
              </a:ext>
            </a:extLst>
          </p:cNvPr>
          <p:cNvSpPr>
            <a:spLocks noGrp="1"/>
          </p:cNvSpPr>
          <p:nvPr>
            <p:ph sz="quarter" idx="1"/>
          </p:nvPr>
        </p:nvSpPr>
        <p:spPr>
          <a:xfrm>
            <a:off x="179512" y="1124744"/>
            <a:ext cx="8064896" cy="4536504"/>
          </a:xfrm>
        </p:spPr>
        <p:txBody>
          <a:bodyPr/>
          <a:lstStyle/>
          <a:p>
            <a:pPr lvl="0" algn="just"/>
            <a:r>
              <a:rPr lang="tr-TR" sz="2800" b="1" dirty="0"/>
              <a:t>Katılım İlkesi:</a:t>
            </a:r>
            <a:endParaRPr lang="tr-TR" sz="2800" dirty="0"/>
          </a:p>
          <a:p>
            <a:pPr lvl="1" algn="just"/>
            <a:r>
              <a:rPr lang="tr-TR" dirty="0"/>
              <a:t>Tüm oyuncular aktif şekilde oyuna dahil olmalıdır.</a:t>
            </a:r>
          </a:p>
          <a:p>
            <a:pPr lvl="1" algn="just"/>
            <a:r>
              <a:rPr lang="tr-TR" dirty="0"/>
              <a:t>Örnek: Her oyuncunun sırayla topa pas verdiği veya hedefe attığı oyunlar.</a:t>
            </a:r>
          </a:p>
          <a:p>
            <a:pPr lvl="0" algn="just"/>
            <a:endParaRPr lang="tr-TR" sz="2800" b="1" dirty="0"/>
          </a:p>
          <a:p>
            <a:pPr lvl="0" algn="just"/>
            <a:r>
              <a:rPr lang="tr-TR" sz="2800" b="1" dirty="0"/>
              <a:t>Uygunluk İlkesi:</a:t>
            </a:r>
            <a:endParaRPr lang="tr-TR" sz="2800" dirty="0"/>
          </a:p>
          <a:p>
            <a:pPr lvl="1" algn="just"/>
            <a:r>
              <a:rPr lang="tr-TR" dirty="0"/>
              <a:t>Oyun, katılımcıların yaşına, engel düzeyine ve fiziksel özelliklerine uygun olmalıdır.</a:t>
            </a:r>
          </a:p>
          <a:p>
            <a:pPr lvl="1" algn="just"/>
            <a:r>
              <a:rPr lang="tr-TR" dirty="0"/>
              <a:t>Örnek: Ortopedik engelliler için topun ağırlığı ve saha boyutu küçültülebilir.</a:t>
            </a:r>
          </a:p>
          <a:p>
            <a:endParaRPr lang="tr-TR" sz="2800" dirty="0"/>
          </a:p>
        </p:txBody>
      </p:sp>
    </p:spTree>
    <p:extLst>
      <p:ext uri="{BB962C8B-B14F-4D97-AF65-F5344CB8AC3E}">
        <p14:creationId xmlns:p14="http://schemas.microsoft.com/office/powerpoint/2010/main" val="739902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1B4B9-BF84-1FF4-E910-11493221EEFE}"/>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7D4B212-B58C-72BA-68CA-48615A30B206}"/>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99D1AFD-CBD9-D780-51D2-D978353BA8F9}"/>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8D1AED1-5572-8FF5-80CA-85103225AB42}"/>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4B74E54-6787-7BAF-9EE4-673384F94E08}"/>
              </a:ext>
            </a:extLst>
          </p:cNvPr>
          <p:cNvSpPr>
            <a:spLocks noGrp="1"/>
          </p:cNvSpPr>
          <p:nvPr>
            <p:ph sz="quarter" idx="1"/>
          </p:nvPr>
        </p:nvSpPr>
        <p:spPr>
          <a:xfrm>
            <a:off x="179512" y="1124743"/>
            <a:ext cx="8064896" cy="5316811"/>
          </a:xfrm>
        </p:spPr>
        <p:txBody>
          <a:bodyPr/>
          <a:lstStyle/>
          <a:p>
            <a:pPr lvl="0" algn="just"/>
            <a:r>
              <a:rPr lang="tr-TR" sz="2800" b="1" dirty="0"/>
              <a:t>Güvenlik İlkesi:</a:t>
            </a:r>
            <a:endParaRPr lang="tr-TR" sz="2800" dirty="0"/>
          </a:p>
          <a:p>
            <a:pPr lvl="1" algn="just"/>
            <a:r>
              <a:rPr lang="tr-TR" dirty="0"/>
              <a:t>Oyun alanı, kullanılan malzemeler ve kurallar güvenlik risklerinden arındırılmalıdır.</a:t>
            </a:r>
          </a:p>
          <a:p>
            <a:pPr lvl="0" algn="just"/>
            <a:endParaRPr lang="tr-TR" sz="2800" b="1" dirty="0"/>
          </a:p>
          <a:p>
            <a:pPr lvl="0" algn="just"/>
            <a:r>
              <a:rPr lang="tr-TR" sz="2800" b="1" dirty="0"/>
              <a:t>Aşamalılık İlkesi:</a:t>
            </a:r>
            <a:endParaRPr lang="tr-TR" sz="2800" dirty="0"/>
          </a:p>
          <a:p>
            <a:pPr lvl="1" algn="just"/>
            <a:r>
              <a:rPr lang="tr-TR" dirty="0"/>
              <a:t>Basitten karmaşığa doğru oyunlar uygulanmalıdır.</a:t>
            </a:r>
          </a:p>
          <a:p>
            <a:pPr lvl="1" algn="just"/>
            <a:r>
              <a:rPr lang="tr-TR" dirty="0"/>
              <a:t>Örnek: Önce hedefe pas atma, sonra kısa mini setler ve sonrasında tam takım oyunu.</a:t>
            </a:r>
          </a:p>
          <a:p>
            <a:pPr lvl="0" algn="just"/>
            <a:endParaRPr lang="tr-TR" sz="2800" b="1" dirty="0"/>
          </a:p>
          <a:p>
            <a:pPr lvl="0" algn="just"/>
            <a:r>
              <a:rPr lang="tr-TR" sz="2800" b="1" dirty="0"/>
              <a:t>Eğlence ve Motivasyon İlkesi:</a:t>
            </a:r>
            <a:endParaRPr lang="tr-TR" sz="2800" dirty="0"/>
          </a:p>
          <a:p>
            <a:pPr lvl="1" algn="just"/>
            <a:r>
              <a:rPr lang="tr-TR" dirty="0"/>
              <a:t>Oyun eğlenceli olmalı ve oyuncuların öğrenme sürecine istekli katılımını sağlamalıdır.</a:t>
            </a:r>
          </a:p>
          <a:p>
            <a:endParaRPr lang="tr-TR" sz="2800" dirty="0"/>
          </a:p>
        </p:txBody>
      </p:sp>
    </p:spTree>
    <p:extLst>
      <p:ext uri="{BB962C8B-B14F-4D97-AF65-F5344CB8AC3E}">
        <p14:creationId xmlns:p14="http://schemas.microsoft.com/office/powerpoint/2010/main" val="6872671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AA341-93B1-3C23-3624-5AC38499AEB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51F38C8-A5F2-4141-EF69-B0562620A5F9}"/>
              </a:ext>
            </a:extLst>
          </p:cNvPr>
          <p:cNvSpPr>
            <a:spLocks noGrp="1"/>
          </p:cNvSpPr>
          <p:nvPr>
            <p:ph type="title"/>
          </p:nvPr>
        </p:nvSpPr>
        <p:spPr>
          <a:xfrm>
            <a:off x="323528" y="416445"/>
            <a:ext cx="6991312" cy="531813"/>
          </a:xfrm>
        </p:spPr>
        <p:txBody>
          <a:bodyPr/>
          <a:lstStyle/>
          <a:p>
            <a:r>
              <a:rPr lang="tr-TR" sz="2800" b="1" dirty="0">
                <a:solidFill>
                  <a:srgbClr val="FF0000"/>
                </a:solidFill>
              </a:rPr>
              <a:t>Örnek Eğitsel Oyunlar ve Uygulama</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D0594F7-1676-C19C-B43E-749CBCD1544A}"/>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ABFC6F2-09F6-6612-3165-3A6678804BDE}"/>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1327E14-6B34-E192-E25F-B02701AC102C}"/>
              </a:ext>
            </a:extLst>
          </p:cNvPr>
          <p:cNvSpPr>
            <a:spLocks noGrp="1"/>
          </p:cNvSpPr>
          <p:nvPr>
            <p:ph sz="quarter" idx="1"/>
          </p:nvPr>
        </p:nvSpPr>
        <p:spPr>
          <a:xfrm>
            <a:off x="179512" y="1556792"/>
            <a:ext cx="8064896" cy="4104456"/>
          </a:xfrm>
        </p:spPr>
        <p:txBody>
          <a:bodyPr/>
          <a:lstStyle/>
          <a:p>
            <a:pPr lvl="0" algn="just"/>
            <a:r>
              <a:rPr lang="tr-TR" sz="2800" b="1" dirty="0"/>
              <a:t>Hedefe Pas Oyunu:</a:t>
            </a:r>
            <a:endParaRPr lang="tr-TR" sz="2800" dirty="0"/>
          </a:p>
          <a:p>
            <a:pPr lvl="1" algn="just"/>
            <a:r>
              <a:rPr lang="tr-TR" b="1" dirty="0"/>
              <a:t>Amaç:</a:t>
            </a:r>
            <a:r>
              <a:rPr lang="tr-TR" dirty="0"/>
              <a:t> Pas becerisini ve doğruluğunu geliştirmek.</a:t>
            </a:r>
          </a:p>
          <a:p>
            <a:pPr lvl="1" algn="just"/>
            <a:r>
              <a:rPr lang="tr-TR" b="1" dirty="0"/>
              <a:t>Uygulama:</a:t>
            </a:r>
            <a:r>
              <a:rPr lang="tr-TR" dirty="0"/>
              <a:t> Oyuncular sırayla topu belirlenen hedeflere atar. Hedefi bulan oyuncular puan kazanır.</a:t>
            </a:r>
          </a:p>
          <a:p>
            <a:pPr lvl="1" algn="just"/>
            <a:endParaRPr lang="tr-TR" dirty="0"/>
          </a:p>
          <a:p>
            <a:pPr lvl="0" algn="just"/>
            <a:r>
              <a:rPr lang="tr-TR" sz="2800" b="1" dirty="0"/>
              <a:t>Zincir Pas Oyunu:</a:t>
            </a:r>
            <a:endParaRPr lang="tr-TR" sz="2800" dirty="0"/>
          </a:p>
          <a:p>
            <a:pPr lvl="1" algn="just"/>
            <a:r>
              <a:rPr lang="tr-TR" b="1" dirty="0"/>
              <a:t>Amaç: </a:t>
            </a:r>
            <a:r>
              <a:rPr lang="tr-TR" dirty="0"/>
              <a:t>Takım uyumu ve koordinasyonu geliştirmek.</a:t>
            </a:r>
          </a:p>
          <a:p>
            <a:pPr lvl="1" algn="just"/>
            <a:r>
              <a:rPr lang="tr-TR" b="1" dirty="0"/>
              <a:t>Uygulama: </a:t>
            </a:r>
            <a:r>
              <a:rPr lang="tr-TR" dirty="0"/>
              <a:t>Oyuncular sırayla topu birbirine pas verir. Zincir bozulmadan süreyi tamamlamaya çalışırlar.</a:t>
            </a:r>
          </a:p>
          <a:p>
            <a:pPr lvl="1" algn="just"/>
            <a:endParaRPr lang="tr-TR" dirty="0"/>
          </a:p>
          <a:p>
            <a:endParaRPr lang="tr-TR" sz="2800" dirty="0"/>
          </a:p>
        </p:txBody>
      </p:sp>
    </p:spTree>
    <p:extLst>
      <p:ext uri="{BB962C8B-B14F-4D97-AF65-F5344CB8AC3E}">
        <p14:creationId xmlns:p14="http://schemas.microsoft.com/office/powerpoint/2010/main" val="34464114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853B9-846D-F091-3655-65D28B37CBF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E214B77D-612C-9E14-2FC6-BE9C86EA73E2}"/>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E85BD819-8AB2-1051-D4F1-EEEA07899ADA}"/>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A9D5FFF-6AA8-02BE-008F-F2B22725EDDD}"/>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12157C4-D415-33E1-CBB7-990112217923}"/>
              </a:ext>
            </a:extLst>
          </p:cNvPr>
          <p:cNvSpPr>
            <a:spLocks noGrp="1"/>
          </p:cNvSpPr>
          <p:nvPr>
            <p:ph sz="quarter" idx="1"/>
          </p:nvPr>
        </p:nvSpPr>
        <p:spPr>
          <a:xfrm>
            <a:off x="179512" y="1556792"/>
            <a:ext cx="8064896" cy="4320480"/>
          </a:xfrm>
        </p:spPr>
        <p:txBody>
          <a:bodyPr/>
          <a:lstStyle/>
          <a:p>
            <a:pPr lvl="0" algn="just"/>
            <a:r>
              <a:rPr lang="tr-TR" sz="2800" b="1" dirty="0"/>
              <a:t>Reaksiyon Oyunu:</a:t>
            </a:r>
            <a:endParaRPr lang="tr-TR" sz="2800" dirty="0"/>
          </a:p>
          <a:p>
            <a:pPr lvl="1" algn="just"/>
            <a:r>
              <a:rPr lang="tr-TR" b="1" dirty="0"/>
              <a:t>Amaç:</a:t>
            </a:r>
            <a:r>
              <a:rPr lang="tr-TR" dirty="0"/>
              <a:t> Refleks ve hızlı karar verme becerilerini artırmak.</a:t>
            </a:r>
          </a:p>
          <a:p>
            <a:pPr lvl="1" algn="just"/>
            <a:r>
              <a:rPr lang="tr-TR" b="1" dirty="0"/>
              <a:t>Uygulama:</a:t>
            </a:r>
            <a:r>
              <a:rPr lang="tr-TR" dirty="0"/>
              <a:t> Antrenörün komutuna göre topu yakalama, yön değiştirme veya hedefe atma yapılır.</a:t>
            </a:r>
          </a:p>
          <a:p>
            <a:pPr lvl="1" algn="just"/>
            <a:endParaRPr lang="tr-TR" dirty="0"/>
          </a:p>
          <a:p>
            <a:pPr lvl="0" algn="just"/>
            <a:r>
              <a:rPr lang="tr-TR" sz="2800" b="1" dirty="0"/>
              <a:t>Mini Müsabaka:</a:t>
            </a:r>
            <a:endParaRPr lang="tr-TR" sz="2800" dirty="0"/>
          </a:p>
          <a:p>
            <a:pPr lvl="1" algn="just"/>
            <a:r>
              <a:rPr lang="tr-TR" dirty="0"/>
              <a:t>Amaç: Oyuncuları müsabaka ortamına hazırlamak ve strateji geliştirmeyi öğretmek.</a:t>
            </a:r>
          </a:p>
          <a:p>
            <a:pPr lvl="1" algn="just"/>
            <a:r>
              <a:rPr lang="tr-TR" dirty="0"/>
              <a:t>Uygulama: Kısa süreli setlerle tam takım oyunu oynanır. Takımlar dönüşümlü olarak hem savunma hem saldırı yapar.</a:t>
            </a:r>
          </a:p>
          <a:p>
            <a:pPr lvl="1" algn="just"/>
            <a:endParaRPr lang="tr-TR" dirty="0"/>
          </a:p>
          <a:p>
            <a:endParaRPr lang="tr-TR" sz="2800" dirty="0"/>
          </a:p>
        </p:txBody>
      </p:sp>
    </p:spTree>
    <p:extLst>
      <p:ext uri="{BB962C8B-B14F-4D97-AF65-F5344CB8AC3E}">
        <p14:creationId xmlns:p14="http://schemas.microsoft.com/office/powerpoint/2010/main" val="88108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87CF6-C55D-0F57-26F3-2754E83583F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39783F4-E9AD-279B-736C-8C575929F837}"/>
              </a:ext>
            </a:extLst>
          </p:cNvPr>
          <p:cNvSpPr>
            <a:spLocks noGrp="1"/>
          </p:cNvSpPr>
          <p:nvPr>
            <p:ph type="title"/>
          </p:nvPr>
        </p:nvSpPr>
        <p:spPr>
          <a:xfrm>
            <a:off x="323528" y="416445"/>
            <a:ext cx="6991312" cy="531813"/>
          </a:xfrm>
        </p:spPr>
        <p:txBody>
          <a:bodyPr/>
          <a:lstStyle/>
          <a:p>
            <a:r>
              <a:rPr lang="tr-TR" sz="2800" b="1" dirty="0">
                <a:solidFill>
                  <a:srgbClr val="FF0000"/>
                </a:solidFill>
              </a:rPr>
              <a:t>Örnekler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D81E4F8-418E-5BA6-16B8-BA1E97BB4A5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3BDD481-EE26-AB02-F127-5D6519A31E86}"/>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341CD89-E6F7-C681-92A9-9B7D6EEB95CC}"/>
              </a:ext>
            </a:extLst>
          </p:cNvPr>
          <p:cNvSpPr>
            <a:spLocks noGrp="1"/>
          </p:cNvSpPr>
          <p:nvPr>
            <p:ph sz="quarter" idx="1"/>
          </p:nvPr>
        </p:nvSpPr>
        <p:spPr>
          <a:xfrm>
            <a:off x="179512" y="1556792"/>
            <a:ext cx="8064896" cy="3960440"/>
          </a:xfrm>
        </p:spPr>
        <p:txBody>
          <a:bodyPr/>
          <a:lstStyle/>
          <a:p>
            <a:pPr lvl="0">
              <a:lnSpc>
                <a:spcPct val="200000"/>
              </a:lnSpc>
            </a:pPr>
            <a:r>
              <a:rPr lang="tr-TR" b="1" dirty="0"/>
              <a:t>Çocuklar için:</a:t>
            </a:r>
            <a:r>
              <a:rPr lang="tr-TR" dirty="0"/>
              <a:t> Saklambaç, sek sek, ip atlama, futbol.</a:t>
            </a:r>
          </a:p>
          <a:p>
            <a:pPr lvl="0">
              <a:lnSpc>
                <a:spcPct val="200000"/>
              </a:lnSpc>
            </a:pPr>
            <a:r>
              <a:rPr lang="tr-TR" b="1" dirty="0"/>
              <a:t>Yetişkinler için:</a:t>
            </a:r>
            <a:r>
              <a:rPr lang="tr-TR" dirty="0"/>
              <a:t> Masa oyunları (satranç, tavla), takım sporları (basketbol, voleybol).</a:t>
            </a:r>
          </a:p>
          <a:p>
            <a:endParaRPr lang="tr-TR" sz="2800" dirty="0"/>
          </a:p>
        </p:txBody>
      </p:sp>
    </p:spTree>
    <p:extLst>
      <p:ext uri="{BB962C8B-B14F-4D97-AF65-F5344CB8AC3E}">
        <p14:creationId xmlns:p14="http://schemas.microsoft.com/office/powerpoint/2010/main" val="2494042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F83CD-730D-C750-5CDE-EA84A3B3C60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EEEE7AF-7EEC-01F8-324E-BDC03E1CA627}"/>
              </a:ext>
            </a:extLst>
          </p:cNvPr>
          <p:cNvSpPr>
            <a:spLocks noGrp="1"/>
          </p:cNvSpPr>
          <p:nvPr>
            <p:ph type="title"/>
          </p:nvPr>
        </p:nvSpPr>
        <p:spPr>
          <a:xfrm>
            <a:off x="323528" y="416445"/>
            <a:ext cx="6991312" cy="531813"/>
          </a:xfrm>
        </p:spPr>
        <p:txBody>
          <a:bodyPr/>
          <a:lstStyle/>
          <a:p>
            <a:r>
              <a:rPr lang="tr-TR" sz="2400" b="1" dirty="0">
                <a:solidFill>
                  <a:srgbClr val="FF0000"/>
                </a:solidFill>
              </a:rPr>
              <a:t>Eğitsel Oyunların Oturarak Voleybola Uyarlanması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1EB1204-09D5-B95E-3464-182E417DD79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DEBA165-8619-11DE-E156-59A57B377C1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AA11582-1BDF-4D09-E492-EB7FB0569211}"/>
              </a:ext>
            </a:extLst>
          </p:cNvPr>
          <p:cNvSpPr>
            <a:spLocks noGrp="1"/>
          </p:cNvSpPr>
          <p:nvPr>
            <p:ph sz="quarter" idx="1"/>
          </p:nvPr>
        </p:nvSpPr>
        <p:spPr>
          <a:xfrm>
            <a:off x="179512" y="1556792"/>
            <a:ext cx="8064896" cy="3960440"/>
          </a:xfrm>
        </p:spPr>
        <p:txBody>
          <a:bodyPr/>
          <a:lstStyle/>
          <a:p>
            <a:pPr algn="just">
              <a:lnSpc>
                <a:spcPct val="150000"/>
              </a:lnSpc>
            </a:pPr>
            <a:r>
              <a:rPr lang="tr-TR" dirty="0"/>
              <a:t>Oturarak voleybol, bedensel engeli olan bireylerin takım sporları kapsamında yer alabildiği bir spor dalıdır. Bu nedenle, eğitsel oyunlar </a:t>
            </a:r>
            <a:r>
              <a:rPr lang="tr-TR" b="1" dirty="0"/>
              <a:t>oyuncuların fiziksel kapasitesine, engel türüne ve takım becerilerine uygun şekilde uyarlanmalıdır</a:t>
            </a:r>
            <a:r>
              <a:rPr lang="tr-TR" dirty="0"/>
              <a:t>. Uyarlama, öğrenmeyi güvenli ve etkili hale getirir.</a:t>
            </a:r>
          </a:p>
          <a:p>
            <a:endParaRPr lang="tr-TR" sz="2800" dirty="0"/>
          </a:p>
        </p:txBody>
      </p:sp>
    </p:spTree>
    <p:extLst>
      <p:ext uri="{BB962C8B-B14F-4D97-AF65-F5344CB8AC3E}">
        <p14:creationId xmlns:p14="http://schemas.microsoft.com/office/powerpoint/2010/main" val="19950277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F728B-C1A0-F21A-B122-89C0C179F9E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3394C36-DBDE-A80F-6515-FD8E00958DD0}"/>
              </a:ext>
            </a:extLst>
          </p:cNvPr>
          <p:cNvSpPr>
            <a:spLocks noGrp="1"/>
          </p:cNvSpPr>
          <p:nvPr>
            <p:ph type="title"/>
          </p:nvPr>
        </p:nvSpPr>
        <p:spPr>
          <a:xfrm>
            <a:off x="323528" y="416445"/>
            <a:ext cx="6991312" cy="531813"/>
          </a:xfrm>
        </p:spPr>
        <p:txBody>
          <a:bodyPr/>
          <a:lstStyle/>
          <a:p>
            <a:r>
              <a:rPr lang="tr-TR" sz="2800" b="1" dirty="0">
                <a:solidFill>
                  <a:srgbClr val="FF0000"/>
                </a:solidFill>
              </a:rPr>
              <a:t>Uyarlama İlkeleri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E2BB6F5-E2C5-41AE-109C-BFB46080E99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5BDAAE0-32D9-ACAB-DCC9-CC4592AA026C}"/>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912FC99-7375-5A98-C183-0F47F10BD99C}"/>
              </a:ext>
            </a:extLst>
          </p:cNvPr>
          <p:cNvSpPr>
            <a:spLocks noGrp="1"/>
          </p:cNvSpPr>
          <p:nvPr>
            <p:ph sz="quarter" idx="1"/>
          </p:nvPr>
        </p:nvSpPr>
        <p:spPr>
          <a:xfrm>
            <a:off x="179512" y="1556792"/>
            <a:ext cx="8064896" cy="4320480"/>
          </a:xfrm>
        </p:spPr>
        <p:txBody>
          <a:bodyPr/>
          <a:lstStyle/>
          <a:p>
            <a:pPr algn="just"/>
            <a:r>
              <a:rPr lang="tr-TR" sz="2800" b="1" dirty="0"/>
              <a:t>Kuralların Sadeleştirilmesi</a:t>
            </a:r>
            <a:endParaRPr lang="tr-TR" sz="2800" dirty="0"/>
          </a:p>
          <a:p>
            <a:pPr lvl="0" algn="just"/>
            <a:r>
              <a:rPr lang="tr-TR" sz="2800" dirty="0"/>
              <a:t>Oyun kuralları, oyuncuların seviyesine ve motor becerilerine uygun şekilde basitleştirilmelidir.</a:t>
            </a:r>
          </a:p>
          <a:p>
            <a:pPr lvl="0" algn="just"/>
            <a:endParaRPr lang="tr-TR" sz="2800" b="1" dirty="0"/>
          </a:p>
          <a:p>
            <a:pPr lvl="0" algn="just"/>
            <a:r>
              <a:rPr lang="tr-TR" sz="2800" b="1" dirty="0"/>
              <a:t>Örnek:</a:t>
            </a:r>
            <a:endParaRPr lang="tr-TR" sz="2800" dirty="0"/>
          </a:p>
          <a:p>
            <a:pPr lvl="1" algn="just"/>
            <a:r>
              <a:rPr lang="tr-TR" dirty="0"/>
              <a:t>Pas atma oyununda hedefe topu tam isabetle atmak yerine, belirli bir alana değdirmesi yeterli sayılabilir.</a:t>
            </a:r>
          </a:p>
          <a:p>
            <a:pPr algn="just"/>
            <a:r>
              <a:rPr lang="tr-TR" sz="2800" dirty="0"/>
              <a:t>Servis oyununda topu fileye vurma zorunluluğu kaldırılarak başarı oranı artırılabilir.</a:t>
            </a:r>
            <a:endParaRPr lang="tr-TR" sz="6000" dirty="0"/>
          </a:p>
        </p:txBody>
      </p:sp>
    </p:spTree>
    <p:extLst>
      <p:ext uri="{BB962C8B-B14F-4D97-AF65-F5344CB8AC3E}">
        <p14:creationId xmlns:p14="http://schemas.microsoft.com/office/powerpoint/2010/main" val="23624324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DD86D-5661-451A-E088-DA1111F410B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FF097D7-6A64-5198-0612-E46D621819C9}"/>
              </a:ext>
            </a:extLst>
          </p:cNvPr>
          <p:cNvSpPr>
            <a:spLocks noGrp="1"/>
          </p:cNvSpPr>
          <p:nvPr>
            <p:ph type="title"/>
          </p:nvPr>
        </p:nvSpPr>
        <p:spPr>
          <a:xfrm>
            <a:off x="323528" y="416445"/>
            <a:ext cx="6991312" cy="531813"/>
          </a:xfrm>
        </p:spPr>
        <p:txBody>
          <a:bodyPr/>
          <a:lstStyle/>
          <a:p>
            <a:r>
              <a:rPr lang="tr-TR" sz="2800" b="1" dirty="0">
                <a:solidFill>
                  <a:srgbClr val="FF0000"/>
                </a:solidFill>
              </a:rPr>
              <a:t>Alan ve Malzeme Uyarlaması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E4CF756B-0951-317D-834A-D10B36852E6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81E4E6F-47C6-9715-BD5F-EA7B0B6C1C79}"/>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22D1395-9F83-5269-FD26-CB6AA3C44B07}"/>
              </a:ext>
            </a:extLst>
          </p:cNvPr>
          <p:cNvSpPr>
            <a:spLocks noGrp="1"/>
          </p:cNvSpPr>
          <p:nvPr>
            <p:ph sz="quarter" idx="1"/>
          </p:nvPr>
        </p:nvSpPr>
        <p:spPr>
          <a:xfrm>
            <a:off x="179512" y="1556792"/>
            <a:ext cx="8064896" cy="3960440"/>
          </a:xfrm>
        </p:spPr>
        <p:txBody>
          <a:bodyPr/>
          <a:lstStyle/>
          <a:p>
            <a:pPr lvl="0" algn="just"/>
            <a:r>
              <a:rPr lang="tr-TR" sz="2800" dirty="0"/>
              <a:t>Saha boyutu, topun boyutu ve ağırlığı gibi malzemeler, sporcuların yeteneklerine göre düzenlenmelidir.</a:t>
            </a:r>
          </a:p>
          <a:p>
            <a:pPr lvl="0" algn="just"/>
            <a:endParaRPr lang="tr-TR" sz="2800" b="1" dirty="0"/>
          </a:p>
          <a:p>
            <a:pPr lvl="0" algn="just"/>
            <a:r>
              <a:rPr lang="tr-TR" sz="2800" b="1" dirty="0"/>
              <a:t>Örnekler:</a:t>
            </a:r>
            <a:endParaRPr lang="tr-TR" sz="2800" dirty="0"/>
          </a:p>
          <a:p>
            <a:pPr lvl="1" algn="just"/>
            <a:r>
              <a:rPr lang="tr-TR" dirty="0"/>
              <a:t>Engeli olan oyuncular için saha daha küçük veya hedef daha yakın konumlandırılabilir.</a:t>
            </a:r>
          </a:p>
          <a:p>
            <a:pPr lvl="1" algn="just"/>
            <a:r>
              <a:rPr lang="tr-TR" dirty="0"/>
              <a:t>Top, hafif veya daha büyük seçilerek kolay tutulması sağlanabilir.</a:t>
            </a:r>
          </a:p>
          <a:p>
            <a:endParaRPr lang="tr-TR" sz="2800" dirty="0"/>
          </a:p>
        </p:txBody>
      </p:sp>
    </p:spTree>
    <p:extLst>
      <p:ext uri="{BB962C8B-B14F-4D97-AF65-F5344CB8AC3E}">
        <p14:creationId xmlns:p14="http://schemas.microsoft.com/office/powerpoint/2010/main" val="40937623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CAF3C-2AAB-41E1-E8DE-3970F450715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61CFE11-56FF-45B3-6177-D1177E96BB56}"/>
              </a:ext>
            </a:extLst>
          </p:cNvPr>
          <p:cNvSpPr>
            <a:spLocks noGrp="1"/>
          </p:cNvSpPr>
          <p:nvPr>
            <p:ph type="title"/>
          </p:nvPr>
        </p:nvSpPr>
        <p:spPr>
          <a:xfrm>
            <a:off x="323528" y="416445"/>
            <a:ext cx="6991312" cy="531813"/>
          </a:xfrm>
        </p:spPr>
        <p:txBody>
          <a:bodyPr/>
          <a:lstStyle/>
          <a:p>
            <a:r>
              <a:rPr lang="tr-TR" sz="2800" b="1" dirty="0">
                <a:solidFill>
                  <a:srgbClr val="FF0000"/>
                </a:solidFill>
              </a:rPr>
              <a:t>Zaman Uyarlaması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335773F-9B72-8C87-1D09-EB8EC13176C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47A99C0-5561-86D9-F509-2F4AF176B353}"/>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0EF4242-704E-8E27-BB27-6B5EA0569E12}"/>
              </a:ext>
            </a:extLst>
          </p:cNvPr>
          <p:cNvSpPr>
            <a:spLocks noGrp="1"/>
          </p:cNvSpPr>
          <p:nvPr>
            <p:ph sz="quarter" idx="1"/>
          </p:nvPr>
        </p:nvSpPr>
        <p:spPr>
          <a:xfrm>
            <a:off x="179512" y="1556792"/>
            <a:ext cx="8064896" cy="3960440"/>
          </a:xfrm>
        </p:spPr>
        <p:txBody>
          <a:bodyPr/>
          <a:lstStyle/>
          <a:p>
            <a:pPr lvl="0" algn="just"/>
            <a:r>
              <a:rPr lang="tr-TR" sz="2800" dirty="0"/>
              <a:t>Oyun süreleri, engel düzeyine ve yaş grubuna göre ayarlanmalıdır.</a:t>
            </a:r>
          </a:p>
          <a:p>
            <a:pPr lvl="0" algn="just"/>
            <a:endParaRPr lang="tr-TR" sz="2800" b="1" dirty="0"/>
          </a:p>
          <a:p>
            <a:pPr lvl="0" algn="just"/>
            <a:r>
              <a:rPr lang="tr-TR" sz="2800" b="1" dirty="0"/>
              <a:t>Örnek:</a:t>
            </a:r>
            <a:endParaRPr lang="tr-TR" sz="2800" dirty="0"/>
          </a:p>
          <a:p>
            <a:pPr lvl="1" algn="just"/>
            <a:r>
              <a:rPr lang="tr-TR" dirty="0"/>
              <a:t>Çocuk ve genç oyuncular için oyun süresi 5–10 dakika kısa setler şeklinde uygulanabilir.</a:t>
            </a:r>
          </a:p>
          <a:p>
            <a:pPr lvl="1" algn="just"/>
            <a:r>
              <a:rPr lang="tr-TR" dirty="0"/>
              <a:t>Yetişkin ve deneyimli oyuncular için 10–15 dakikalık setlerle süre artırılabilir.</a:t>
            </a:r>
          </a:p>
          <a:p>
            <a:endParaRPr lang="tr-TR" sz="2800" dirty="0"/>
          </a:p>
        </p:txBody>
      </p:sp>
    </p:spTree>
    <p:extLst>
      <p:ext uri="{BB962C8B-B14F-4D97-AF65-F5344CB8AC3E}">
        <p14:creationId xmlns:p14="http://schemas.microsoft.com/office/powerpoint/2010/main" val="40518017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C33E4-F3A3-3458-6F99-5BE015C4E19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F719DE1-3513-DB12-9B31-255143D2A492}"/>
              </a:ext>
            </a:extLst>
          </p:cNvPr>
          <p:cNvSpPr>
            <a:spLocks noGrp="1"/>
          </p:cNvSpPr>
          <p:nvPr>
            <p:ph type="title"/>
          </p:nvPr>
        </p:nvSpPr>
        <p:spPr>
          <a:xfrm>
            <a:off x="323528" y="416445"/>
            <a:ext cx="6991312" cy="531813"/>
          </a:xfrm>
        </p:spPr>
        <p:txBody>
          <a:bodyPr/>
          <a:lstStyle/>
          <a:p>
            <a:r>
              <a:rPr lang="tr-TR" sz="2800" b="1" dirty="0">
                <a:solidFill>
                  <a:srgbClr val="FF0000"/>
                </a:solidFill>
              </a:rPr>
              <a:t>Rol ve Görevlerin Değiştirilmesi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EDDB038B-500F-6C75-F02A-C50C1DB5E32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CD595C1-3DDD-8766-5AFD-EC69C72E1B46}"/>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84FF4EA-A309-FD29-3C79-4932113092EF}"/>
              </a:ext>
            </a:extLst>
          </p:cNvPr>
          <p:cNvSpPr>
            <a:spLocks noGrp="1"/>
          </p:cNvSpPr>
          <p:nvPr>
            <p:ph sz="quarter" idx="1"/>
          </p:nvPr>
        </p:nvSpPr>
        <p:spPr>
          <a:xfrm>
            <a:off x="179512" y="1556792"/>
            <a:ext cx="8064896" cy="3960440"/>
          </a:xfrm>
        </p:spPr>
        <p:txBody>
          <a:bodyPr/>
          <a:lstStyle/>
          <a:p>
            <a:pPr lvl="0" algn="just"/>
            <a:r>
              <a:rPr lang="tr-TR" sz="2800" dirty="0"/>
              <a:t>Oyuncuların farklı roller üstlenmesi sağlanarak takım çalışması ve beceri çeşitliliği artırılır.</a:t>
            </a:r>
          </a:p>
          <a:p>
            <a:pPr lvl="0" algn="just"/>
            <a:endParaRPr lang="tr-TR" sz="2800" b="1" dirty="0"/>
          </a:p>
          <a:p>
            <a:pPr lvl="0" algn="just"/>
            <a:r>
              <a:rPr lang="tr-TR" sz="2800" b="1" dirty="0"/>
              <a:t>Örnek:</a:t>
            </a:r>
            <a:endParaRPr lang="tr-TR" sz="2800" dirty="0"/>
          </a:p>
          <a:p>
            <a:pPr lvl="1" algn="just"/>
            <a:r>
              <a:rPr lang="tr-TR" dirty="0"/>
              <a:t>Her oyuncu sırayla hem pas atan hem savunma yapan roller üstlenir.</a:t>
            </a:r>
          </a:p>
          <a:p>
            <a:pPr algn="just"/>
            <a:r>
              <a:rPr lang="tr-TR" sz="2800" dirty="0"/>
              <a:t>“Hedefe servis” oyununda her oyuncu hem servis atar hem topu karşılar.</a:t>
            </a:r>
            <a:endParaRPr lang="tr-TR" sz="6000" dirty="0"/>
          </a:p>
        </p:txBody>
      </p:sp>
    </p:spTree>
    <p:extLst>
      <p:ext uri="{BB962C8B-B14F-4D97-AF65-F5344CB8AC3E}">
        <p14:creationId xmlns:p14="http://schemas.microsoft.com/office/powerpoint/2010/main" val="23118924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4B993-3AE9-8265-DEA2-C2F78C4D3B6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FAD9AA2-394C-BEC4-A543-BEFA037321C3}"/>
              </a:ext>
            </a:extLst>
          </p:cNvPr>
          <p:cNvSpPr>
            <a:spLocks noGrp="1"/>
          </p:cNvSpPr>
          <p:nvPr>
            <p:ph type="title"/>
          </p:nvPr>
        </p:nvSpPr>
        <p:spPr>
          <a:xfrm>
            <a:off x="323528" y="416445"/>
            <a:ext cx="6991312" cy="531813"/>
          </a:xfrm>
        </p:spPr>
        <p:txBody>
          <a:bodyPr/>
          <a:lstStyle/>
          <a:p>
            <a:r>
              <a:rPr lang="tr-TR" sz="2800" b="1" dirty="0">
                <a:solidFill>
                  <a:srgbClr val="FF0000"/>
                </a:solidFill>
              </a:rPr>
              <a:t>Eşli ve Grup Çalışması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A93B10C-7485-D4AE-513C-24F4CEF5A06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FF42429-7262-AB36-D621-080C48B1C4C5}"/>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28B743D-3867-D4F7-69D5-8140743A3440}"/>
              </a:ext>
            </a:extLst>
          </p:cNvPr>
          <p:cNvSpPr>
            <a:spLocks noGrp="1"/>
          </p:cNvSpPr>
          <p:nvPr>
            <p:ph sz="quarter" idx="1"/>
          </p:nvPr>
        </p:nvSpPr>
        <p:spPr>
          <a:xfrm>
            <a:off x="179512" y="1412776"/>
            <a:ext cx="8064896" cy="4752528"/>
          </a:xfrm>
        </p:spPr>
        <p:txBody>
          <a:bodyPr/>
          <a:lstStyle/>
          <a:p>
            <a:pPr lvl="0" algn="just"/>
            <a:r>
              <a:rPr lang="tr-TR" sz="2800" dirty="0"/>
              <a:t>Oyuncuların iş birliği yapmasını ve sosyal etkileşimi geliştirmesini sağlamak için grup temelli oyunlar tercih edilmelidir.</a:t>
            </a:r>
          </a:p>
          <a:p>
            <a:pPr lvl="0" algn="just"/>
            <a:endParaRPr lang="tr-TR" sz="2800" b="1" dirty="0"/>
          </a:p>
          <a:p>
            <a:pPr lvl="0" algn="just"/>
            <a:r>
              <a:rPr lang="tr-TR" sz="2800" b="1" dirty="0"/>
              <a:t>Örnekler:</a:t>
            </a:r>
            <a:endParaRPr lang="tr-TR" sz="2800" dirty="0"/>
          </a:p>
          <a:p>
            <a:pPr lvl="1" algn="just"/>
            <a:r>
              <a:rPr lang="tr-TR" dirty="0"/>
              <a:t>“Zincir Pas” oyunu: Oyuncular topu birbirine </a:t>
            </a:r>
            <a:r>
              <a:rPr lang="tr-TR" dirty="0" err="1"/>
              <a:t>paslayarak</a:t>
            </a:r>
            <a:r>
              <a:rPr lang="tr-TR" dirty="0"/>
              <a:t> zinciri bozmadan tamamlamaya çalışır.</a:t>
            </a:r>
          </a:p>
          <a:p>
            <a:pPr algn="just"/>
            <a:r>
              <a:rPr lang="tr-TR" sz="2800" dirty="0"/>
              <a:t>“Takım Hedef Oyunu”: Takımın birlikte hedefe topu ulaştırması gerekmektedir.</a:t>
            </a:r>
            <a:endParaRPr lang="tr-TR" sz="6000" dirty="0"/>
          </a:p>
        </p:txBody>
      </p:sp>
    </p:spTree>
    <p:extLst>
      <p:ext uri="{BB962C8B-B14F-4D97-AF65-F5344CB8AC3E}">
        <p14:creationId xmlns:p14="http://schemas.microsoft.com/office/powerpoint/2010/main" val="21598794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5FABE-5C3B-9C75-345C-BCA35CE5894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F5C51EA-DD5C-CAD7-80BB-3392BE07A1FB}"/>
              </a:ext>
            </a:extLst>
          </p:cNvPr>
          <p:cNvSpPr>
            <a:spLocks noGrp="1"/>
          </p:cNvSpPr>
          <p:nvPr>
            <p:ph type="title"/>
          </p:nvPr>
        </p:nvSpPr>
        <p:spPr>
          <a:xfrm>
            <a:off x="323528" y="416445"/>
            <a:ext cx="6991312" cy="531813"/>
          </a:xfrm>
        </p:spPr>
        <p:txBody>
          <a:bodyPr/>
          <a:lstStyle/>
          <a:p>
            <a:r>
              <a:rPr lang="tr-TR" sz="2800" b="1" dirty="0">
                <a:solidFill>
                  <a:srgbClr val="FF0000"/>
                </a:solidFill>
              </a:rPr>
              <a:t>Güvenlik İlkesi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4C7AF27-CA39-1BB3-A183-C06E1DE76CE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A4BC536-CE0D-718D-5279-039E8A0E2296}"/>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AB061723-0C80-1ED2-53BA-AFCD596A82D7}"/>
              </a:ext>
            </a:extLst>
          </p:cNvPr>
          <p:cNvSpPr>
            <a:spLocks noGrp="1"/>
          </p:cNvSpPr>
          <p:nvPr>
            <p:ph sz="quarter" idx="1"/>
          </p:nvPr>
        </p:nvSpPr>
        <p:spPr>
          <a:xfrm>
            <a:off x="179512" y="1556792"/>
            <a:ext cx="8064896" cy="3960440"/>
          </a:xfrm>
        </p:spPr>
        <p:txBody>
          <a:bodyPr/>
          <a:lstStyle/>
          <a:p>
            <a:pPr lvl="0" algn="just"/>
            <a:r>
              <a:rPr lang="tr-TR" sz="2800" dirty="0"/>
              <a:t>Oyuncuların fiziksel durumuna uygun oyunlar seçilmeli ve güvenlik önlemleri alınmalıdır.</a:t>
            </a:r>
          </a:p>
          <a:p>
            <a:pPr lvl="0" algn="just"/>
            <a:endParaRPr lang="tr-TR" sz="2800" b="1" dirty="0"/>
          </a:p>
          <a:p>
            <a:pPr lvl="0" algn="just"/>
            <a:r>
              <a:rPr lang="tr-TR" sz="2800" b="1" dirty="0"/>
              <a:t>Örnek:</a:t>
            </a:r>
            <a:endParaRPr lang="tr-TR" sz="2800" dirty="0"/>
          </a:p>
          <a:p>
            <a:pPr lvl="1" algn="just"/>
            <a:r>
              <a:rPr lang="tr-TR" dirty="0"/>
              <a:t>Sert toplar yerine hafif toplar kullanılmalı.</a:t>
            </a:r>
          </a:p>
          <a:p>
            <a:pPr algn="just"/>
            <a:r>
              <a:rPr lang="tr-TR" sz="2800" dirty="0"/>
              <a:t>Sahanın zemini kaymaz ve pürüzsüz olmalıdır.</a:t>
            </a:r>
            <a:endParaRPr lang="tr-TR" sz="6000" dirty="0"/>
          </a:p>
        </p:txBody>
      </p:sp>
    </p:spTree>
    <p:extLst>
      <p:ext uri="{BB962C8B-B14F-4D97-AF65-F5344CB8AC3E}">
        <p14:creationId xmlns:p14="http://schemas.microsoft.com/office/powerpoint/2010/main" val="4235782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ED167-7CF4-3F21-0E81-F01EDC5AED0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7FEABE75-103C-D86B-4EC5-BD7F37171B86}"/>
              </a:ext>
            </a:extLst>
          </p:cNvPr>
          <p:cNvSpPr>
            <a:spLocks noGrp="1"/>
          </p:cNvSpPr>
          <p:nvPr>
            <p:ph type="title"/>
          </p:nvPr>
        </p:nvSpPr>
        <p:spPr>
          <a:xfrm>
            <a:off x="323528" y="416445"/>
            <a:ext cx="6991312" cy="531813"/>
          </a:xfrm>
        </p:spPr>
        <p:txBody>
          <a:bodyPr/>
          <a:lstStyle/>
          <a:p>
            <a:r>
              <a:rPr lang="tr-TR" sz="2800" b="1" dirty="0">
                <a:solidFill>
                  <a:srgbClr val="FF0000"/>
                </a:solidFill>
              </a:rPr>
              <a:t>Aşamalılık İlkesi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76E42DC-EEBC-BD9F-A743-8A102B148F1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1315116-7EAC-C4CB-D3E0-D61429839416}"/>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499B0C9-88EE-699C-57A6-DEDC8BC8A579}"/>
              </a:ext>
            </a:extLst>
          </p:cNvPr>
          <p:cNvSpPr>
            <a:spLocks noGrp="1"/>
          </p:cNvSpPr>
          <p:nvPr>
            <p:ph sz="quarter" idx="1"/>
          </p:nvPr>
        </p:nvSpPr>
        <p:spPr>
          <a:xfrm>
            <a:off x="179512" y="1556792"/>
            <a:ext cx="8064896" cy="3960440"/>
          </a:xfrm>
        </p:spPr>
        <p:txBody>
          <a:bodyPr/>
          <a:lstStyle/>
          <a:p>
            <a:pPr lvl="0" algn="just"/>
            <a:r>
              <a:rPr lang="tr-TR" sz="2800" dirty="0"/>
              <a:t>Oyuncuların beceri seviyelerine göre oyunlar basitten karmaşığa doğru uygulanmalıdır.</a:t>
            </a:r>
          </a:p>
          <a:p>
            <a:pPr lvl="0" algn="just"/>
            <a:endParaRPr lang="tr-TR" sz="2800" b="1" dirty="0"/>
          </a:p>
          <a:p>
            <a:pPr lvl="0" algn="just"/>
            <a:r>
              <a:rPr lang="tr-TR" sz="2800" b="1" dirty="0"/>
              <a:t>Örnek:</a:t>
            </a:r>
            <a:endParaRPr lang="tr-TR" sz="2800" dirty="0"/>
          </a:p>
          <a:p>
            <a:pPr lvl="1" algn="just"/>
            <a:r>
              <a:rPr lang="tr-TR" dirty="0"/>
              <a:t>Önce hedefe pas atma,</a:t>
            </a:r>
          </a:p>
          <a:p>
            <a:pPr lvl="1" algn="just"/>
            <a:r>
              <a:rPr lang="tr-TR" dirty="0"/>
              <a:t>Sonra mini setler şeklinde kısa oyunlar,</a:t>
            </a:r>
          </a:p>
          <a:p>
            <a:pPr algn="just"/>
            <a:r>
              <a:rPr lang="tr-TR" sz="2800" dirty="0"/>
              <a:t>En sonunda tam takım müsabakaları.</a:t>
            </a:r>
            <a:endParaRPr lang="tr-TR" sz="6000" dirty="0"/>
          </a:p>
        </p:txBody>
      </p:sp>
    </p:spTree>
    <p:extLst>
      <p:ext uri="{BB962C8B-B14F-4D97-AF65-F5344CB8AC3E}">
        <p14:creationId xmlns:p14="http://schemas.microsoft.com/office/powerpoint/2010/main" val="3843736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87021-45E3-1926-7D7F-F226EA06F0C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96B137D-6731-E121-4253-235BE6793575}"/>
              </a:ext>
            </a:extLst>
          </p:cNvPr>
          <p:cNvSpPr>
            <a:spLocks noGrp="1"/>
          </p:cNvSpPr>
          <p:nvPr>
            <p:ph type="title"/>
          </p:nvPr>
        </p:nvSpPr>
        <p:spPr>
          <a:xfrm>
            <a:off x="323528" y="416445"/>
            <a:ext cx="6991312" cy="531813"/>
          </a:xfrm>
        </p:spPr>
        <p:txBody>
          <a:bodyPr/>
          <a:lstStyle/>
          <a:p>
            <a:r>
              <a:rPr lang="tr-TR" sz="2800" b="1" dirty="0">
                <a:solidFill>
                  <a:srgbClr val="FF0000"/>
                </a:solidFill>
              </a:rPr>
              <a:t>Eğlence ve Motivasyon Unsuru</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300CFFE-A2EC-745B-B14B-68484D6E226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9F8F3AC3-15D1-8E70-07D5-014E6AAB48D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8D8A66C1-5E2E-8469-1D37-0E86627671C0}"/>
              </a:ext>
            </a:extLst>
          </p:cNvPr>
          <p:cNvSpPr>
            <a:spLocks noGrp="1"/>
          </p:cNvSpPr>
          <p:nvPr>
            <p:ph sz="quarter" idx="1"/>
          </p:nvPr>
        </p:nvSpPr>
        <p:spPr>
          <a:xfrm>
            <a:off x="179512" y="1556792"/>
            <a:ext cx="8064896" cy="3960440"/>
          </a:xfrm>
        </p:spPr>
        <p:txBody>
          <a:bodyPr/>
          <a:lstStyle/>
          <a:p>
            <a:pPr lvl="0" algn="just"/>
            <a:r>
              <a:rPr lang="tr-TR" sz="2800" dirty="0"/>
              <a:t>Oyunlar, oyuncuları motive edecek şekilde eğlenceli olmalıdır.</a:t>
            </a:r>
          </a:p>
          <a:p>
            <a:pPr lvl="0" algn="just"/>
            <a:endParaRPr lang="tr-TR" sz="2800" b="1" dirty="0"/>
          </a:p>
          <a:p>
            <a:pPr lvl="0" algn="just"/>
            <a:r>
              <a:rPr lang="tr-TR" sz="2800" b="1" dirty="0"/>
              <a:t>Örnek:</a:t>
            </a:r>
            <a:endParaRPr lang="tr-TR" sz="2800" dirty="0"/>
          </a:p>
          <a:p>
            <a:pPr lvl="1" algn="just"/>
            <a:r>
              <a:rPr lang="tr-TR" dirty="0"/>
              <a:t>Puan sistemi eklenebilir: Hedefi bulan oyuncular puan kazanır, en çok puanı toplayan kazanır.</a:t>
            </a:r>
          </a:p>
          <a:p>
            <a:pPr algn="just"/>
            <a:r>
              <a:rPr lang="tr-TR" sz="2800" dirty="0"/>
              <a:t>Takım isimleri ve renkli materyaller kullanarak oyun atmosferi eğlenceli hâle getirilebilir.</a:t>
            </a:r>
            <a:endParaRPr lang="tr-TR" sz="6000" dirty="0"/>
          </a:p>
        </p:txBody>
      </p:sp>
    </p:spTree>
    <p:extLst>
      <p:ext uri="{BB962C8B-B14F-4D97-AF65-F5344CB8AC3E}">
        <p14:creationId xmlns:p14="http://schemas.microsoft.com/office/powerpoint/2010/main" val="35108687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78C4E-8D7C-32F3-BA51-A17633803AC8}"/>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EB4CCC70-C8D3-A36D-3208-FDC52E815258}"/>
              </a:ext>
            </a:extLst>
          </p:cNvPr>
          <p:cNvSpPr>
            <a:spLocks noGrp="1"/>
          </p:cNvSpPr>
          <p:nvPr>
            <p:ph type="title"/>
          </p:nvPr>
        </p:nvSpPr>
        <p:spPr>
          <a:xfrm>
            <a:off x="323528" y="416445"/>
            <a:ext cx="6991312" cy="531813"/>
          </a:xfrm>
        </p:spPr>
        <p:txBody>
          <a:bodyPr/>
          <a:lstStyle/>
          <a:p>
            <a:r>
              <a:rPr lang="tr-TR" sz="2800" b="1" dirty="0">
                <a:solidFill>
                  <a:srgbClr val="FF0000"/>
                </a:solidFill>
              </a:rPr>
              <a:t>Örnek Uygulamalar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1462054-8164-A00D-0470-7DD11A16869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151EE05-B0AF-CCC0-94C8-116F72840FE3}"/>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522EAC7-FEAE-A87C-00FC-4A53FC364640}"/>
              </a:ext>
            </a:extLst>
          </p:cNvPr>
          <p:cNvSpPr>
            <a:spLocks noGrp="1"/>
          </p:cNvSpPr>
          <p:nvPr>
            <p:ph sz="quarter" idx="1"/>
          </p:nvPr>
        </p:nvSpPr>
        <p:spPr>
          <a:xfrm>
            <a:off x="179512" y="1340768"/>
            <a:ext cx="8064896" cy="3960440"/>
          </a:xfrm>
        </p:spPr>
        <p:txBody>
          <a:bodyPr/>
          <a:lstStyle/>
          <a:p>
            <a:pPr lvl="0" algn="just"/>
            <a:r>
              <a:rPr lang="tr-TR" sz="2800" b="1" dirty="0"/>
              <a:t>Hedefe Top Atma Oyunu</a:t>
            </a:r>
            <a:endParaRPr lang="tr-TR" sz="2800" dirty="0"/>
          </a:p>
          <a:p>
            <a:pPr lvl="1" algn="just"/>
            <a:r>
              <a:rPr lang="tr-TR" b="1" dirty="0"/>
              <a:t>Amaç: </a:t>
            </a:r>
            <a:r>
              <a:rPr lang="tr-TR" dirty="0"/>
              <a:t>Pas ve manşet becerisini geliştirmek.</a:t>
            </a:r>
          </a:p>
          <a:p>
            <a:pPr lvl="1" algn="just"/>
            <a:r>
              <a:rPr lang="tr-TR" b="1" dirty="0"/>
              <a:t>Uyarlama:</a:t>
            </a:r>
            <a:r>
              <a:rPr lang="tr-TR" dirty="0"/>
              <a:t> Hedefe topu isabet ettirmek yerine, hedef alanına değdirmesi yeterli sayılır.</a:t>
            </a:r>
          </a:p>
          <a:p>
            <a:pPr lvl="0" algn="just"/>
            <a:endParaRPr lang="tr-TR" sz="2800" b="1" dirty="0"/>
          </a:p>
          <a:p>
            <a:pPr lvl="0" algn="just"/>
            <a:r>
              <a:rPr lang="tr-TR" sz="2800" b="1" dirty="0"/>
              <a:t>Zincir Pas Oyunu</a:t>
            </a:r>
            <a:endParaRPr lang="tr-TR" sz="2800" dirty="0"/>
          </a:p>
          <a:p>
            <a:pPr lvl="1" algn="just"/>
            <a:r>
              <a:rPr lang="tr-TR" b="1" dirty="0"/>
              <a:t>Amaç: </a:t>
            </a:r>
            <a:r>
              <a:rPr lang="tr-TR" dirty="0"/>
              <a:t>Takım uyumu ve koordinasyonu geliştirmek.</a:t>
            </a:r>
          </a:p>
          <a:p>
            <a:pPr lvl="1" algn="just"/>
            <a:r>
              <a:rPr lang="tr-TR" b="1" dirty="0"/>
              <a:t>Uyarlama:</a:t>
            </a:r>
            <a:r>
              <a:rPr lang="tr-TR" dirty="0"/>
              <a:t> Oyuncular engel seviyelerine göre sırayla pas vererek zinciri tamamlar.</a:t>
            </a:r>
          </a:p>
          <a:p>
            <a:endParaRPr lang="tr-TR" sz="2800" dirty="0"/>
          </a:p>
        </p:txBody>
      </p:sp>
    </p:spTree>
    <p:extLst>
      <p:ext uri="{BB962C8B-B14F-4D97-AF65-F5344CB8AC3E}">
        <p14:creationId xmlns:p14="http://schemas.microsoft.com/office/powerpoint/2010/main" val="286314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4F0A9-8A88-D438-95D6-B615A084B7C2}"/>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2EBFC9D-6A90-4F63-203C-509EFE2B1E15}"/>
              </a:ext>
            </a:extLst>
          </p:cNvPr>
          <p:cNvSpPr>
            <a:spLocks noGrp="1"/>
          </p:cNvSpPr>
          <p:nvPr>
            <p:ph type="title"/>
          </p:nvPr>
        </p:nvSpPr>
        <p:spPr>
          <a:xfrm>
            <a:off x="323528" y="416445"/>
            <a:ext cx="6991312" cy="531813"/>
          </a:xfrm>
        </p:spPr>
        <p:txBody>
          <a:bodyPr/>
          <a:lstStyle/>
          <a:p>
            <a:r>
              <a:rPr lang="tr-TR" sz="2800" b="1" dirty="0">
                <a:solidFill>
                  <a:srgbClr val="FF0000"/>
                </a:solidFill>
              </a:rPr>
              <a:t>Eğitsel Oyun Kavramı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D9102E5-C421-9918-49A3-C66ABA1ED70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6AFF919-8278-A7EA-04EC-E0EEAAA4D45E}"/>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9B75F7A-AA94-DB4A-06D7-B5ECD7B5FC4B}"/>
              </a:ext>
            </a:extLst>
          </p:cNvPr>
          <p:cNvSpPr>
            <a:spLocks noGrp="1"/>
          </p:cNvSpPr>
          <p:nvPr>
            <p:ph sz="quarter" idx="1"/>
          </p:nvPr>
        </p:nvSpPr>
        <p:spPr>
          <a:xfrm>
            <a:off x="179512" y="1412776"/>
            <a:ext cx="8064896" cy="3960440"/>
          </a:xfrm>
        </p:spPr>
        <p:txBody>
          <a:bodyPr/>
          <a:lstStyle/>
          <a:p>
            <a:pPr algn="just"/>
            <a:r>
              <a:rPr lang="tr-TR" b="1" dirty="0"/>
              <a:t>Tanım:</a:t>
            </a:r>
          </a:p>
          <a:p>
            <a:pPr algn="just">
              <a:lnSpc>
                <a:spcPct val="150000"/>
              </a:lnSpc>
            </a:pPr>
            <a:r>
              <a:rPr lang="tr-TR" dirty="0"/>
              <a:t>Eğitsel oyun, öğrenme hedeflerini eğlence ile birleştiren, yapılandırılmış bir oyun türüdür. Amaç, katılımcının belirli becerileri kazanmasını veya geliştirmesini sağlamaktır. Eğitsel oyunlar, özellikle fiziksel eğitim, motor beceri gelişimi, sosyal beceri kazanımı ve akademik öğrenmede sıkça kullanılır.</a:t>
            </a:r>
          </a:p>
          <a:p>
            <a:endParaRPr lang="tr-TR" sz="2800" dirty="0"/>
          </a:p>
        </p:txBody>
      </p:sp>
    </p:spTree>
    <p:extLst>
      <p:ext uri="{BB962C8B-B14F-4D97-AF65-F5344CB8AC3E}">
        <p14:creationId xmlns:p14="http://schemas.microsoft.com/office/powerpoint/2010/main" val="41521171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DF82C-CE13-C5C8-F323-B1589BE21AA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F2B6CFF-2184-AA2F-D9F7-86CD94978586}"/>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0721D78-73DF-BB67-6634-17DC2132E55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5D2023D-E592-4E8D-12C2-96C4E1E37B77}"/>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8164C46-8564-721E-42F2-817122701FAF}"/>
              </a:ext>
            </a:extLst>
          </p:cNvPr>
          <p:cNvSpPr>
            <a:spLocks noGrp="1"/>
          </p:cNvSpPr>
          <p:nvPr>
            <p:ph sz="quarter" idx="1"/>
          </p:nvPr>
        </p:nvSpPr>
        <p:spPr>
          <a:xfrm>
            <a:off x="179512" y="1556792"/>
            <a:ext cx="8064896" cy="3960440"/>
          </a:xfrm>
        </p:spPr>
        <p:txBody>
          <a:bodyPr/>
          <a:lstStyle/>
          <a:p>
            <a:pPr lvl="0" algn="just"/>
            <a:r>
              <a:rPr lang="tr-TR" sz="2800" b="1" dirty="0"/>
              <a:t>Reaksiyon Oyunu</a:t>
            </a:r>
            <a:endParaRPr lang="tr-TR" sz="2800" dirty="0"/>
          </a:p>
          <a:p>
            <a:pPr lvl="1" algn="just"/>
            <a:r>
              <a:rPr lang="tr-TR" b="1" dirty="0"/>
              <a:t>Amaç:</a:t>
            </a:r>
            <a:r>
              <a:rPr lang="tr-TR" dirty="0"/>
              <a:t> Refleks ve hızlı karar verme becerilerini geliştirmek.</a:t>
            </a:r>
          </a:p>
          <a:p>
            <a:pPr lvl="1" algn="just"/>
            <a:r>
              <a:rPr lang="tr-TR" b="1" dirty="0"/>
              <a:t>Uyarlama:</a:t>
            </a:r>
            <a:r>
              <a:rPr lang="tr-TR" dirty="0"/>
              <a:t> Komutlar yavaş başlatılır, süre ve hız oyuncuların seviyesine göre artırılır.</a:t>
            </a:r>
          </a:p>
          <a:p>
            <a:pPr lvl="0" algn="just"/>
            <a:r>
              <a:rPr lang="tr-TR" sz="2800" b="1" dirty="0"/>
              <a:t>Mini Müsabaka</a:t>
            </a:r>
            <a:endParaRPr lang="tr-TR" sz="2800" dirty="0"/>
          </a:p>
          <a:p>
            <a:pPr lvl="1" algn="just"/>
            <a:r>
              <a:rPr lang="tr-TR" b="1" dirty="0"/>
              <a:t>Amaç: </a:t>
            </a:r>
            <a:r>
              <a:rPr lang="tr-TR" dirty="0"/>
              <a:t>Takım stratejisi ve oyun deneyimi kazandırmak.</a:t>
            </a:r>
          </a:p>
          <a:p>
            <a:pPr lvl="1" algn="just"/>
            <a:r>
              <a:rPr lang="tr-TR" b="1" dirty="0"/>
              <a:t>Uyarlama:</a:t>
            </a:r>
            <a:r>
              <a:rPr lang="tr-TR" dirty="0"/>
              <a:t> Setler kısa tutulur, kurallar engel seviyesine göre sadeleştirilir.</a:t>
            </a:r>
          </a:p>
        </p:txBody>
      </p:sp>
    </p:spTree>
    <p:extLst>
      <p:ext uri="{BB962C8B-B14F-4D97-AF65-F5344CB8AC3E}">
        <p14:creationId xmlns:p14="http://schemas.microsoft.com/office/powerpoint/2010/main" val="11388589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CE7B1-935D-FA74-143E-768653FA0B9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D06EECD-D47A-F5DD-AEC1-07520A1AE1A3}"/>
              </a:ext>
            </a:extLst>
          </p:cNvPr>
          <p:cNvSpPr>
            <a:spLocks noGrp="1"/>
          </p:cNvSpPr>
          <p:nvPr>
            <p:ph type="title"/>
          </p:nvPr>
        </p:nvSpPr>
        <p:spPr>
          <a:xfrm>
            <a:off x="323528" y="416445"/>
            <a:ext cx="6991312" cy="531813"/>
          </a:xfrm>
        </p:spPr>
        <p:txBody>
          <a:bodyPr/>
          <a:lstStyle/>
          <a:p>
            <a:r>
              <a:rPr lang="tr-TR" sz="2800" b="1" dirty="0">
                <a:solidFill>
                  <a:srgbClr val="FF0000"/>
                </a:solidFill>
              </a:rPr>
              <a:t>Temel Hareket Becerileri ve Önemi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7256D4C-794F-5FD0-E0D3-CD58FF6E5A2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437B821-FD30-3042-D250-FF97AE7CBAFB}"/>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B01F4E2-74DB-A90A-EFF2-D8075362D7C9}"/>
              </a:ext>
            </a:extLst>
          </p:cNvPr>
          <p:cNvSpPr>
            <a:spLocks noGrp="1"/>
          </p:cNvSpPr>
          <p:nvPr>
            <p:ph sz="quarter" idx="1"/>
          </p:nvPr>
        </p:nvSpPr>
        <p:spPr>
          <a:xfrm>
            <a:off x="179512" y="1556792"/>
            <a:ext cx="8064896" cy="3960440"/>
          </a:xfrm>
        </p:spPr>
        <p:txBody>
          <a:bodyPr/>
          <a:lstStyle/>
          <a:p>
            <a:pPr algn="just">
              <a:lnSpc>
                <a:spcPct val="150000"/>
              </a:lnSpc>
            </a:pPr>
            <a:r>
              <a:rPr lang="tr-TR" b="1" dirty="0"/>
              <a:t>Tanım</a:t>
            </a:r>
          </a:p>
          <a:p>
            <a:pPr algn="just">
              <a:lnSpc>
                <a:spcPct val="150000"/>
              </a:lnSpc>
            </a:pPr>
            <a:r>
              <a:rPr lang="tr-TR" dirty="0"/>
              <a:t>Temel hareket becerileri, bireyin günlük ve sportif aktivitelerde kullandığı motor hareketlerin temel yapı taşlarıdır. Oturarak voleybolda bu beceriler, oyuncuların performansını doğrudan etkiler.</a:t>
            </a:r>
          </a:p>
          <a:p>
            <a:endParaRPr lang="tr-TR" sz="2800" dirty="0"/>
          </a:p>
        </p:txBody>
      </p:sp>
    </p:spTree>
    <p:extLst>
      <p:ext uri="{BB962C8B-B14F-4D97-AF65-F5344CB8AC3E}">
        <p14:creationId xmlns:p14="http://schemas.microsoft.com/office/powerpoint/2010/main" val="7280011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5A24D-60E5-CF87-3BD2-9D7FBF092CC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0B21477-4F79-B8F5-7821-295989D70E9C}"/>
              </a:ext>
            </a:extLst>
          </p:cNvPr>
          <p:cNvSpPr>
            <a:spLocks noGrp="1"/>
          </p:cNvSpPr>
          <p:nvPr>
            <p:ph type="title"/>
          </p:nvPr>
        </p:nvSpPr>
        <p:spPr>
          <a:xfrm>
            <a:off x="323528" y="416445"/>
            <a:ext cx="6991312" cy="531813"/>
          </a:xfrm>
        </p:spPr>
        <p:txBody>
          <a:bodyPr/>
          <a:lstStyle/>
          <a:p>
            <a:r>
              <a:rPr lang="tr-TR" sz="2800" b="1" dirty="0">
                <a:solidFill>
                  <a:srgbClr val="FF0000"/>
                </a:solidFill>
              </a:rPr>
              <a:t>Başlıca Temel Hareket Becerileri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C7ADCCD-427A-914D-3CBF-697068DC206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AD154E8-2EB8-C82F-E188-9E5851C397BC}"/>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423D715-37CF-99F7-8041-B027C5DF32D1}"/>
              </a:ext>
            </a:extLst>
          </p:cNvPr>
          <p:cNvSpPr>
            <a:spLocks noGrp="1"/>
          </p:cNvSpPr>
          <p:nvPr>
            <p:ph sz="quarter" idx="1"/>
          </p:nvPr>
        </p:nvSpPr>
        <p:spPr>
          <a:xfrm>
            <a:off x="179512" y="1124744"/>
            <a:ext cx="8064896" cy="4680520"/>
          </a:xfrm>
        </p:spPr>
        <p:txBody>
          <a:bodyPr/>
          <a:lstStyle/>
          <a:p>
            <a:pPr lvl="0"/>
            <a:r>
              <a:rPr lang="tr-TR" b="1" dirty="0"/>
              <a:t>Pas ve Manşet Atma:</a:t>
            </a:r>
            <a:r>
              <a:rPr lang="tr-TR" dirty="0"/>
              <a:t> Topu doğru şekilde yönlendirme ve kontrol etme.</a:t>
            </a:r>
          </a:p>
          <a:p>
            <a:pPr lvl="0"/>
            <a:r>
              <a:rPr lang="tr-TR" b="1" dirty="0"/>
              <a:t>Topu Yakalama:</a:t>
            </a:r>
            <a:r>
              <a:rPr lang="tr-TR" dirty="0"/>
              <a:t> Refleks ve el-göz koordinasyonunu geliştirme.</a:t>
            </a:r>
          </a:p>
          <a:p>
            <a:pPr lvl="0"/>
            <a:r>
              <a:rPr lang="tr-TR" b="1" dirty="0"/>
              <a:t>Hareket ve Yön Değiştirme:</a:t>
            </a:r>
            <a:r>
              <a:rPr lang="tr-TR" dirty="0"/>
              <a:t> Oturarak pozisyonda hızlı yön değiştirme becerisi.</a:t>
            </a:r>
          </a:p>
          <a:p>
            <a:pPr lvl="0"/>
            <a:r>
              <a:rPr lang="tr-TR" b="1" dirty="0"/>
              <a:t>Fırlatma ve Vurma:</a:t>
            </a:r>
            <a:r>
              <a:rPr lang="tr-TR" dirty="0"/>
              <a:t> Smaç ve servis sırasında gerekli kuvvet ve kontrolün sağlanması.</a:t>
            </a:r>
          </a:p>
          <a:p>
            <a:endParaRPr lang="tr-TR" b="1" dirty="0"/>
          </a:p>
          <a:p>
            <a:r>
              <a:rPr lang="tr-TR" b="1" dirty="0"/>
              <a:t>Örnek:</a:t>
            </a:r>
            <a:r>
              <a:rPr lang="tr-TR" dirty="0"/>
              <a:t> Oyuncuların manşet veya pas yaparken topu hedefe isabet ettirme çalışmaları temel hareket becerilerini geliştirir.</a:t>
            </a:r>
            <a:endParaRPr lang="tr-TR" sz="2800" dirty="0"/>
          </a:p>
        </p:txBody>
      </p:sp>
    </p:spTree>
    <p:extLst>
      <p:ext uri="{BB962C8B-B14F-4D97-AF65-F5344CB8AC3E}">
        <p14:creationId xmlns:p14="http://schemas.microsoft.com/office/powerpoint/2010/main" val="27105468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5232F-DC04-2EEF-DC52-D1338D66ACD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56197CED-9CC2-E86D-8A70-DA91A6BD7542}"/>
              </a:ext>
            </a:extLst>
          </p:cNvPr>
          <p:cNvSpPr>
            <a:spLocks noGrp="1"/>
          </p:cNvSpPr>
          <p:nvPr>
            <p:ph type="title"/>
          </p:nvPr>
        </p:nvSpPr>
        <p:spPr>
          <a:xfrm>
            <a:off x="323528" y="416445"/>
            <a:ext cx="6991312" cy="531813"/>
          </a:xfrm>
        </p:spPr>
        <p:txBody>
          <a:bodyPr/>
          <a:lstStyle/>
          <a:p>
            <a:r>
              <a:rPr lang="tr-TR" sz="2800" b="1" dirty="0">
                <a:solidFill>
                  <a:srgbClr val="FF0000"/>
                </a:solidFill>
              </a:rPr>
              <a:t>Koordinatif Yetiler ve Önemi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127AE35-AA6C-4AE0-CD7B-5101405DDC6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B54227E-B436-8AB6-94EF-4AB9FFA4877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64DEFC8E-5489-4A09-20EA-98579560D295}"/>
              </a:ext>
            </a:extLst>
          </p:cNvPr>
          <p:cNvSpPr>
            <a:spLocks noGrp="1"/>
          </p:cNvSpPr>
          <p:nvPr>
            <p:ph sz="quarter" idx="1"/>
          </p:nvPr>
        </p:nvSpPr>
        <p:spPr>
          <a:xfrm>
            <a:off x="179512" y="1556792"/>
            <a:ext cx="8064896" cy="3960440"/>
          </a:xfrm>
        </p:spPr>
        <p:txBody>
          <a:bodyPr/>
          <a:lstStyle/>
          <a:p>
            <a:pPr algn="just">
              <a:lnSpc>
                <a:spcPct val="150000"/>
              </a:lnSpc>
            </a:pPr>
            <a:r>
              <a:rPr lang="tr-TR" b="1" dirty="0"/>
              <a:t>Tanım:</a:t>
            </a:r>
          </a:p>
          <a:p>
            <a:pPr algn="just">
              <a:lnSpc>
                <a:spcPct val="150000"/>
              </a:lnSpc>
            </a:pPr>
            <a:r>
              <a:rPr lang="tr-TR" dirty="0"/>
              <a:t>Koordinatif yetiler, farklı kas gruplarının ve duyuların eşgüdümlü çalışmasını sağlayan becerilerdir. Oturarak voleybolda, topa doğru zamanda tepki vermek ve takım oyunu içinde doğru hareket etmek için önemlidir.</a:t>
            </a:r>
          </a:p>
          <a:p>
            <a:endParaRPr lang="tr-TR" sz="2800" dirty="0"/>
          </a:p>
        </p:txBody>
      </p:sp>
    </p:spTree>
    <p:extLst>
      <p:ext uri="{BB962C8B-B14F-4D97-AF65-F5344CB8AC3E}">
        <p14:creationId xmlns:p14="http://schemas.microsoft.com/office/powerpoint/2010/main" val="31082786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CBA67-E3A7-ACD4-531A-FF03AAE3D40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8601DD9-6ABD-B013-4CA6-8860A02F96C6}"/>
              </a:ext>
            </a:extLst>
          </p:cNvPr>
          <p:cNvSpPr>
            <a:spLocks noGrp="1"/>
          </p:cNvSpPr>
          <p:nvPr>
            <p:ph type="title"/>
          </p:nvPr>
        </p:nvSpPr>
        <p:spPr>
          <a:xfrm>
            <a:off x="323528" y="332656"/>
            <a:ext cx="6991312" cy="531813"/>
          </a:xfrm>
        </p:spPr>
        <p:txBody>
          <a:bodyPr/>
          <a:lstStyle/>
          <a:p>
            <a:r>
              <a:rPr lang="tr-TR" sz="2800" b="1" dirty="0">
                <a:solidFill>
                  <a:srgbClr val="FF0000"/>
                </a:solidFill>
              </a:rPr>
              <a:t>Başlıca Koordinatif Yetiler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F2FB615D-BE01-F4FA-E5C4-9A0E0D0008E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328DFA7-B699-FFFE-13BB-942C249BA8FA}"/>
              </a:ext>
            </a:extLst>
          </p:cNvPr>
          <p:cNvSpPr/>
          <p:nvPr/>
        </p:nvSpPr>
        <p:spPr>
          <a:xfrm>
            <a:off x="8552309"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C932E6D-EBBC-6F02-78D0-89AB063800FC}"/>
              </a:ext>
            </a:extLst>
          </p:cNvPr>
          <p:cNvSpPr>
            <a:spLocks noGrp="1"/>
          </p:cNvSpPr>
          <p:nvPr>
            <p:ph sz="quarter" idx="1"/>
          </p:nvPr>
        </p:nvSpPr>
        <p:spPr>
          <a:xfrm>
            <a:off x="179512" y="1052735"/>
            <a:ext cx="8208912" cy="5633815"/>
          </a:xfrm>
        </p:spPr>
        <p:txBody>
          <a:bodyPr/>
          <a:lstStyle/>
          <a:p>
            <a:pPr lvl="0" algn="just">
              <a:lnSpc>
                <a:spcPct val="150000"/>
              </a:lnSpc>
            </a:pPr>
            <a:r>
              <a:rPr lang="tr-TR" b="1" dirty="0"/>
              <a:t>Denge:</a:t>
            </a:r>
            <a:r>
              <a:rPr lang="tr-TR" dirty="0"/>
              <a:t> Oturarak sabit veya hareket hâlinde dengeyi koruma.</a:t>
            </a:r>
          </a:p>
          <a:p>
            <a:pPr lvl="0" algn="just">
              <a:lnSpc>
                <a:spcPct val="150000"/>
              </a:lnSpc>
            </a:pPr>
            <a:r>
              <a:rPr lang="tr-TR" b="1" dirty="0"/>
              <a:t>El-Göz Koordinasyonu:</a:t>
            </a:r>
            <a:r>
              <a:rPr lang="tr-TR" dirty="0"/>
              <a:t> Topu yakalama, pas ve smaçlarda doğruluk.</a:t>
            </a:r>
          </a:p>
          <a:p>
            <a:pPr lvl="0" algn="just">
              <a:lnSpc>
                <a:spcPct val="150000"/>
              </a:lnSpc>
            </a:pPr>
            <a:r>
              <a:rPr lang="tr-TR" b="1" dirty="0"/>
              <a:t>Ritim ve Zamanlama:</a:t>
            </a:r>
            <a:r>
              <a:rPr lang="tr-TR" dirty="0"/>
              <a:t> Hareketlerin doğru zamanlamayla yapılması.</a:t>
            </a:r>
          </a:p>
          <a:p>
            <a:pPr lvl="0" algn="just">
              <a:lnSpc>
                <a:spcPct val="150000"/>
              </a:lnSpc>
            </a:pPr>
            <a:r>
              <a:rPr lang="tr-TR" b="1" dirty="0"/>
              <a:t>Reaksiyon ve Tepki Süresi:</a:t>
            </a:r>
            <a:r>
              <a:rPr lang="tr-TR" dirty="0"/>
              <a:t> Topun yönüne hızlı tepki verebilme.</a:t>
            </a:r>
          </a:p>
          <a:p>
            <a:pPr lvl="0" algn="just">
              <a:lnSpc>
                <a:spcPct val="150000"/>
              </a:lnSpc>
            </a:pPr>
            <a:r>
              <a:rPr lang="tr-TR" b="1" dirty="0"/>
              <a:t>Algı ve Uzamsal Farkındalık:</a:t>
            </a:r>
            <a:r>
              <a:rPr lang="tr-TR" dirty="0"/>
              <a:t> Sahadaki diğer oyuncular ve top konumunu doğru algılama.</a:t>
            </a:r>
          </a:p>
          <a:p>
            <a:endParaRPr lang="tr-TR" sz="2800" dirty="0"/>
          </a:p>
        </p:txBody>
      </p:sp>
    </p:spTree>
    <p:extLst>
      <p:ext uri="{BB962C8B-B14F-4D97-AF65-F5344CB8AC3E}">
        <p14:creationId xmlns:p14="http://schemas.microsoft.com/office/powerpoint/2010/main" val="27379692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AEB5F-37D7-8357-DBDE-6C4CCD72357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EA77D41-B5AB-538E-899C-3F7D767B43F8}"/>
              </a:ext>
            </a:extLst>
          </p:cNvPr>
          <p:cNvSpPr>
            <a:spLocks noGrp="1"/>
          </p:cNvSpPr>
          <p:nvPr>
            <p:ph type="title"/>
          </p:nvPr>
        </p:nvSpPr>
        <p:spPr>
          <a:xfrm>
            <a:off x="179512" y="416445"/>
            <a:ext cx="7792848" cy="531813"/>
          </a:xfrm>
        </p:spPr>
        <p:txBody>
          <a:bodyPr/>
          <a:lstStyle/>
          <a:p>
            <a:r>
              <a:rPr lang="tr-TR" sz="2200" b="1" dirty="0">
                <a:solidFill>
                  <a:srgbClr val="FF0000"/>
                </a:solidFill>
              </a:rPr>
              <a:t>Temel Hareket ve Koordinatif Becerileri Destekleyen Oyunlar</a:t>
            </a:r>
            <a:endParaRPr lang="tr-TR" altLang="tr-TR" sz="2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5DF59D2-0FA8-076D-44F3-F524B1386BF0}"/>
              </a:ext>
            </a:extLst>
          </p:cNvPr>
          <p:cNvPicPr>
            <a:picLocks noChangeAspect="1"/>
          </p:cNvPicPr>
          <p:nvPr/>
        </p:nvPicPr>
        <p:blipFill>
          <a:blip r:embed="rId2"/>
          <a:srcRect/>
          <a:stretch>
            <a:fillRect/>
          </a:stretch>
        </p:blipFill>
        <p:spPr bwMode="auto">
          <a:xfrm>
            <a:off x="7972360"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3784119-7A10-E1B1-DA9D-EEAF513E7112}"/>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09AF6B5-3023-9CEC-B216-16AAB7369528}"/>
              </a:ext>
            </a:extLst>
          </p:cNvPr>
          <p:cNvSpPr>
            <a:spLocks noGrp="1"/>
          </p:cNvSpPr>
          <p:nvPr>
            <p:ph sz="quarter" idx="1"/>
          </p:nvPr>
        </p:nvSpPr>
        <p:spPr>
          <a:xfrm>
            <a:off x="179512" y="1124744"/>
            <a:ext cx="8064896" cy="4896544"/>
          </a:xfrm>
        </p:spPr>
        <p:txBody>
          <a:bodyPr/>
          <a:lstStyle/>
          <a:p>
            <a:r>
              <a:rPr lang="tr-TR" sz="2800" b="1" dirty="0"/>
              <a:t>1. Hedefe Pas Oyunu</a:t>
            </a:r>
            <a:endParaRPr lang="tr-TR" sz="2800" dirty="0"/>
          </a:p>
          <a:p>
            <a:pPr lvl="0"/>
            <a:endParaRPr lang="tr-TR" sz="2800" b="1" dirty="0"/>
          </a:p>
          <a:p>
            <a:pPr lvl="0"/>
            <a:r>
              <a:rPr lang="tr-TR" sz="2800" b="1" dirty="0"/>
              <a:t>Amaç:</a:t>
            </a:r>
            <a:r>
              <a:rPr lang="tr-TR" sz="2800" dirty="0"/>
              <a:t> Pas ve manşet becerisi + el-göz koordinasyonu.</a:t>
            </a:r>
          </a:p>
          <a:p>
            <a:pPr lvl="0"/>
            <a:endParaRPr lang="tr-TR" sz="2800" b="1" dirty="0"/>
          </a:p>
          <a:p>
            <a:pPr lvl="0"/>
            <a:r>
              <a:rPr lang="tr-TR" sz="2800" b="1" dirty="0"/>
              <a:t>Uygulama:</a:t>
            </a:r>
            <a:endParaRPr lang="tr-TR" sz="2800" dirty="0"/>
          </a:p>
          <a:p>
            <a:pPr lvl="1"/>
            <a:r>
              <a:rPr lang="tr-TR" dirty="0"/>
              <a:t>Oyuncular oturarak sırayla topu belirlenen hedef alanlarına atar.</a:t>
            </a:r>
          </a:p>
          <a:p>
            <a:pPr lvl="1"/>
            <a:r>
              <a:rPr lang="tr-TR" dirty="0"/>
              <a:t>Hedefe değen oyuncular puan kazanır.</a:t>
            </a:r>
          </a:p>
          <a:p>
            <a:pPr lvl="0"/>
            <a:endParaRPr lang="tr-TR" sz="2800" b="1" dirty="0"/>
          </a:p>
          <a:p>
            <a:pPr lvl="0"/>
            <a:r>
              <a:rPr lang="tr-TR" sz="2800" b="1" dirty="0"/>
              <a:t>Uyarlama:</a:t>
            </a:r>
            <a:r>
              <a:rPr lang="tr-TR" sz="2800" dirty="0"/>
              <a:t> Hedef alanı büyütülerek veya topun ağırlığı azaltılarak engel seviyesine göre uyarlanabilir.</a:t>
            </a:r>
          </a:p>
          <a:p>
            <a:endParaRPr lang="tr-TR" sz="2800" dirty="0"/>
          </a:p>
        </p:txBody>
      </p:sp>
    </p:spTree>
    <p:extLst>
      <p:ext uri="{BB962C8B-B14F-4D97-AF65-F5344CB8AC3E}">
        <p14:creationId xmlns:p14="http://schemas.microsoft.com/office/powerpoint/2010/main" val="14753634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F1651-1B43-5D12-D96D-7E35A04D0A7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D13F50B3-8850-AE74-CAA1-342690220B14}"/>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BF1A984-2D06-775A-8043-DC965B13D88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9F735A1-15DC-6B45-0269-CDCEC3B38D1B}"/>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6A02C89D-9947-0004-3C25-37EB9E939D8E}"/>
              </a:ext>
            </a:extLst>
          </p:cNvPr>
          <p:cNvSpPr>
            <a:spLocks noGrp="1"/>
          </p:cNvSpPr>
          <p:nvPr>
            <p:ph sz="quarter" idx="1"/>
          </p:nvPr>
        </p:nvSpPr>
        <p:spPr>
          <a:xfrm>
            <a:off x="179512" y="1052735"/>
            <a:ext cx="8064896" cy="5388819"/>
          </a:xfrm>
        </p:spPr>
        <p:txBody>
          <a:bodyPr/>
          <a:lstStyle/>
          <a:p>
            <a:pPr algn="just"/>
            <a:r>
              <a:rPr lang="tr-TR" sz="2800" b="1" dirty="0"/>
              <a:t>2. Zincir Pas Oyunu</a:t>
            </a:r>
            <a:endParaRPr lang="tr-TR" sz="2800" dirty="0"/>
          </a:p>
          <a:p>
            <a:pPr lvl="0" algn="just"/>
            <a:endParaRPr lang="tr-TR" sz="2800" b="1" dirty="0"/>
          </a:p>
          <a:p>
            <a:pPr lvl="0" algn="just"/>
            <a:r>
              <a:rPr lang="tr-TR" sz="2800" b="1" dirty="0"/>
              <a:t>Amaç:</a:t>
            </a:r>
            <a:r>
              <a:rPr lang="tr-TR" sz="2800" dirty="0"/>
              <a:t> Takım uyumu + koordinasyon + reaksiyon.</a:t>
            </a:r>
          </a:p>
          <a:p>
            <a:pPr lvl="0" algn="just"/>
            <a:endParaRPr lang="tr-TR" sz="2800" b="1" dirty="0"/>
          </a:p>
          <a:p>
            <a:pPr lvl="0" algn="just"/>
            <a:r>
              <a:rPr lang="tr-TR" sz="2800" b="1" dirty="0"/>
              <a:t>Uygulama:</a:t>
            </a:r>
            <a:endParaRPr lang="tr-TR" sz="2800" dirty="0"/>
          </a:p>
          <a:p>
            <a:pPr lvl="1" algn="just"/>
            <a:r>
              <a:rPr lang="tr-TR" dirty="0"/>
              <a:t>Oyuncular topu birbirine </a:t>
            </a:r>
            <a:r>
              <a:rPr lang="tr-TR" dirty="0" err="1"/>
              <a:t>paslayarak</a:t>
            </a:r>
            <a:r>
              <a:rPr lang="tr-TR" dirty="0"/>
              <a:t> zinciri bozmadan devam ettirir.</a:t>
            </a:r>
          </a:p>
          <a:p>
            <a:pPr lvl="1" algn="just"/>
            <a:r>
              <a:rPr lang="tr-TR" dirty="0"/>
              <a:t>Zinciri tamamlamak için tüm oyuncuların dikkat ve iş birliği gereklidir.</a:t>
            </a:r>
          </a:p>
          <a:p>
            <a:pPr lvl="0" algn="just"/>
            <a:endParaRPr lang="tr-TR" sz="2800" b="1" dirty="0"/>
          </a:p>
          <a:p>
            <a:pPr lvl="0" algn="just"/>
            <a:r>
              <a:rPr lang="tr-TR" sz="2800" b="1" dirty="0"/>
              <a:t>Uyarlama:</a:t>
            </a:r>
            <a:r>
              <a:rPr lang="tr-TR" sz="2800" dirty="0"/>
              <a:t> Pas süresi veya mesafesi seviyeye göre ayarlanabilir.</a:t>
            </a:r>
          </a:p>
          <a:p>
            <a:endParaRPr lang="tr-TR" sz="2800" dirty="0"/>
          </a:p>
        </p:txBody>
      </p:sp>
    </p:spTree>
    <p:extLst>
      <p:ext uri="{BB962C8B-B14F-4D97-AF65-F5344CB8AC3E}">
        <p14:creationId xmlns:p14="http://schemas.microsoft.com/office/powerpoint/2010/main" val="38919165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749E0-72B5-B420-77E6-E6895D8C015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8C845B1-216C-692B-BA7F-C1FFA4705F11}"/>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C561C33-1EC2-8B6D-411E-EF8097D6F59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36344A6B-6498-CA35-C876-A3E5C66ABAB2}"/>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E77FD61-6938-5F83-4489-E59016784C04}"/>
              </a:ext>
            </a:extLst>
          </p:cNvPr>
          <p:cNvSpPr>
            <a:spLocks noGrp="1"/>
          </p:cNvSpPr>
          <p:nvPr>
            <p:ph sz="quarter" idx="1"/>
          </p:nvPr>
        </p:nvSpPr>
        <p:spPr>
          <a:xfrm>
            <a:off x="179512" y="1052736"/>
            <a:ext cx="8064896" cy="5256584"/>
          </a:xfrm>
        </p:spPr>
        <p:txBody>
          <a:bodyPr/>
          <a:lstStyle/>
          <a:p>
            <a:pPr algn="just"/>
            <a:r>
              <a:rPr lang="tr-TR" sz="2800" b="1" dirty="0"/>
              <a:t>3. Reaksiyon ve Yön Değiştirme Oyunu</a:t>
            </a:r>
            <a:endParaRPr lang="tr-TR" sz="2800" dirty="0"/>
          </a:p>
          <a:p>
            <a:pPr lvl="0" algn="just"/>
            <a:endParaRPr lang="tr-TR" sz="2800" b="1" dirty="0"/>
          </a:p>
          <a:p>
            <a:pPr lvl="0" algn="just"/>
            <a:r>
              <a:rPr lang="tr-TR" sz="2800" b="1" dirty="0"/>
              <a:t>Amaç:</a:t>
            </a:r>
            <a:r>
              <a:rPr lang="tr-TR" sz="2800" dirty="0"/>
              <a:t> Reaksiyon süresi + yön değiştirme + el-göz koordinasyonu.</a:t>
            </a:r>
          </a:p>
          <a:p>
            <a:pPr lvl="0" algn="just"/>
            <a:endParaRPr lang="tr-TR" sz="2800" b="1" dirty="0"/>
          </a:p>
          <a:p>
            <a:pPr lvl="0" algn="just"/>
            <a:r>
              <a:rPr lang="tr-TR" sz="2800" b="1" dirty="0"/>
              <a:t>Uygulama:</a:t>
            </a:r>
            <a:endParaRPr lang="tr-TR" sz="2800" dirty="0"/>
          </a:p>
          <a:p>
            <a:pPr lvl="1" algn="just"/>
            <a:r>
              <a:rPr lang="tr-TR" dirty="0"/>
              <a:t>Antrenör komut verir (sola, sağa, topu yakala).</a:t>
            </a:r>
          </a:p>
          <a:p>
            <a:pPr lvl="1" algn="just"/>
            <a:r>
              <a:rPr lang="tr-TR" dirty="0"/>
              <a:t>Oyuncular otururken hızlı şekilde yön değiştirir ve topu yakalar.</a:t>
            </a:r>
          </a:p>
          <a:p>
            <a:pPr lvl="0" algn="just"/>
            <a:endParaRPr lang="tr-TR" sz="2800" b="1" dirty="0"/>
          </a:p>
          <a:p>
            <a:pPr lvl="0" algn="just"/>
            <a:r>
              <a:rPr lang="tr-TR" sz="2800" b="1" dirty="0"/>
              <a:t>Uyarlama:</a:t>
            </a:r>
            <a:r>
              <a:rPr lang="tr-TR" sz="2800" dirty="0"/>
              <a:t> Başlangıçta komutlar yavaş, süre kısa; zamanla hız artırılır.</a:t>
            </a:r>
          </a:p>
          <a:p>
            <a:endParaRPr lang="tr-TR" sz="2800" dirty="0"/>
          </a:p>
        </p:txBody>
      </p:sp>
    </p:spTree>
    <p:extLst>
      <p:ext uri="{BB962C8B-B14F-4D97-AF65-F5344CB8AC3E}">
        <p14:creationId xmlns:p14="http://schemas.microsoft.com/office/powerpoint/2010/main" val="11280733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CC71A-D163-AF71-AB8E-E1B55E2CC76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B7706A7-BE1E-A020-9778-0C2C2A95F7A5}"/>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6428043-DF25-0AD7-5144-3604F18F847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0BE95633-1883-BC8C-DEFB-4F121E0AEB2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F7A2017-9577-3DED-18C7-26294ADF838B}"/>
              </a:ext>
            </a:extLst>
          </p:cNvPr>
          <p:cNvSpPr>
            <a:spLocks noGrp="1"/>
          </p:cNvSpPr>
          <p:nvPr>
            <p:ph sz="quarter" idx="1"/>
          </p:nvPr>
        </p:nvSpPr>
        <p:spPr>
          <a:xfrm>
            <a:off x="179512" y="1124744"/>
            <a:ext cx="8064896" cy="5040560"/>
          </a:xfrm>
        </p:spPr>
        <p:txBody>
          <a:bodyPr/>
          <a:lstStyle/>
          <a:p>
            <a:pPr algn="just"/>
            <a:r>
              <a:rPr lang="tr-TR" sz="2800" b="1" dirty="0"/>
              <a:t>4. Hedefe Servis Oyunu</a:t>
            </a:r>
            <a:endParaRPr lang="tr-TR" sz="2800" dirty="0"/>
          </a:p>
          <a:p>
            <a:pPr lvl="0" algn="just"/>
            <a:endParaRPr lang="tr-TR" sz="2800" b="1" dirty="0"/>
          </a:p>
          <a:p>
            <a:pPr lvl="0" algn="just"/>
            <a:r>
              <a:rPr lang="tr-TR" sz="2800" b="1" dirty="0"/>
              <a:t>Amaç:</a:t>
            </a:r>
            <a:r>
              <a:rPr lang="tr-TR" sz="2800" dirty="0"/>
              <a:t> Smaç ve servis becerisi + kuvvet kontrolü.</a:t>
            </a:r>
          </a:p>
          <a:p>
            <a:pPr lvl="0" algn="just"/>
            <a:endParaRPr lang="tr-TR" sz="2800" b="1" dirty="0"/>
          </a:p>
          <a:p>
            <a:pPr lvl="0" algn="just"/>
            <a:r>
              <a:rPr lang="tr-TR" sz="2800" b="1" dirty="0"/>
              <a:t>Uygulama:</a:t>
            </a:r>
            <a:endParaRPr lang="tr-TR" sz="2800" dirty="0"/>
          </a:p>
          <a:p>
            <a:pPr lvl="1" algn="just"/>
            <a:r>
              <a:rPr lang="tr-TR" dirty="0"/>
              <a:t>Oyuncular sırayla topu belirli hedeflere servis yapar.</a:t>
            </a:r>
          </a:p>
          <a:p>
            <a:pPr lvl="1" algn="just"/>
            <a:r>
              <a:rPr lang="tr-TR" dirty="0"/>
              <a:t>Hedefi bulan oyuncular puan kazanır.</a:t>
            </a:r>
          </a:p>
          <a:p>
            <a:pPr lvl="0" algn="just"/>
            <a:endParaRPr lang="tr-TR" sz="2800" b="1" dirty="0"/>
          </a:p>
          <a:p>
            <a:pPr lvl="0" algn="just"/>
            <a:r>
              <a:rPr lang="tr-TR" sz="2800" b="1" dirty="0"/>
              <a:t>Uyarlama:</a:t>
            </a:r>
            <a:r>
              <a:rPr lang="tr-TR" sz="2800" dirty="0"/>
              <a:t> Topun ağırlığı veya hedef mesafesi engel grubuna göre değiştirilebilir.</a:t>
            </a:r>
          </a:p>
          <a:p>
            <a:endParaRPr lang="tr-TR" sz="2800" dirty="0"/>
          </a:p>
        </p:txBody>
      </p:sp>
    </p:spTree>
    <p:extLst>
      <p:ext uri="{BB962C8B-B14F-4D97-AF65-F5344CB8AC3E}">
        <p14:creationId xmlns:p14="http://schemas.microsoft.com/office/powerpoint/2010/main" val="19522008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09DE0-AAE0-472D-1551-740940856B1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B7FFA8F-7350-7BAF-7659-03329392175F}"/>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8A7F5AA-ABF9-FE82-9AD4-E5CAD80460B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271A4A5E-3535-CF14-613D-88DC130C0129}"/>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6F126AC5-5302-E3E1-7694-2F7384A9D316}"/>
              </a:ext>
            </a:extLst>
          </p:cNvPr>
          <p:cNvSpPr>
            <a:spLocks noGrp="1"/>
          </p:cNvSpPr>
          <p:nvPr>
            <p:ph sz="quarter" idx="1"/>
          </p:nvPr>
        </p:nvSpPr>
        <p:spPr>
          <a:xfrm>
            <a:off x="179512" y="1196752"/>
            <a:ext cx="8064896" cy="4968552"/>
          </a:xfrm>
        </p:spPr>
        <p:txBody>
          <a:bodyPr/>
          <a:lstStyle/>
          <a:p>
            <a:pPr algn="just"/>
            <a:r>
              <a:rPr lang="tr-TR" sz="2800" b="1" dirty="0"/>
              <a:t>5. Top Yakalama ve Aktarma Oyunu</a:t>
            </a:r>
            <a:endParaRPr lang="tr-TR" sz="2800" dirty="0"/>
          </a:p>
          <a:p>
            <a:pPr lvl="0" algn="just"/>
            <a:endParaRPr lang="tr-TR" sz="2800" b="1" dirty="0"/>
          </a:p>
          <a:p>
            <a:pPr lvl="0" algn="just"/>
            <a:r>
              <a:rPr lang="tr-TR" sz="2800" b="1" dirty="0"/>
              <a:t>Amaç:</a:t>
            </a:r>
            <a:r>
              <a:rPr lang="tr-TR" sz="2800" dirty="0"/>
              <a:t> El-göz koordinasyonu + hız + takım çalışması.</a:t>
            </a:r>
          </a:p>
          <a:p>
            <a:pPr lvl="0" algn="just"/>
            <a:endParaRPr lang="tr-TR" sz="2800" b="1" dirty="0"/>
          </a:p>
          <a:p>
            <a:pPr lvl="0" algn="just"/>
            <a:r>
              <a:rPr lang="tr-TR" sz="2800" b="1" dirty="0"/>
              <a:t>Uygulama:</a:t>
            </a:r>
            <a:endParaRPr lang="tr-TR" sz="2800" dirty="0"/>
          </a:p>
          <a:p>
            <a:pPr lvl="1" algn="just"/>
            <a:r>
              <a:rPr lang="tr-TR" dirty="0"/>
              <a:t>İki veya daha fazla oyuncu arasında topu düşürmeden aktarma çalışması yapılır.</a:t>
            </a:r>
          </a:p>
          <a:p>
            <a:pPr lvl="1" algn="just"/>
            <a:r>
              <a:rPr lang="tr-TR" dirty="0"/>
              <a:t>Oyuncular farklı mesafelerden topu birbirine iletir.</a:t>
            </a:r>
          </a:p>
          <a:p>
            <a:pPr lvl="0" algn="just"/>
            <a:endParaRPr lang="tr-TR" sz="2800" b="1" dirty="0"/>
          </a:p>
          <a:p>
            <a:pPr lvl="0" algn="just"/>
            <a:r>
              <a:rPr lang="tr-TR" sz="2800" b="1" dirty="0"/>
              <a:t>Uyarlama:</a:t>
            </a:r>
            <a:r>
              <a:rPr lang="tr-TR" sz="2800" dirty="0"/>
              <a:t> Top yavaş başlatılır ve mesafe aşamalı artırılır.</a:t>
            </a:r>
          </a:p>
          <a:p>
            <a:endParaRPr lang="tr-TR" sz="2800" dirty="0"/>
          </a:p>
        </p:txBody>
      </p:sp>
    </p:spTree>
    <p:extLst>
      <p:ext uri="{BB962C8B-B14F-4D97-AF65-F5344CB8AC3E}">
        <p14:creationId xmlns:p14="http://schemas.microsoft.com/office/powerpoint/2010/main" val="3097660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BE6C2-9DBD-FB4F-EAD3-1D753381BB8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0B6E0DD-AD30-8F79-F9B9-7620B541CDBB}"/>
              </a:ext>
            </a:extLst>
          </p:cNvPr>
          <p:cNvSpPr>
            <a:spLocks noGrp="1"/>
          </p:cNvSpPr>
          <p:nvPr>
            <p:ph type="title"/>
          </p:nvPr>
        </p:nvSpPr>
        <p:spPr>
          <a:xfrm>
            <a:off x="323528" y="416445"/>
            <a:ext cx="6991312" cy="531813"/>
          </a:xfrm>
        </p:spPr>
        <p:txBody>
          <a:bodyPr/>
          <a:lstStyle/>
          <a:p>
            <a:r>
              <a:rPr lang="tr-TR" sz="2800" b="1" dirty="0">
                <a:solidFill>
                  <a:srgbClr val="FF0000"/>
                </a:solidFill>
              </a:rPr>
              <a:t>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3D7E12D-BC8A-8626-1D5F-AA5F44998ABE}"/>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B77A818-85B7-D456-BD50-098F74F15979}"/>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83E5909-394C-CF8F-2643-B21C4E0E7C5E}"/>
              </a:ext>
            </a:extLst>
          </p:cNvPr>
          <p:cNvSpPr>
            <a:spLocks noGrp="1"/>
          </p:cNvSpPr>
          <p:nvPr>
            <p:ph sz="quarter" idx="1"/>
          </p:nvPr>
        </p:nvSpPr>
        <p:spPr>
          <a:xfrm>
            <a:off x="179512" y="908720"/>
            <a:ext cx="8064896" cy="5328592"/>
          </a:xfrm>
        </p:spPr>
        <p:txBody>
          <a:bodyPr/>
          <a:lstStyle/>
          <a:p>
            <a:pPr lvl="0" algn="just">
              <a:lnSpc>
                <a:spcPct val="150000"/>
              </a:lnSpc>
            </a:pPr>
            <a:r>
              <a:rPr lang="tr-TR" sz="2400" b="1" dirty="0"/>
              <a:t>Amaçlılık:</a:t>
            </a:r>
            <a:r>
              <a:rPr lang="tr-TR" sz="2400" dirty="0"/>
              <a:t> Eğitsel oyun, belirli öğrenme veya gelişim hedeflerine yöneliktir.</a:t>
            </a:r>
          </a:p>
          <a:p>
            <a:pPr lvl="0" algn="just">
              <a:lnSpc>
                <a:spcPct val="150000"/>
              </a:lnSpc>
            </a:pPr>
            <a:r>
              <a:rPr lang="tr-TR" sz="2400" b="1" dirty="0"/>
              <a:t>Katılımcı Odaklı:</a:t>
            </a:r>
            <a:r>
              <a:rPr lang="tr-TR" sz="2400" dirty="0"/>
              <a:t> Bireyin yaşına, fiziksel ve zihinsel seviyesine uygun olarak tasarlanır.</a:t>
            </a:r>
          </a:p>
          <a:p>
            <a:pPr lvl="0" algn="just">
              <a:lnSpc>
                <a:spcPct val="150000"/>
              </a:lnSpc>
            </a:pPr>
            <a:r>
              <a:rPr lang="tr-TR" sz="2400" b="1" dirty="0"/>
              <a:t>Gelişimsel Fayda:</a:t>
            </a:r>
            <a:r>
              <a:rPr lang="tr-TR" sz="2400" dirty="0"/>
              <a:t> Fiziksel, bilişsel, sosyal veya duygusal gelişimi destekler.</a:t>
            </a:r>
          </a:p>
          <a:p>
            <a:pPr lvl="0" algn="just">
              <a:lnSpc>
                <a:spcPct val="150000"/>
              </a:lnSpc>
            </a:pPr>
            <a:r>
              <a:rPr lang="tr-TR" sz="2400" b="1" dirty="0"/>
              <a:t>Eğlence Unsuru:</a:t>
            </a:r>
            <a:r>
              <a:rPr lang="tr-TR" sz="2400" dirty="0"/>
              <a:t> Katılımı ve motivasyonu artırır.</a:t>
            </a:r>
          </a:p>
          <a:p>
            <a:pPr lvl="0" algn="just">
              <a:lnSpc>
                <a:spcPct val="150000"/>
              </a:lnSpc>
            </a:pPr>
            <a:r>
              <a:rPr lang="tr-TR" sz="2400" b="1" dirty="0"/>
              <a:t>Ölçülebilir Kazanımlar:</a:t>
            </a:r>
            <a:r>
              <a:rPr lang="tr-TR" sz="2400" dirty="0"/>
              <a:t> Oyunun sonunda belirli becerilerin gelişimi gözlemlenebilir veya ölçülebilir.</a:t>
            </a:r>
          </a:p>
          <a:p>
            <a:endParaRPr lang="tr-TR" sz="2800" dirty="0"/>
          </a:p>
        </p:txBody>
      </p:sp>
    </p:spTree>
    <p:extLst>
      <p:ext uri="{BB962C8B-B14F-4D97-AF65-F5344CB8AC3E}">
        <p14:creationId xmlns:p14="http://schemas.microsoft.com/office/powerpoint/2010/main" val="39130627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80B65-55E9-D573-8B62-BD453CB9898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50CF625-3880-059B-783A-EE21575B1CFF}"/>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94627F8D-ACA8-EE82-A358-637EBBC43F5C}"/>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180E590-A302-4E47-B67D-12A6452D6B9C}"/>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C6E1738-BB99-1909-9B68-1A076ADCB9FA}"/>
              </a:ext>
            </a:extLst>
          </p:cNvPr>
          <p:cNvSpPr>
            <a:spLocks noGrp="1"/>
          </p:cNvSpPr>
          <p:nvPr>
            <p:ph sz="quarter" idx="1"/>
          </p:nvPr>
        </p:nvSpPr>
        <p:spPr>
          <a:xfrm>
            <a:off x="179512" y="1124743"/>
            <a:ext cx="8064896" cy="5316811"/>
          </a:xfrm>
        </p:spPr>
        <p:txBody>
          <a:bodyPr/>
          <a:lstStyle/>
          <a:p>
            <a:pPr algn="just"/>
            <a:r>
              <a:rPr lang="tr-TR" sz="2800" b="1" dirty="0"/>
              <a:t>6. Mini Müsabaka Oyunları</a:t>
            </a:r>
            <a:endParaRPr lang="tr-TR" sz="2800" dirty="0"/>
          </a:p>
          <a:p>
            <a:pPr lvl="0" algn="just"/>
            <a:endParaRPr lang="tr-TR" sz="2800" b="1" dirty="0"/>
          </a:p>
          <a:p>
            <a:pPr lvl="0" algn="just"/>
            <a:r>
              <a:rPr lang="tr-TR" sz="2800" b="1" dirty="0"/>
              <a:t>Amaç:</a:t>
            </a:r>
            <a:r>
              <a:rPr lang="tr-TR" sz="2800" dirty="0"/>
              <a:t> Tüm temel beceriler ve koordinatif yetileri pekiştirmek.</a:t>
            </a:r>
          </a:p>
          <a:p>
            <a:pPr lvl="0" algn="just"/>
            <a:endParaRPr lang="tr-TR" sz="2800" b="1" dirty="0"/>
          </a:p>
          <a:p>
            <a:pPr lvl="0" algn="just"/>
            <a:r>
              <a:rPr lang="tr-TR" sz="2800" b="1" dirty="0"/>
              <a:t>Uygulama:</a:t>
            </a:r>
            <a:endParaRPr lang="tr-TR" sz="2800" dirty="0"/>
          </a:p>
          <a:p>
            <a:pPr lvl="1" algn="just"/>
            <a:r>
              <a:rPr lang="tr-TR" dirty="0"/>
              <a:t>Kısa süreli setler ile tam takım oyunu oynanır.</a:t>
            </a:r>
          </a:p>
          <a:p>
            <a:pPr lvl="1" algn="just"/>
            <a:r>
              <a:rPr lang="tr-TR" dirty="0"/>
              <a:t>Oyuncular hem savunma hem saldırı rollerinde yer alır.</a:t>
            </a:r>
          </a:p>
          <a:p>
            <a:pPr algn="just"/>
            <a:endParaRPr lang="tr-TR" sz="2800" b="1" dirty="0"/>
          </a:p>
          <a:p>
            <a:pPr algn="just"/>
            <a:r>
              <a:rPr lang="tr-TR" sz="2800" b="1" dirty="0"/>
              <a:t>Uyarlama:</a:t>
            </a:r>
            <a:r>
              <a:rPr lang="tr-TR" sz="2800" dirty="0"/>
              <a:t> Süre ve saha boyutu oyuncuların seviyesine göre ayarlanır.</a:t>
            </a:r>
            <a:endParaRPr lang="tr-TR" sz="6000" dirty="0"/>
          </a:p>
        </p:txBody>
      </p:sp>
    </p:spTree>
    <p:extLst>
      <p:ext uri="{BB962C8B-B14F-4D97-AF65-F5344CB8AC3E}">
        <p14:creationId xmlns:p14="http://schemas.microsoft.com/office/powerpoint/2010/main" val="14393577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37ED2-69A7-1ECF-C1F3-EA94D2B42BF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BB6CD15-E609-E163-2669-62010C47EC6D}"/>
              </a:ext>
            </a:extLst>
          </p:cNvPr>
          <p:cNvSpPr>
            <a:spLocks noGrp="1"/>
          </p:cNvSpPr>
          <p:nvPr>
            <p:ph type="title"/>
          </p:nvPr>
        </p:nvSpPr>
        <p:spPr>
          <a:xfrm>
            <a:off x="323528" y="416445"/>
            <a:ext cx="6991312" cy="531813"/>
          </a:xfrm>
        </p:spPr>
        <p:txBody>
          <a:bodyPr/>
          <a:lstStyle/>
          <a:p>
            <a:r>
              <a:rPr lang="tr-TR" sz="3200" b="1" dirty="0">
                <a:solidFill>
                  <a:srgbClr val="FF0000"/>
                </a:solidFill>
              </a:rPr>
              <a:t>Yaş ve Seviye Bazlı Uyarlama Örnekleri</a:t>
            </a:r>
            <a:endParaRPr lang="tr-TR" altLang="tr-TR" sz="20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DE0A5D0-6C10-8E83-4D77-8D90926BD4A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590A095-2884-6676-FC7B-D800076B065B}"/>
              </a:ext>
            </a:extLst>
          </p:cNvPr>
          <p:cNvSpPr/>
          <p:nvPr/>
        </p:nvSpPr>
        <p:spPr>
          <a:xfrm>
            <a:off x="8506618" y="2996952"/>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6" name="İçerik Yer Tutucusu 5">
            <a:extLst>
              <a:ext uri="{FF2B5EF4-FFF2-40B4-BE49-F238E27FC236}">
                <a16:creationId xmlns:a16="http://schemas.microsoft.com/office/drawing/2014/main" id="{EF1F5A36-FDA6-6A83-0639-0997F405F8C1}"/>
              </a:ext>
            </a:extLst>
          </p:cNvPr>
          <p:cNvGraphicFramePr>
            <a:graphicFrameLocks noGrp="1"/>
          </p:cNvGraphicFramePr>
          <p:nvPr>
            <p:ph sz="quarter" idx="1"/>
            <p:extLst>
              <p:ext uri="{D42A27DB-BD31-4B8C-83A1-F6EECF244321}">
                <p14:modId xmlns:p14="http://schemas.microsoft.com/office/powerpoint/2010/main" val="407236735"/>
              </p:ext>
            </p:extLst>
          </p:nvPr>
        </p:nvGraphicFramePr>
        <p:xfrm>
          <a:off x="251520" y="1196752"/>
          <a:ext cx="8136903" cy="5244805"/>
        </p:xfrm>
        <a:graphic>
          <a:graphicData uri="http://schemas.openxmlformats.org/drawingml/2006/table">
            <a:tbl>
              <a:tblPr firstRow="1" firstCol="1" bandRow="1">
                <a:tableStyleId>{5C22544A-7EE6-4342-B048-85BDC9FD1C3A}</a:tableStyleId>
              </a:tblPr>
              <a:tblGrid>
                <a:gridCol w="2712301">
                  <a:extLst>
                    <a:ext uri="{9D8B030D-6E8A-4147-A177-3AD203B41FA5}">
                      <a16:colId xmlns:a16="http://schemas.microsoft.com/office/drawing/2014/main" val="2865095576"/>
                    </a:ext>
                  </a:extLst>
                </a:gridCol>
                <a:gridCol w="2256251">
                  <a:extLst>
                    <a:ext uri="{9D8B030D-6E8A-4147-A177-3AD203B41FA5}">
                      <a16:colId xmlns:a16="http://schemas.microsoft.com/office/drawing/2014/main" val="957013381"/>
                    </a:ext>
                  </a:extLst>
                </a:gridCol>
                <a:gridCol w="3168351">
                  <a:extLst>
                    <a:ext uri="{9D8B030D-6E8A-4147-A177-3AD203B41FA5}">
                      <a16:colId xmlns:a16="http://schemas.microsoft.com/office/drawing/2014/main" val="1100646966"/>
                    </a:ext>
                  </a:extLst>
                </a:gridCol>
              </a:tblGrid>
              <a:tr h="1048961">
                <a:tc>
                  <a:txBody>
                    <a:bodyPr/>
                    <a:lstStyle/>
                    <a:p>
                      <a:pPr>
                        <a:lnSpc>
                          <a:spcPct val="107000"/>
                        </a:lnSpc>
                        <a:spcAft>
                          <a:spcPts val="800"/>
                        </a:spcAft>
                        <a:buNone/>
                      </a:pPr>
                      <a:r>
                        <a:rPr lang="tr-TR" sz="1600" kern="100">
                          <a:effectLst/>
                        </a:rPr>
                        <a:t>Yaş Grubu</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Oyun Örneği</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Uyarlama</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11246090"/>
                  </a:ext>
                </a:extLst>
              </a:tr>
              <a:tr h="1048961">
                <a:tc>
                  <a:txBody>
                    <a:bodyPr/>
                    <a:lstStyle/>
                    <a:p>
                      <a:pPr>
                        <a:lnSpc>
                          <a:spcPct val="107000"/>
                        </a:lnSpc>
                        <a:spcAft>
                          <a:spcPts val="800"/>
                        </a:spcAft>
                        <a:buNone/>
                      </a:pPr>
                      <a:r>
                        <a:rPr lang="tr-TR" sz="1600" kern="100">
                          <a:effectLst/>
                        </a:rPr>
                        <a:t>7–12</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Hedefe Pas Oyunu</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Hedef alanı büyük, top hafif</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26879512"/>
                  </a:ext>
                </a:extLst>
              </a:tr>
              <a:tr h="1048961">
                <a:tc>
                  <a:txBody>
                    <a:bodyPr/>
                    <a:lstStyle/>
                    <a:p>
                      <a:pPr>
                        <a:lnSpc>
                          <a:spcPct val="107000"/>
                        </a:lnSpc>
                        <a:spcAft>
                          <a:spcPts val="800"/>
                        </a:spcAft>
                        <a:buNone/>
                      </a:pPr>
                      <a:r>
                        <a:rPr lang="tr-TR" sz="1600" kern="100">
                          <a:effectLst/>
                        </a:rPr>
                        <a:t>13–18</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Zincir Pas Oyunu</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dirty="0">
                          <a:effectLst/>
                        </a:rPr>
                        <a:t>Pas mesafesi artırılır, hız artırılır</a:t>
                      </a:r>
                      <a:endParaRPr lang="tr-T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73010029"/>
                  </a:ext>
                </a:extLst>
              </a:tr>
              <a:tr h="1048961">
                <a:tc>
                  <a:txBody>
                    <a:bodyPr/>
                    <a:lstStyle/>
                    <a:p>
                      <a:pPr>
                        <a:lnSpc>
                          <a:spcPct val="107000"/>
                        </a:lnSpc>
                        <a:spcAft>
                          <a:spcPts val="800"/>
                        </a:spcAft>
                        <a:buNone/>
                      </a:pPr>
                      <a:r>
                        <a:rPr lang="tr-TR" sz="1600" kern="100">
                          <a:effectLst/>
                        </a:rPr>
                        <a:t>Yetişkin</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Mini Müsabaka</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Kurallar tam uygulanır, süre uzatılır</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7734641"/>
                  </a:ext>
                </a:extLst>
              </a:tr>
              <a:tr h="1048961">
                <a:tc>
                  <a:txBody>
                    <a:bodyPr/>
                    <a:lstStyle/>
                    <a:p>
                      <a:pPr>
                        <a:lnSpc>
                          <a:spcPct val="107000"/>
                        </a:lnSpc>
                        <a:spcAft>
                          <a:spcPts val="800"/>
                        </a:spcAft>
                        <a:buNone/>
                      </a:pPr>
                      <a:r>
                        <a:rPr lang="tr-TR" sz="1600" kern="100">
                          <a:effectLst/>
                        </a:rPr>
                        <a:t>Ortopedik Engelliler</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a:effectLst/>
                        </a:rPr>
                        <a:t>Reaksiyon Oyunu</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600" kern="100" dirty="0">
                          <a:effectLst/>
                        </a:rPr>
                        <a:t>Komutlar yavaş, top hafif, saha daraltılır</a:t>
                      </a:r>
                      <a:endParaRPr lang="tr-T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54268576"/>
                  </a:ext>
                </a:extLst>
              </a:tr>
            </a:tbl>
          </a:graphicData>
        </a:graphic>
      </p:graphicFrame>
    </p:spTree>
    <p:extLst>
      <p:ext uri="{BB962C8B-B14F-4D97-AF65-F5344CB8AC3E}">
        <p14:creationId xmlns:p14="http://schemas.microsoft.com/office/powerpoint/2010/main" val="30327175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A283E-291D-27B9-E0A0-18B800E99DD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34948C9-2BB8-5108-DA99-5D96FE8E4350}"/>
              </a:ext>
            </a:extLst>
          </p:cNvPr>
          <p:cNvSpPr>
            <a:spLocks noGrp="1"/>
          </p:cNvSpPr>
          <p:nvPr>
            <p:ph type="title"/>
          </p:nvPr>
        </p:nvSpPr>
        <p:spPr>
          <a:xfrm>
            <a:off x="323528" y="416445"/>
            <a:ext cx="6991312" cy="531813"/>
          </a:xfrm>
        </p:spPr>
        <p:txBody>
          <a:bodyPr/>
          <a:lstStyle/>
          <a:p>
            <a:r>
              <a:rPr lang="tr-TR" sz="2800" b="1" dirty="0">
                <a:solidFill>
                  <a:srgbClr val="FF0000"/>
                </a:solidFill>
              </a:rPr>
              <a:t>7–12 Yaş Çocuklar 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5541715-DA82-7ABD-5514-79C04CB0EEC6}"/>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08535D9-4D66-8AB4-3269-42B6118A6FF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92FB0792-BCFF-A670-1BFF-FF20492CEA31}"/>
              </a:ext>
            </a:extLst>
          </p:cNvPr>
          <p:cNvSpPr>
            <a:spLocks noGrp="1"/>
          </p:cNvSpPr>
          <p:nvPr>
            <p:ph sz="quarter" idx="1"/>
          </p:nvPr>
        </p:nvSpPr>
        <p:spPr>
          <a:xfrm>
            <a:off x="179512" y="1556792"/>
            <a:ext cx="8064896" cy="3960440"/>
          </a:xfrm>
        </p:spPr>
        <p:txBody>
          <a:bodyPr/>
          <a:lstStyle/>
          <a:p>
            <a:pPr lvl="0" algn="just">
              <a:lnSpc>
                <a:spcPct val="200000"/>
              </a:lnSpc>
            </a:pPr>
            <a:r>
              <a:rPr lang="tr-TR" dirty="0"/>
              <a:t>Fiziksel gelişim henüz tamamlanmamıştır.</a:t>
            </a:r>
          </a:p>
          <a:p>
            <a:pPr lvl="0" algn="just">
              <a:lnSpc>
                <a:spcPct val="200000"/>
              </a:lnSpc>
            </a:pPr>
            <a:r>
              <a:rPr lang="tr-TR" dirty="0"/>
              <a:t>Dikkat süreleri kısadır, eğlence ve oyun motivasyonu yüksektir.</a:t>
            </a:r>
          </a:p>
          <a:p>
            <a:pPr lvl="0" algn="just">
              <a:lnSpc>
                <a:spcPct val="200000"/>
              </a:lnSpc>
            </a:pPr>
            <a:r>
              <a:rPr lang="tr-TR" dirty="0"/>
              <a:t>Motor beceriler ve koordinasyon henüz gelişmektedir.</a:t>
            </a:r>
          </a:p>
          <a:p>
            <a:endParaRPr lang="tr-TR" sz="2800" dirty="0"/>
          </a:p>
        </p:txBody>
      </p:sp>
    </p:spTree>
    <p:extLst>
      <p:ext uri="{BB962C8B-B14F-4D97-AF65-F5344CB8AC3E}">
        <p14:creationId xmlns:p14="http://schemas.microsoft.com/office/powerpoint/2010/main" val="6696851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0AC71-3FBA-4D04-88B9-6A603D3A1E7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DECF4134-EA7E-B49F-D3B4-ECFEE0D64F4F}"/>
              </a:ext>
            </a:extLst>
          </p:cNvPr>
          <p:cNvSpPr>
            <a:spLocks noGrp="1"/>
          </p:cNvSpPr>
          <p:nvPr>
            <p:ph type="title"/>
          </p:nvPr>
        </p:nvSpPr>
        <p:spPr>
          <a:xfrm>
            <a:off x="323528" y="416445"/>
            <a:ext cx="6991312" cy="531813"/>
          </a:xfrm>
        </p:spPr>
        <p:txBody>
          <a:bodyPr/>
          <a:lstStyle/>
          <a:p>
            <a:r>
              <a:rPr lang="tr-TR" sz="2800" b="1" dirty="0">
                <a:solidFill>
                  <a:srgbClr val="FF0000"/>
                </a:solidFill>
              </a:rPr>
              <a:t>Uyarlama İlkeleri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58B46CA-FFB6-504E-D1F2-F3F07315E85A}"/>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CA0605C-7A81-B1F1-8E09-DB5C888B975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FB6E977-4688-914C-D957-E866EAD935E7}"/>
              </a:ext>
            </a:extLst>
          </p:cNvPr>
          <p:cNvSpPr>
            <a:spLocks noGrp="1"/>
          </p:cNvSpPr>
          <p:nvPr>
            <p:ph sz="quarter" idx="1"/>
          </p:nvPr>
        </p:nvSpPr>
        <p:spPr>
          <a:xfrm>
            <a:off x="179512" y="1556792"/>
            <a:ext cx="8064896" cy="3960440"/>
          </a:xfrm>
        </p:spPr>
        <p:txBody>
          <a:bodyPr/>
          <a:lstStyle/>
          <a:p>
            <a:pPr lvl="0" algn="just">
              <a:lnSpc>
                <a:spcPct val="200000"/>
              </a:lnSpc>
            </a:pPr>
            <a:r>
              <a:rPr lang="tr-TR" dirty="0"/>
              <a:t>Basit kurallar ve kısa oyun süreleri.</a:t>
            </a:r>
          </a:p>
          <a:p>
            <a:pPr lvl="0" algn="just">
              <a:lnSpc>
                <a:spcPct val="200000"/>
              </a:lnSpc>
            </a:pPr>
            <a:r>
              <a:rPr lang="tr-TR" dirty="0"/>
              <a:t>Malzeme ve saha boyutlarının küçültülmesi.</a:t>
            </a:r>
          </a:p>
          <a:p>
            <a:pPr lvl="0" algn="just">
              <a:lnSpc>
                <a:spcPct val="200000"/>
              </a:lnSpc>
            </a:pPr>
            <a:r>
              <a:rPr lang="tr-TR" dirty="0"/>
              <a:t>Eğlence ve renkli materyallerle motivasyon artırma.</a:t>
            </a:r>
          </a:p>
          <a:p>
            <a:endParaRPr lang="tr-TR" sz="2800" dirty="0"/>
          </a:p>
        </p:txBody>
      </p:sp>
    </p:spTree>
    <p:extLst>
      <p:ext uri="{BB962C8B-B14F-4D97-AF65-F5344CB8AC3E}">
        <p14:creationId xmlns:p14="http://schemas.microsoft.com/office/powerpoint/2010/main" val="16984661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AF779-377B-B7E0-E9A5-C838A4AE56DE}"/>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BA22799-1398-8EA8-31CE-00B0212CACDB}"/>
              </a:ext>
            </a:extLst>
          </p:cNvPr>
          <p:cNvSpPr>
            <a:spLocks noGrp="1"/>
          </p:cNvSpPr>
          <p:nvPr>
            <p:ph type="title"/>
          </p:nvPr>
        </p:nvSpPr>
        <p:spPr>
          <a:xfrm>
            <a:off x="323528" y="416445"/>
            <a:ext cx="6991312" cy="531813"/>
          </a:xfrm>
        </p:spPr>
        <p:txBody>
          <a:bodyPr/>
          <a:lstStyle/>
          <a:p>
            <a:r>
              <a:rPr lang="tr-TR" sz="2800" b="1" dirty="0">
                <a:solidFill>
                  <a:srgbClr val="FF0000"/>
                </a:solidFill>
              </a:rPr>
              <a:t>Örnek Oyunlar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B8F613D-B499-B867-FB9D-DD4FE4A02BB9}"/>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992BDC8C-8E83-98F7-4B85-61E546D9FDA7}"/>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027154F-99A3-07B0-C66C-A4E13CDBF5E9}"/>
              </a:ext>
            </a:extLst>
          </p:cNvPr>
          <p:cNvSpPr>
            <a:spLocks noGrp="1"/>
          </p:cNvSpPr>
          <p:nvPr>
            <p:ph sz="quarter" idx="1"/>
          </p:nvPr>
        </p:nvSpPr>
        <p:spPr>
          <a:xfrm>
            <a:off x="179512" y="1124744"/>
            <a:ext cx="8064896" cy="4968552"/>
          </a:xfrm>
        </p:spPr>
        <p:txBody>
          <a:bodyPr/>
          <a:lstStyle/>
          <a:p>
            <a:pPr lvl="0"/>
            <a:r>
              <a:rPr lang="tr-TR" sz="2800" b="1" dirty="0"/>
              <a:t>Balonla Voleybol</a:t>
            </a:r>
            <a:endParaRPr lang="tr-TR" sz="2800" dirty="0"/>
          </a:p>
          <a:p>
            <a:pPr lvl="1"/>
            <a:r>
              <a:rPr lang="tr-TR" b="1" dirty="0"/>
              <a:t>Amaç:</a:t>
            </a:r>
            <a:r>
              <a:rPr lang="tr-TR" dirty="0"/>
              <a:t> Pas ve manşet becerisi, el-göz koordinasyonu.</a:t>
            </a:r>
          </a:p>
          <a:p>
            <a:pPr lvl="1"/>
            <a:r>
              <a:rPr lang="tr-TR" b="1" dirty="0"/>
              <a:t>Uygulama:</a:t>
            </a:r>
            <a:r>
              <a:rPr lang="tr-TR" dirty="0"/>
              <a:t> Oyuncular oturarak balonu yere düşürmeden birbirine pas atar.</a:t>
            </a:r>
          </a:p>
          <a:p>
            <a:pPr lvl="1"/>
            <a:r>
              <a:rPr lang="tr-TR" b="1" dirty="0"/>
              <a:t>Uyarlama: </a:t>
            </a:r>
            <a:r>
              <a:rPr lang="tr-TR" dirty="0"/>
              <a:t>Balon hafif ve yumuşaktır, saha küçük tutulur.</a:t>
            </a:r>
          </a:p>
          <a:p>
            <a:pPr lvl="0"/>
            <a:endParaRPr lang="tr-TR" sz="2800" b="1" dirty="0"/>
          </a:p>
          <a:p>
            <a:pPr lvl="0"/>
            <a:r>
              <a:rPr lang="tr-TR" sz="2800" b="1" dirty="0"/>
              <a:t>Hedefe Pas Oyunu</a:t>
            </a:r>
            <a:endParaRPr lang="tr-TR" sz="2800" dirty="0"/>
          </a:p>
          <a:p>
            <a:pPr lvl="1"/>
            <a:r>
              <a:rPr lang="tr-TR" b="1" dirty="0"/>
              <a:t>Amaç:</a:t>
            </a:r>
            <a:r>
              <a:rPr lang="tr-TR" dirty="0"/>
              <a:t> Pas becerisini geliştirmek.</a:t>
            </a:r>
          </a:p>
          <a:p>
            <a:pPr lvl="1"/>
            <a:r>
              <a:rPr lang="tr-TR" b="1" dirty="0"/>
              <a:t>Uygulama:</a:t>
            </a:r>
            <a:r>
              <a:rPr lang="tr-TR" dirty="0"/>
              <a:t> Topu renkli dairelere veya kutulara atarak puan kazanma.</a:t>
            </a:r>
          </a:p>
          <a:p>
            <a:pPr lvl="1"/>
            <a:r>
              <a:rPr lang="tr-TR" b="1" dirty="0"/>
              <a:t>Uyarlama: </a:t>
            </a:r>
            <a:r>
              <a:rPr lang="tr-TR" dirty="0"/>
              <a:t>Hedef alanı büyük ve yakın mesafededir.</a:t>
            </a:r>
          </a:p>
          <a:p>
            <a:endParaRPr lang="tr-TR" sz="2800" dirty="0"/>
          </a:p>
        </p:txBody>
      </p:sp>
    </p:spTree>
    <p:extLst>
      <p:ext uri="{BB962C8B-B14F-4D97-AF65-F5344CB8AC3E}">
        <p14:creationId xmlns:p14="http://schemas.microsoft.com/office/powerpoint/2010/main" val="8977976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95DBA-5643-D94F-0777-B85FD1F5EC62}"/>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BEFF5D3-B38C-CF2F-D9AE-FB5CDF9E696F}"/>
              </a:ext>
            </a:extLst>
          </p:cNvPr>
          <p:cNvSpPr>
            <a:spLocks noGrp="1"/>
          </p:cNvSpPr>
          <p:nvPr>
            <p:ph type="title"/>
          </p:nvPr>
        </p:nvSpPr>
        <p:spPr>
          <a:xfrm>
            <a:off x="323528" y="416445"/>
            <a:ext cx="6991312" cy="531813"/>
          </a:xfrm>
        </p:spPr>
        <p:txBody>
          <a:bodyPr/>
          <a:lstStyle/>
          <a:p>
            <a:r>
              <a:rPr lang="tr-TR" sz="2800" b="1" dirty="0">
                <a:solidFill>
                  <a:srgbClr val="FF0000"/>
                </a:solidFill>
              </a:rPr>
              <a:t>13–18 Yaş Gençler 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A80FBCD8-C570-7EEA-C067-0DF814EF37D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0CFEA29-DB9D-0998-508A-179A0504741F}"/>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4E97609-F554-4F34-40B0-16D335E2CD51}"/>
              </a:ext>
            </a:extLst>
          </p:cNvPr>
          <p:cNvSpPr>
            <a:spLocks noGrp="1"/>
          </p:cNvSpPr>
          <p:nvPr>
            <p:ph sz="quarter" idx="1"/>
          </p:nvPr>
        </p:nvSpPr>
        <p:spPr>
          <a:xfrm>
            <a:off x="241435" y="1052736"/>
            <a:ext cx="8064896" cy="3960440"/>
          </a:xfrm>
        </p:spPr>
        <p:txBody>
          <a:bodyPr/>
          <a:lstStyle/>
          <a:p>
            <a:pPr lvl="0" algn="just"/>
            <a:r>
              <a:rPr lang="tr-TR" dirty="0"/>
              <a:t>Fiziksel güç, hız ve koordinasyon artmıştır.</a:t>
            </a:r>
          </a:p>
          <a:p>
            <a:pPr lvl="0" algn="just"/>
            <a:r>
              <a:rPr lang="tr-TR" dirty="0"/>
              <a:t>Rekabet ve takım çalışması önemlidir.</a:t>
            </a:r>
          </a:p>
          <a:p>
            <a:pPr lvl="0" algn="just"/>
            <a:r>
              <a:rPr lang="tr-TR" dirty="0"/>
              <a:t>Motor beceriler daha kontrollüdür.</a:t>
            </a:r>
          </a:p>
          <a:p>
            <a:pPr algn="just"/>
            <a:endParaRPr lang="tr-TR" b="1" dirty="0"/>
          </a:p>
          <a:p>
            <a:pPr algn="just"/>
            <a:r>
              <a:rPr lang="tr-TR" b="1" dirty="0"/>
              <a:t>Uyarlama İlkeleri:</a:t>
            </a:r>
            <a:endParaRPr lang="tr-TR" dirty="0"/>
          </a:p>
          <a:p>
            <a:pPr lvl="0" algn="just"/>
            <a:r>
              <a:rPr lang="tr-TR" dirty="0"/>
              <a:t>Kurallar biraz daha karmaşıklaştırılabilir.</a:t>
            </a:r>
          </a:p>
          <a:p>
            <a:pPr lvl="0" algn="just"/>
            <a:r>
              <a:rPr lang="tr-TR" dirty="0"/>
              <a:t>Saha ve malzemeler normal boyutlara yaklaşabilir.</a:t>
            </a:r>
          </a:p>
          <a:p>
            <a:pPr lvl="0" algn="just"/>
            <a:r>
              <a:rPr lang="tr-TR" dirty="0"/>
              <a:t>Hedef ve zamanlama oyunları ile strateji öğretilir.</a:t>
            </a:r>
          </a:p>
          <a:p>
            <a:endParaRPr lang="tr-TR" sz="2800" dirty="0"/>
          </a:p>
        </p:txBody>
      </p:sp>
    </p:spTree>
    <p:extLst>
      <p:ext uri="{BB962C8B-B14F-4D97-AF65-F5344CB8AC3E}">
        <p14:creationId xmlns:p14="http://schemas.microsoft.com/office/powerpoint/2010/main" val="41693617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C406E-3809-4BEE-8F99-AF92E7BA4BC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36B1C21-C99F-F60E-4779-2D1A54F9B132}"/>
              </a:ext>
            </a:extLst>
          </p:cNvPr>
          <p:cNvSpPr>
            <a:spLocks noGrp="1"/>
          </p:cNvSpPr>
          <p:nvPr>
            <p:ph type="title"/>
          </p:nvPr>
        </p:nvSpPr>
        <p:spPr>
          <a:xfrm>
            <a:off x="323528" y="416445"/>
            <a:ext cx="6991312" cy="531813"/>
          </a:xfrm>
        </p:spPr>
        <p:txBody>
          <a:bodyPr/>
          <a:lstStyle/>
          <a:p>
            <a:r>
              <a:rPr lang="tr-TR" sz="2800" b="1" dirty="0">
                <a:solidFill>
                  <a:srgbClr val="FF0000"/>
                </a:solidFill>
              </a:rPr>
              <a:t>Örnek Oyunlar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81AC611-6675-315C-0D22-09509DA4EE1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2E3CD6E5-C337-FD2B-F63C-9756E22E3E33}"/>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95097523-86AF-F8A8-60CC-71972B071DC2}"/>
              </a:ext>
            </a:extLst>
          </p:cNvPr>
          <p:cNvSpPr>
            <a:spLocks noGrp="1"/>
          </p:cNvSpPr>
          <p:nvPr>
            <p:ph sz="quarter" idx="1"/>
          </p:nvPr>
        </p:nvSpPr>
        <p:spPr>
          <a:xfrm>
            <a:off x="179512" y="980728"/>
            <a:ext cx="8064896" cy="5112568"/>
          </a:xfrm>
        </p:spPr>
        <p:txBody>
          <a:bodyPr/>
          <a:lstStyle/>
          <a:p>
            <a:pPr lvl="0" algn="just"/>
            <a:r>
              <a:rPr lang="tr-TR" sz="2800" b="1" dirty="0"/>
              <a:t>Reaksiyon ve Yön Değiştirme Oyunu</a:t>
            </a:r>
            <a:endParaRPr lang="tr-TR" sz="2800" dirty="0"/>
          </a:p>
          <a:p>
            <a:pPr lvl="1" algn="just"/>
            <a:r>
              <a:rPr lang="tr-TR" b="1" dirty="0"/>
              <a:t>Amaç:</a:t>
            </a:r>
            <a:r>
              <a:rPr lang="tr-TR" dirty="0"/>
              <a:t> Refleks, hızlı karar ve koordinasyon.</a:t>
            </a:r>
          </a:p>
          <a:p>
            <a:pPr lvl="1" algn="just"/>
            <a:r>
              <a:rPr lang="tr-TR" b="1" dirty="0"/>
              <a:t>Uygulama:</a:t>
            </a:r>
            <a:r>
              <a:rPr lang="tr-TR" dirty="0"/>
              <a:t> Antrenörün komutuna göre topu yakalama veya hedefe yönlendirme.</a:t>
            </a:r>
          </a:p>
          <a:p>
            <a:pPr lvl="1" algn="just"/>
            <a:r>
              <a:rPr lang="tr-TR" b="1" dirty="0"/>
              <a:t>Uyarlama:</a:t>
            </a:r>
            <a:r>
              <a:rPr lang="tr-TR" dirty="0"/>
              <a:t> Komutlar daha hızlı verilir, süre biraz artırılır.</a:t>
            </a:r>
          </a:p>
          <a:p>
            <a:pPr lvl="0" algn="just"/>
            <a:endParaRPr lang="tr-TR" sz="2800" b="1" dirty="0"/>
          </a:p>
          <a:p>
            <a:pPr lvl="0" algn="just"/>
            <a:r>
              <a:rPr lang="tr-TR" sz="2800" b="1" dirty="0"/>
              <a:t>Hedefe Servis Yarışı</a:t>
            </a:r>
            <a:endParaRPr lang="tr-TR" sz="2800" dirty="0"/>
          </a:p>
          <a:p>
            <a:pPr lvl="1" algn="just"/>
            <a:r>
              <a:rPr lang="tr-TR" b="1" dirty="0"/>
              <a:t>Amaç:</a:t>
            </a:r>
            <a:r>
              <a:rPr lang="tr-TR" dirty="0"/>
              <a:t> Servis ve smaç becerisi, kuvvet kontrolü.</a:t>
            </a:r>
          </a:p>
          <a:p>
            <a:pPr lvl="1" algn="just"/>
            <a:r>
              <a:rPr lang="tr-TR" b="1" dirty="0"/>
              <a:t>Uygulama:</a:t>
            </a:r>
            <a:r>
              <a:rPr lang="tr-TR" dirty="0"/>
              <a:t> Belirlenen hedeflere en fazla isabet eden oyuncu kazanır.</a:t>
            </a:r>
          </a:p>
          <a:p>
            <a:pPr lvl="1" algn="just"/>
            <a:r>
              <a:rPr lang="tr-TR" b="1" dirty="0"/>
              <a:t>Uyarlama:</a:t>
            </a:r>
            <a:r>
              <a:rPr lang="tr-TR" dirty="0"/>
              <a:t> Hedef mesafesi biraz uzatılır, top normal ağırlıktadır.</a:t>
            </a:r>
          </a:p>
          <a:p>
            <a:endParaRPr lang="tr-TR" sz="2800" dirty="0"/>
          </a:p>
        </p:txBody>
      </p:sp>
    </p:spTree>
    <p:extLst>
      <p:ext uri="{BB962C8B-B14F-4D97-AF65-F5344CB8AC3E}">
        <p14:creationId xmlns:p14="http://schemas.microsoft.com/office/powerpoint/2010/main" val="42018671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FA9E8-3B92-007A-B9AA-314AE96402B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1E1FBA5-3FD7-4D01-8F11-A94C02A180E4}"/>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29F71AD-2C44-8715-AC71-2F0C1D92485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657CFBF-6EA0-8DA0-D0AA-DA91E109C7C0}"/>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50E5EEB-AE9A-D064-B42E-A932F23D14F8}"/>
              </a:ext>
            </a:extLst>
          </p:cNvPr>
          <p:cNvSpPr>
            <a:spLocks noGrp="1"/>
          </p:cNvSpPr>
          <p:nvPr>
            <p:ph sz="quarter" idx="1"/>
          </p:nvPr>
        </p:nvSpPr>
        <p:spPr>
          <a:xfrm>
            <a:off x="241435" y="2001600"/>
            <a:ext cx="8064896" cy="2664296"/>
          </a:xfrm>
        </p:spPr>
        <p:txBody>
          <a:bodyPr/>
          <a:lstStyle/>
          <a:p>
            <a:pPr lvl="0" algn="just"/>
            <a:r>
              <a:rPr lang="tr-TR" sz="2800" b="1" dirty="0"/>
              <a:t>Mini Turnuva / Set Oyunları</a:t>
            </a:r>
            <a:endParaRPr lang="tr-TR" sz="2800" dirty="0"/>
          </a:p>
          <a:p>
            <a:pPr lvl="1" algn="just"/>
            <a:r>
              <a:rPr lang="tr-TR" b="1" dirty="0"/>
              <a:t>Amaç:</a:t>
            </a:r>
            <a:r>
              <a:rPr lang="tr-TR" dirty="0"/>
              <a:t> Takım stratejisi ve oyun deneyimi kazandırmak.</a:t>
            </a:r>
          </a:p>
          <a:p>
            <a:pPr lvl="1" algn="just"/>
            <a:r>
              <a:rPr lang="tr-TR" b="1" dirty="0"/>
              <a:t>Uygulama:</a:t>
            </a:r>
            <a:r>
              <a:rPr lang="tr-TR" dirty="0"/>
              <a:t> Kısa setler halinde tam takım müsabakası.</a:t>
            </a:r>
          </a:p>
          <a:p>
            <a:pPr lvl="1" algn="just"/>
            <a:r>
              <a:rPr lang="tr-TR" b="1" dirty="0"/>
              <a:t>Uyarlama:</a:t>
            </a:r>
            <a:r>
              <a:rPr lang="tr-TR" dirty="0"/>
              <a:t> Oyun süresi 10–15 dakika, ara dinlenmeler dahil.</a:t>
            </a:r>
          </a:p>
          <a:p>
            <a:endParaRPr lang="tr-TR" sz="2800" dirty="0"/>
          </a:p>
        </p:txBody>
      </p:sp>
    </p:spTree>
    <p:extLst>
      <p:ext uri="{BB962C8B-B14F-4D97-AF65-F5344CB8AC3E}">
        <p14:creationId xmlns:p14="http://schemas.microsoft.com/office/powerpoint/2010/main" val="165634250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85BD1-2769-336E-03A7-1933F4C441E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E1D17FFF-5B66-47BA-D16E-863661771A86}"/>
              </a:ext>
            </a:extLst>
          </p:cNvPr>
          <p:cNvSpPr>
            <a:spLocks noGrp="1"/>
          </p:cNvSpPr>
          <p:nvPr>
            <p:ph type="title"/>
          </p:nvPr>
        </p:nvSpPr>
        <p:spPr>
          <a:xfrm>
            <a:off x="323528" y="416445"/>
            <a:ext cx="6991312" cy="531813"/>
          </a:xfrm>
        </p:spPr>
        <p:txBody>
          <a:bodyPr/>
          <a:lstStyle/>
          <a:p>
            <a:r>
              <a:rPr lang="tr-TR" sz="3200" b="1" dirty="0">
                <a:solidFill>
                  <a:srgbClr val="FF0000"/>
                </a:solidFill>
              </a:rPr>
              <a:t>18+ Yaş Yetişkinler 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9FCE98E-9F18-6F0C-0BCA-601D9C75CF76}"/>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D0E00FE-591B-F419-15A3-5F3B7223A0E2}"/>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8EBB495-C29D-B12A-51A6-499771DA9DBC}"/>
              </a:ext>
            </a:extLst>
          </p:cNvPr>
          <p:cNvSpPr>
            <a:spLocks noGrp="1"/>
          </p:cNvSpPr>
          <p:nvPr>
            <p:ph sz="quarter" idx="1"/>
          </p:nvPr>
        </p:nvSpPr>
        <p:spPr>
          <a:xfrm>
            <a:off x="298965" y="1323904"/>
            <a:ext cx="8064896" cy="4019688"/>
          </a:xfrm>
        </p:spPr>
        <p:txBody>
          <a:bodyPr/>
          <a:lstStyle/>
          <a:p>
            <a:pPr lvl="0" algn="just"/>
            <a:r>
              <a:rPr lang="tr-TR" dirty="0"/>
              <a:t>Fiziksel güç ve koordinasyon olgunlaşmıştır.</a:t>
            </a:r>
          </a:p>
          <a:p>
            <a:pPr lvl="0" algn="just"/>
            <a:r>
              <a:rPr lang="tr-TR" dirty="0"/>
              <a:t>Strateji ve rekabet ön plandadır.</a:t>
            </a:r>
          </a:p>
          <a:p>
            <a:pPr lvl="0" algn="just"/>
            <a:r>
              <a:rPr lang="tr-TR" dirty="0"/>
              <a:t>Hedeflere odaklanma ve takım oyunu önemlidir.</a:t>
            </a:r>
          </a:p>
          <a:p>
            <a:pPr algn="just"/>
            <a:endParaRPr lang="tr-TR" b="1" dirty="0"/>
          </a:p>
          <a:p>
            <a:pPr algn="just"/>
            <a:r>
              <a:rPr lang="tr-TR" b="1" dirty="0"/>
              <a:t>Uyarlama İlkeleri:</a:t>
            </a:r>
            <a:endParaRPr lang="tr-TR" dirty="0"/>
          </a:p>
          <a:p>
            <a:pPr lvl="0" algn="just"/>
            <a:r>
              <a:rPr lang="tr-TR" dirty="0"/>
              <a:t>Kurallar tam uygulanır.</a:t>
            </a:r>
          </a:p>
          <a:p>
            <a:pPr lvl="0" algn="just"/>
            <a:r>
              <a:rPr lang="tr-TR" dirty="0"/>
              <a:t>Oyun süresi ve saha boyutu standarttır.</a:t>
            </a:r>
          </a:p>
          <a:p>
            <a:pPr lvl="0" algn="just"/>
            <a:r>
              <a:rPr lang="tr-TR" dirty="0"/>
              <a:t>Strateji ve teknik beceriler öne çıkarılır.</a:t>
            </a:r>
          </a:p>
          <a:p>
            <a:endParaRPr lang="tr-TR" sz="2800" dirty="0"/>
          </a:p>
        </p:txBody>
      </p:sp>
    </p:spTree>
    <p:extLst>
      <p:ext uri="{BB962C8B-B14F-4D97-AF65-F5344CB8AC3E}">
        <p14:creationId xmlns:p14="http://schemas.microsoft.com/office/powerpoint/2010/main" val="13526430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6C114-A4BA-E591-0BBA-EAF78944F6F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9780DBB-3159-8DF7-C418-455733CD888E}"/>
              </a:ext>
            </a:extLst>
          </p:cNvPr>
          <p:cNvSpPr>
            <a:spLocks noGrp="1"/>
          </p:cNvSpPr>
          <p:nvPr>
            <p:ph type="title"/>
          </p:nvPr>
        </p:nvSpPr>
        <p:spPr>
          <a:xfrm>
            <a:off x="323528" y="416445"/>
            <a:ext cx="6991312" cy="531813"/>
          </a:xfrm>
        </p:spPr>
        <p:txBody>
          <a:bodyPr/>
          <a:lstStyle/>
          <a:p>
            <a:r>
              <a:rPr lang="tr-TR" sz="2800" b="1" dirty="0">
                <a:solidFill>
                  <a:srgbClr val="FF0000"/>
                </a:solidFill>
              </a:rPr>
              <a:t>Örnek Oyunlar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A4C1302B-83E8-6C4C-A769-891B3E644D8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110E9CF-E55E-7E0E-9BF8-CAA661814F83}"/>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9789B1F-9A70-2CFC-79D7-BB636F2EC133}"/>
              </a:ext>
            </a:extLst>
          </p:cNvPr>
          <p:cNvSpPr>
            <a:spLocks noGrp="1"/>
          </p:cNvSpPr>
          <p:nvPr>
            <p:ph sz="quarter" idx="1"/>
          </p:nvPr>
        </p:nvSpPr>
        <p:spPr>
          <a:xfrm>
            <a:off x="241435" y="1196752"/>
            <a:ext cx="8064896" cy="4680520"/>
          </a:xfrm>
        </p:spPr>
        <p:txBody>
          <a:bodyPr/>
          <a:lstStyle/>
          <a:p>
            <a:pPr lvl="0" algn="just"/>
            <a:r>
              <a:rPr lang="tr-TR" sz="2800" b="1" dirty="0"/>
              <a:t>Mini Müsabaka / Set Oyunu</a:t>
            </a:r>
            <a:endParaRPr lang="tr-TR" sz="2800" dirty="0"/>
          </a:p>
          <a:p>
            <a:pPr lvl="1" algn="just"/>
            <a:r>
              <a:rPr lang="tr-TR" b="1" dirty="0"/>
              <a:t>Amaç:</a:t>
            </a:r>
            <a:r>
              <a:rPr lang="tr-TR" dirty="0"/>
              <a:t> Tüm becerilerin pekiştirilmesi ve rekabet deneyimi kazandırmak.</a:t>
            </a:r>
          </a:p>
          <a:p>
            <a:pPr lvl="1" algn="just"/>
            <a:r>
              <a:rPr lang="tr-TR" b="1" dirty="0"/>
              <a:t>Uygulama:</a:t>
            </a:r>
            <a:r>
              <a:rPr lang="tr-TR" dirty="0"/>
              <a:t> Tam takım oturarak voleybol müsabakası, kısa setler.</a:t>
            </a:r>
          </a:p>
          <a:p>
            <a:pPr lvl="1" algn="just"/>
            <a:r>
              <a:rPr lang="tr-TR" b="1" dirty="0"/>
              <a:t>Uyarlama:</a:t>
            </a:r>
            <a:r>
              <a:rPr lang="tr-TR" dirty="0"/>
              <a:t> Süre standart, saha ve top normal boyutta.</a:t>
            </a:r>
          </a:p>
          <a:p>
            <a:pPr lvl="0" algn="just"/>
            <a:endParaRPr lang="tr-TR" sz="2800" b="1" dirty="0"/>
          </a:p>
          <a:p>
            <a:pPr lvl="0" algn="just"/>
            <a:r>
              <a:rPr lang="tr-TR" sz="2800" b="1" dirty="0"/>
              <a:t>Hedefe Pas ve Smaç Kombinasyonu</a:t>
            </a:r>
            <a:endParaRPr lang="tr-TR" sz="2800" dirty="0"/>
          </a:p>
          <a:p>
            <a:pPr lvl="1" algn="just"/>
            <a:r>
              <a:rPr lang="tr-TR" b="1" dirty="0"/>
              <a:t>Amaç:</a:t>
            </a:r>
            <a:r>
              <a:rPr lang="tr-TR" dirty="0"/>
              <a:t> Teknik becerilerin artırılması ve koordinasyon.</a:t>
            </a:r>
          </a:p>
          <a:p>
            <a:pPr lvl="1" algn="just"/>
            <a:r>
              <a:rPr lang="tr-TR" b="1" dirty="0"/>
              <a:t>Uygulama:</a:t>
            </a:r>
            <a:r>
              <a:rPr lang="tr-TR" dirty="0"/>
              <a:t> Oyuncular topu önce pasla, ardından smaç ile hedefe gönderir.</a:t>
            </a:r>
          </a:p>
          <a:p>
            <a:pPr lvl="1" algn="just"/>
            <a:r>
              <a:rPr lang="tr-TR" b="1" dirty="0"/>
              <a:t>Uyarlama:</a:t>
            </a:r>
            <a:r>
              <a:rPr lang="tr-TR" dirty="0"/>
              <a:t> Zorluk seviyesi artırılır, hedef uzak ve dar alan.</a:t>
            </a:r>
          </a:p>
          <a:p>
            <a:endParaRPr lang="tr-TR" sz="2800" dirty="0"/>
          </a:p>
        </p:txBody>
      </p:sp>
    </p:spTree>
    <p:extLst>
      <p:ext uri="{BB962C8B-B14F-4D97-AF65-F5344CB8AC3E}">
        <p14:creationId xmlns:p14="http://schemas.microsoft.com/office/powerpoint/2010/main" val="395076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2272D-883E-211D-4861-395FBE76CE3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2214590-1129-54E2-1396-DF060AEA4CE3}"/>
              </a:ext>
            </a:extLst>
          </p:cNvPr>
          <p:cNvSpPr>
            <a:spLocks noGrp="1"/>
          </p:cNvSpPr>
          <p:nvPr>
            <p:ph type="title"/>
          </p:nvPr>
        </p:nvSpPr>
        <p:spPr>
          <a:xfrm>
            <a:off x="323528" y="416445"/>
            <a:ext cx="6991312" cy="531813"/>
          </a:xfrm>
        </p:spPr>
        <p:txBody>
          <a:bodyPr/>
          <a:lstStyle/>
          <a:p>
            <a:r>
              <a:rPr lang="tr-TR" sz="2800" b="1" dirty="0">
                <a:solidFill>
                  <a:srgbClr val="FF0000"/>
                </a:solidFill>
              </a:rPr>
              <a:t>Örnekler:</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4BE0516-CDDF-63C8-9FC9-5639CC71546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4B8F288-297B-056B-ABF3-0E59A623CF44}"/>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837A98D-FB77-9C2B-0BC3-9AC86CB23423}"/>
              </a:ext>
            </a:extLst>
          </p:cNvPr>
          <p:cNvSpPr>
            <a:spLocks noGrp="1"/>
          </p:cNvSpPr>
          <p:nvPr>
            <p:ph sz="quarter" idx="1"/>
          </p:nvPr>
        </p:nvSpPr>
        <p:spPr>
          <a:xfrm>
            <a:off x="223179" y="1052736"/>
            <a:ext cx="8064896" cy="5256584"/>
          </a:xfrm>
        </p:spPr>
        <p:txBody>
          <a:bodyPr/>
          <a:lstStyle/>
          <a:p>
            <a:pPr lvl="0" algn="just"/>
            <a:r>
              <a:rPr lang="tr-TR" sz="2800" b="1" dirty="0"/>
              <a:t>Motor Beceriler İçin:</a:t>
            </a:r>
            <a:endParaRPr lang="tr-TR" sz="2800" dirty="0"/>
          </a:p>
          <a:p>
            <a:pPr lvl="1" algn="just"/>
            <a:r>
              <a:rPr lang="tr-TR" i="1" dirty="0"/>
              <a:t>Hedef Atışı Oyunu:</a:t>
            </a:r>
            <a:r>
              <a:rPr lang="tr-TR" dirty="0"/>
              <a:t> Sporcular, oturarak veya ayakta, topu belirlenen hedeflere atar. Amaç hem pas hem de koordinasyonu geliştirmektir.</a:t>
            </a:r>
          </a:p>
          <a:p>
            <a:pPr lvl="1" algn="just"/>
            <a:r>
              <a:rPr lang="tr-TR" i="1" dirty="0"/>
              <a:t>Zıplama ve Yön Değiştirme Oyunu:</a:t>
            </a:r>
            <a:r>
              <a:rPr lang="tr-TR" dirty="0"/>
              <a:t> Çocuklar farklı renkli alanlara zıplayarak yön değiştirir; denge ve çevikliği artırır.</a:t>
            </a:r>
          </a:p>
          <a:p>
            <a:pPr lvl="0" algn="just"/>
            <a:r>
              <a:rPr lang="tr-TR" sz="2800" b="1" dirty="0"/>
              <a:t>Bilişsel Gelişim İçin:</a:t>
            </a:r>
            <a:endParaRPr lang="tr-TR" sz="2800" dirty="0"/>
          </a:p>
          <a:p>
            <a:pPr lvl="1" algn="just"/>
            <a:r>
              <a:rPr lang="tr-TR" i="1" dirty="0"/>
              <a:t>Matematiksel Top Oyunu:</a:t>
            </a:r>
            <a:r>
              <a:rPr lang="tr-TR" dirty="0"/>
              <a:t> Topa vurulan sayıların toplamını bulma gibi oyunlar, hesaplama ve dikkat becerilerini geliştirir.</a:t>
            </a:r>
          </a:p>
          <a:p>
            <a:pPr lvl="0" algn="just"/>
            <a:r>
              <a:rPr lang="tr-TR" sz="2800" b="1" dirty="0"/>
              <a:t>Sosyal Beceriler İçin:</a:t>
            </a:r>
            <a:endParaRPr lang="tr-TR" sz="2800" dirty="0"/>
          </a:p>
          <a:p>
            <a:pPr lvl="1" algn="just"/>
            <a:r>
              <a:rPr lang="tr-TR" i="1" dirty="0"/>
              <a:t>Takım Pas Oyunu:</a:t>
            </a:r>
            <a:r>
              <a:rPr lang="tr-TR" dirty="0"/>
              <a:t> Her oyuncu sırayla topu </a:t>
            </a:r>
            <a:r>
              <a:rPr lang="tr-TR" dirty="0" err="1"/>
              <a:t>paslayarak</a:t>
            </a:r>
            <a:r>
              <a:rPr lang="tr-TR" dirty="0"/>
              <a:t> hedefe ulaştırır; iletişim ve iş birliği becerilerini geliştirir.</a:t>
            </a:r>
          </a:p>
          <a:p>
            <a:endParaRPr lang="tr-TR" sz="2800" dirty="0"/>
          </a:p>
        </p:txBody>
      </p:sp>
    </p:spTree>
    <p:extLst>
      <p:ext uri="{BB962C8B-B14F-4D97-AF65-F5344CB8AC3E}">
        <p14:creationId xmlns:p14="http://schemas.microsoft.com/office/powerpoint/2010/main" val="9867735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A3FE6-09D4-63C6-2DC8-0F287023DF9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4E6B4B2-69BC-B74E-EBAD-89B17EC2E72B}"/>
              </a:ext>
            </a:extLst>
          </p:cNvPr>
          <p:cNvSpPr>
            <a:spLocks noGrp="1"/>
          </p:cNvSpPr>
          <p:nvPr>
            <p:ph type="title"/>
          </p:nvPr>
        </p:nvSpPr>
        <p:spPr>
          <a:xfrm>
            <a:off x="323528" y="416445"/>
            <a:ext cx="6991312" cy="531813"/>
          </a:xfrm>
        </p:spPr>
        <p:txBody>
          <a:bodyPr/>
          <a:lstStyle/>
          <a:p>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5A316710-5F8C-5DEE-1DF2-2D8412664E1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DD5F4A9-8530-DE36-60D2-C2BDF5077C94}"/>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298EF19-9E20-D82F-C609-210D820F58DC}"/>
              </a:ext>
            </a:extLst>
          </p:cNvPr>
          <p:cNvSpPr>
            <a:spLocks noGrp="1"/>
          </p:cNvSpPr>
          <p:nvPr>
            <p:ph sz="quarter" idx="1"/>
          </p:nvPr>
        </p:nvSpPr>
        <p:spPr>
          <a:xfrm>
            <a:off x="241435" y="2001600"/>
            <a:ext cx="8064896" cy="2664296"/>
          </a:xfrm>
        </p:spPr>
        <p:txBody>
          <a:bodyPr/>
          <a:lstStyle/>
          <a:p>
            <a:pPr lvl="0" algn="just"/>
            <a:r>
              <a:rPr lang="tr-TR" sz="2800" b="1" dirty="0"/>
              <a:t>Takım Strateji Oyunu</a:t>
            </a:r>
            <a:endParaRPr lang="tr-TR" sz="2800" dirty="0"/>
          </a:p>
          <a:p>
            <a:pPr lvl="1" algn="just"/>
            <a:r>
              <a:rPr lang="tr-TR" b="1" dirty="0"/>
              <a:t>Amaç: </a:t>
            </a:r>
            <a:r>
              <a:rPr lang="tr-TR" dirty="0"/>
              <a:t>İletişim, strateji ve koordinasyonu geliştirmek.</a:t>
            </a:r>
          </a:p>
          <a:p>
            <a:pPr lvl="1" algn="just"/>
            <a:r>
              <a:rPr lang="tr-TR" b="1" dirty="0"/>
              <a:t>Uygulama:</a:t>
            </a:r>
            <a:r>
              <a:rPr lang="tr-TR" dirty="0"/>
              <a:t> Oyuncular önceden belirlenen kurallara göre oyun planı uygular.</a:t>
            </a:r>
          </a:p>
          <a:p>
            <a:pPr lvl="1" algn="just"/>
            <a:r>
              <a:rPr lang="tr-TR" b="1" dirty="0"/>
              <a:t>Uyarlama:</a:t>
            </a:r>
            <a:r>
              <a:rPr lang="tr-TR" dirty="0"/>
              <a:t> Daha karmaşık hareket ve pas kombinasyonları eklenir.</a:t>
            </a:r>
          </a:p>
          <a:p>
            <a:endParaRPr lang="tr-TR" sz="2800" dirty="0"/>
          </a:p>
        </p:txBody>
      </p:sp>
    </p:spTree>
    <p:extLst>
      <p:ext uri="{BB962C8B-B14F-4D97-AF65-F5344CB8AC3E}">
        <p14:creationId xmlns:p14="http://schemas.microsoft.com/office/powerpoint/2010/main" val="418072783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5C884-B147-0885-2B38-B791AB76E0D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AFF14A3-58B0-12C1-1BE2-3D5150D7D2B9}"/>
              </a:ext>
            </a:extLst>
          </p:cNvPr>
          <p:cNvSpPr>
            <a:spLocks noGrp="1"/>
          </p:cNvSpPr>
          <p:nvPr>
            <p:ph type="title"/>
          </p:nvPr>
        </p:nvSpPr>
        <p:spPr>
          <a:xfrm>
            <a:off x="323528" y="416445"/>
            <a:ext cx="6991312" cy="531813"/>
          </a:xfrm>
        </p:spPr>
        <p:txBody>
          <a:bodyPr/>
          <a:lstStyle/>
          <a:p>
            <a:r>
              <a:rPr lang="tr-TR" sz="2800" b="1" dirty="0">
                <a:solidFill>
                  <a:srgbClr val="FF0000"/>
                </a:solidFill>
              </a:rPr>
              <a:t>Engellilik Düzeyine Göre Uyarlama Örnekleri</a:t>
            </a:r>
            <a:endParaRPr lang="tr-TR" altLang="tr-TR" sz="1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CF19C61-E214-36D4-0525-B661FFC349A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graphicFrame>
        <p:nvGraphicFramePr>
          <p:cNvPr id="2" name="İçerik Yer Tutucusu 1">
            <a:extLst>
              <a:ext uri="{FF2B5EF4-FFF2-40B4-BE49-F238E27FC236}">
                <a16:creationId xmlns:a16="http://schemas.microsoft.com/office/drawing/2014/main" id="{BBE628F8-00FB-3BF9-FFD1-AED1ACDBFF5F}"/>
              </a:ext>
            </a:extLst>
          </p:cNvPr>
          <p:cNvGraphicFramePr>
            <a:graphicFrameLocks noGrp="1"/>
          </p:cNvGraphicFramePr>
          <p:nvPr>
            <p:ph sz="quarter" idx="1"/>
            <p:extLst>
              <p:ext uri="{D42A27DB-BD31-4B8C-83A1-F6EECF244321}">
                <p14:modId xmlns:p14="http://schemas.microsoft.com/office/powerpoint/2010/main" val="3603055188"/>
              </p:ext>
            </p:extLst>
          </p:nvPr>
        </p:nvGraphicFramePr>
        <p:xfrm>
          <a:off x="179512" y="1124744"/>
          <a:ext cx="8712968" cy="5400600"/>
        </p:xfrm>
        <a:graphic>
          <a:graphicData uri="http://schemas.openxmlformats.org/drawingml/2006/table">
            <a:tbl>
              <a:tblPr firstRow="1" firstCol="1" bandRow="1">
                <a:tableStyleId>{5C22544A-7EE6-4342-B048-85BDC9FD1C3A}</a:tableStyleId>
              </a:tblPr>
              <a:tblGrid>
                <a:gridCol w="2269392">
                  <a:extLst>
                    <a:ext uri="{9D8B030D-6E8A-4147-A177-3AD203B41FA5}">
                      <a16:colId xmlns:a16="http://schemas.microsoft.com/office/drawing/2014/main" val="716790295"/>
                    </a:ext>
                  </a:extLst>
                </a:gridCol>
                <a:gridCol w="3228878">
                  <a:extLst>
                    <a:ext uri="{9D8B030D-6E8A-4147-A177-3AD203B41FA5}">
                      <a16:colId xmlns:a16="http://schemas.microsoft.com/office/drawing/2014/main" val="2320549304"/>
                    </a:ext>
                  </a:extLst>
                </a:gridCol>
                <a:gridCol w="3214698">
                  <a:extLst>
                    <a:ext uri="{9D8B030D-6E8A-4147-A177-3AD203B41FA5}">
                      <a16:colId xmlns:a16="http://schemas.microsoft.com/office/drawing/2014/main" val="746288340"/>
                    </a:ext>
                  </a:extLst>
                </a:gridCol>
              </a:tblGrid>
              <a:tr h="929857">
                <a:tc>
                  <a:txBody>
                    <a:bodyPr/>
                    <a:lstStyle/>
                    <a:p>
                      <a:pPr>
                        <a:lnSpc>
                          <a:spcPct val="107000"/>
                        </a:lnSpc>
                        <a:spcAft>
                          <a:spcPts val="800"/>
                        </a:spcAft>
                        <a:buNone/>
                      </a:pPr>
                      <a:r>
                        <a:rPr lang="tr-TR" sz="2000" kern="100">
                          <a:effectLst/>
                        </a:rPr>
                        <a:t>Engel Türü</a:t>
                      </a:r>
                      <a:endParaRPr lang="tr-T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2000" kern="100">
                          <a:effectLst/>
                        </a:rPr>
                        <a:t>Oyun Uyarlaması</a:t>
                      </a:r>
                      <a:endParaRPr lang="tr-T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2000" kern="100" dirty="0">
                          <a:effectLst/>
                        </a:rPr>
                        <a:t>Örnek</a:t>
                      </a:r>
                      <a:endParaRPr lang="tr-TR"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70584285"/>
                  </a:ext>
                </a:extLst>
              </a:tr>
              <a:tr h="1770443">
                <a:tc>
                  <a:txBody>
                    <a:bodyPr/>
                    <a:lstStyle/>
                    <a:p>
                      <a:pPr>
                        <a:lnSpc>
                          <a:spcPct val="107000"/>
                        </a:lnSpc>
                        <a:spcAft>
                          <a:spcPts val="800"/>
                        </a:spcAft>
                        <a:buNone/>
                      </a:pPr>
                      <a:r>
                        <a:rPr lang="tr-TR" sz="1800" kern="100">
                          <a:effectLst/>
                        </a:rPr>
                        <a:t>Ortopedik Engelliler</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dirty="0">
                          <a:effectLst/>
                        </a:rPr>
                        <a:t>Top ve hedef mesafesi azaltılır, saha küçültülür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a:effectLst/>
                        </a:rPr>
                        <a:t>Hedefe pas oyununda yakın mesafeli hedef kullanılır</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72012477"/>
                  </a:ext>
                </a:extLst>
              </a:tr>
              <a:tr h="929857">
                <a:tc>
                  <a:txBody>
                    <a:bodyPr/>
                    <a:lstStyle/>
                    <a:p>
                      <a:pPr>
                        <a:lnSpc>
                          <a:spcPct val="107000"/>
                        </a:lnSpc>
                        <a:spcAft>
                          <a:spcPts val="800"/>
                        </a:spcAft>
                        <a:buNone/>
                      </a:pPr>
                      <a:r>
                        <a:rPr lang="tr-TR" sz="1800" kern="100">
                          <a:effectLst/>
                        </a:rPr>
                        <a:t>Görme Engelliler</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a:effectLst/>
                        </a:rPr>
                        <a:t>Sesli top veya yönlendirme kullanılır</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a:effectLst/>
                        </a:rPr>
                        <a:t>Top ses çıkararak oyuncuya yön gösterir</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84126317"/>
                  </a:ext>
                </a:extLst>
              </a:tr>
              <a:tr h="1770443">
                <a:tc>
                  <a:txBody>
                    <a:bodyPr/>
                    <a:lstStyle/>
                    <a:p>
                      <a:pPr>
                        <a:lnSpc>
                          <a:spcPct val="107000"/>
                        </a:lnSpc>
                        <a:spcAft>
                          <a:spcPts val="800"/>
                        </a:spcAft>
                        <a:buNone/>
                      </a:pPr>
                      <a:r>
                        <a:rPr lang="tr-TR" sz="1800" kern="100" dirty="0">
                          <a:effectLst/>
                        </a:rPr>
                        <a:t>Zihinsel Engelliler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dirty="0">
                          <a:effectLst/>
                        </a:rPr>
                        <a:t>Kurallar basitleştirilir, süre ve hız düşürülür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tr-TR" sz="1800" kern="100" dirty="0">
                          <a:effectLst/>
                        </a:rPr>
                        <a:t>Zincir pas oyununda sıra ve süre görsel işaretlerle gösterilir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32484037"/>
                  </a:ext>
                </a:extLst>
              </a:tr>
            </a:tbl>
          </a:graphicData>
        </a:graphic>
      </p:graphicFrame>
    </p:spTree>
    <p:extLst>
      <p:ext uri="{BB962C8B-B14F-4D97-AF65-F5344CB8AC3E}">
        <p14:creationId xmlns:p14="http://schemas.microsoft.com/office/powerpoint/2010/main" val="6846115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3 Dikdörtgen"/>
          <p:cNvSpPr>
            <a:spLocks noChangeArrowheads="1"/>
          </p:cNvSpPr>
          <p:nvPr/>
        </p:nvSpPr>
        <p:spPr bwMode="auto">
          <a:xfrm>
            <a:off x="1643063" y="2214563"/>
            <a:ext cx="6143625" cy="1446212"/>
          </a:xfrm>
          <a:prstGeom prst="rect">
            <a:avLst/>
          </a:prstGeom>
          <a:noFill/>
          <a:ln w="9525">
            <a:noFill/>
            <a:miter lim="800000"/>
            <a:headEnd/>
            <a:tailEnd/>
          </a:ln>
        </p:spPr>
        <p:txBody>
          <a:bodyPr>
            <a:spAutoFit/>
          </a:bodyPr>
          <a:lstStyle/>
          <a:p>
            <a:pPr algn="ctr" eaLnBrk="1" hangingPunct="1">
              <a:buFont typeface="Wingdings" pitchFamily="2" charset="2"/>
              <a:buNone/>
            </a:pPr>
            <a:r>
              <a:rPr lang="tr-TR" altLang="tr-TR" sz="4400" b="1">
                <a:solidFill>
                  <a:schemeClr val="accent1"/>
                </a:solidFill>
              </a:rPr>
              <a:t>DİNLEDİĞİNİZ İÇİN TEŞEKKÜRLER </a:t>
            </a:r>
            <a:r>
              <a:rPr lang="tr-TR" altLang="tr-TR" sz="4400" b="1">
                <a:solidFill>
                  <a:schemeClr val="accent1"/>
                </a:solidFill>
                <a:sym typeface="Wingdings" pitchFamily="2" charset="2"/>
              </a:rPr>
              <a:t></a:t>
            </a:r>
            <a:endParaRPr lang="tr-TR" altLang="tr-TR" sz="4400" b="1">
              <a:solidFill>
                <a:schemeClr val="accent1"/>
              </a:solidFill>
            </a:endParaRPr>
          </a:p>
        </p:txBody>
      </p:sp>
      <p:pic>
        <p:nvPicPr>
          <p:cNvPr id="83971" name="Resim 3"/>
          <p:cNvPicPr>
            <a:picLocks noChangeAspect="1"/>
          </p:cNvPicPr>
          <p:nvPr/>
        </p:nvPicPr>
        <p:blipFill>
          <a:blip r:embed="rId2"/>
          <a:srcRect/>
          <a:stretch>
            <a:fillRect/>
          </a:stretch>
        </p:blipFill>
        <p:spPr bwMode="auto">
          <a:xfrm>
            <a:off x="7380312" y="357188"/>
            <a:ext cx="1496988" cy="6953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7E34C-1311-763E-A47C-74AD6181FBA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76290EA-CF11-97B4-C68F-E086F9DBBCDD}"/>
              </a:ext>
            </a:extLst>
          </p:cNvPr>
          <p:cNvSpPr>
            <a:spLocks noGrp="1"/>
          </p:cNvSpPr>
          <p:nvPr>
            <p:ph type="title"/>
          </p:nvPr>
        </p:nvSpPr>
        <p:spPr>
          <a:xfrm>
            <a:off x="323528" y="416445"/>
            <a:ext cx="6991312" cy="531813"/>
          </a:xfrm>
        </p:spPr>
        <p:txBody>
          <a:bodyPr/>
          <a:lstStyle/>
          <a:p>
            <a:r>
              <a:rPr lang="tr-TR" altLang="tr-TR" sz="2800" b="1" dirty="0">
                <a:solidFill>
                  <a:srgbClr val="FF0000"/>
                </a:solidFill>
                <a:latin typeface="Times New Roman" pitchFamily="18" charset="0"/>
                <a:cs typeface="Times New Roman" pitchFamily="18" charset="0"/>
              </a:rPr>
              <a:t>Oyun ve Eğitsel Oyunun Farkları</a:t>
            </a:r>
          </a:p>
        </p:txBody>
      </p:sp>
      <p:pic>
        <p:nvPicPr>
          <p:cNvPr id="10244" name="Resim 1">
            <a:extLst>
              <a:ext uri="{FF2B5EF4-FFF2-40B4-BE49-F238E27FC236}">
                <a16:creationId xmlns:a16="http://schemas.microsoft.com/office/drawing/2014/main" id="{910BEE16-D223-63E8-A01B-37DA0D0DC13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0B060C2-48F7-09E5-EAB7-9A15352CB59A}"/>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0B20CCEE-B155-1857-23BD-259F76BB955C}"/>
              </a:ext>
            </a:extLst>
          </p:cNvPr>
          <p:cNvGraphicFramePr>
            <a:graphicFrameLocks noGrp="1"/>
          </p:cNvGraphicFramePr>
          <p:nvPr>
            <p:ph sz="quarter" idx="1"/>
            <p:extLst>
              <p:ext uri="{D42A27DB-BD31-4B8C-83A1-F6EECF244321}">
                <p14:modId xmlns:p14="http://schemas.microsoft.com/office/powerpoint/2010/main" val="1351491545"/>
              </p:ext>
            </p:extLst>
          </p:nvPr>
        </p:nvGraphicFramePr>
        <p:xfrm>
          <a:off x="325438" y="1340768"/>
          <a:ext cx="7772400" cy="5040560"/>
        </p:xfrm>
        <a:graphic>
          <a:graphicData uri="http://schemas.openxmlformats.org/drawingml/2006/table">
            <a:tbl>
              <a:tblPr firstRow="1" firstCol="1" bandRow="1">
                <a:tableStyleId>{5C22544A-7EE6-4342-B048-85BDC9FD1C3A}</a:tableStyleId>
              </a:tblPr>
              <a:tblGrid>
                <a:gridCol w="1510258">
                  <a:extLst>
                    <a:ext uri="{9D8B030D-6E8A-4147-A177-3AD203B41FA5}">
                      <a16:colId xmlns:a16="http://schemas.microsoft.com/office/drawing/2014/main" val="4043801804"/>
                    </a:ext>
                  </a:extLst>
                </a:gridCol>
                <a:gridCol w="2448272">
                  <a:extLst>
                    <a:ext uri="{9D8B030D-6E8A-4147-A177-3AD203B41FA5}">
                      <a16:colId xmlns:a16="http://schemas.microsoft.com/office/drawing/2014/main" val="525485508"/>
                    </a:ext>
                  </a:extLst>
                </a:gridCol>
                <a:gridCol w="3813870">
                  <a:extLst>
                    <a:ext uri="{9D8B030D-6E8A-4147-A177-3AD203B41FA5}">
                      <a16:colId xmlns:a16="http://schemas.microsoft.com/office/drawing/2014/main" val="4113118634"/>
                    </a:ext>
                  </a:extLst>
                </a:gridCol>
              </a:tblGrid>
              <a:tr h="1008112">
                <a:tc>
                  <a:txBody>
                    <a:bodyPr/>
                    <a:lstStyle/>
                    <a:p>
                      <a:pPr algn="l">
                        <a:lnSpc>
                          <a:spcPct val="107000"/>
                        </a:lnSpc>
                        <a:spcAft>
                          <a:spcPts val="800"/>
                        </a:spcAft>
                        <a:buNone/>
                      </a:pPr>
                      <a:r>
                        <a:rPr lang="tr-TR" sz="1600" kern="100" dirty="0">
                          <a:effectLst/>
                        </a:rPr>
                        <a:t>Özellik</a:t>
                      </a:r>
                      <a:endParaRPr lang="tr-T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tr-TR" sz="1600" kern="100" dirty="0">
                          <a:effectLst/>
                        </a:rPr>
                        <a:t>Oyun</a:t>
                      </a:r>
                      <a:endParaRPr lang="tr-T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tr-TR" sz="1600" kern="100">
                          <a:effectLst/>
                        </a:rPr>
                        <a:t>Eğitsel Oyun</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20548330"/>
                  </a:ext>
                </a:extLst>
              </a:tr>
              <a:tr h="1008112">
                <a:tc>
                  <a:txBody>
                    <a:bodyPr/>
                    <a:lstStyle/>
                    <a:p>
                      <a:pPr>
                        <a:lnSpc>
                          <a:spcPct val="107000"/>
                        </a:lnSpc>
                        <a:spcAft>
                          <a:spcPts val="800"/>
                        </a:spcAft>
                        <a:buNone/>
                      </a:pPr>
                      <a:r>
                        <a:rPr lang="tr-TR" sz="1600" kern="100">
                          <a:effectLst/>
                        </a:rPr>
                        <a:t>Amaç</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Eğlence, keyif</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Eğlence + öğrenme/beceri geliştirme</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74929519"/>
                  </a:ext>
                </a:extLst>
              </a:tr>
              <a:tr h="1008112">
                <a:tc>
                  <a:txBody>
                    <a:bodyPr/>
                    <a:lstStyle/>
                    <a:p>
                      <a:pPr>
                        <a:lnSpc>
                          <a:spcPct val="107000"/>
                        </a:lnSpc>
                        <a:spcAft>
                          <a:spcPts val="800"/>
                        </a:spcAft>
                        <a:buNone/>
                      </a:pPr>
                      <a:r>
                        <a:rPr lang="tr-TR" sz="1600" kern="100">
                          <a:effectLst/>
                        </a:rPr>
                        <a:t>Kurallar</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Esnek veya katı</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Daha yapılandırılmış, öğrenmeye yönelik</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92857566"/>
                  </a:ext>
                </a:extLst>
              </a:tr>
              <a:tr h="1008112">
                <a:tc>
                  <a:txBody>
                    <a:bodyPr/>
                    <a:lstStyle/>
                    <a:p>
                      <a:pPr>
                        <a:lnSpc>
                          <a:spcPct val="107000"/>
                        </a:lnSpc>
                        <a:spcAft>
                          <a:spcPts val="800"/>
                        </a:spcAft>
                        <a:buNone/>
                      </a:pPr>
                      <a:r>
                        <a:rPr lang="tr-TR" sz="1600" kern="100">
                          <a:effectLst/>
                        </a:rPr>
                        <a:t>Ölçülebilirlik</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Genellikle yok</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Beceriler gözlemlenebilir ve ölçülebilir</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02213481"/>
                  </a:ext>
                </a:extLst>
              </a:tr>
              <a:tr h="1008112">
                <a:tc>
                  <a:txBody>
                    <a:bodyPr/>
                    <a:lstStyle/>
                    <a:p>
                      <a:pPr>
                        <a:lnSpc>
                          <a:spcPct val="107000"/>
                        </a:lnSpc>
                        <a:spcAft>
                          <a:spcPts val="800"/>
                        </a:spcAft>
                        <a:buNone/>
                      </a:pPr>
                      <a:r>
                        <a:rPr lang="tr-TR" sz="1600" kern="100">
                          <a:effectLst/>
                        </a:rPr>
                        <a:t>Kullanım Alanı</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a:effectLst/>
                        </a:rPr>
                        <a:t>Serbest zaman, motivasyon</a:t>
                      </a:r>
                      <a:endParaRPr lang="tr-TR" sz="16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just">
                        <a:lnSpc>
                          <a:spcPct val="107000"/>
                        </a:lnSpc>
                        <a:spcAft>
                          <a:spcPts val="800"/>
                        </a:spcAft>
                        <a:buNone/>
                      </a:pPr>
                      <a:r>
                        <a:rPr lang="tr-TR" sz="1600" kern="100" dirty="0">
                          <a:effectLst/>
                        </a:rPr>
                        <a:t>Eğitim, fiziksel gelişim, sosyal beceri kazanımı</a:t>
                      </a:r>
                      <a:endParaRPr lang="tr-T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82042619"/>
                  </a:ext>
                </a:extLst>
              </a:tr>
            </a:tbl>
          </a:graphicData>
        </a:graphic>
      </p:graphicFrame>
    </p:spTree>
    <p:extLst>
      <p:ext uri="{BB962C8B-B14F-4D97-AF65-F5344CB8AC3E}">
        <p14:creationId xmlns:p14="http://schemas.microsoft.com/office/powerpoint/2010/main" val="3020489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9A7D8-FB31-0073-8FCD-372CF6EA487F}"/>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8822E93-CFD6-2DBC-0345-CF4DBB8D181A}"/>
              </a:ext>
            </a:extLst>
          </p:cNvPr>
          <p:cNvSpPr>
            <a:spLocks noGrp="1"/>
          </p:cNvSpPr>
          <p:nvPr>
            <p:ph type="title"/>
          </p:nvPr>
        </p:nvSpPr>
        <p:spPr>
          <a:xfrm>
            <a:off x="323528" y="416445"/>
            <a:ext cx="6991312" cy="531813"/>
          </a:xfrm>
        </p:spPr>
        <p:txBody>
          <a:bodyPr/>
          <a:lstStyle/>
          <a:p>
            <a:r>
              <a:rPr lang="tr-TR" sz="2800" b="1" dirty="0">
                <a:solidFill>
                  <a:srgbClr val="FF0000"/>
                </a:solidFill>
              </a:rPr>
              <a:t>Örnek</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7D33901-A3B9-F274-3AAD-BF21E815974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E1E1717-0767-0E55-E9AC-B73AB6567B3D}"/>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44478D94-FC3E-F5B9-EACC-B3F077910856}"/>
              </a:ext>
            </a:extLst>
          </p:cNvPr>
          <p:cNvSpPr>
            <a:spLocks noGrp="1"/>
          </p:cNvSpPr>
          <p:nvPr>
            <p:ph sz="quarter" idx="1"/>
          </p:nvPr>
        </p:nvSpPr>
        <p:spPr>
          <a:xfrm>
            <a:off x="179512" y="1556792"/>
            <a:ext cx="8064896" cy="3960440"/>
          </a:xfrm>
        </p:spPr>
        <p:txBody>
          <a:bodyPr/>
          <a:lstStyle/>
          <a:p>
            <a:pPr lvl="0"/>
            <a:r>
              <a:rPr lang="tr-TR" sz="3200" b="1" i="1" dirty="0"/>
              <a:t>Serbest Oyun:</a:t>
            </a:r>
            <a:r>
              <a:rPr lang="tr-TR" sz="3200" b="1" dirty="0"/>
              <a:t> </a:t>
            </a:r>
            <a:r>
              <a:rPr lang="tr-TR" sz="3200" dirty="0"/>
              <a:t>Çocuklar bahçede kendi kurallarını belirleyerek top oynar.</a:t>
            </a:r>
          </a:p>
          <a:p>
            <a:pPr lvl="0"/>
            <a:r>
              <a:rPr lang="tr-TR" sz="3200" b="1" i="1" dirty="0"/>
              <a:t>Eğitsel Oyun:</a:t>
            </a:r>
            <a:r>
              <a:rPr lang="tr-TR" sz="3200" b="1" dirty="0"/>
              <a:t> </a:t>
            </a:r>
            <a:r>
              <a:rPr lang="tr-TR" sz="3200" dirty="0"/>
              <a:t>Çocuklar topu belirli renkli hedeflere atar; hem pas tekniği hem renkleri tanıma becerisi gelişir.</a:t>
            </a:r>
          </a:p>
          <a:p>
            <a:endParaRPr lang="tr-TR" sz="2800" dirty="0"/>
          </a:p>
        </p:txBody>
      </p:sp>
    </p:spTree>
    <p:extLst>
      <p:ext uri="{BB962C8B-B14F-4D97-AF65-F5344CB8AC3E}">
        <p14:creationId xmlns:p14="http://schemas.microsoft.com/office/powerpoint/2010/main" val="3325693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Özel 2">
      <a:dk1>
        <a:sysClr val="windowText" lastClr="000000"/>
      </a:dk1>
      <a:lt1>
        <a:sysClr val="window" lastClr="FFFFFF"/>
      </a:lt1>
      <a:dk2>
        <a:srgbClr val="696464"/>
      </a:dk2>
      <a:lt2>
        <a:srgbClr val="E9E5DC"/>
      </a:lt2>
      <a:accent1>
        <a:srgbClr val="FF0000"/>
      </a:accent1>
      <a:accent2>
        <a:srgbClr val="DB140F"/>
      </a:accent2>
      <a:accent3>
        <a:srgbClr val="FF0000"/>
      </a:accent3>
      <a:accent4>
        <a:srgbClr val="FF0000"/>
      </a:accent4>
      <a:accent5>
        <a:srgbClr val="FF0000"/>
      </a:accent5>
      <a:accent6>
        <a:srgbClr val="855D5D"/>
      </a:accent6>
      <a:hlink>
        <a:srgbClr val="FF0000"/>
      </a:hlink>
      <a:folHlink>
        <a:srgbClr val="FF000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VOLEYBOLDA KUVVET ANTRENMANI-HACETTEPE27 (2)</Template>
  <TotalTime>5939</TotalTime>
  <Words>3419</Words>
  <Application>Microsoft Office PowerPoint</Application>
  <PresentationFormat>Ekran Gösterisi (4:3)</PresentationFormat>
  <Paragraphs>421</Paragraphs>
  <Slides>72</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72</vt:i4>
      </vt:variant>
    </vt:vector>
  </HeadingPairs>
  <TitlesOfParts>
    <vt:vector size="81" baseType="lpstr">
      <vt:lpstr>Aptos</vt:lpstr>
      <vt:lpstr>Calibri</vt:lpstr>
      <vt:lpstr>Franklin Gothic Book</vt:lpstr>
      <vt:lpstr>Perpetua</vt:lpstr>
      <vt:lpstr>Times New Roman</vt:lpstr>
      <vt:lpstr>Wingdings</vt:lpstr>
      <vt:lpstr>Wingdings 2</vt:lpstr>
      <vt:lpstr>Hisse Senedi</vt:lpstr>
      <vt:lpstr>Default Design</vt:lpstr>
      <vt:lpstr>UYARLANMIŞ EĞİTSEL OYUNLAR</vt:lpstr>
      <vt:lpstr>Oyun Kavramı</vt:lpstr>
      <vt:lpstr>Özellikleri</vt:lpstr>
      <vt:lpstr>Örnekler</vt:lpstr>
      <vt:lpstr>Eğitsel Oyun Kavramı</vt:lpstr>
      <vt:lpstr>Özellikleri</vt:lpstr>
      <vt:lpstr>Örnekler:</vt:lpstr>
      <vt:lpstr>Oyun ve Eğitsel Oyunun Farkları</vt:lpstr>
      <vt:lpstr>Örnek</vt:lpstr>
      <vt:lpstr>ENGELLİLER İÇİN EĞİTSEL OYUNLAR</vt:lpstr>
      <vt:lpstr>EĞiTSEL OYUNLARIN ENGELLİLER İÇİN FAYDALARI </vt:lpstr>
      <vt:lpstr>PowerPoint Sunusu</vt:lpstr>
      <vt:lpstr>PowerPoint Sunusu</vt:lpstr>
      <vt:lpstr>ENGELLİLERE UYGUN EĞİTSEL OYUNLARIN ÖZELLİKLERİ</vt:lpstr>
      <vt:lpstr>Oyun alanının düzenlenmesi</vt:lpstr>
      <vt:lpstr>Oyun Alanının Özellikleri</vt:lpstr>
      <vt:lpstr>Oyun araçları</vt:lpstr>
      <vt:lpstr>Oyun Araçlarının Özellikleri</vt:lpstr>
      <vt:lpstr>Oyunun yapısı ve oynatılışı</vt:lpstr>
      <vt:lpstr>Oyunun Yapısı ve Oynatılış Özellikleri</vt:lpstr>
      <vt:lpstr>PowerPoint Sunusu</vt:lpstr>
      <vt:lpstr>Oyun lideri</vt:lpstr>
      <vt:lpstr>Liderin Özellikleri</vt:lpstr>
      <vt:lpstr>Bedensel engellilere uygun eğitsel oyunlar</vt:lpstr>
      <vt:lpstr>Bedensel Engellilere Uygun Eğitsel Oyunlarda Bulunması Gereken Özellikler</vt:lpstr>
      <vt:lpstr>PowerPoint Sunusu</vt:lpstr>
      <vt:lpstr>PowerPoint Sunusu</vt:lpstr>
      <vt:lpstr>Oturarak Voleybolda Eğitsel Oyunların Önemi</vt:lpstr>
      <vt:lpstr>Beceri Gelişimi</vt:lpstr>
      <vt:lpstr>Koordinasyon ve Motor Gelişim</vt:lpstr>
      <vt:lpstr>Sosyal ve Psikolojik Gelişim</vt:lpstr>
      <vt:lpstr>Eğlence ve Motivasyon</vt:lpstr>
      <vt:lpstr>Kullanım Amaçları</vt:lpstr>
      <vt:lpstr>PowerPoint Sunusu</vt:lpstr>
      <vt:lpstr>Uygulama İlkeleri</vt:lpstr>
      <vt:lpstr>PowerPoint Sunusu</vt:lpstr>
      <vt:lpstr>PowerPoint Sunusu</vt:lpstr>
      <vt:lpstr>Örnek Eğitsel Oyunlar ve Uygulama</vt:lpstr>
      <vt:lpstr>PowerPoint Sunusu</vt:lpstr>
      <vt:lpstr>Eğitsel Oyunların Oturarak Voleybola Uyarlanması</vt:lpstr>
      <vt:lpstr>Uyarlama İlkeleri</vt:lpstr>
      <vt:lpstr>Alan ve Malzeme Uyarlaması</vt:lpstr>
      <vt:lpstr>Zaman Uyarlaması</vt:lpstr>
      <vt:lpstr>Rol ve Görevlerin Değiştirilmesi</vt:lpstr>
      <vt:lpstr>Eşli ve Grup Çalışması</vt:lpstr>
      <vt:lpstr>Güvenlik İlkesi</vt:lpstr>
      <vt:lpstr>Aşamalılık İlkesi</vt:lpstr>
      <vt:lpstr>Eğlence ve Motivasyon Unsuru</vt:lpstr>
      <vt:lpstr>Örnek Uygulamalar</vt:lpstr>
      <vt:lpstr>PowerPoint Sunusu</vt:lpstr>
      <vt:lpstr>Temel Hareket Becerileri ve Önemi</vt:lpstr>
      <vt:lpstr>Başlıca Temel Hareket Becerileri</vt:lpstr>
      <vt:lpstr>Koordinatif Yetiler ve Önemi</vt:lpstr>
      <vt:lpstr>Başlıca Koordinatif Yetiler</vt:lpstr>
      <vt:lpstr>Temel Hareket ve Koordinatif Becerileri Destekleyen Oyunlar</vt:lpstr>
      <vt:lpstr>PowerPoint Sunusu</vt:lpstr>
      <vt:lpstr>PowerPoint Sunusu</vt:lpstr>
      <vt:lpstr>PowerPoint Sunusu</vt:lpstr>
      <vt:lpstr>PowerPoint Sunusu</vt:lpstr>
      <vt:lpstr>PowerPoint Sunusu</vt:lpstr>
      <vt:lpstr>Yaş ve Seviye Bazlı Uyarlama Örnekleri</vt:lpstr>
      <vt:lpstr>7–12 Yaş Çocuklar Özellikleri</vt:lpstr>
      <vt:lpstr>Uyarlama İlkeleri</vt:lpstr>
      <vt:lpstr>Örnek Oyunlar</vt:lpstr>
      <vt:lpstr>13–18 Yaş Gençler Özellikleri</vt:lpstr>
      <vt:lpstr>Örnek Oyunlar</vt:lpstr>
      <vt:lpstr>PowerPoint Sunusu</vt:lpstr>
      <vt:lpstr>18+ Yaş Yetişkinler Özellikleri</vt:lpstr>
      <vt:lpstr>Örnek Oyunlar</vt:lpstr>
      <vt:lpstr>PowerPoint Sunusu</vt:lpstr>
      <vt:lpstr>Engellilik Düzeyine Göre Uyarlama Örnekleri</vt:lpstr>
      <vt:lpstr>PowerPoint Sunusu</vt:lpstr>
    </vt:vector>
  </TitlesOfParts>
  <Company>baum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cbu</dc:creator>
  <cp:lastModifiedBy>Şahsine ATEŞ</cp:lastModifiedBy>
  <cp:revision>288</cp:revision>
  <cp:lastPrinted>1601-01-01T00:00:00Z</cp:lastPrinted>
  <dcterms:created xsi:type="dcterms:W3CDTF">2004-02-09T21:00:45Z</dcterms:created>
  <dcterms:modified xsi:type="dcterms:W3CDTF">2025-10-04T09:45:54Z</dcterms:modified>
</cp:coreProperties>
</file>