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17"/>
  </p:notesMasterIdLst>
  <p:sldIdLst>
    <p:sldId id="269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5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7"/>
    <p:restoredTop sz="94660"/>
  </p:normalViewPr>
  <p:slideViewPr>
    <p:cSldViewPr>
      <p:cViewPr varScale="1">
        <p:scale>
          <a:sx n="71" d="100"/>
          <a:sy n="71" d="100"/>
        </p:scale>
        <p:origin x="101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46969A-E65C-4FF4-81FD-7BCB175AFB19}" type="datetimeFigureOut">
              <a:rPr lang="en-US"/>
              <a:pPr>
                <a:defRPr/>
              </a:pPr>
              <a:t>10/4/2025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  <a:endParaRPr lang="en-US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537484-62E9-4C7C-98EF-DD54303B78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Dikdörtgen 15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3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465EC-3E8E-4C97-8D42-BB2B4C31286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67A5-5B22-4DF5-BE40-1E9D1665688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F56D-329A-4ED5-B751-AF0D47BE459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F403-4DC9-48F4-ACA9-D26C56C3A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A6ED-5FBD-49B3-8581-5B113EF0B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C050-E27A-4F52-8764-DF75DD314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61C38-E6B9-428C-89B5-4E5A975A7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B510-AD04-46B6-9729-E51420DB5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6316-47C4-4A89-A18D-D15BACDB1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38914-3EAF-4846-B16E-BEDDE9DEA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EE15-B276-40DC-81FD-FBB09E359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A81F-03FE-410E-94C1-12BF42B254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9E90-4C92-4876-BBB1-6DF0F0985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76A9-425B-4CA2-BBB3-D6825CBB9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C929-4ECE-4123-8FF6-424C01590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Dikdörtgen 15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4FC9-6206-43B5-8302-DDCB70A7390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173E4-9DBC-4F40-84D4-D8814BD0D75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6968-C042-4212-8801-FADB7A96DA6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E44-F3FB-4367-9EE7-9B700183551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4CAC9-0376-4BAE-AF67-BD45E870CE7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Yuvarlatılmış Dikdörtgen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4F36-35E8-4FAE-81FD-BBFE32CA039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0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1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8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68CB-61DA-4B73-B9D7-47234DB059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Başlık Yer Tutucus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1029" name="Metin Yer Tutucusu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FA522862-7600-4401-BD65-83334E710F6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391" r:id="rId2"/>
    <p:sldLayoutId id="2147484410" r:id="rId3"/>
    <p:sldLayoutId id="2147484392" r:id="rId4"/>
    <p:sldLayoutId id="2147484393" r:id="rId5"/>
    <p:sldLayoutId id="2147484394" r:id="rId6"/>
    <p:sldLayoutId id="2147484395" r:id="rId7"/>
    <p:sldLayoutId id="2147484411" r:id="rId8"/>
    <p:sldLayoutId id="2147484412" r:id="rId9"/>
    <p:sldLayoutId id="2147484396" r:id="rId10"/>
    <p:sldLayoutId id="21474843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FAAAA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E7F399-7B9B-417C-96CC-58C1514767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560763"/>
            <a:ext cx="6111875" cy="1582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en-US" sz="18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123258"/>
            <a:ext cx="8229600" cy="20716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b="1" dirty="0">
                <a:solidFill>
                  <a:schemeClr val="bg1"/>
                </a:solidFill>
              </a:rPr>
            </a:br>
            <a:r>
              <a:rPr dirty="0"/>
              <a:t> </a:t>
            </a:r>
            <a:endParaRPr lang="tr-TR" altLang="en-US" b="1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1E9ACEF-C7AE-BCBD-D195-D399AE1B4A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300038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71CECF7F-FC27-BA40-65E0-DBC0E04F006C}"/>
              </a:ext>
            </a:extLst>
          </p:cNvPr>
          <p:cNvSpPr txBox="1"/>
          <p:nvPr/>
        </p:nvSpPr>
        <p:spPr>
          <a:xfrm>
            <a:off x="1395141" y="1700808"/>
            <a:ext cx="6264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/>
              <a:t>TEMEL TEKNİKLER</a:t>
            </a:r>
            <a:br>
              <a:rPr lang="tr-TR" b="1" dirty="0"/>
            </a:br>
            <a:r>
              <a:rPr lang="tr-TR" b="1" dirty="0"/>
              <a:t>GENEL BAKIŞ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F0322DF8-F6D4-32F7-279F-92102C3D0534}"/>
              </a:ext>
            </a:extLst>
          </p:cNvPr>
          <p:cNvSpPr txBox="1"/>
          <p:nvPr/>
        </p:nvSpPr>
        <p:spPr>
          <a:xfrm>
            <a:off x="899592" y="3194946"/>
            <a:ext cx="7472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800"/>
            </a:pPr>
            <a:r>
              <a:rPr lang="tr-TR" sz="2000" b="1" dirty="0"/>
              <a:t>Ders: </a:t>
            </a:r>
            <a:r>
              <a:rPr lang="tr-TR" sz="2000" dirty="0"/>
              <a:t>Temel Teknikler</a:t>
            </a:r>
          </a:p>
          <a:p>
            <a:pPr>
              <a:defRPr sz="1800"/>
            </a:pPr>
            <a:r>
              <a:rPr lang="tr-TR" sz="2000" b="1" dirty="0"/>
              <a:t>Süre: </a:t>
            </a:r>
            <a:r>
              <a:rPr lang="tr-TR" sz="2000" dirty="0"/>
              <a:t>6 saat</a:t>
            </a:r>
            <a:br>
              <a:rPr lang="tr-TR" sz="2000" dirty="0"/>
            </a:br>
            <a:r>
              <a:rPr lang="tr-TR" sz="2000" b="1" dirty="0"/>
              <a:t>Kazanımlar:</a:t>
            </a:r>
          </a:p>
          <a:p>
            <a:pPr>
              <a:defRPr sz="1800"/>
            </a:pPr>
            <a:r>
              <a:rPr lang="tr-TR" sz="2000" dirty="0"/>
              <a:t>	* Temel duruş, yer değiştirme</a:t>
            </a:r>
          </a:p>
          <a:p>
            <a:pPr>
              <a:defRPr sz="1800"/>
            </a:pPr>
            <a:r>
              <a:rPr lang="tr-TR" sz="2000" dirty="0"/>
              <a:t>	* Manşet, pas, servis, smaç, blok</a:t>
            </a:r>
          </a:p>
          <a:p>
            <a:pPr>
              <a:defRPr sz="1800"/>
            </a:pPr>
            <a:r>
              <a:rPr lang="tr-TR" sz="2000" dirty="0"/>
              <a:t>	* Hataları ve öğretim basamaklarını bilir</a:t>
            </a:r>
          </a:p>
          <a:p>
            <a:pPr>
              <a:defRPr sz="1800"/>
            </a:pPr>
            <a:r>
              <a:rPr lang="tr-TR" sz="2000" dirty="0"/>
              <a:t>	* Alıştırmalarla öğretim uygular</a:t>
            </a:r>
          </a:p>
          <a:p>
            <a:pPr>
              <a:defRPr sz="1800"/>
            </a:pPr>
            <a:r>
              <a:rPr lang="tr-TR" sz="2000" dirty="0"/>
              <a:t>	* Çizim işaretlerini kavrar</a:t>
            </a:r>
          </a:p>
          <a:p>
            <a:endParaRPr lang="tr-T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Öğretim Basamaklamaları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Basitten karmaşığa, statikten dinamike</a:t>
            </a:r>
          </a:p>
          <a:p>
            <a:pPr>
              <a:defRPr sz="1800"/>
            </a:pPr>
            <a:r>
              <a:t>Tekniği parçalara böl → bütünleştir</a:t>
            </a:r>
          </a:p>
          <a:p>
            <a:pPr>
              <a:defRPr sz="1800"/>
            </a:pPr>
            <a:r>
              <a:t>Her adımda geri bildirim (görsel, sözel, video)</a:t>
            </a:r>
          </a:p>
          <a:p>
            <a:pPr>
              <a:defRPr sz="1800"/>
            </a:pPr>
            <a:r>
              <a:t>Oyuna entegrasyon: drill → mini oyun → tam oyun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5A5C92F-DDB6-4DCE-B7E2-0913E1D5FA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Uygulama Bölümü Planı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1. saat: Duruş, yer değiştirme</a:t>
            </a:r>
          </a:p>
          <a:p>
            <a:pPr>
              <a:defRPr sz="1800"/>
            </a:pPr>
            <a:r>
              <a:t>2. saat: Manşet + pas</a:t>
            </a:r>
          </a:p>
          <a:p>
            <a:pPr>
              <a:defRPr sz="1800"/>
            </a:pPr>
            <a:r>
              <a:t>3. saat: Servis çeşitleri</a:t>
            </a:r>
          </a:p>
          <a:p>
            <a:pPr>
              <a:defRPr sz="1800"/>
            </a:pPr>
            <a:r>
              <a:t>4. saat: Smaç + blok → mini maç</a:t>
            </a:r>
          </a:p>
          <a:p>
            <a:pPr>
              <a:defRPr sz="1800"/>
            </a:pPr>
            <a:r>
              <a:t>Her aşamada hata düzeltme ve geri bildirim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8353041-C8F2-6025-F066-01DA362A41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Çizim İşaretleri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○ Oyuncu</a:t>
            </a:r>
          </a:p>
          <a:p>
            <a:pPr>
              <a:defRPr sz="1800"/>
            </a:pPr>
            <a:r>
              <a:t>□ Pasör</a:t>
            </a:r>
          </a:p>
          <a:p>
            <a:pPr>
              <a:defRPr sz="1800"/>
            </a:pPr>
            <a:r>
              <a:t>△ Blok noktası</a:t>
            </a:r>
          </a:p>
          <a:p>
            <a:pPr>
              <a:defRPr sz="1800"/>
            </a:pPr>
            <a:r>
              <a:t>→ Hareket yönü</a:t>
            </a:r>
          </a:p>
          <a:p>
            <a:pPr>
              <a:defRPr sz="1800"/>
            </a:pPr>
            <a:r>
              <a:t>× Servis iniş noktası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95DDC6E-4384-505A-F151-5774BC8C1E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Özet &amp; Değerlendirme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Temel teknikler oyunun temelidir</a:t>
            </a:r>
          </a:p>
          <a:p>
            <a:pPr>
              <a:defRPr sz="1800"/>
            </a:pPr>
            <a:r>
              <a:t>Doğru duruş ve kayma → avantaj</a:t>
            </a:r>
          </a:p>
          <a:p>
            <a:pPr>
              <a:defRPr sz="1800"/>
            </a:pPr>
            <a:r>
              <a:t>Servis–pas–smaç zinciri oyunu belirler</a:t>
            </a:r>
          </a:p>
          <a:p>
            <a:pPr>
              <a:defRPr sz="1800"/>
            </a:pPr>
            <a:r>
              <a:t>Hataların düzeltilmesi başarıyı artırır</a:t>
            </a:r>
          </a:p>
          <a:p>
            <a:pPr>
              <a:defRPr sz="1800"/>
            </a:pPr>
            <a:r>
              <a:t>Öğretim: basamaklı ve oyun temelli olmalıdır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81B8654-733D-9E8E-F22E-34B699FA09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3 Dikdörtgen"/>
          <p:cNvSpPr>
            <a:spLocks noChangeArrowheads="1"/>
          </p:cNvSpPr>
          <p:nvPr/>
        </p:nvSpPr>
        <p:spPr bwMode="auto">
          <a:xfrm>
            <a:off x="1643063" y="2214563"/>
            <a:ext cx="614362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4400" b="1">
                <a:solidFill>
                  <a:schemeClr val="accent1"/>
                </a:solidFill>
              </a:rPr>
              <a:t>DİNLEDİĞİNİZ İÇİN TEŞEKKÜRLER </a:t>
            </a:r>
            <a:r>
              <a:rPr lang="tr-TR" altLang="tr-TR" sz="4400" b="1">
                <a:solidFill>
                  <a:schemeClr val="accent1"/>
                </a:solidFill>
                <a:sym typeface="Wingdings" pitchFamily="2" charset="2"/>
              </a:rPr>
              <a:t></a:t>
            </a:r>
            <a:endParaRPr lang="tr-TR" altLang="tr-TR" sz="4400" b="1">
              <a:solidFill>
                <a:schemeClr val="accent1"/>
              </a:solidFill>
            </a:endParaRPr>
          </a:p>
        </p:txBody>
      </p:sp>
      <p:pic>
        <p:nvPicPr>
          <p:cNvPr id="83971" name="Resim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357188"/>
            <a:ext cx="209073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Temel Duruş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Kalça zeminde, dizler bükülü, eller dengede</a:t>
            </a:r>
          </a:p>
          <a:p>
            <a:pPr>
              <a:defRPr sz="1800"/>
            </a:pPr>
            <a:r>
              <a:t>Üst gövde dik, baş/omuz topu takip eder</a:t>
            </a:r>
          </a:p>
          <a:p>
            <a:pPr>
              <a:defRPr sz="1800"/>
            </a:pPr>
            <a:r>
              <a:t>Amaç: denge + hazır pozisyon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00CA522-A996-E22A-71BA-FD53F7DA38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Yer Değiştirme Çeşitleri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Kayma hareketi: yan, ileri, geri</a:t>
            </a:r>
          </a:p>
          <a:p>
            <a:pPr>
              <a:defRPr sz="1800"/>
            </a:pPr>
            <a:r>
              <a:t>Çapraz kayma: açıyı kapatma</a:t>
            </a:r>
          </a:p>
          <a:p>
            <a:pPr>
              <a:defRPr sz="1800"/>
            </a:pPr>
            <a:r>
              <a:t>Birleşik hareket: kayma + uzanma</a:t>
            </a:r>
          </a:p>
          <a:p>
            <a:pPr>
              <a:defRPr sz="1800"/>
            </a:pPr>
            <a:r>
              <a:t>Hedef: pozisyon avantajı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D46FDF6-C909-DAF5-BA9D-6E15F6D694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Manşet Tekniği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Kollar düz, bilekler kilitli</a:t>
            </a:r>
          </a:p>
          <a:p>
            <a:pPr>
              <a:defRPr sz="1800"/>
            </a:pPr>
            <a:r>
              <a:t>Platform açısı hedefe yönlendirir</a:t>
            </a:r>
          </a:p>
          <a:p>
            <a:pPr>
              <a:defRPr sz="1800"/>
            </a:pPr>
            <a:r>
              <a:t>Temas: vücut önünde, kalça yüksekliğinde</a:t>
            </a:r>
          </a:p>
          <a:p>
            <a:pPr>
              <a:defRPr sz="1800"/>
            </a:pPr>
            <a:r>
              <a:t>Basamaklar: sabit top → hareketli → oyun</a:t>
            </a:r>
          </a:p>
          <a:p>
            <a:pPr>
              <a:defRPr sz="1800"/>
            </a:pPr>
            <a:r>
              <a:t>Hatalar: kollar açılıyor, temas noktası hatalı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457F748-7EA2-9E01-0A5D-A37E4D7FB1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Parmak Pas Tekniği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Parmak uçları açık, üçgen oluştur</a:t>
            </a:r>
          </a:p>
          <a:p>
            <a:pPr>
              <a:defRPr sz="1800"/>
            </a:pPr>
            <a:r>
              <a:t>Dirsekler önde, bilekler esnek</a:t>
            </a:r>
          </a:p>
          <a:p>
            <a:pPr>
              <a:defRPr sz="1800"/>
            </a:pPr>
            <a:r>
              <a:t>Temas: alnın önünde, yumuşak dokunuş</a:t>
            </a:r>
          </a:p>
          <a:p>
            <a:pPr>
              <a:defRPr sz="1800"/>
            </a:pPr>
            <a:r>
              <a:t>Basamaklar: duvar → partner → hızlı pas</a:t>
            </a:r>
          </a:p>
          <a:p>
            <a:pPr>
              <a:defRPr sz="1800"/>
            </a:pPr>
            <a:r>
              <a:t>Hatalar: avuçla temas, dirsekler düşük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BAFFD50-E846-395A-12A0-948FEC8537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Servis Çeşitleri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Alttan servis: basit, güvenli</a:t>
            </a:r>
          </a:p>
          <a:p>
            <a:pPr>
              <a:defRPr sz="1800"/>
            </a:pPr>
            <a:r>
              <a:t>Float servis: dönüşsüz, yön kırıcı</a:t>
            </a:r>
          </a:p>
          <a:p>
            <a:pPr>
              <a:defRPr sz="1800"/>
            </a:pPr>
            <a:r>
              <a:t>Üstten servis: güçlü, riskli</a:t>
            </a:r>
          </a:p>
          <a:p>
            <a:pPr>
              <a:defRPr sz="1800"/>
            </a:pPr>
            <a:r>
              <a:t>Öğretim: hedef alan çalışmaları</a:t>
            </a:r>
          </a:p>
          <a:p>
            <a:pPr>
              <a:defRPr sz="1800"/>
            </a:pPr>
            <a:r>
              <a:t>Not: Servis, sayı üretiminde kritik unsur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D852D20-0B12-42C4-126A-589B952748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Smaç Tekniği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Hazırlık: pas zamanlaması</a:t>
            </a:r>
          </a:p>
          <a:p>
            <a:pPr>
              <a:defRPr sz="1800"/>
            </a:pPr>
            <a:r>
              <a:t>Vuruş: gövde öne, kol geriden öne</a:t>
            </a:r>
          </a:p>
          <a:p>
            <a:pPr>
              <a:defRPr sz="1800"/>
            </a:pPr>
            <a:r>
              <a:t>Basamaklar: fırlatma–vuruş → pas–smaç</a:t>
            </a:r>
          </a:p>
          <a:p>
            <a:pPr>
              <a:defRPr sz="1800"/>
            </a:pPr>
            <a:r>
              <a:t>Hatalar: zamanlama hatası, kol açı zayıf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6F74944-94C2-2B90-3565-164E5AA3F9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Blok Tekniği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Eller yukarıda, kollar gergin</a:t>
            </a:r>
          </a:p>
          <a:p>
            <a:pPr>
              <a:defRPr sz="1800"/>
            </a:pPr>
            <a:r>
              <a:t>Zamanlama: top çıkışı ile kapanma</a:t>
            </a:r>
          </a:p>
          <a:p>
            <a:pPr>
              <a:defRPr sz="1800"/>
            </a:pPr>
            <a:r>
              <a:t>Basamaklar: duvar → partner smaçına blok</a:t>
            </a:r>
          </a:p>
          <a:p>
            <a:pPr>
              <a:defRPr sz="1800"/>
            </a:pPr>
            <a:r>
              <a:t>Hatalar: eller arası boşluk, geç kalkma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BCA1573-1E89-FC4E-F1F2-D726714339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Tekniklerde Görülen Hatalar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Manşet: kollar açılıyor</a:t>
            </a:r>
          </a:p>
          <a:p>
            <a:pPr>
              <a:defRPr sz="1800"/>
            </a:pPr>
            <a:r>
              <a:t>Pas: top avuçlanıyor</a:t>
            </a:r>
          </a:p>
          <a:p>
            <a:pPr>
              <a:defRPr sz="1800"/>
            </a:pPr>
            <a:r>
              <a:t>Servis: isabetsiz</a:t>
            </a:r>
          </a:p>
          <a:p>
            <a:pPr>
              <a:defRPr sz="1800"/>
            </a:pPr>
            <a:r>
              <a:t>Smaç: zamanlama hatası</a:t>
            </a:r>
          </a:p>
          <a:p>
            <a:pPr>
              <a:defRPr sz="1800"/>
            </a:pPr>
            <a:r>
              <a:t>Blok: eller arası boşluk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6DCB312-40B1-B2F8-274B-04D8693995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5240" y="142875"/>
            <a:ext cx="1869746" cy="6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0000"/>
      </a:accent1>
      <a:accent2>
        <a:srgbClr val="DB140F"/>
      </a:accent2>
      <a:accent3>
        <a:srgbClr val="FF0000"/>
      </a:accent3>
      <a:accent4>
        <a:srgbClr val="FF0000"/>
      </a:accent4>
      <a:accent5>
        <a:srgbClr val="FF0000"/>
      </a:accent5>
      <a:accent6>
        <a:srgbClr val="855D5D"/>
      </a:accent6>
      <a:hlink>
        <a:srgbClr val="FF0000"/>
      </a:hlink>
      <a:folHlink>
        <a:srgbClr val="FF000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VOLEYBOLDA KUVVET ANTRENMANI-HACETTEPE27 (2)</Template>
  <TotalTime>1816</TotalTime>
  <Words>417</Words>
  <Application>Microsoft Office PowerPoint</Application>
  <PresentationFormat>Ekran Gösterisi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3" baseType="lpstr"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Hisse Senedi</vt:lpstr>
      <vt:lpstr>Default Design</vt:lpstr>
      <vt:lpstr>  </vt:lpstr>
      <vt:lpstr>Temel Duruş</vt:lpstr>
      <vt:lpstr>Yer Değiştirme Çeşitleri</vt:lpstr>
      <vt:lpstr>Manşet Tekniği</vt:lpstr>
      <vt:lpstr>Parmak Pas Tekniği</vt:lpstr>
      <vt:lpstr>Servis Çeşitleri</vt:lpstr>
      <vt:lpstr>Smaç Tekniği</vt:lpstr>
      <vt:lpstr>Blok Tekniği</vt:lpstr>
      <vt:lpstr>Tekniklerde Görülen Hatalar</vt:lpstr>
      <vt:lpstr>Öğretim Basamaklamaları</vt:lpstr>
      <vt:lpstr>Uygulama Bölümü Planı</vt:lpstr>
      <vt:lpstr>Çizim İşaretleri</vt:lpstr>
      <vt:lpstr>Özet &amp; Değerlendirme</vt:lpstr>
      <vt:lpstr>PowerPoint Sunusu</vt:lpstr>
    </vt:vector>
  </TitlesOfParts>
  <Company>baum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cbu</dc:creator>
  <cp:lastModifiedBy>Şahsine ATEŞ</cp:lastModifiedBy>
  <cp:revision>270</cp:revision>
  <cp:lastPrinted>1601-01-01T00:00:00Z</cp:lastPrinted>
  <dcterms:created xsi:type="dcterms:W3CDTF">2004-02-09T21:00:45Z</dcterms:created>
  <dcterms:modified xsi:type="dcterms:W3CDTF">2025-10-04T09:45:27Z</dcterms:modified>
</cp:coreProperties>
</file>