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3" r:id="rId2"/>
  </p:sldMasterIdLst>
  <p:notesMasterIdLst>
    <p:notesMasterId r:id="rId24"/>
  </p:notesMasterIdLst>
  <p:sldIdLst>
    <p:sldId id="269" r:id="rId3"/>
    <p:sldId id="359" r:id="rId4"/>
    <p:sldId id="360" r:id="rId5"/>
    <p:sldId id="361" r:id="rId6"/>
    <p:sldId id="362" r:id="rId7"/>
    <p:sldId id="363" r:id="rId8"/>
    <p:sldId id="364" r:id="rId9"/>
    <p:sldId id="365" r:id="rId10"/>
    <p:sldId id="366" r:id="rId11"/>
    <p:sldId id="367" r:id="rId12"/>
    <p:sldId id="368" r:id="rId13"/>
    <p:sldId id="369" r:id="rId14"/>
    <p:sldId id="370" r:id="rId15"/>
    <p:sldId id="371" r:id="rId16"/>
    <p:sldId id="372" r:id="rId17"/>
    <p:sldId id="373" r:id="rId18"/>
    <p:sldId id="374" r:id="rId19"/>
    <p:sldId id="375" r:id="rId20"/>
    <p:sldId id="376" r:id="rId21"/>
    <p:sldId id="377" r:id="rId22"/>
    <p:sldId id="353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30"/>
    <p:restoredTop sz="94660"/>
  </p:normalViewPr>
  <p:slideViewPr>
    <p:cSldViewPr>
      <p:cViewPr varScale="1">
        <p:scale>
          <a:sx n="71" d="100"/>
          <a:sy n="71" d="100"/>
        </p:scale>
        <p:origin x="95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846969A-E65C-4FF4-81FD-7BCB175AFB19}" type="datetimeFigureOut">
              <a:rPr lang="en-US"/>
              <a:pPr>
                <a:defRPr/>
              </a:pPr>
              <a:t>10/4/2025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  <a:endParaRPr lang="en-US" noProof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B537484-62E9-4C7C-98EF-DD54303B78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Yuvarlatılmış Dikdörtgen 10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Dikdörtgen 11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Dikdörtgen 14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Dikdörtgen 15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/>
              <a:t>Asıl alt başlık stilini düzenlemek için tıklatın</a:t>
            </a:r>
            <a:endParaRPr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11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2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3" name="Slayt Numarası Yer Tutucus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465EC-3E8E-4C97-8D42-BB2B4C31286A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467A5-5B22-4DF5-BE40-1E9D1665688D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8F56D-329A-4ED5-B751-AF0D47BE459D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/>
              <a:t>Asıl alt başlık stilini düzenlemek için tıklatın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5F403-4DC9-48F4-ACA9-D26C56C3AD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CA6ED-5FBD-49B3-8581-5B113EF0BE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DC050-E27A-4F52-8764-DF75DD3143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561C38-E6B9-428C-89B5-4E5A975A75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81B510-AD04-46B6-9729-E51420DB5E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96316-47C4-4A89-A18D-D15BACDB14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38914-3EAF-4846-B16E-BEDDE9DEA0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AEE15-B276-40DC-81FD-FBB09E3591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5A81F-03FE-410E-94C1-12BF42B254D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/>
              <a:t>Resim eklemek için simgeyi tıklatın</a:t>
            </a:r>
            <a:endParaRPr lang="en-US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39E90-4C92-4876-BBB1-6DF0F09858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576A9-425B-4CA2-BBB3-D6825CBB99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EC929-4ECE-4123-8FF6-424C015907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Yuvarlatılmış Dikdörtgen 10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Dikdörtgen 11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Dikdörtgen 14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Dikdörtgen 15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0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1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EF4FC9-6206-43B5-8302-DDCB70A73906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173E4-9DBC-4F40-84D4-D8814BD0D75F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İçerik Yer Tutucus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16968-C042-4212-8801-FADB7A96DA6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4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7BE44-F3FB-4367-9EE7-9B7001835513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4" name="Slayt Numarası Yer Tutucus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4CAC9-0376-4BAE-AF67-BD45E870CE73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Yuvarlatılmış Dikdörtgen 10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D4F36-35E8-4FAE-81FD-BBFE32CA0398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9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Dikdörtgen 10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Dikdörtgen 11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dirty="0"/>
              <a:t>Resim eklemek için simgeyi tıklatın</a:t>
            </a:r>
            <a:endParaRPr lang="en-US" noProof="0" dirty="0"/>
          </a:p>
        </p:txBody>
      </p:sp>
      <p:sp>
        <p:nvSpPr>
          <p:cNvPr id="8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0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468CB-61DA-4B73-B9D7-47234DB0594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dörtgen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Yuvarlatılmış Dikdörtgen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Başlık Yer Tutucusu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Asıl başlık stili için tıklatın</a:t>
            </a:r>
            <a:endParaRPr lang="en-US" altLang="en-US"/>
          </a:p>
        </p:txBody>
      </p:sp>
      <p:sp>
        <p:nvSpPr>
          <p:cNvPr id="1029" name="Metin Yer Tutucusu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Asıl metin stillerini düzenlemek için tıklatın</a:t>
            </a:r>
          </a:p>
          <a:p>
            <a:pPr lvl="1"/>
            <a:r>
              <a:rPr lang="tr-TR" altLang="en-US"/>
              <a:t>İkinci düzey</a:t>
            </a:r>
          </a:p>
          <a:p>
            <a:pPr lvl="2"/>
            <a:r>
              <a:rPr lang="tr-TR" altLang="en-US"/>
              <a:t>Üçüncü düzey</a:t>
            </a:r>
          </a:p>
          <a:p>
            <a:pPr lvl="3"/>
            <a:r>
              <a:rPr lang="tr-TR" altLang="en-US"/>
              <a:t>Dördüncü düzey</a:t>
            </a:r>
          </a:p>
          <a:p>
            <a:pPr lvl="4"/>
            <a:r>
              <a:rPr lang="tr-TR" altLang="en-US"/>
              <a:t>Beşinci düzey</a:t>
            </a:r>
            <a:endParaRPr lang="en-US" alt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sz="1400">
                <a:solidFill>
                  <a:srgbClr val="FFFFFF"/>
                </a:solidFill>
                <a:latin typeface="Franklin Gothic Book" pitchFamily="34" charset="0"/>
              </a:defRPr>
            </a:lvl1pPr>
          </a:lstStyle>
          <a:p>
            <a:pPr>
              <a:defRPr/>
            </a:pPr>
            <a:fld id="{FA522862-7600-4401-BD65-83334E710F62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09" r:id="rId1"/>
    <p:sldLayoutId id="2147484391" r:id="rId2"/>
    <p:sldLayoutId id="2147484410" r:id="rId3"/>
    <p:sldLayoutId id="2147484392" r:id="rId4"/>
    <p:sldLayoutId id="2147484393" r:id="rId5"/>
    <p:sldLayoutId id="2147484394" r:id="rId6"/>
    <p:sldLayoutId id="2147484395" r:id="rId7"/>
    <p:sldLayoutId id="2147484411" r:id="rId8"/>
    <p:sldLayoutId id="2147484412" r:id="rId9"/>
    <p:sldLayoutId id="2147484396" r:id="rId10"/>
    <p:sldLayoutId id="214748439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FFAAAA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FF0000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FF0000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Asıl başlık stili için tıklatın</a:t>
            </a:r>
            <a:endParaRPr lang="en-US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Asıl metin stillerini düzenlemek için tıklatın</a:t>
            </a:r>
          </a:p>
          <a:p>
            <a:pPr lvl="1"/>
            <a:r>
              <a:rPr lang="tr-TR" altLang="en-US"/>
              <a:t>İkinci düzey</a:t>
            </a:r>
          </a:p>
          <a:p>
            <a:pPr lvl="2"/>
            <a:r>
              <a:rPr lang="tr-TR" altLang="en-US"/>
              <a:t>Üçüncü düzey</a:t>
            </a:r>
          </a:p>
          <a:p>
            <a:pPr lvl="3"/>
            <a:r>
              <a:rPr lang="tr-TR" altLang="en-US"/>
              <a:t>Dördüncü düzey</a:t>
            </a:r>
          </a:p>
          <a:p>
            <a:pPr lvl="4"/>
            <a:r>
              <a:rPr lang="tr-TR" altLang="en-US"/>
              <a:t>Beşinci düzey</a:t>
            </a:r>
            <a:endParaRPr lang="en-US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tr-TR" altLang="en-US"/>
              <a:t>30.Haziran.2015</a:t>
            </a: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78E7F399-7B9B-417C-96CC-58C1514767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98" r:id="rId1"/>
    <p:sldLayoutId id="2147484399" r:id="rId2"/>
    <p:sldLayoutId id="2147484400" r:id="rId3"/>
    <p:sldLayoutId id="2147484401" r:id="rId4"/>
    <p:sldLayoutId id="2147484402" r:id="rId5"/>
    <p:sldLayoutId id="2147484403" r:id="rId6"/>
    <p:sldLayoutId id="2147484404" r:id="rId7"/>
    <p:sldLayoutId id="2147484405" r:id="rId8"/>
    <p:sldLayoutId id="2147484406" r:id="rId9"/>
    <p:sldLayoutId id="2147484407" r:id="rId10"/>
    <p:sldLayoutId id="214748440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3068960"/>
            <a:ext cx="6111875" cy="3489002"/>
          </a:xfrm>
        </p:spPr>
        <p:txBody>
          <a:bodyPr/>
          <a:lstStyle/>
          <a:p>
            <a:pPr algn="l"/>
            <a:endParaRPr lang="tr-TR" sz="2000" dirty="0"/>
          </a:p>
          <a:p>
            <a:pPr algn="l">
              <a:defRPr sz="1800"/>
            </a:pPr>
            <a:r>
              <a:rPr lang="tr-TR" sz="2000" b="1" dirty="0"/>
              <a:t>- Ders: </a:t>
            </a:r>
            <a:r>
              <a:rPr lang="tr-TR" sz="2000" dirty="0"/>
              <a:t>Taktik Eğitim</a:t>
            </a:r>
          </a:p>
          <a:p>
            <a:pPr algn="l">
              <a:defRPr sz="1800"/>
            </a:pPr>
            <a:r>
              <a:rPr lang="tr-TR" sz="2000" b="1" dirty="0"/>
              <a:t>- Süre: </a:t>
            </a:r>
            <a:r>
              <a:rPr lang="tr-TR" sz="2000" dirty="0"/>
              <a:t>120 Dakika</a:t>
            </a:r>
          </a:p>
          <a:p>
            <a:pPr algn="l">
              <a:defRPr sz="1800"/>
            </a:pPr>
            <a:r>
              <a:rPr lang="tr-TR" sz="2000" b="1" dirty="0"/>
              <a:t>- Kazanımlar:</a:t>
            </a:r>
          </a:p>
          <a:p>
            <a:pPr algn="l">
              <a:defRPr sz="1800"/>
            </a:pPr>
            <a:r>
              <a:rPr lang="tr-TR" sz="2000" dirty="0"/>
              <a:t>	</a:t>
            </a:r>
            <a:r>
              <a:rPr lang="tr-TR" sz="2000" b="1" dirty="0"/>
              <a:t>*</a:t>
            </a:r>
            <a:r>
              <a:rPr lang="tr-TR" sz="2000" dirty="0"/>
              <a:t> Oyun yapısı ve taktik antrenman ilkeleri</a:t>
            </a:r>
          </a:p>
          <a:p>
            <a:pPr algn="l">
              <a:defRPr sz="1800"/>
            </a:pPr>
            <a:r>
              <a:rPr lang="tr-TR" sz="2000" dirty="0"/>
              <a:t>	</a:t>
            </a:r>
            <a:r>
              <a:rPr lang="tr-TR" sz="2000" b="1" dirty="0"/>
              <a:t>*</a:t>
            </a:r>
            <a:r>
              <a:rPr lang="tr-TR" sz="2000" dirty="0"/>
              <a:t> Bireysel/takım taktikleri (servis karşılama, pasör 	kaçırma, servis stratejileri)</a:t>
            </a:r>
          </a:p>
          <a:p>
            <a:pPr algn="l">
              <a:defRPr sz="1800"/>
            </a:pPr>
            <a:r>
              <a:rPr lang="tr-TR" sz="2000" dirty="0"/>
              <a:t>	</a:t>
            </a:r>
            <a:r>
              <a:rPr lang="tr-TR" sz="2000" b="1" dirty="0"/>
              <a:t>*</a:t>
            </a:r>
            <a:r>
              <a:rPr lang="tr-TR" sz="2000" dirty="0"/>
              <a:t> Oyun sistemleri (3–3, 4–2) avantajları</a:t>
            </a:r>
          </a:p>
          <a:p>
            <a:pPr algn="l">
              <a:defRPr sz="1800"/>
            </a:pPr>
            <a:r>
              <a:rPr lang="tr-TR" sz="2000" dirty="0"/>
              <a:t>	</a:t>
            </a:r>
            <a:r>
              <a:rPr lang="tr-TR" sz="2000" b="1" dirty="0"/>
              <a:t>*</a:t>
            </a:r>
            <a:r>
              <a:rPr lang="tr-TR" sz="2000" dirty="0"/>
              <a:t> Teknik-taktik çizim işaretleri</a:t>
            </a:r>
          </a:p>
          <a:p>
            <a:pPr algn="l" eaLnBrk="1" hangingPunct="1">
              <a:lnSpc>
                <a:spcPct val="80000"/>
              </a:lnSpc>
            </a:pPr>
            <a:endParaRPr lang="tr-TR" altLang="en-US" sz="2000" dirty="0">
              <a:solidFill>
                <a:srgbClr val="000000"/>
              </a:solidFill>
              <a:latin typeface="Arial" charset="0"/>
            </a:endParaRPr>
          </a:p>
          <a:p>
            <a:pPr algn="l" eaLnBrk="1" hangingPunct="1">
              <a:lnSpc>
                <a:spcPct val="80000"/>
              </a:lnSpc>
            </a:pPr>
            <a:endParaRPr lang="en-US" altLang="en-US" sz="2000" dirty="0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556776" y="2228964"/>
            <a:ext cx="474142" cy="233769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tr-TR" b="1" dirty="0">
                <a:solidFill>
                  <a:schemeClr val="bg1"/>
                </a:solidFill>
              </a:rPr>
            </a:br>
            <a:r>
              <a:rPr dirty="0"/>
              <a:t> </a:t>
            </a:r>
            <a:endParaRPr lang="tr-TR" altLang="en-US" b="1" dirty="0"/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01E9ACEF-C7AE-BCBD-D195-D399AE1B4A9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2225" y="300038"/>
            <a:ext cx="20002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Metin kutusu 2">
            <a:extLst>
              <a:ext uri="{FF2B5EF4-FFF2-40B4-BE49-F238E27FC236}">
                <a16:creationId xmlns:a16="http://schemas.microsoft.com/office/drawing/2014/main" id="{80271D02-B83B-D179-A580-0325470D1B17}"/>
              </a:ext>
            </a:extLst>
          </p:cNvPr>
          <p:cNvSpPr txBox="1"/>
          <p:nvPr/>
        </p:nvSpPr>
        <p:spPr>
          <a:xfrm>
            <a:off x="1187624" y="1628800"/>
            <a:ext cx="66967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/>
              <a:t>TAKTİK EĞİTİM</a:t>
            </a:r>
            <a:br>
              <a:rPr lang="tr-TR" b="1" dirty="0"/>
            </a:br>
            <a:r>
              <a:rPr lang="tr-TR" b="1" dirty="0"/>
              <a:t>GENEL BAKIŞ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Savunma Kurgusu ve Alan Sorumluluğu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dirty="0"/>
              <a:t>Blok–</a:t>
            </a:r>
            <a:r>
              <a:rPr dirty="0" err="1"/>
              <a:t>defans</a:t>
            </a:r>
            <a:r>
              <a:rPr dirty="0"/>
              <a:t> </a:t>
            </a:r>
            <a:r>
              <a:rPr dirty="0" err="1"/>
              <a:t>eşgüdümü</a:t>
            </a:r>
            <a:r>
              <a:rPr dirty="0"/>
              <a:t>, </a:t>
            </a:r>
            <a:r>
              <a:rPr dirty="0" err="1"/>
              <a:t>ellerin</a:t>
            </a:r>
            <a:r>
              <a:rPr dirty="0"/>
              <a:t> </a:t>
            </a:r>
            <a:r>
              <a:rPr dirty="0" err="1"/>
              <a:t>kanal</a:t>
            </a:r>
            <a:r>
              <a:rPr dirty="0"/>
              <a:t> </a:t>
            </a:r>
            <a:r>
              <a:rPr dirty="0" err="1"/>
              <a:t>kapatma</a:t>
            </a:r>
            <a:r>
              <a:rPr dirty="0"/>
              <a:t> </a:t>
            </a:r>
            <a:r>
              <a:rPr dirty="0" err="1"/>
              <a:t>prensibi</a:t>
            </a:r>
            <a:endParaRPr dirty="0"/>
          </a:p>
          <a:p>
            <a:pPr>
              <a:defRPr sz="1800"/>
            </a:pPr>
            <a:r>
              <a:rPr dirty="0"/>
              <a:t>Alan </a:t>
            </a:r>
            <a:r>
              <a:rPr dirty="0" err="1"/>
              <a:t>paylaşımı</a:t>
            </a:r>
            <a:r>
              <a:rPr dirty="0"/>
              <a:t>: </a:t>
            </a:r>
            <a:r>
              <a:rPr dirty="0" err="1"/>
              <a:t>çapraz</a:t>
            </a:r>
            <a:r>
              <a:rPr dirty="0"/>
              <a:t>/</a:t>
            </a:r>
            <a:r>
              <a:rPr dirty="0" err="1"/>
              <a:t>kısa</a:t>
            </a:r>
            <a:r>
              <a:rPr dirty="0"/>
              <a:t>/</a:t>
            </a:r>
            <a:r>
              <a:rPr dirty="0" err="1"/>
              <a:t>uzun</a:t>
            </a:r>
            <a:r>
              <a:rPr dirty="0"/>
              <a:t> </a:t>
            </a:r>
            <a:r>
              <a:rPr dirty="0" err="1"/>
              <a:t>toplar</a:t>
            </a:r>
            <a:endParaRPr dirty="0"/>
          </a:p>
          <a:p>
            <a:pPr>
              <a:defRPr sz="1800"/>
            </a:pPr>
            <a:r>
              <a:rPr dirty="0" err="1"/>
              <a:t>Geçiş</a:t>
            </a:r>
            <a:r>
              <a:rPr dirty="0"/>
              <a:t>: </a:t>
            </a:r>
            <a:r>
              <a:rPr dirty="0" err="1"/>
              <a:t>karşılama</a:t>
            </a:r>
            <a:r>
              <a:rPr dirty="0"/>
              <a:t> </a:t>
            </a:r>
            <a:r>
              <a:rPr dirty="0" err="1"/>
              <a:t>sonrası</a:t>
            </a:r>
            <a:r>
              <a:rPr dirty="0"/>
              <a:t> </a:t>
            </a:r>
            <a:r>
              <a:rPr dirty="0" err="1"/>
              <a:t>kayma</a:t>
            </a:r>
            <a:r>
              <a:rPr dirty="0"/>
              <a:t> </a:t>
            </a:r>
            <a:r>
              <a:rPr dirty="0" err="1"/>
              <a:t>rotaları</a:t>
            </a:r>
            <a:r>
              <a:rPr dirty="0"/>
              <a:t>, ilk pas </a:t>
            </a:r>
            <a:r>
              <a:rPr dirty="0" err="1"/>
              <a:t>güvenliği</a:t>
            </a:r>
            <a:endParaRPr dirty="0"/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D0DC05F3-022A-F281-75A9-8B81D8C0622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9975" y="136625"/>
            <a:ext cx="1794513" cy="628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Oyun Sistemi: 3–3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dirty="0" err="1"/>
              <a:t>Tanım</a:t>
            </a:r>
            <a:r>
              <a:rPr dirty="0"/>
              <a:t>: 3 </a:t>
            </a:r>
            <a:r>
              <a:rPr dirty="0" err="1"/>
              <a:t>ön</a:t>
            </a:r>
            <a:r>
              <a:rPr dirty="0"/>
              <a:t>, 3 </a:t>
            </a:r>
            <a:r>
              <a:rPr dirty="0" err="1"/>
              <a:t>arka</a:t>
            </a:r>
            <a:r>
              <a:rPr dirty="0"/>
              <a:t> </a:t>
            </a:r>
            <a:r>
              <a:rPr dirty="0" err="1"/>
              <a:t>simetrik</a:t>
            </a:r>
            <a:r>
              <a:rPr dirty="0"/>
              <a:t> </a:t>
            </a:r>
            <a:r>
              <a:rPr dirty="0" err="1"/>
              <a:t>rol</a:t>
            </a:r>
            <a:r>
              <a:rPr dirty="0"/>
              <a:t> </a:t>
            </a:r>
            <a:r>
              <a:rPr dirty="0" err="1"/>
              <a:t>paylaşımı</a:t>
            </a:r>
            <a:endParaRPr dirty="0"/>
          </a:p>
          <a:p>
            <a:pPr>
              <a:defRPr sz="1800"/>
            </a:pPr>
            <a:r>
              <a:rPr dirty="0" err="1"/>
              <a:t>Artılar</a:t>
            </a:r>
            <a:r>
              <a:rPr dirty="0"/>
              <a:t>: </a:t>
            </a:r>
            <a:r>
              <a:rPr dirty="0" err="1"/>
              <a:t>basit</a:t>
            </a:r>
            <a:r>
              <a:rPr dirty="0"/>
              <a:t> </a:t>
            </a:r>
            <a:r>
              <a:rPr dirty="0" err="1"/>
              <a:t>rol</a:t>
            </a:r>
            <a:r>
              <a:rPr dirty="0"/>
              <a:t> </a:t>
            </a:r>
            <a:r>
              <a:rPr dirty="0" err="1"/>
              <a:t>dağılımı</a:t>
            </a:r>
            <a:r>
              <a:rPr dirty="0"/>
              <a:t>, </a:t>
            </a:r>
            <a:r>
              <a:rPr dirty="0" err="1"/>
              <a:t>kısa</a:t>
            </a:r>
            <a:r>
              <a:rPr dirty="0"/>
              <a:t> pas </a:t>
            </a:r>
            <a:r>
              <a:rPr dirty="0" err="1"/>
              <a:t>seçenekleri</a:t>
            </a:r>
            <a:endParaRPr dirty="0"/>
          </a:p>
          <a:p>
            <a:pPr>
              <a:defRPr sz="1800"/>
            </a:pPr>
            <a:r>
              <a:rPr dirty="0" err="1"/>
              <a:t>Eksiler</a:t>
            </a:r>
            <a:r>
              <a:rPr dirty="0"/>
              <a:t>: </a:t>
            </a:r>
            <a:r>
              <a:rPr dirty="0" err="1"/>
              <a:t>hücum</a:t>
            </a:r>
            <a:r>
              <a:rPr dirty="0"/>
              <a:t> </a:t>
            </a:r>
            <a:r>
              <a:rPr dirty="0" err="1"/>
              <a:t>çeşitliliği</a:t>
            </a:r>
            <a:r>
              <a:rPr dirty="0"/>
              <a:t> </a:t>
            </a:r>
            <a:r>
              <a:rPr dirty="0" err="1"/>
              <a:t>sınırlı</a:t>
            </a:r>
            <a:r>
              <a:rPr dirty="0"/>
              <a:t>, </a:t>
            </a:r>
            <a:r>
              <a:rPr lang="tr-TR" dirty="0"/>
              <a:t>karşılama</a:t>
            </a:r>
            <a:r>
              <a:rPr dirty="0"/>
              <a:t> </a:t>
            </a:r>
            <a:r>
              <a:rPr dirty="0" err="1"/>
              <a:t>yükü</a:t>
            </a:r>
            <a:r>
              <a:rPr dirty="0"/>
              <a:t> </a:t>
            </a:r>
            <a:r>
              <a:rPr dirty="0" err="1"/>
              <a:t>artar</a:t>
            </a:r>
            <a:endParaRPr dirty="0"/>
          </a:p>
          <a:p>
            <a:pPr>
              <a:defRPr sz="1800"/>
            </a:pPr>
            <a:r>
              <a:rPr dirty="0"/>
              <a:t>Ne zaman? Yeni/karma </a:t>
            </a:r>
            <a:r>
              <a:rPr dirty="0" err="1"/>
              <a:t>takım</a:t>
            </a:r>
            <a:r>
              <a:rPr dirty="0"/>
              <a:t>, </a:t>
            </a:r>
            <a:r>
              <a:rPr dirty="0" err="1"/>
              <a:t>hızlı</a:t>
            </a:r>
            <a:r>
              <a:rPr dirty="0"/>
              <a:t> </a:t>
            </a:r>
            <a:r>
              <a:rPr dirty="0" err="1"/>
              <a:t>uyum</a:t>
            </a:r>
            <a:r>
              <a:rPr dirty="0"/>
              <a:t> </a:t>
            </a:r>
            <a:r>
              <a:rPr dirty="0" err="1"/>
              <a:t>gereken</a:t>
            </a:r>
            <a:r>
              <a:rPr dirty="0"/>
              <a:t> </a:t>
            </a:r>
            <a:r>
              <a:rPr dirty="0" err="1"/>
              <a:t>durumlar</a:t>
            </a:r>
            <a:endParaRPr dirty="0"/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4D920C64-5857-240F-659E-D28AD509C31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9975" y="136625"/>
            <a:ext cx="1794513" cy="628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Oyun Sistemi: 4–2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dirty="0" err="1"/>
              <a:t>Tanım</a:t>
            </a:r>
            <a:r>
              <a:rPr dirty="0"/>
              <a:t>: 2 </a:t>
            </a:r>
            <a:r>
              <a:rPr dirty="0" err="1"/>
              <a:t>pasör</a:t>
            </a:r>
            <a:r>
              <a:rPr dirty="0"/>
              <a:t>, 4 </a:t>
            </a:r>
            <a:r>
              <a:rPr dirty="0" err="1"/>
              <a:t>hücum</a:t>
            </a:r>
            <a:r>
              <a:rPr dirty="0"/>
              <a:t> </a:t>
            </a:r>
            <a:r>
              <a:rPr dirty="0" err="1"/>
              <a:t>opsiyonu</a:t>
            </a:r>
            <a:endParaRPr dirty="0"/>
          </a:p>
          <a:p>
            <a:pPr>
              <a:defRPr sz="1800"/>
            </a:pPr>
            <a:r>
              <a:rPr dirty="0" err="1"/>
              <a:t>Artılar</a:t>
            </a:r>
            <a:r>
              <a:rPr dirty="0"/>
              <a:t>: </a:t>
            </a:r>
            <a:r>
              <a:rPr dirty="0" err="1"/>
              <a:t>istikrarlı</a:t>
            </a:r>
            <a:r>
              <a:rPr dirty="0"/>
              <a:t> </a:t>
            </a:r>
            <a:r>
              <a:rPr dirty="0" err="1"/>
              <a:t>dağıtım</a:t>
            </a:r>
            <a:r>
              <a:rPr dirty="0"/>
              <a:t>, </a:t>
            </a:r>
            <a:r>
              <a:rPr dirty="0" err="1"/>
              <a:t>hücum</a:t>
            </a:r>
            <a:r>
              <a:rPr dirty="0"/>
              <a:t> </a:t>
            </a:r>
            <a:r>
              <a:rPr dirty="0" err="1"/>
              <a:t>çeşitliliği</a:t>
            </a:r>
            <a:r>
              <a:rPr dirty="0"/>
              <a:t> </a:t>
            </a:r>
            <a:r>
              <a:rPr dirty="0" err="1"/>
              <a:t>yüksek</a:t>
            </a:r>
            <a:endParaRPr dirty="0"/>
          </a:p>
          <a:p>
            <a:pPr>
              <a:defRPr sz="1800"/>
            </a:pPr>
            <a:r>
              <a:rPr dirty="0" err="1"/>
              <a:t>Eksiler</a:t>
            </a:r>
            <a:r>
              <a:rPr dirty="0"/>
              <a:t>: </a:t>
            </a:r>
            <a:r>
              <a:rPr dirty="0" err="1"/>
              <a:t>koordinasyon</a:t>
            </a:r>
            <a:r>
              <a:rPr dirty="0"/>
              <a:t> </a:t>
            </a:r>
            <a:r>
              <a:rPr dirty="0" err="1"/>
              <a:t>ihtiyacı</a:t>
            </a:r>
            <a:r>
              <a:rPr dirty="0"/>
              <a:t>, </a:t>
            </a:r>
            <a:r>
              <a:rPr dirty="0" err="1"/>
              <a:t>pasörler</a:t>
            </a:r>
            <a:r>
              <a:rPr dirty="0"/>
              <a:t> </a:t>
            </a:r>
            <a:r>
              <a:rPr dirty="0" err="1"/>
              <a:t>arası</a:t>
            </a:r>
            <a:r>
              <a:rPr dirty="0"/>
              <a:t> </a:t>
            </a:r>
            <a:r>
              <a:rPr dirty="0" err="1"/>
              <a:t>ritim</a:t>
            </a:r>
            <a:r>
              <a:rPr dirty="0"/>
              <a:t> </a:t>
            </a:r>
            <a:r>
              <a:rPr dirty="0" err="1"/>
              <a:t>farkı</a:t>
            </a:r>
            <a:endParaRPr dirty="0"/>
          </a:p>
          <a:p>
            <a:pPr>
              <a:defRPr sz="1800"/>
            </a:pPr>
            <a:r>
              <a:rPr dirty="0"/>
              <a:t>Ne zaman? </a:t>
            </a:r>
            <a:r>
              <a:rPr dirty="0" err="1"/>
              <a:t>Orta-iyi</a:t>
            </a:r>
            <a:r>
              <a:rPr dirty="0"/>
              <a:t> </a:t>
            </a:r>
            <a:r>
              <a:rPr lang="tr-TR" dirty="0"/>
              <a:t>karşılamalı</a:t>
            </a:r>
            <a:r>
              <a:rPr dirty="0"/>
              <a:t>, </a:t>
            </a:r>
            <a:r>
              <a:rPr dirty="0" err="1"/>
              <a:t>karar</a:t>
            </a:r>
            <a:r>
              <a:rPr dirty="0"/>
              <a:t> </a:t>
            </a:r>
            <a:r>
              <a:rPr dirty="0" err="1"/>
              <a:t>yetisi</a:t>
            </a:r>
            <a:r>
              <a:rPr dirty="0"/>
              <a:t> </a:t>
            </a:r>
            <a:r>
              <a:rPr dirty="0" err="1"/>
              <a:t>yüksek</a:t>
            </a:r>
            <a:r>
              <a:rPr dirty="0"/>
              <a:t> </a:t>
            </a:r>
            <a:r>
              <a:rPr dirty="0" err="1"/>
              <a:t>takımlar</a:t>
            </a:r>
            <a:endParaRPr dirty="0"/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8A079E80-ADA7-C31C-DB14-C4622627ECB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9975" y="136625"/>
            <a:ext cx="1794513" cy="628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Sistem Seçimi: Karar Matrisi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dirty="0" err="1"/>
              <a:t>Kadro</a:t>
            </a:r>
            <a:r>
              <a:rPr dirty="0"/>
              <a:t> </a:t>
            </a:r>
            <a:r>
              <a:rPr dirty="0" err="1"/>
              <a:t>profili</a:t>
            </a:r>
            <a:r>
              <a:rPr dirty="0"/>
              <a:t>: </a:t>
            </a:r>
            <a:r>
              <a:rPr lang="tr-TR" dirty="0"/>
              <a:t>karşılama</a:t>
            </a:r>
            <a:r>
              <a:rPr dirty="0"/>
              <a:t>, </a:t>
            </a:r>
            <a:r>
              <a:rPr dirty="0" err="1"/>
              <a:t>pasör</a:t>
            </a:r>
            <a:r>
              <a:rPr dirty="0"/>
              <a:t> </a:t>
            </a:r>
            <a:r>
              <a:rPr dirty="0" err="1"/>
              <a:t>kalitesi</a:t>
            </a:r>
            <a:r>
              <a:rPr dirty="0"/>
              <a:t>, </a:t>
            </a:r>
            <a:r>
              <a:rPr dirty="0" err="1"/>
              <a:t>üst</a:t>
            </a:r>
            <a:r>
              <a:rPr dirty="0"/>
              <a:t> </a:t>
            </a:r>
            <a:r>
              <a:rPr dirty="0" err="1"/>
              <a:t>gövde</a:t>
            </a:r>
            <a:r>
              <a:rPr dirty="0"/>
              <a:t> </a:t>
            </a:r>
            <a:r>
              <a:rPr dirty="0" err="1"/>
              <a:t>kuvveti</a:t>
            </a:r>
            <a:endParaRPr dirty="0"/>
          </a:p>
          <a:p>
            <a:pPr>
              <a:defRPr sz="1800"/>
            </a:pPr>
            <a:r>
              <a:rPr dirty="0" err="1"/>
              <a:t>Rakip</a:t>
            </a:r>
            <a:r>
              <a:rPr dirty="0"/>
              <a:t> </a:t>
            </a:r>
            <a:r>
              <a:rPr dirty="0" err="1"/>
              <a:t>profili</a:t>
            </a:r>
            <a:r>
              <a:rPr dirty="0"/>
              <a:t>: </a:t>
            </a:r>
            <a:r>
              <a:rPr dirty="0" err="1"/>
              <a:t>servis</a:t>
            </a:r>
            <a:r>
              <a:rPr dirty="0"/>
              <a:t> tipi, </a:t>
            </a:r>
            <a:r>
              <a:rPr dirty="0" err="1"/>
              <a:t>pasör</a:t>
            </a:r>
            <a:r>
              <a:rPr dirty="0"/>
              <a:t> </a:t>
            </a:r>
            <a:r>
              <a:rPr dirty="0" err="1"/>
              <a:t>bağımlılığı</a:t>
            </a:r>
            <a:endParaRPr dirty="0"/>
          </a:p>
          <a:p>
            <a:pPr>
              <a:defRPr sz="1800"/>
            </a:pPr>
            <a:r>
              <a:rPr dirty="0" err="1"/>
              <a:t>Antrenman</a:t>
            </a:r>
            <a:r>
              <a:rPr dirty="0"/>
              <a:t> </a:t>
            </a:r>
            <a:r>
              <a:rPr dirty="0" err="1"/>
              <a:t>zamanı</a:t>
            </a:r>
            <a:r>
              <a:rPr dirty="0"/>
              <a:t>: 3–3 </a:t>
            </a:r>
            <a:r>
              <a:rPr dirty="0" err="1"/>
              <a:t>hızlı</a:t>
            </a:r>
            <a:r>
              <a:rPr dirty="0"/>
              <a:t> </a:t>
            </a:r>
            <a:r>
              <a:rPr dirty="0" err="1"/>
              <a:t>kurulur</a:t>
            </a:r>
            <a:r>
              <a:rPr dirty="0"/>
              <a:t>, 4–2 </a:t>
            </a:r>
            <a:r>
              <a:rPr dirty="0" err="1"/>
              <a:t>daha</a:t>
            </a:r>
            <a:r>
              <a:rPr dirty="0"/>
              <a:t> </a:t>
            </a:r>
            <a:r>
              <a:rPr dirty="0" err="1"/>
              <a:t>karmaşık</a:t>
            </a:r>
            <a:endParaRPr dirty="0"/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BE46DC4F-727E-D903-AD93-001128D682E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9975" y="136625"/>
            <a:ext cx="1794513" cy="628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Bireysel Taktik Uygulamaları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Servis öncesi rutin: nefes–odak–hedef</a:t>
            </a:r>
          </a:p>
          <a:p>
            <a:pPr>
              <a:defRPr sz="1800"/>
            </a:pPr>
            <a:r>
              <a:t>Pasör karar ağacı: 1. pas kalitesi → hız/uzunluk/kanal</a:t>
            </a:r>
          </a:p>
          <a:p>
            <a:pPr>
              <a:defRPr sz="1800"/>
            </a:pPr>
            <a:r>
              <a:t>Aldatma ve tempo: varyasyon ile boşluk yaratma</a:t>
            </a:r>
          </a:p>
          <a:p>
            <a:pPr>
              <a:defRPr sz="1800"/>
            </a:pPr>
            <a:r>
              <a:t>Mikro gözlem: rakip oturuş dengesi, kol omuz yorgunluğu</a:t>
            </a:r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1392B104-B1F9-8D36-6F20-C65ACFF9B0F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9975" y="136625"/>
            <a:ext cx="1794513" cy="628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Teknik/Taktik Çizim İşaretleri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Saha bölgeleri: 1–6</a:t>
            </a:r>
          </a:p>
          <a:p>
            <a:pPr>
              <a:defRPr sz="1800"/>
            </a:pPr>
            <a:r>
              <a:t>Ok (→): pas/hücum yönü; kesikli ok (↝): kayma rotası</a:t>
            </a:r>
          </a:p>
          <a:p>
            <a:pPr>
              <a:defRPr sz="1800"/>
            </a:pPr>
            <a:r>
              <a:t>Daire (○): oyuncu, Kare (□): pasör, Üçgen (△): blok noktası</a:t>
            </a:r>
          </a:p>
          <a:p>
            <a:pPr>
              <a:defRPr sz="1800"/>
            </a:pPr>
            <a:r>
              <a:t>Çarpı (×): servis iniş noktası; gölge alan: savunma kapsama</a:t>
            </a:r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57CB6C4C-DAC1-4A1D-0235-9CEE623ECB8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9975" y="136625"/>
            <a:ext cx="1794513" cy="628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642194"/>
          </a:xfrm>
        </p:spPr>
        <p:txBody>
          <a:bodyPr/>
          <a:lstStyle/>
          <a:p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r>
              <a:rPr dirty="0" err="1"/>
              <a:t>Antrenman</a:t>
            </a:r>
            <a:r>
              <a:rPr dirty="0"/>
              <a:t> </a:t>
            </a:r>
            <a:r>
              <a:rPr dirty="0" err="1"/>
              <a:t>Tasarımı</a:t>
            </a:r>
            <a:r>
              <a:rPr dirty="0"/>
              <a:t>: </a:t>
            </a:r>
            <a:r>
              <a:rPr dirty="0" err="1"/>
              <a:t>Servis</a:t>
            </a:r>
            <a:r>
              <a:rPr dirty="0"/>
              <a:t> &amp; </a:t>
            </a:r>
            <a:r>
              <a:rPr lang="tr-TR" dirty="0"/>
              <a:t>Karşılama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dirty="0" err="1"/>
              <a:t>Hedefli</a:t>
            </a:r>
            <a:r>
              <a:rPr dirty="0"/>
              <a:t> </a:t>
            </a:r>
            <a:r>
              <a:rPr dirty="0" err="1"/>
              <a:t>servis</a:t>
            </a:r>
            <a:r>
              <a:rPr dirty="0"/>
              <a:t> </a:t>
            </a:r>
            <a:r>
              <a:rPr dirty="0" err="1"/>
              <a:t>oyunu</a:t>
            </a:r>
            <a:r>
              <a:rPr dirty="0"/>
              <a:t>: </a:t>
            </a:r>
            <a:r>
              <a:rPr dirty="0" err="1"/>
              <a:t>ön</a:t>
            </a:r>
            <a:r>
              <a:rPr dirty="0"/>
              <a:t> </a:t>
            </a:r>
            <a:r>
              <a:rPr dirty="0" err="1"/>
              <a:t>bölgeye</a:t>
            </a:r>
            <a:r>
              <a:rPr dirty="0"/>
              <a:t> </a:t>
            </a:r>
            <a:r>
              <a:rPr dirty="0" err="1"/>
              <a:t>servis</a:t>
            </a:r>
            <a:r>
              <a:rPr dirty="0"/>
              <a:t> ≥ %X</a:t>
            </a:r>
          </a:p>
          <a:p>
            <a:pPr>
              <a:defRPr sz="1800"/>
            </a:pPr>
            <a:r>
              <a:rPr dirty="0" err="1"/>
              <a:t>Zincir</a:t>
            </a:r>
            <a:r>
              <a:rPr dirty="0"/>
              <a:t> drill: </a:t>
            </a:r>
            <a:r>
              <a:rPr dirty="0" err="1"/>
              <a:t>servis</a:t>
            </a:r>
            <a:r>
              <a:rPr dirty="0"/>
              <a:t> → 1. pas → </a:t>
            </a:r>
            <a:r>
              <a:rPr dirty="0" err="1"/>
              <a:t>hücum</a:t>
            </a:r>
            <a:r>
              <a:rPr dirty="0"/>
              <a:t> → </a:t>
            </a:r>
            <a:r>
              <a:rPr dirty="0" err="1"/>
              <a:t>hedef</a:t>
            </a:r>
            <a:r>
              <a:rPr dirty="0"/>
              <a:t> </a:t>
            </a:r>
            <a:r>
              <a:rPr dirty="0" err="1"/>
              <a:t>kontrol</a:t>
            </a:r>
            <a:endParaRPr dirty="0"/>
          </a:p>
          <a:p>
            <a:pPr>
              <a:defRPr sz="1800"/>
            </a:pPr>
            <a:r>
              <a:rPr dirty="0" err="1"/>
              <a:t>Basamaklama</a:t>
            </a:r>
            <a:r>
              <a:rPr dirty="0"/>
              <a:t>: </a:t>
            </a:r>
            <a:r>
              <a:rPr dirty="0" err="1"/>
              <a:t>pasif</a:t>
            </a:r>
            <a:r>
              <a:rPr dirty="0"/>
              <a:t> → </a:t>
            </a:r>
            <a:r>
              <a:rPr dirty="0" err="1"/>
              <a:t>yarı</a:t>
            </a:r>
            <a:r>
              <a:rPr dirty="0"/>
              <a:t> </a:t>
            </a:r>
            <a:r>
              <a:rPr dirty="0" err="1"/>
              <a:t>dirençli</a:t>
            </a:r>
            <a:r>
              <a:rPr dirty="0"/>
              <a:t> → zaman </a:t>
            </a:r>
            <a:r>
              <a:rPr dirty="0" err="1"/>
              <a:t>baskılı</a:t>
            </a:r>
            <a:endParaRPr dirty="0"/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3589B8EE-800B-D8B8-8E11-34823346A02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9975" y="136625"/>
            <a:ext cx="1794513" cy="628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714202"/>
          </a:xfrm>
        </p:spPr>
        <p:txBody>
          <a:bodyPr/>
          <a:lstStyle/>
          <a:p>
            <a:r>
              <a:rPr dirty="0" err="1"/>
              <a:t>Antrenman</a:t>
            </a:r>
            <a:r>
              <a:rPr dirty="0"/>
              <a:t> </a:t>
            </a:r>
            <a:r>
              <a:rPr dirty="0" err="1"/>
              <a:t>Tasarımı</a:t>
            </a:r>
            <a:r>
              <a:rPr dirty="0"/>
              <a:t>: </a:t>
            </a:r>
            <a:r>
              <a:rPr dirty="0" err="1"/>
              <a:t>Pasör</a:t>
            </a:r>
            <a:r>
              <a:rPr dirty="0"/>
              <a:t> </a:t>
            </a:r>
            <a:r>
              <a:rPr dirty="0" err="1"/>
              <a:t>Kaçırma</a:t>
            </a:r>
            <a:r>
              <a:rPr dirty="0"/>
              <a:t> &amp; </a:t>
            </a:r>
            <a:r>
              <a:rPr dirty="0" err="1"/>
              <a:t>Sistem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Pasör kaçırma senaryosu: kenarda başla → merkeze kay</a:t>
            </a:r>
          </a:p>
          <a:p>
            <a:pPr>
              <a:defRPr sz="1800"/>
            </a:pPr>
            <a:r>
              <a:t>3–3 mini-oyun: yarım saha, çizgi hedefli servis</a:t>
            </a:r>
          </a:p>
          <a:p>
            <a:pPr>
              <a:defRPr sz="1800"/>
            </a:pPr>
            <a:r>
              <a:t>4–2 akış: pasör değişimi, çağrı–cevap</a:t>
            </a:r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57EB263D-E2FD-C1D8-7C29-24D45A2326D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9975" y="136625"/>
            <a:ext cx="1794513" cy="628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Maç İçi Analiz ve Ayarlama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dirty="0" err="1"/>
              <a:t>Hızlı</a:t>
            </a:r>
            <a:r>
              <a:rPr dirty="0"/>
              <a:t> not: </a:t>
            </a:r>
            <a:r>
              <a:rPr dirty="0" err="1"/>
              <a:t>servis</a:t>
            </a:r>
            <a:r>
              <a:rPr dirty="0"/>
              <a:t> </a:t>
            </a:r>
            <a:r>
              <a:rPr dirty="0" err="1"/>
              <a:t>hedefi</a:t>
            </a:r>
            <a:r>
              <a:rPr dirty="0"/>
              <a:t>, </a:t>
            </a:r>
            <a:r>
              <a:rPr dirty="0" err="1"/>
              <a:t>hatalı</a:t>
            </a:r>
            <a:r>
              <a:rPr dirty="0"/>
              <a:t> </a:t>
            </a:r>
            <a:r>
              <a:rPr lang="tr-TR" dirty="0"/>
              <a:t>karşılama</a:t>
            </a:r>
            <a:r>
              <a:rPr dirty="0"/>
              <a:t> </a:t>
            </a:r>
            <a:r>
              <a:rPr dirty="0" err="1"/>
              <a:t>kanalı</a:t>
            </a:r>
            <a:endParaRPr dirty="0"/>
          </a:p>
          <a:p>
            <a:pPr>
              <a:defRPr sz="1800"/>
            </a:pPr>
            <a:r>
              <a:rPr dirty="0"/>
              <a:t>Video </a:t>
            </a:r>
            <a:r>
              <a:rPr dirty="0" err="1"/>
              <a:t>analizi</a:t>
            </a:r>
            <a:r>
              <a:rPr dirty="0"/>
              <a:t>: </a:t>
            </a:r>
            <a:r>
              <a:rPr dirty="0" err="1"/>
              <a:t>servis</a:t>
            </a:r>
            <a:r>
              <a:rPr dirty="0"/>
              <a:t> </a:t>
            </a:r>
            <a:r>
              <a:rPr dirty="0" err="1"/>
              <a:t>düşüş</a:t>
            </a:r>
            <a:r>
              <a:rPr dirty="0"/>
              <a:t> </a:t>
            </a:r>
            <a:r>
              <a:rPr dirty="0" err="1"/>
              <a:t>haritası</a:t>
            </a:r>
            <a:r>
              <a:rPr dirty="0"/>
              <a:t>, set </a:t>
            </a:r>
            <a:r>
              <a:rPr dirty="0" err="1"/>
              <a:t>trendleri</a:t>
            </a:r>
            <a:endParaRPr dirty="0"/>
          </a:p>
          <a:p>
            <a:pPr>
              <a:defRPr sz="1800"/>
            </a:pPr>
            <a:r>
              <a:rPr dirty="0" err="1"/>
              <a:t>Karar</a:t>
            </a:r>
            <a:r>
              <a:rPr dirty="0"/>
              <a:t>: </a:t>
            </a:r>
            <a:r>
              <a:rPr dirty="0" err="1"/>
              <a:t>ön</a:t>
            </a:r>
            <a:r>
              <a:rPr dirty="0"/>
              <a:t> </a:t>
            </a:r>
            <a:r>
              <a:rPr dirty="0" err="1"/>
              <a:t>bölge</a:t>
            </a:r>
            <a:r>
              <a:rPr dirty="0"/>
              <a:t> ace </a:t>
            </a:r>
            <a:r>
              <a:rPr dirty="0" err="1"/>
              <a:t>oranı</a:t>
            </a:r>
            <a:r>
              <a:rPr dirty="0"/>
              <a:t> </a:t>
            </a:r>
            <a:r>
              <a:rPr dirty="0" err="1"/>
              <a:t>yüksekse</a:t>
            </a:r>
            <a:r>
              <a:rPr dirty="0"/>
              <a:t> </a:t>
            </a:r>
            <a:r>
              <a:rPr dirty="0" err="1"/>
              <a:t>ön</a:t>
            </a:r>
            <a:r>
              <a:rPr dirty="0"/>
              <a:t> </a:t>
            </a:r>
            <a:r>
              <a:rPr dirty="0" err="1"/>
              <a:t>zon</a:t>
            </a:r>
            <a:r>
              <a:rPr dirty="0"/>
              <a:t> </a:t>
            </a:r>
            <a:r>
              <a:rPr dirty="0" err="1"/>
              <a:t>ağırlığını</a:t>
            </a:r>
            <a:r>
              <a:rPr dirty="0"/>
              <a:t> koru/</a:t>
            </a:r>
            <a:r>
              <a:rPr dirty="0" err="1"/>
              <a:t>artır</a:t>
            </a:r>
            <a:endParaRPr dirty="0"/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FEC9D9D7-5A7A-783F-F2E7-E212058C9FB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9975" y="136625"/>
            <a:ext cx="1794513" cy="628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Değerlendirme Göstergeleri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dirty="0" err="1"/>
              <a:t>Servis</a:t>
            </a:r>
            <a:r>
              <a:rPr dirty="0"/>
              <a:t>: </a:t>
            </a:r>
            <a:r>
              <a:rPr dirty="0" err="1"/>
              <a:t>isabet</a:t>
            </a:r>
            <a:r>
              <a:rPr dirty="0"/>
              <a:t> %, ace %, </a:t>
            </a:r>
            <a:r>
              <a:rPr dirty="0" err="1"/>
              <a:t>hata</a:t>
            </a:r>
            <a:r>
              <a:rPr dirty="0"/>
              <a:t> %</a:t>
            </a:r>
          </a:p>
          <a:p>
            <a:pPr>
              <a:defRPr sz="1800"/>
            </a:pPr>
            <a:r>
              <a:rPr lang="tr-TR" dirty="0"/>
              <a:t>karşılama</a:t>
            </a:r>
            <a:r>
              <a:rPr dirty="0"/>
              <a:t>: </a:t>
            </a:r>
            <a:r>
              <a:rPr dirty="0" err="1"/>
              <a:t>kalite</a:t>
            </a:r>
            <a:r>
              <a:rPr dirty="0"/>
              <a:t> </a:t>
            </a:r>
            <a:r>
              <a:rPr dirty="0" err="1"/>
              <a:t>ölçeği</a:t>
            </a:r>
            <a:r>
              <a:rPr dirty="0"/>
              <a:t>, side-out %</a:t>
            </a:r>
          </a:p>
          <a:p>
            <a:pPr>
              <a:defRPr sz="1800"/>
            </a:pPr>
            <a:r>
              <a:rPr dirty="0" err="1"/>
              <a:t>Sistem</a:t>
            </a:r>
            <a:r>
              <a:rPr dirty="0"/>
              <a:t>: 3–3 / 4–2 </a:t>
            </a:r>
            <a:r>
              <a:rPr dirty="0" err="1"/>
              <a:t>üretkenlik</a:t>
            </a:r>
            <a:r>
              <a:rPr dirty="0"/>
              <a:t> (</a:t>
            </a:r>
            <a:r>
              <a:rPr dirty="0" err="1"/>
              <a:t>puan</a:t>
            </a:r>
            <a:r>
              <a:rPr dirty="0"/>
              <a:t>/100 </a:t>
            </a:r>
            <a:r>
              <a:rPr dirty="0" err="1"/>
              <a:t>servis</a:t>
            </a:r>
            <a:r>
              <a:rPr dirty="0"/>
              <a:t>)</a:t>
            </a:r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CC009B09-0DB6-ABA1-31B3-D32EAD1DF36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9975" y="136625"/>
            <a:ext cx="1794513" cy="628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Oturarak</a:t>
            </a:r>
            <a:r>
              <a:rPr dirty="0"/>
              <a:t> </a:t>
            </a:r>
            <a:r>
              <a:rPr dirty="0" err="1"/>
              <a:t>Voleybol</a:t>
            </a:r>
            <a:r>
              <a:rPr lang="tr-TR" dirty="0"/>
              <a:t>'</a:t>
            </a:r>
            <a:r>
              <a:rPr dirty="0"/>
              <a:t>da </a:t>
            </a:r>
            <a:r>
              <a:rPr dirty="0" err="1"/>
              <a:t>Oyun</a:t>
            </a:r>
            <a:r>
              <a:rPr dirty="0"/>
              <a:t> </a:t>
            </a:r>
            <a:r>
              <a:rPr dirty="0" err="1"/>
              <a:t>Yapısı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dirty="0" err="1"/>
              <a:t>Oyuncular</a:t>
            </a:r>
            <a:r>
              <a:rPr dirty="0"/>
              <a:t> </a:t>
            </a:r>
            <a:r>
              <a:rPr dirty="0" err="1"/>
              <a:t>oturarak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kalça</a:t>
            </a:r>
            <a:r>
              <a:rPr dirty="0"/>
              <a:t> </a:t>
            </a:r>
            <a:r>
              <a:rPr dirty="0" err="1"/>
              <a:t>zeminde</a:t>
            </a:r>
            <a:r>
              <a:rPr dirty="0"/>
              <a:t> </a:t>
            </a:r>
            <a:r>
              <a:rPr dirty="0" err="1"/>
              <a:t>oynar</a:t>
            </a:r>
            <a:r>
              <a:rPr dirty="0"/>
              <a:t>; </a:t>
            </a:r>
            <a:r>
              <a:rPr dirty="0" err="1"/>
              <a:t>hareketler</a:t>
            </a:r>
            <a:r>
              <a:rPr dirty="0"/>
              <a:t> </a:t>
            </a:r>
            <a:r>
              <a:rPr dirty="0" err="1"/>
              <a:t>kayma</a:t>
            </a:r>
            <a:r>
              <a:rPr dirty="0"/>
              <a:t> </a:t>
            </a:r>
            <a:r>
              <a:rPr dirty="0" err="1"/>
              <a:t>ile</a:t>
            </a:r>
            <a:r>
              <a:rPr dirty="0"/>
              <a:t> </a:t>
            </a:r>
            <a:r>
              <a:rPr dirty="0" err="1"/>
              <a:t>yapılır</a:t>
            </a:r>
            <a:r>
              <a:rPr dirty="0"/>
              <a:t>.</a:t>
            </a:r>
          </a:p>
          <a:p>
            <a:pPr>
              <a:defRPr sz="1800"/>
            </a:pPr>
            <a:r>
              <a:rPr dirty="0" err="1"/>
              <a:t>Oyun</a:t>
            </a:r>
            <a:r>
              <a:rPr dirty="0"/>
              <a:t>; </a:t>
            </a:r>
            <a:r>
              <a:rPr dirty="0" err="1"/>
              <a:t>hızlı</a:t>
            </a:r>
            <a:r>
              <a:rPr dirty="0"/>
              <a:t> pas, </a:t>
            </a:r>
            <a:r>
              <a:rPr dirty="0" err="1"/>
              <a:t>doğru</a:t>
            </a:r>
            <a:r>
              <a:rPr dirty="0"/>
              <a:t> </a:t>
            </a:r>
            <a:r>
              <a:rPr dirty="0" err="1"/>
              <a:t>yerleşim</a:t>
            </a:r>
            <a:r>
              <a:rPr dirty="0"/>
              <a:t>, </a:t>
            </a:r>
            <a:r>
              <a:rPr dirty="0" err="1"/>
              <a:t>servis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karşılamanın</a:t>
            </a:r>
            <a:r>
              <a:rPr dirty="0"/>
              <a:t> </a:t>
            </a:r>
            <a:r>
              <a:rPr dirty="0" err="1"/>
              <a:t>kalitesiyle</a:t>
            </a:r>
            <a:r>
              <a:rPr dirty="0"/>
              <a:t> </a:t>
            </a:r>
            <a:r>
              <a:rPr lang="tr-TR" dirty="0"/>
              <a:t>ş</a:t>
            </a:r>
            <a:r>
              <a:rPr dirty="0" err="1"/>
              <a:t>ekillenir</a:t>
            </a:r>
            <a:r>
              <a:rPr dirty="0"/>
              <a:t>.</a:t>
            </a:r>
          </a:p>
          <a:p>
            <a:pPr>
              <a:defRPr sz="1800"/>
            </a:pPr>
            <a:r>
              <a:rPr dirty="0" err="1"/>
              <a:t>Servis</a:t>
            </a:r>
            <a:r>
              <a:rPr dirty="0"/>
              <a:t> </a:t>
            </a:r>
            <a:r>
              <a:rPr dirty="0" err="1"/>
              <a:t>sayı</a:t>
            </a:r>
            <a:r>
              <a:rPr dirty="0"/>
              <a:t> </a:t>
            </a:r>
            <a:r>
              <a:rPr dirty="0" err="1"/>
              <a:t>fırsatı</a:t>
            </a:r>
            <a:r>
              <a:rPr dirty="0"/>
              <a:t> </a:t>
            </a:r>
            <a:r>
              <a:rPr dirty="0" err="1"/>
              <a:t>yaratır</a:t>
            </a:r>
            <a:r>
              <a:rPr dirty="0"/>
              <a:t>, </a:t>
            </a:r>
            <a:r>
              <a:rPr dirty="0" err="1"/>
              <a:t>rakip</a:t>
            </a:r>
            <a:r>
              <a:rPr dirty="0"/>
              <a:t> </a:t>
            </a:r>
            <a:r>
              <a:rPr dirty="0" err="1"/>
              <a:t>organizasyonunu</a:t>
            </a:r>
            <a:r>
              <a:rPr dirty="0"/>
              <a:t> </a:t>
            </a:r>
            <a:r>
              <a:rPr dirty="0" err="1"/>
              <a:t>bozar</a:t>
            </a:r>
            <a:r>
              <a:rPr dirty="0"/>
              <a:t>, </a:t>
            </a:r>
            <a:r>
              <a:rPr dirty="0" err="1"/>
              <a:t>psikolojik</a:t>
            </a:r>
            <a:r>
              <a:rPr dirty="0"/>
              <a:t> </a:t>
            </a:r>
            <a:r>
              <a:rPr dirty="0" err="1"/>
              <a:t>baskı</a:t>
            </a:r>
            <a:r>
              <a:rPr dirty="0"/>
              <a:t> </a:t>
            </a:r>
            <a:r>
              <a:rPr dirty="0" err="1"/>
              <a:t>yaratır</a:t>
            </a:r>
            <a:r>
              <a:rPr dirty="0"/>
              <a:t>.</a:t>
            </a:r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DEC05011-201C-11F9-1D39-AE6316334C6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9975" y="136625"/>
            <a:ext cx="1794513" cy="628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Özet &amp; Çıkarımlar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dirty="0" err="1"/>
              <a:t>Servis</a:t>
            </a:r>
            <a:r>
              <a:rPr dirty="0"/>
              <a:t>–</a:t>
            </a:r>
            <a:r>
              <a:rPr lang="tr-TR" dirty="0"/>
              <a:t>karşılama</a:t>
            </a:r>
            <a:r>
              <a:rPr dirty="0"/>
              <a:t> </a:t>
            </a:r>
            <a:r>
              <a:rPr dirty="0" err="1"/>
              <a:t>oyunun</a:t>
            </a:r>
            <a:r>
              <a:rPr dirty="0"/>
              <a:t> </a:t>
            </a:r>
            <a:r>
              <a:rPr dirty="0" err="1"/>
              <a:t>kaderini</a:t>
            </a:r>
            <a:r>
              <a:rPr dirty="0"/>
              <a:t> </a:t>
            </a:r>
            <a:r>
              <a:rPr dirty="0" err="1"/>
              <a:t>belirler</a:t>
            </a:r>
            <a:endParaRPr dirty="0"/>
          </a:p>
          <a:p>
            <a:pPr>
              <a:defRPr sz="1800"/>
            </a:pPr>
            <a:r>
              <a:rPr dirty="0" err="1"/>
              <a:t>Ön</a:t>
            </a:r>
            <a:r>
              <a:rPr dirty="0"/>
              <a:t> </a:t>
            </a:r>
            <a:r>
              <a:rPr dirty="0" err="1"/>
              <a:t>bölge</a:t>
            </a:r>
            <a:r>
              <a:rPr dirty="0"/>
              <a:t> </a:t>
            </a:r>
            <a:r>
              <a:rPr dirty="0" err="1"/>
              <a:t>servisleri</a:t>
            </a:r>
            <a:r>
              <a:rPr dirty="0"/>
              <a:t> </a:t>
            </a:r>
            <a:r>
              <a:rPr dirty="0" err="1"/>
              <a:t>doğrudan</a:t>
            </a:r>
            <a:r>
              <a:rPr dirty="0"/>
              <a:t> </a:t>
            </a:r>
            <a:r>
              <a:rPr dirty="0" err="1"/>
              <a:t>sayı</a:t>
            </a:r>
            <a:r>
              <a:rPr dirty="0"/>
              <a:t> </a:t>
            </a:r>
            <a:r>
              <a:rPr dirty="0" err="1"/>
              <a:t>şansını</a:t>
            </a:r>
            <a:r>
              <a:rPr dirty="0"/>
              <a:t> </a:t>
            </a:r>
            <a:r>
              <a:rPr dirty="0" err="1"/>
              <a:t>artırır</a:t>
            </a:r>
            <a:endParaRPr dirty="0"/>
          </a:p>
          <a:p>
            <a:pPr>
              <a:defRPr sz="1800"/>
            </a:pPr>
            <a:r>
              <a:rPr dirty="0"/>
              <a:t>3–3 </a:t>
            </a:r>
            <a:r>
              <a:rPr dirty="0" err="1"/>
              <a:t>veya</a:t>
            </a:r>
            <a:r>
              <a:rPr dirty="0"/>
              <a:t> 4–2 </a:t>
            </a:r>
            <a:r>
              <a:rPr dirty="0" err="1"/>
              <a:t>seçimi</a:t>
            </a:r>
            <a:r>
              <a:rPr dirty="0"/>
              <a:t>: </a:t>
            </a:r>
            <a:r>
              <a:rPr dirty="0" err="1"/>
              <a:t>kadro</a:t>
            </a:r>
            <a:r>
              <a:rPr dirty="0"/>
              <a:t> </a:t>
            </a:r>
            <a:r>
              <a:rPr dirty="0" err="1"/>
              <a:t>profili</a:t>
            </a:r>
            <a:r>
              <a:rPr dirty="0"/>
              <a:t> + </a:t>
            </a:r>
            <a:r>
              <a:rPr dirty="0" err="1"/>
              <a:t>rakip</a:t>
            </a:r>
            <a:r>
              <a:rPr dirty="0"/>
              <a:t> </a:t>
            </a:r>
            <a:r>
              <a:rPr dirty="0" err="1"/>
              <a:t>servis</a:t>
            </a:r>
            <a:r>
              <a:rPr dirty="0"/>
              <a:t> </a:t>
            </a:r>
            <a:r>
              <a:rPr dirty="0" err="1"/>
              <a:t>baskısı</a:t>
            </a:r>
            <a:endParaRPr dirty="0"/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8FC8F7E5-3022-EA62-2E17-EC9C3EA92AB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9975" y="136625"/>
            <a:ext cx="1794513" cy="628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3 Dikdörtgen"/>
          <p:cNvSpPr>
            <a:spLocks noChangeArrowheads="1"/>
          </p:cNvSpPr>
          <p:nvPr/>
        </p:nvSpPr>
        <p:spPr bwMode="auto">
          <a:xfrm>
            <a:off x="1643063" y="2214563"/>
            <a:ext cx="6143625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tr-TR" altLang="tr-TR" sz="4400" b="1">
                <a:solidFill>
                  <a:schemeClr val="accent1"/>
                </a:solidFill>
              </a:rPr>
              <a:t>DİNLEDİĞİNİZ İÇİN TEŞEKKÜRLER </a:t>
            </a:r>
            <a:r>
              <a:rPr lang="tr-TR" altLang="tr-TR" sz="4400" b="1">
                <a:solidFill>
                  <a:schemeClr val="accent1"/>
                </a:solidFill>
                <a:sym typeface="Wingdings" pitchFamily="2" charset="2"/>
              </a:rPr>
              <a:t></a:t>
            </a:r>
            <a:endParaRPr lang="tr-TR" altLang="tr-TR" sz="4400" b="1">
              <a:solidFill>
                <a:schemeClr val="accent1"/>
              </a:solidFill>
            </a:endParaRPr>
          </a:p>
        </p:txBody>
      </p:sp>
      <p:pic>
        <p:nvPicPr>
          <p:cNvPr id="83971" name="Resim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63" y="357188"/>
            <a:ext cx="2090737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Taktik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Strateji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dirty="0" err="1"/>
              <a:t>Strateji</a:t>
            </a:r>
            <a:r>
              <a:rPr dirty="0"/>
              <a:t>: </a:t>
            </a:r>
            <a:r>
              <a:rPr dirty="0" err="1"/>
              <a:t>Maça</a:t>
            </a:r>
            <a:r>
              <a:rPr dirty="0"/>
              <a:t>/</a:t>
            </a:r>
            <a:r>
              <a:rPr lang="tr-TR" dirty="0"/>
              <a:t>T</a:t>
            </a:r>
            <a:r>
              <a:rPr dirty="0" err="1"/>
              <a:t>urnuvaya</a:t>
            </a:r>
            <a:r>
              <a:rPr dirty="0"/>
              <a:t> </a:t>
            </a:r>
            <a:r>
              <a:rPr dirty="0" err="1"/>
              <a:t>genel</a:t>
            </a:r>
            <a:r>
              <a:rPr dirty="0"/>
              <a:t> </a:t>
            </a:r>
            <a:r>
              <a:rPr dirty="0" err="1"/>
              <a:t>yaklaşım</a:t>
            </a:r>
            <a:endParaRPr dirty="0"/>
          </a:p>
          <a:p>
            <a:pPr>
              <a:defRPr sz="1800"/>
            </a:pPr>
            <a:r>
              <a:rPr dirty="0" err="1"/>
              <a:t>Taktik</a:t>
            </a:r>
            <a:r>
              <a:rPr dirty="0"/>
              <a:t>: </a:t>
            </a:r>
            <a:r>
              <a:rPr dirty="0" err="1"/>
              <a:t>Anlık</a:t>
            </a:r>
            <a:r>
              <a:rPr dirty="0"/>
              <a:t> </a:t>
            </a:r>
            <a:r>
              <a:rPr dirty="0" err="1"/>
              <a:t>kararlar</a:t>
            </a:r>
            <a:r>
              <a:rPr dirty="0"/>
              <a:t>, model </a:t>
            </a:r>
            <a:r>
              <a:rPr dirty="0" err="1"/>
              <a:t>tekrarları</a:t>
            </a:r>
            <a:endParaRPr dirty="0"/>
          </a:p>
          <a:p>
            <a:pPr>
              <a:defRPr sz="1800"/>
            </a:pPr>
            <a:r>
              <a:rPr dirty="0" err="1"/>
              <a:t>Öncelik</a:t>
            </a:r>
            <a:r>
              <a:rPr dirty="0"/>
              <a:t>: İlk </a:t>
            </a:r>
            <a:r>
              <a:rPr dirty="0" err="1"/>
              <a:t>hücum</a:t>
            </a:r>
            <a:r>
              <a:rPr dirty="0"/>
              <a:t> </a:t>
            </a:r>
            <a:r>
              <a:rPr dirty="0" err="1"/>
              <a:t>güvenliği</a:t>
            </a:r>
            <a:r>
              <a:rPr dirty="0"/>
              <a:t> ↔ </a:t>
            </a:r>
            <a:r>
              <a:rPr dirty="0" err="1"/>
              <a:t>servis</a:t>
            </a:r>
            <a:r>
              <a:rPr dirty="0"/>
              <a:t> </a:t>
            </a:r>
            <a:r>
              <a:rPr dirty="0" err="1"/>
              <a:t>baskısı</a:t>
            </a:r>
            <a:r>
              <a:rPr dirty="0"/>
              <a:t> </a:t>
            </a:r>
            <a:r>
              <a:rPr dirty="0" err="1"/>
              <a:t>dengesi</a:t>
            </a:r>
            <a:endParaRPr dirty="0"/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298C7223-1077-4D0B-5818-89A7171664A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9975" y="136625"/>
            <a:ext cx="1794513" cy="628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Taktik Antrenman İlkeleri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dirty="0" err="1"/>
              <a:t>Oyun</a:t>
            </a:r>
            <a:r>
              <a:rPr dirty="0"/>
              <a:t> </a:t>
            </a:r>
            <a:r>
              <a:rPr dirty="0" err="1"/>
              <a:t>temelli</a:t>
            </a:r>
            <a:r>
              <a:rPr dirty="0"/>
              <a:t> (drill → </a:t>
            </a:r>
            <a:r>
              <a:rPr dirty="0" err="1"/>
              <a:t>oyunlaştırma</a:t>
            </a:r>
            <a:r>
              <a:rPr dirty="0"/>
              <a:t> → </a:t>
            </a:r>
            <a:r>
              <a:rPr dirty="0" err="1"/>
              <a:t>küçük</a:t>
            </a:r>
            <a:r>
              <a:rPr dirty="0"/>
              <a:t> </a:t>
            </a:r>
            <a:r>
              <a:rPr dirty="0" err="1"/>
              <a:t>alan</a:t>
            </a:r>
            <a:r>
              <a:rPr dirty="0"/>
              <a:t> </a:t>
            </a:r>
            <a:r>
              <a:rPr dirty="0" err="1"/>
              <a:t>senaryoları</a:t>
            </a:r>
            <a:r>
              <a:rPr dirty="0"/>
              <a:t>)</a:t>
            </a:r>
          </a:p>
          <a:p>
            <a:pPr>
              <a:defRPr sz="1800"/>
            </a:pPr>
            <a:r>
              <a:rPr dirty="0"/>
              <a:t>Bilgi </a:t>
            </a:r>
            <a:r>
              <a:rPr dirty="0" err="1"/>
              <a:t>yoğunluğu</a:t>
            </a:r>
            <a:r>
              <a:rPr dirty="0"/>
              <a:t>: </a:t>
            </a:r>
            <a:r>
              <a:rPr dirty="0" err="1"/>
              <a:t>görsel-işitsel</a:t>
            </a:r>
            <a:r>
              <a:rPr dirty="0"/>
              <a:t> </a:t>
            </a:r>
            <a:r>
              <a:rPr dirty="0" err="1"/>
              <a:t>ipuçları</a:t>
            </a:r>
            <a:r>
              <a:rPr dirty="0"/>
              <a:t>, </a:t>
            </a:r>
            <a:r>
              <a:rPr dirty="0" err="1"/>
              <a:t>hızlı</a:t>
            </a:r>
            <a:r>
              <a:rPr dirty="0"/>
              <a:t> </a:t>
            </a:r>
            <a:r>
              <a:rPr dirty="0" err="1"/>
              <a:t>geri</a:t>
            </a:r>
            <a:r>
              <a:rPr dirty="0"/>
              <a:t> </a:t>
            </a:r>
            <a:r>
              <a:rPr dirty="0" err="1"/>
              <a:t>bildirim</a:t>
            </a:r>
            <a:endParaRPr dirty="0"/>
          </a:p>
          <a:p>
            <a:pPr>
              <a:defRPr sz="1800"/>
            </a:pPr>
            <a:r>
              <a:rPr dirty="0" err="1"/>
              <a:t>İlerleme</a:t>
            </a:r>
            <a:r>
              <a:rPr dirty="0"/>
              <a:t>: Basit → </a:t>
            </a:r>
            <a:r>
              <a:rPr dirty="0" err="1"/>
              <a:t>karmaşık</a:t>
            </a:r>
            <a:r>
              <a:rPr dirty="0"/>
              <a:t>, </a:t>
            </a:r>
            <a:r>
              <a:rPr dirty="0" err="1"/>
              <a:t>yavaş</a:t>
            </a:r>
            <a:r>
              <a:rPr dirty="0"/>
              <a:t> → </a:t>
            </a:r>
            <a:r>
              <a:rPr dirty="0" err="1"/>
              <a:t>hızlı</a:t>
            </a:r>
            <a:r>
              <a:rPr dirty="0"/>
              <a:t>, </a:t>
            </a:r>
            <a:r>
              <a:rPr dirty="0" err="1"/>
              <a:t>pasif</a:t>
            </a:r>
            <a:r>
              <a:rPr dirty="0"/>
              <a:t> → </a:t>
            </a:r>
            <a:r>
              <a:rPr dirty="0" err="1"/>
              <a:t>aktif</a:t>
            </a:r>
            <a:r>
              <a:rPr dirty="0"/>
              <a:t> </a:t>
            </a:r>
            <a:r>
              <a:rPr dirty="0" err="1"/>
              <a:t>direnç</a:t>
            </a:r>
            <a:endParaRPr dirty="0"/>
          </a:p>
          <a:p>
            <a:pPr>
              <a:defRPr sz="1800"/>
            </a:pPr>
            <a:r>
              <a:rPr dirty="0" err="1"/>
              <a:t>Ölçme</a:t>
            </a:r>
            <a:r>
              <a:rPr dirty="0"/>
              <a:t>: 1. pas </a:t>
            </a:r>
            <a:r>
              <a:rPr dirty="0" err="1"/>
              <a:t>kalitesi</a:t>
            </a:r>
            <a:r>
              <a:rPr dirty="0"/>
              <a:t>, </a:t>
            </a:r>
            <a:r>
              <a:rPr dirty="0" err="1"/>
              <a:t>servis</a:t>
            </a:r>
            <a:r>
              <a:rPr dirty="0"/>
              <a:t> </a:t>
            </a:r>
            <a:r>
              <a:rPr dirty="0" err="1"/>
              <a:t>isabeti</a:t>
            </a:r>
            <a:r>
              <a:rPr dirty="0"/>
              <a:t>, side-out %</a:t>
            </a:r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D2F3289F-D447-3DFF-CB7F-1904918BD1F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9975" y="136625"/>
            <a:ext cx="1794513" cy="628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Servis Stratejileri: Bölge Mantığı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Saha: 1–6 bölgeler (arka: 1,5,6; ön: 2,3,4)</a:t>
            </a:r>
          </a:p>
          <a:p>
            <a:pPr>
              <a:defRPr sz="1800"/>
            </a:pPr>
            <a:r>
              <a:t>Analiz: en çok arka bölge hedeflenir, ace oranı ön bölgede yüksektir</a:t>
            </a:r>
          </a:p>
          <a:p>
            <a:pPr>
              <a:defRPr sz="1800"/>
            </a:pPr>
            <a:r>
              <a:t>Uygulama: zayıf alıcı/ön bölge hedef → blok ve defans yerleşimi kolaylaşır</a:t>
            </a:r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8C92A091-DBB8-2240-06BD-D54FDDE458D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9975" y="136625"/>
            <a:ext cx="1794513" cy="628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Servis Tipi ve Hedefleme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Float servis: düşük dönme, yön kırılma</a:t>
            </a:r>
          </a:p>
          <a:p>
            <a:pPr>
              <a:defRPr sz="1800"/>
            </a:pPr>
            <a:r>
              <a:t>Alttan/üstten çeşitler: kapasiteye göre risk/etki analizi</a:t>
            </a:r>
          </a:p>
          <a:p>
            <a:pPr>
              <a:defRPr sz="1800"/>
            </a:pPr>
            <a:r>
              <a:t>Hedefleme prensipleri: zayıf alıcı, ön bölge pasör kesme, seri hedef</a:t>
            </a:r>
          </a:p>
          <a:p>
            <a:pPr>
              <a:defRPr sz="1800"/>
            </a:pPr>
            <a:r>
              <a:t>Not: Servis tek başına belirleyici değil; bütüncül model gerekir.</a:t>
            </a:r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63EEE226-431C-3E23-4322-DDE1CB0A34F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9975" y="136625"/>
            <a:ext cx="1794513" cy="628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Servis</a:t>
            </a:r>
            <a:r>
              <a:rPr dirty="0"/>
              <a:t> </a:t>
            </a:r>
            <a:r>
              <a:rPr dirty="0" err="1"/>
              <a:t>Karşılama</a:t>
            </a:r>
            <a:r>
              <a:rPr dirty="0"/>
              <a:t> </a:t>
            </a:r>
            <a:r>
              <a:rPr dirty="0" err="1"/>
              <a:t>İlkeleri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Platform açısı, temas alanı sabitliği; orta oyuncu karar yetkisi</a:t>
            </a:r>
          </a:p>
          <a:p>
            <a:pPr>
              <a:defRPr sz="1800"/>
            </a:pPr>
            <a:r>
              <a:t>Hedef: kaliteli 1. pas → pasörün seçenek özgürlüğü</a:t>
            </a:r>
          </a:p>
          <a:p>
            <a:pPr>
              <a:defRPr sz="1800"/>
            </a:pPr>
            <a:r>
              <a:t>Yerleşim: servis eğilimlerine göre ön/arka kaydırma</a:t>
            </a:r>
          </a:p>
          <a:p>
            <a:pPr>
              <a:defRPr sz="1800"/>
            </a:pPr>
            <a:r>
              <a:t>İletişim kodları: öncelik bölgesi çağrıları</a:t>
            </a:r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74C04171-9C8C-62A9-30D7-27E6EE76F92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9975" y="136625"/>
            <a:ext cx="1794513" cy="628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Pasör Kaçırma (Setter Hiding)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Amaç: pasörü gizlemek, ilk pası güvenli ele yönlendirmek</a:t>
            </a:r>
          </a:p>
          <a:p>
            <a:pPr>
              <a:defRPr sz="1800"/>
            </a:pPr>
            <a:r>
              <a:t>Uygulama: pasör kenarda başlar, hücum öncesi merkeze kayar</a:t>
            </a:r>
          </a:p>
          <a:p>
            <a:pPr>
              <a:defRPr sz="1800"/>
            </a:pPr>
            <a:r>
              <a:t>Riskler: zamanlama hatası, kısa servis zafiyeti</a:t>
            </a:r>
          </a:p>
          <a:p>
            <a:pPr>
              <a:defRPr sz="1800"/>
            </a:pPr>
            <a:r>
              <a:t>Antrenman: tempo drill, çağrı–cevap çalışmaları</a:t>
            </a:r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A9EFB46B-E90D-63C3-1476-4FC838FB376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9975" y="136625"/>
            <a:ext cx="1794513" cy="628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İlk Hücum (Side-Out) Planı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dirty="0" err="1"/>
              <a:t>Öncelik</a:t>
            </a:r>
            <a:r>
              <a:rPr dirty="0"/>
              <a:t>: </a:t>
            </a:r>
            <a:r>
              <a:rPr lang="tr-TR" dirty="0"/>
              <a:t>karşılama</a:t>
            </a:r>
            <a:r>
              <a:rPr dirty="0"/>
              <a:t> → </a:t>
            </a:r>
            <a:r>
              <a:rPr dirty="0" err="1"/>
              <a:t>pasör</a:t>
            </a:r>
            <a:r>
              <a:rPr dirty="0"/>
              <a:t> → </a:t>
            </a:r>
            <a:r>
              <a:rPr dirty="0" err="1"/>
              <a:t>hücum</a:t>
            </a:r>
            <a:r>
              <a:rPr dirty="0"/>
              <a:t> </a:t>
            </a:r>
            <a:r>
              <a:rPr dirty="0" err="1"/>
              <a:t>rotası</a:t>
            </a:r>
            <a:endParaRPr dirty="0"/>
          </a:p>
          <a:p>
            <a:pPr>
              <a:defRPr sz="1800"/>
            </a:pPr>
            <a:r>
              <a:rPr dirty="0" err="1"/>
              <a:t>Hızlandırma</a:t>
            </a:r>
            <a:r>
              <a:rPr dirty="0"/>
              <a:t>: </a:t>
            </a:r>
            <a:r>
              <a:rPr dirty="0" err="1"/>
              <a:t>kısa</a:t>
            </a:r>
            <a:r>
              <a:rPr dirty="0"/>
              <a:t>/</a:t>
            </a:r>
            <a:r>
              <a:rPr dirty="0" err="1"/>
              <a:t>yan</a:t>
            </a:r>
            <a:r>
              <a:rPr dirty="0"/>
              <a:t> pas </a:t>
            </a:r>
            <a:r>
              <a:rPr dirty="0" err="1"/>
              <a:t>kombinasyonu</a:t>
            </a:r>
            <a:endParaRPr dirty="0"/>
          </a:p>
          <a:p>
            <a:pPr>
              <a:defRPr sz="1800"/>
            </a:pPr>
            <a:r>
              <a:rPr dirty="0" err="1"/>
              <a:t>Rakibe</a:t>
            </a:r>
            <a:r>
              <a:rPr dirty="0"/>
              <a:t> </a:t>
            </a:r>
            <a:r>
              <a:rPr dirty="0" err="1"/>
              <a:t>göre</a:t>
            </a:r>
            <a:r>
              <a:rPr dirty="0"/>
              <a:t>: </a:t>
            </a:r>
            <a:r>
              <a:rPr dirty="0" err="1"/>
              <a:t>güçlü</a:t>
            </a:r>
            <a:r>
              <a:rPr dirty="0"/>
              <a:t> </a:t>
            </a:r>
            <a:r>
              <a:rPr dirty="0" err="1"/>
              <a:t>servisli</a:t>
            </a:r>
            <a:r>
              <a:rPr dirty="0"/>
              <a:t> </a:t>
            </a:r>
            <a:r>
              <a:rPr dirty="0" err="1"/>
              <a:t>takıma</a:t>
            </a:r>
            <a:r>
              <a:rPr dirty="0"/>
              <a:t> </a:t>
            </a:r>
            <a:r>
              <a:rPr dirty="0" err="1"/>
              <a:t>karşı</a:t>
            </a:r>
            <a:r>
              <a:rPr dirty="0"/>
              <a:t> </a:t>
            </a:r>
            <a:r>
              <a:rPr dirty="0" err="1"/>
              <a:t>güvenli</a:t>
            </a:r>
            <a:r>
              <a:rPr dirty="0"/>
              <a:t> </a:t>
            </a:r>
            <a:r>
              <a:rPr dirty="0" err="1"/>
              <a:t>şema</a:t>
            </a:r>
            <a:endParaRPr dirty="0"/>
          </a:p>
        </p:txBody>
      </p:sp>
      <p:pic>
        <p:nvPicPr>
          <p:cNvPr id="4" name="Resim 1">
            <a:extLst>
              <a:ext uri="{FF2B5EF4-FFF2-40B4-BE49-F238E27FC236}">
                <a16:creationId xmlns:a16="http://schemas.microsoft.com/office/drawing/2014/main" id="{A91AD571-1922-FCE8-F193-7238DA3C58A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9975" y="136625"/>
            <a:ext cx="1794513" cy="628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Özel 2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0000"/>
      </a:accent1>
      <a:accent2>
        <a:srgbClr val="DB140F"/>
      </a:accent2>
      <a:accent3>
        <a:srgbClr val="FF0000"/>
      </a:accent3>
      <a:accent4>
        <a:srgbClr val="FF0000"/>
      </a:accent4>
      <a:accent5>
        <a:srgbClr val="FF0000"/>
      </a:accent5>
      <a:accent6>
        <a:srgbClr val="855D5D"/>
      </a:accent6>
      <a:hlink>
        <a:srgbClr val="FF0000"/>
      </a:hlink>
      <a:folHlink>
        <a:srgbClr val="FF000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VOLEYBOLDA KUVVET ANTRENMANI-HACETTEPE27 (2)</Template>
  <TotalTime>1825</TotalTime>
  <Words>808</Words>
  <Application>Microsoft Office PowerPoint</Application>
  <PresentationFormat>Ekran Gösterisi (4:3)</PresentationFormat>
  <Paragraphs>114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21</vt:i4>
      </vt:variant>
    </vt:vector>
  </HeadingPairs>
  <TitlesOfParts>
    <vt:vector size="30" baseType="lpstr">
      <vt:lpstr>Arial</vt:lpstr>
      <vt:lpstr>Calibri</vt:lpstr>
      <vt:lpstr>Franklin Gothic Book</vt:lpstr>
      <vt:lpstr>Perpetua</vt:lpstr>
      <vt:lpstr>Times New Roman</vt:lpstr>
      <vt:lpstr>Wingdings</vt:lpstr>
      <vt:lpstr>Wingdings 2</vt:lpstr>
      <vt:lpstr>Hisse Senedi</vt:lpstr>
      <vt:lpstr>Default Design</vt:lpstr>
      <vt:lpstr>  </vt:lpstr>
      <vt:lpstr>Oturarak Voleybol'da Oyun Yapısı</vt:lpstr>
      <vt:lpstr>Taktik ve Strateji</vt:lpstr>
      <vt:lpstr>Taktik Antrenman İlkeleri</vt:lpstr>
      <vt:lpstr>Servis Stratejileri: Bölge Mantığı</vt:lpstr>
      <vt:lpstr>Servis Tipi ve Hedefleme</vt:lpstr>
      <vt:lpstr>Servis Karşılama İlkeleri</vt:lpstr>
      <vt:lpstr>Pasör Kaçırma (Setter Hiding)</vt:lpstr>
      <vt:lpstr>İlk Hücum (Side-Out) Planı</vt:lpstr>
      <vt:lpstr>Savunma Kurgusu ve Alan Sorumluluğu</vt:lpstr>
      <vt:lpstr>Oyun Sistemi: 3–3</vt:lpstr>
      <vt:lpstr>Oyun Sistemi: 4–2</vt:lpstr>
      <vt:lpstr>Sistem Seçimi: Karar Matrisi</vt:lpstr>
      <vt:lpstr>Bireysel Taktik Uygulamaları</vt:lpstr>
      <vt:lpstr>Teknik/Taktik Çizim İşaretleri</vt:lpstr>
      <vt:lpstr>     Antrenman Tasarımı: Servis &amp; Karşılama</vt:lpstr>
      <vt:lpstr>Antrenman Tasarımı: Pasör Kaçırma &amp; Sistem</vt:lpstr>
      <vt:lpstr>Maç İçi Analiz ve Ayarlama</vt:lpstr>
      <vt:lpstr>Değerlendirme Göstergeleri</vt:lpstr>
      <vt:lpstr>Özet &amp; Çıkarımlar</vt:lpstr>
      <vt:lpstr>PowerPoint Sunusu</vt:lpstr>
    </vt:vector>
  </TitlesOfParts>
  <Company>baum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cbu</dc:creator>
  <cp:lastModifiedBy>Şahsine ATEŞ</cp:lastModifiedBy>
  <cp:revision>269</cp:revision>
  <cp:lastPrinted>1601-01-01T00:00:00Z</cp:lastPrinted>
  <dcterms:created xsi:type="dcterms:W3CDTF">2004-02-09T21:00:45Z</dcterms:created>
  <dcterms:modified xsi:type="dcterms:W3CDTF">2025-10-04T09:44:55Z</dcterms:modified>
</cp:coreProperties>
</file>