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3" r:id="rId2"/>
  </p:sldMasterIdLst>
  <p:notesMasterIdLst>
    <p:notesMasterId r:id="rId46"/>
  </p:notesMasterIdLst>
  <p:sldIdLst>
    <p:sldId id="358" r:id="rId3"/>
    <p:sldId id="440" r:id="rId4"/>
    <p:sldId id="439" r:id="rId5"/>
    <p:sldId id="441" r:id="rId6"/>
    <p:sldId id="442" r:id="rId7"/>
    <p:sldId id="443" r:id="rId8"/>
    <p:sldId id="444" r:id="rId9"/>
    <p:sldId id="427" r:id="rId10"/>
    <p:sldId id="445" r:id="rId11"/>
    <p:sldId id="446" r:id="rId12"/>
    <p:sldId id="447" r:id="rId13"/>
    <p:sldId id="448" r:id="rId14"/>
    <p:sldId id="449" r:id="rId15"/>
    <p:sldId id="450" r:id="rId16"/>
    <p:sldId id="451" r:id="rId17"/>
    <p:sldId id="452" r:id="rId18"/>
    <p:sldId id="453" r:id="rId19"/>
    <p:sldId id="454" r:id="rId20"/>
    <p:sldId id="455" r:id="rId21"/>
    <p:sldId id="456" r:id="rId22"/>
    <p:sldId id="457" r:id="rId23"/>
    <p:sldId id="458" r:id="rId24"/>
    <p:sldId id="459" r:id="rId25"/>
    <p:sldId id="460" r:id="rId26"/>
    <p:sldId id="461" r:id="rId27"/>
    <p:sldId id="462" r:id="rId28"/>
    <p:sldId id="463" r:id="rId29"/>
    <p:sldId id="464" r:id="rId30"/>
    <p:sldId id="465" r:id="rId31"/>
    <p:sldId id="466" r:id="rId32"/>
    <p:sldId id="467" r:id="rId33"/>
    <p:sldId id="468" r:id="rId34"/>
    <p:sldId id="469" r:id="rId35"/>
    <p:sldId id="470" r:id="rId36"/>
    <p:sldId id="471" r:id="rId37"/>
    <p:sldId id="472" r:id="rId38"/>
    <p:sldId id="473" r:id="rId39"/>
    <p:sldId id="474" r:id="rId40"/>
    <p:sldId id="475" r:id="rId41"/>
    <p:sldId id="476" r:id="rId42"/>
    <p:sldId id="477" r:id="rId43"/>
    <p:sldId id="478" r:id="rId44"/>
    <p:sldId id="353" r:id="rId45"/>
  </p:sldIdLst>
  <p:sldSz cx="9144000" cy="6858000" type="screen4x3"/>
  <p:notesSz cx="6858000" cy="9144000"/>
  <p:defaultTextStyle>
    <a:defPPr>
      <a:defRPr lang="en-US"/>
    </a:defPPr>
    <a:lvl1pPr algn="l" rtl="0" eaLnBrk="0" fontAlgn="base" hangingPunct="0">
      <a:spcBef>
        <a:spcPct val="0"/>
      </a:spcBef>
      <a:spcAft>
        <a:spcPct val="0"/>
      </a:spcAft>
      <a:defRPr sz="36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36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36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36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3600" kern="1200">
        <a:solidFill>
          <a:schemeClr val="tx1"/>
        </a:solidFill>
        <a:latin typeface="Times New Roman" pitchFamily="18" charset="0"/>
        <a:ea typeface="+mn-ea"/>
        <a:cs typeface="+mn-cs"/>
      </a:defRPr>
    </a:lvl5pPr>
    <a:lvl6pPr marL="2286000" algn="l" defTabSz="914400" rtl="0" eaLnBrk="1" latinLnBrk="0" hangingPunct="1">
      <a:defRPr sz="3600" kern="1200">
        <a:solidFill>
          <a:schemeClr val="tx1"/>
        </a:solidFill>
        <a:latin typeface="Times New Roman" pitchFamily="18" charset="0"/>
        <a:ea typeface="+mn-ea"/>
        <a:cs typeface="+mn-cs"/>
      </a:defRPr>
    </a:lvl6pPr>
    <a:lvl7pPr marL="2743200" algn="l" defTabSz="914400" rtl="0" eaLnBrk="1" latinLnBrk="0" hangingPunct="1">
      <a:defRPr sz="3600" kern="1200">
        <a:solidFill>
          <a:schemeClr val="tx1"/>
        </a:solidFill>
        <a:latin typeface="Times New Roman" pitchFamily="18" charset="0"/>
        <a:ea typeface="+mn-ea"/>
        <a:cs typeface="+mn-cs"/>
      </a:defRPr>
    </a:lvl7pPr>
    <a:lvl8pPr marL="3200400" algn="l" defTabSz="914400" rtl="0" eaLnBrk="1" latinLnBrk="0" hangingPunct="1">
      <a:defRPr sz="3600" kern="1200">
        <a:solidFill>
          <a:schemeClr val="tx1"/>
        </a:solidFill>
        <a:latin typeface="Times New Roman" pitchFamily="18" charset="0"/>
        <a:ea typeface="+mn-ea"/>
        <a:cs typeface="+mn-cs"/>
      </a:defRPr>
    </a:lvl8pPr>
    <a:lvl9pPr marL="3657600" algn="l" defTabSz="914400" rtl="0" eaLnBrk="1" latinLnBrk="0" hangingPunct="1">
      <a:defRPr sz="36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1" d="100"/>
          <a:sy n="71" d="100"/>
        </p:scale>
        <p:origin x="108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notesMaster" Target="notesMasters/notesMaster1.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hangingPunct="1">
              <a:defRPr sz="1200"/>
            </a:lvl1pPr>
          </a:lstStyle>
          <a:p>
            <a:pPr>
              <a:defRPr/>
            </a:pPr>
            <a:fld id="{1846969A-E65C-4FF4-81FD-7BCB175AFB19}" type="datetimeFigureOut">
              <a:rPr lang="en-US"/>
              <a:pPr>
                <a:defRPr/>
              </a:pPr>
              <a:t>10/4/2025</a:t>
            </a:fld>
            <a:endParaRPr lang="en-US"/>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noProof="0"/>
              <a:t>Asıl metin stillerini düzenlemek için tıklatın</a:t>
            </a:r>
          </a:p>
          <a:p>
            <a:pPr lvl="1"/>
            <a:r>
              <a:rPr lang="tr-TR" noProof="0"/>
              <a:t>İkinci düzey</a:t>
            </a:r>
          </a:p>
          <a:p>
            <a:pPr lvl="2"/>
            <a:r>
              <a:rPr lang="tr-TR" noProof="0"/>
              <a:t>Üçüncü düzey</a:t>
            </a:r>
          </a:p>
          <a:p>
            <a:pPr lvl="3"/>
            <a:r>
              <a:rPr lang="tr-TR" noProof="0"/>
              <a:t>Dördüncü düzey</a:t>
            </a:r>
          </a:p>
          <a:p>
            <a:pPr lvl="4"/>
            <a:r>
              <a:rPr lang="tr-TR" noProof="0"/>
              <a:t>Beşinci düzey</a:t>
            </a:r>
            <a:endParaRPr lang="en-US" noProof="0"/>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B537484-62E9-4C7C-98EF-DD54303B78C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Dikdörtgen 9"/>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Yuvarlatılmış Dikdörtgen 10"/>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Dikdörtgen 11"/>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Dikdörtgen 14"/>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Dikdörtgen 15"/>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Alt Başlık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a:t>Asıl alt başlık stilini düzenlemek için tıklatın</a:t>
            </a:r>
            <a:endParaRPr lang="en-US"/>
          </a:p>
        </p:txBody>
      </p:sp>
      <p:sp>
        <p:nvSpPr>
          <p:cNvPr id="8" name="Başlık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tr-TR"/>
              <a:t>Asıl başlık stili için tıklatın</a:t>
            </a:r>
            <a:endParaRPr lang="en-US"/>
          </a:p>
        </p:txBody>
      </p:sp>
      <p:sp>
        <p:nvSpPr>
          <p:cNvPr id="11" name="Veri Yer Tutucusu 27"/>
          <p:cNvSpPr>
            <a:spLocks noGrp="1"/>
          </p:cNvSpPr>
          <p:nvPr>
            <p:ph type="dt" sz="half" idx="10"/>
          </p:nvPr>
        </p:nvSpPr>
        <p:spPr/>
        <p:txBody>
          <a:bodyPr/>
          <a:lstStyle>
            <a:lvl1pPr>
              <a:defRPr/>
            </a:lvl1pPr>
          </a:lstStyle>
          <a:p>
            <a:pPr>
              <a:defRPr/>
            </a:pPr>
            <a:endParaRPr lang="tr-TR" altLang="en-US"/>
          </a:p>
        </p:txBody>
      </p:sp>
      <p:sp>
        <p:nvSpPr>
          <p:cNvPr id="12" name="Altbilgi Yer Tutucusu 16"/>
          <p:cNvSpPr>
            <a:spLocks noGrp="1"/>
          </p:cNvSpPr>
          <p:nvPr>
            <p:ph type="ftr" sz="quarter" idx="11"/>
          </p:nvPr>
        </p:nvSpPr>
        <p:spPr/>
        <p:txBody>
          <a:bodyPr/>
          <a:lstStyle>
            <a:lvl1pPr>
              <a:defRPr/>
            </a:lvl1pPr>
          </a:lstStyle>
          <a:p>
            <a:pPr>
              <a:defRPr/>
            </a:pPr>
            <a:endParaRPr lang="tr-TR" altLang="en-US"/>
          </a:p>
        </p:txBody>
      </p:sp>
      <p:sp>
        <p:nvSpPr>
          <p:cNvPr id="13" name="Slayt Numarası Yer Tutucusu 28"/>
          <p:cNvSpPr>
            <a:spLocks noGrp="1"/>
          </p:cNvSpPr>
          <p:nvPr>
            <p:ph type="sldNum" sz="quarter" idx="12"/>
          </p:nvPr>
        </p:nvSpPr>
        <p:spPr/>
        <p:txBody>
          <a:bodyPr/>
          <a:lstStyle>
            <a:lvl1pPr>
              <a:defRPr/>
            </a:lvl1pPr>
          </a:lstStyle>
          <a:p>
            <a:pPr>
              <a:defRPr/>
            </a:pPr>
            <a:fld id="{CD7465EC-3E8E-4C97-8D42-BB2B4C31286A}" type="slidenum">
              <a:rPr lang="tr-TR" altLang="en-US"/>
              <a:pPr>
                <a:defRPr/>
              </a:pPr>
              <a:t>‹#›</a:t>
            </a:fld>
            <a:endParaRPr lang="tr-TR"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13"/>
          <p:cNvSpPr>
            <a:spLocks noGrp="1"/>
          </p:cNvSpPr>
          <p:nvPr>
            <p:ph type="dt" sz="half" idx="10"/>
          </p:nvPr>
        </p:nvSpPr>
        <p:spPr/>
        <p:txBody>
          <a:bodyPr/>
          <a:lstStyle>
            <a:lvl1pPr>
              <a:defRPr/>
            </a:lvl1pPr>
          </a:lstStyle>
          <a:p>
            <a:pPr>
              <a:defRPr/>
            </a:pPr>
            <a:endParaRPr lang="tr-TR" altLang="en-US"/>
          </a:p>
        </p:txBody>
      </p:sp>
      <p:sp>
        <p:nvSpPr>
          <p:cNvPr id="5" name="Altbilgi Yer Tutucusu 2"/>
          <p:cNvSpPr>
            <a:spLocks noGrp="1"/>
          </p:cNvSpPr>
          <p:nvPr>
            <p:ph type="ftr" sz="quarter" idx="11"/>
          </p:nvPr>
        </p:nvSpPr>
        <p:spPr/>
        <p:txBody>
          <a:bodyPr/>
          <a:lstStyle>
            <a:lvl1pPr>
              <a:defRPr/>
            </a:lvl1pPr>
          </a:lstStyle>
          <a:p>
            <a:pPr>
              <a:defRPr/>
            </a:pPr>
            <a:endParaRPr lang="tr-TR" altLang="en-US"/>
          </a:p>
        </p:txBody>
      </p:sp>
      <p:sp>
        <p:nvSpPr>
          <p:cNvPr id="6" name="Slayt Numarası Yer Tutucusu 22"/>
          <p:cNvSpPr>
            <a:spLocks noGrp="1"/>
          </p:cNvSpPr>
          <p:nvPr>
            <p:ph type="sldNum" sz="quarter" idx="12"/>
          </p:nvPr>
        </p:nvSpPr>
        <p:spPr/>
        <p:txBody>
          <a:bodyPr/>
          <a:lstStyle>
            <a:lvl1pPr>
              <a:defRPr/>
            </a:lvl1pPr>
          </a:lstStyle>
          <a:p>
            <a:pPr>
              <a:defRPr/>
            </a:pPr>
            <a:fld id="{756467A5-5B22-4DF5-BE40-1E9D1665688D}" type="slidenum">
              <a:rPr lang="tr-TR" altLang="en-US"/>
              <a:pPr>
                <a:defRPr/>
              </a:pPr>
              <a:t>‹#›</a:t>
            </a:fld>
            <a:endParaRPr lang="tr-T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41"/>
            <a:ext cx="2011680" cy="5851525"/>
          </a:xfrm>
        </p:spPr>
        <p:txBody>
          <a:bodyPr vert="eaVert"/>
          <a:lstStyle/>
          <a:p>
            <a:r>
              <a:rPr lang="tr-TR"/>
              <a:t>Asıl başlık stili için tıklatın</a:t>
            </a:r>
            <a:endParaRPr lang="en-US"/>
          </a:p>
        </p:txBody>
      </p:sp>
      <p:sp>
        <p:nvSpPr>
          <p:cNvPr id="3" name="Dikey Metin Yer Tutucusu 2"/>
          <p:cNvSpPr>
            <a:spLocks noGrp="1"/>
          </p:cNvSpPr>
          <p:nvPr>
            <p:ph type="body" orient="vert" idx="1"/>
          </p:nvPr>
        </p:nvSpPr>
        <p:spPr>
          <a:xfrm>
            <a:off x="914400" y="274640"/>
            <a:ext cx="55626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13"/>
          <p:cNvSpPr>
            <a:spLocks noGrp="1"/>
          </p:cNvSpPr>
          <p:nvPr>
            <p:ph type="dt" sz="half" idx="10"/>
          </p:nvPr>
        </p:nvSpPr>
        <p:spPr/>
        <p:txBody>
          <a:bodyPr/>
          <a:lstStyle>
            <a:lvl1pPr>
              <a:defRPr/>
            </a:lvl1pPr>
          </a:lstStyle>
          <a:p>
            <a:pPr>
              <a:defRPr/>
            </a:pPr>
            <a:endParaRPr lang="tr-TR" altLang="en-US"/>
          </a:p>
        </p:txBody>
      </p:sp>
      <p:sp>
        <p:nvSpPr>
          <p:cNvPr id="5" name="Altbilgi Yer Tutucusu 2"/>
          <p:cNvSpPr>
            <a:spLocks noGrp="1"/>
          </p:cNvSpPr>
          <p:nvPr>
            <p:ph type="ftr" sz="quarter" idx="11"/>
          </p:nvPr>
        </p:nvSpPr>
        <p:spPr/>
        <p:txBody>
          <a:bodyPr/>
          <a:lstStyle>
            <a:lvl1pPr>
              <a:defRPr/>
            </a:lvl1pPr>
          </a:lstStyle>
          <a:p>
            <a:pPr>
              <a:defRPr/>
            </a:pPr>
            <a:endParaRPr lang="tr-TR" altLang="en-US"/>
          </a:p>
        </p:txBody>
      </p:sp>
      <p:sp>
        <p:nvSpPr>
          <p:cNvPr id="6" name="Slayt Numarası Yer Tutucusu 22"/>
          <p:cNvSpPr>
            <a:spLocks noGrp="1"/>
          </p:cNvSpPr>
          <p:nvPr>
            <p:ph type="sldNum" sz="quarter" idx="12"/>
          </p:nvPr>
        </p:nvSpPr>
        <p:spPr/>
        <p:txBody>
          <a:bodyPr/>
          <a:lstStyle>
            <a:lvl1pPr>
              <a:defRPr/>
            </a:lvl1pPr>
          </a:lstStyle>
          <a:p>
            <a:pPr>
              <a:defRPr/>
            </a:pPr>
            <a:fld id="{6058F56D-329A-4ED5-B751-AF0D47BE459D}" type="slidenum">
              <a:rPr lang="tr-TR" altLang="en-US"/>
              <a:pPr>
                <a:defRPr/>
              </a:pPr>
              <a:t>‹#›</a:t>
            </a:fld>
            <a:endParaRPr lang="tr-TR"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a:t>Asıl başlık stili için tıklatın</a:t>
            </a:r>
            <a:endParaRPr lang="en-US"/>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a:t>Asıl alt başlık stilini düzenlemek için tıklatın</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tr-TR" altLang="en-US"/>
              <a:t>30.Haziran.2015</a:t>
            </a: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A785F403-4DC9-48F4-ACA9-D26C56C3AD59}" type="slidenum">
              <a:rPr lang="en-US" altLang="en-US"/>
              <a:pPr>
                <a:defRPr/>
              </a:pPr>
              <a:t>‹#›</a:t>
            </a:fld>
            <a:endParaRPr lang="en-US"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endParaRPr lang="en-US"/>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tr-TR" altLang="en-US"/>
              <a:t>30.Haziran.2015</a:t>
            </a: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CDDCA6ED-5FBD-49B3-8581-5B113EF0BEE1}" type="slidenum">
              <a:rPr lang="en-US" altLang="en-US"/>
              <a:pPr>
                <a:defRPr/>
              </a:pPr>
              <a:t>‹#›</a:t>
            </a:fld>
            <a:endParaRPr lang="en-US"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endParaRPr lang="en-US"/>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r>
              <a:rPr lang="tr-TR" altLang="en-US"/>
              <a:t>30.Haziran.2015</a:t>
            </a: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DA4DC050-E27A-4F52-8764-DF75DD314376}" type="slidenum">
              <a:rPr lang="en-US" altLang="en-US"/>
              <a:pPr>
                <a:defRPr/>
              </a:pPr>
              <a:t>‹#›</a:t>
            </a:fld>
            <a:endParaRPr lang="en-US"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endParaRPr lang="en-US"/>
          </a:p>
        </p:txBody>
      </p:sp>
      <p:sp>
        <p:nvSpPr>
          <p:cNvPr id="3" name="İçerik Yer Tutucus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İçerik Yer Tutucus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tr-TR" altLang="en-US"/>
              <a:t>30.Haziran.2015</a:t>
            </a: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13561C38-E6B9-428C-89B5-4E5A975A7517}" type="slidenum">
              <a:rPr lang="en-US" altLang="en-US"/>
              <a:pPr>
                <a:defRPr/>
              </a:pPr>
              <a:t>‹#›</a:t>
            </a:fld>
            <a:endParaRPr lang="en-US"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p:spPr>
        <p:txBody>
          <a:bodyPr/>
          <a:lstStyle>
            <a:lvl1pPr>
              <a:defRPr/>
            </a:lvl1pPr>
          </a:lstStyle>
          <a:p>
            <a:r>
              <a:rPr lang="tr-TR"/>
              <a:t>Asıl başlık stili için tıklatın</a:t>
            </a:r>
            <a:endParaRPr lang="en-US"/>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tr-TR" altLang="en-US"/>
              <a:t>30.Haziran.2015</a:t>
            </a: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1281B510-AD04-46B6-9729-E51420DB5E4B}" type="slidenum">
              <a:rPr lang="en-US" altLang="en-US"/>
              <a:pPr>
                <a:defRPr/>
              </a:pPr>
              <a:t>‹#›</a:t>
            </a:fld>
            <a:endParaRPr lang="en-US"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tr-TR" altLang="en-US"/>
              <a:t>30.Haziran.2015</a:t>
            </a: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3EF96316-47C4-4A89-A18D-D15BACDB1421}" type="slidenum">
              <a:rPr lang="en-US" altLang="en-US"/>
              <a:pPr>
                <a:defRPr/>
              </a:pPr>
              <a:t>‹#›</a:t>
            </a:fld>
            <a:endParaRPr lang="en-US"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tr-TR" altLang="en-US"/>
              <a:t>30.Haziran.2015</a:t>
            </a: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1BA38914-3EAF-4846-B16E-BEDDE9DEA025}" type="slidenum">
              <a:rPr lang="en-US" altLang="en-US"/>
              <a:pPr>
                <a:defRPr/>
              </a:pPr>
              <a:t>‹#›</a:t>
            </a:fld>
            <a:endParaRPr lang="en-US"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endParaRPr lang="en-US"/>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r>
              <a:rPr lang="tr-TR" altLang="en-US"/>
              <a:t>30.Haziran.2015</a:t>
            </a: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598AEE15-B276-40DC-81FD-FBB09E35913A}"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endParaRPr lang="en-US"/>
          </a:p>
        </p:txBody>
      </p:sp>
      <p:sp>
        <p:nvSpPr>
          <p:cNvPr id="8" name="İçerik Yer Tutucusu 7"/>
          <p:cNvSpPr>
            <a:spLocks noGrp="1"/>
          </p:cNvSpPr>
          <p:nvPr>
            <p:ph sz="quarter" idx="1"/>
          </p:nvPr>
        </p:nvSpPr>
        <p:spPr>
          <a:xfrm>
            <a:off x="914400" y="1447800"/>
            <a:ext cx="7772400" cy="45720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13"/>
          <p:cNvSpPr>
            <a:spLocks noGrp="1"/>
          </p:cNvSpPr>
          <p:nvPr>
            <p:ph type="dt" sz="half" idx="10"/>
          </p:nvPr>
        </p:nvSpPr>
        <p:spPr/>
        <p:txBody>
          <a:bodyPr/>
          <a:lstStyle>
            <a:lvl1pPr>
              <a:defRPr/>
            </a:lvl1pPr>
          </a:lstStyle>
          <a:p>
            <a:pPr>
              <a:defRPr/>
            </a:pPr>
            <a:endParaRPr lang="tr-TR" altLang="en-US"/>
          </a:p>
        </p:txBody>
      </p:sp>
      <p:sp>
        <p:nvSpPr>
          <p:cNvPr id="5" name="Altbilgi Yer Tutucusu 2"/>
          <p:cNvSpPr>
            <a:spLocks noGrp="1"/>
          </p:cNvSpPr>
          <p:nvPr>
            <p:ph type="ftr" sz="quarter" idx="11"/>
          </p:nvPr>
        </p:nvSpPr>
        <p:spPr/>
        <p:txBody>
          <a:bodyPr/>
          <a:lstStyle>
            <a:lvl1pPr>
              <a:defRPr/>
            </a:lvl1pPr>
          </a:lstStyle>
          <a:p>
            <a:pPr>
              <a:defRPr/>
            </a:pPr>
            <a:endParaRPr lang="tr-TR" altLang="en-US"/>
          </a:p>
        </p:txBody>
      </p:sp>
      <p:sp>
        <p:nvSpPr>
          <p:cNvPr id="6" name="Slayt Numarası Yer Tutucusu 22"/>
          <p:cNvSpPr>
            <a:spLocks noGrp="1"/>
          </p:cNvSpPr>
          <p:nvPr>
            <p:ph type="sldNum" sz="quarter" idx="12"/>
          </p:nvPr>
        </p:nvSpPr>
        <p:spPr/>
        <p:txBody>
          <a:bodyPr/>
          <a:lstStyle>
            <a:lvl1pPr>
              <a:defRPr/>
            </a:lvl1pPr>
          </a:lstStyle>
          <a:p>
            <a:pPr>
              <a:defRPr/>
            </a:pPr>
            <a:fld id="{69C5A81F-03FE-410E-94C1-12BF42B254D9}" type="slidenum">
              <a:rPr lang="tr-TR" altLang="en-US"/>
              <a:pPr>
                <a:defRPr/>
              </a:pPr>
              <a:t>‹#›</a:t>
            </a:fld>
            <a:endParaRPr lang="tr-TR"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endParaRPr lang="en-US"/>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a:t>Resim eklemek için simgeyi tıklatın</a:t>
            </a:r>
            <a:endParaRPr lang="en-US" noProof="0"/>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r>
              <a:rPr lang="tr-TR" altLang="en-US"/>
              <a:t>30.Haziran.2015</a:t>
            </a: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55939E90-4C92-4876-BBB1-6DF0F0985880}" type="slidenum">
              <a:rPr lang="en-US" altLang="en-US"/>
              <a:pPr>
                <a:defRPr/>
              </a:pPr>
              <a:t>‹#›</a:t>
            </a:fld>
            <a:endParaRPr lang="en-US"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tr-TR" altLang="en-US"/>
              <a:t>30.Haziran.2015</a:t>
            </a: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FB4576A9-425B-4CA2-BBB3-D6825CBB9990}" type="slidenum">
              <a:rPr lang="en-US" altLang="en-US"/>
              <a:pPr>
                <a:defRPr/>
              </a:pPr>
              <a:t>‹#›</a:t>
            </a:fld>
            <a:endParaRPr lang="en-US"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15100" y="609600"/>
            <a:ext cx="1943100" cy="5486400"/>
          </a:xfrm>
        </p:spPr>
        <p:txBody>
          <a:bodyPr vert="eaVert"/>
          <a:lstStyle/>
          <a:p>
            <a:r>
              <a:rPr lang="tr-TR"/>
              <a:t>Asıl başlık stili için tıklatın</a:t>
            </a:r>
            <a:endParaRPr lang="en-US"/>
          </a:p>
        </p:txBody>
      </p:sp>
      <p:sp>
        <p:nvSpPr>
          <p:cNvPr id="3" name="Dikey Metin Yer Tutucusu 2"/>
          <p:cNvSpPr>
            <a:spLocks noGrp="1"/>
          </p:cNvSpPr>
          <p:nvPr>
            <p:ph type="body" orient="vert" idx="1"/>
          </p:nvPr>
        </p:nvSpPr>
        <p:spPr>
          <a:xfrm>
            <a:off x="685800" y="609600"/>
            <a:ext cx="5676900" cy="5486400"/>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tr-TR" altLang="en-US"/>
              <a:t>30.Haziran.2015</a:t>
            </a: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957EC929-4ECE-4123-8FF6-424C0159078F}"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Dikdörtgen 9"/>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Yuvarlatılmış Dikdörtgen 10"/>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Dikdörtgen 11"/>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Dikdörtgen 14"/>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Dikdörtgen 15"/>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Başlık 1"/>
          <p:cNvSpPr>
            <a:spLocks noGrp="1"/>
          </p:cNvSpPr>
          <p:nvPr>
            <p:ph type="title"/>
          </p:nvPr>
        </p:nvSpPr>
        <p:spPr>
          <a:xfrm>
            <a:off x="722313" y="952500"/>
            <a:ext cx="7772400" cy="1362075"/>
          </a:xfrm>
        </p:spPr>
        <p:txBody>
          <a:bodyPr/>
          <a:lstStyle>
            <a:lvl1pPr algn="l">
              <a:buNone/>
              <a:defRPr sz="4000" b="0" cap="none"/>
            </a:lvl1pPr>
          </a:lstStyle>
          <a:p>
            <a:r>
              <a:rPr lang="tr-TR"/>
              <a:t>Asıl başlık stili için tıklatın</a:t>
            </a:r>
            <a:endParaRPr lang="en-US"/>
          </a:p>
        </p:txBody>
      </p:sp>
      <p:sp>
        <p:nvSpPr>
          <p:cNvPr id="3" name="Metin Yer Tutucusu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a:t>Asıl metin stillerini düzenlemek için tıklatın</a:t>
            </a:r>
          </a:p>
        </p:txBody>
      </p:sp>
      <p:sp>
        <p:nvSpPr>
          <p:cNvPr id="9" name="Veri Yer Tutucusu 3"/>
          <p:cNvSpPr>
            <a:spLocks noGrp="1"/>
          </p:cNvSpPr>
          <p:nvPr>
            <p:ph type="dt" sz="half" idx="10"/>
          </p:nvPr>
        </p:nvSpPr>
        <p:spPr/>
        <p:txBody>
          <a:bodyPr/>
          <a:lstStyle>
            <a:lvl1pPr>
              <a:defRPr/>
            </a:lvl1pPr>
          </a:lstStyle>
          <a:p>
            <a:pPr>
              <a:defRPr/>
            </a:pPr>
            <a:endParaRPr lang="tr-TR" altLang="en-US"/>
          </a:p>
        </p:txBody>
      </p:sp>
      <p:sp>
        <p:nvSpPr>
          <p:cNvPr id="10" name="Altbilgi Yer Tutucusu 4"/>
          <p:cNvSpPr>
            <a:spLocks noGrp="1"/>
          </p:cNvSpPr>
          <p:nvPr>
            <p:ph type="ftr" sz="quarter" idx="11"/>
          </p:nvPr>
        </p:nvSpPr>
        <p:spPr>
          <a:xfrm>
            <a:off x="800100" y="6172200"/>
            <a:ext cx="4000500" cy="457200"/>
          </a:xfrm>
        </p:spPr>
        <p:txBody>
          <a:bodyPr/>
          <a:lstStyle>
            <a:lvl1pPr>
              <a:defRPr/>
            </a:lvl1pPr>
          </a:lstStyle>
          <a:p>
            <a:pPr>
              <a:defRPr/>
            </a:pPr>
            <a:endParaRPr lang="tr-TR" altLang="en-US"/>
          </a:p>
        </p:txBody>
      </p:sp>
      <p:sp>
        <p:nvSpPr>
          <p:cNvPr id="11" name="Slayt Numarası Yer Tutucusu 5"/>
          <p:cNvSpPr>
            <a:spLocks noGrp="1"/>
          </p:cNvSpPr>
          <p:nvPr>
            <p:ph type="sldNum" sz="quarter" idx="12"/>
          </p:nvPr>
        </p:nvSpPr>
        <p:spPr>
          <a:xfrm>
            <a:off x="146050" y="6208713"/>
            <a:ext cx="457200" cy="457200"/>
          </a:xfrm>
        </p:spPr>
        <p:txBody>
          <a:bodyPr/>
          <a:lstStyle>
            <a:lvl1pPr>
              <a:defRPr/>
            </a:lvl1pPr>
          </a:lstStyle>
          <a:p>
            <a:pPr>
              <a:defRPr/>
            </a:pPr>
            <a:fld id="{2DEF4FC9-6206-43B5-8302-DDCB70A73906}" type="slidenum">
              <a:rPr lang="tr-TR" altLang="en-US"/>
              <a:pPr>
                <a:defRPr/>
              </a:pPr>
              <a:t>‹#›</a:t>
            </a:fld>
            <a:endParaRPr lang="tr-TR"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endParaRPr lang="en-US"/>
          </a:p>
        </p:txBody>
      </p:sp>
      <p:sp>
        <p:nvSpPr>
          <p:cNvPr id="9" name="İçerik Yer Tutucusu 8"/>
          <p:cNvSpPr>
            <a:spLocks noGrp="1"/>
          </p:cNvSpPr>
          <p:nvPr>
            <p:ph sz="quarter" idx="1"/>
          </p:nvPr>
        </p:nvSpPr>
        <p:spPr>
          <a:xfrm>
            <a:off x="914400" y="1447800"/>
            <a:ext cx="3749040" cy="45720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11" name="İçerik Yer Tutucusu 10"/>
          <p:cNvSpPr>
            <a:spLocks noGrp="1"/>
          </p:cNvSpPr>
          <p:nvPr>
            <p:ph sz="quarter" idx="2"/>
          </p:nvPr>
        </p:nvSpPr>
        <p:spPr>
          <a:xfrm>
            <a:off x="4933950" y="1447800"/>
            <a:ext cx="3749040" cy="45720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Veri Yer Tutucusu 13"/>
          <p:cNvSpPr>
            <a:spLocks noGrp="1"/>
          </p:cNvSpPr>
          <p:nvPr>
            <p:ph type="dt" sz="half" idx="10"/>
          </p:nvPr>
        </p:nvSpPr>
        <p:spPr/>
        <p:txBody>
          <a:bodyPr/>
          <a:lstStyle>
            <a:lvl1pPr>
              <a:defRPr/>
            </a:lvl1pPr>
          </a:lstStyle>
          <a:p>
            <a:pPr>
              <a:defRPr/>
            </a:pPr>
            <a:endParaRPr lang="tr-TR" altLang="en-US"/>
          </a:p>
        </p:txBody>
      </p:sp>
      <p:sp>
        <p:nvSpPr>
          <p:cNvPr id="6" name="Altbilgi Yer Tutucusu 2"/>
          <p:cNvSpPr>
            <a:spLocks noGrp="1"/>
          </p:cNvSpPr>
          <p:nvPr>
            <p:ph type="ftr" sz="quarter" idx="11"/>
          </p:nvPr>
        </p:nvSpPr>
        <p:spPr/>
        <p:txBody>
          <a:bodyPr/>
          <a:lstStyle>
            <a:lvl1pPr>
              <a:defRPr/>
            </a:lvl1pPr>
          </a:lstStyle>
          <a:p>
            <a:pPr>
              <a:defRPr/>
            </a:pPr>
            <a:endParaRPr lang="tr-TR" altLang="en-US"/>
          </a:p>
        </p:txBody>
      </p:sp>
      <p:sp>
        <p:nvSpPr>
          <p:cNvPr id="7" name="Slayt Numarası Yer Tutucusu 22"/>
          <p:cNvSpPr>
            <a:spLocks noGrp="1"/>
          </p:cNvSpPr>
          <p:nvPr>
            <p:ph type="sldNum" sz="quarter" idx="12"/>
          </p:nvPr>
        </p:nvSpPr>
        <p:spPr/>
        <p:txBody>
          <a:bodyPr/>
          <a:lstStyle>
            <a:lvl1pPr>
              <a:defRPr/>
            </a:lvl1pPr>
          </a:lstStyle>
          <a:p>
            <a:pPr>
              <a:defRPr/>
            </a:pPr>
            <a:fld id="{8B3173E4-9DBC-4F40-84D4-D8814BD0D75F}" type="slidenum">
              <a:rPr lang="tr-TR" altLang="en-US"/>
              <a:pPr>
                <a:defRPr/>
              </a:pPr>
              <a:t>‹#›</a:t>
            </a:fld>
            <a:endParaRPr lang="tr-T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914400" y="273050"/>
            <a:ext cx="7772400" cy="1143000"/>
          </a:xfrm>
        </p:spPr>
        <p:txBody>
          <a:bodyPr/>
          <a:lstStyle>
            <a:lvl1pPr>
              <a:defRPr/>
            </a:lvl1pPr>
          </a:lstStyle>
          <a:p>
            <a:r>
              <a:rPr lang="tr-TR"/>
              <a:t>Asıl başlık stili için tıklatın</a:t>
            </a:r>
            <a:endParaRPr lang="en-US"/>
          </a:p>
        </p:txBody>
      </p:sp>
      <p:sp>
        <p:nvSpPr>
          <p:cNvPr id="3" name="Metin Yer Tutucusu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tr-TR"/>
              <a:t>Asıl metin stillerini düzenlemek için tıklatın</a:t>
            </a:r>
          </a:p>
        </p:txBody>
      </p:sp>
      <p:sp>
        <p:nvSpPr>
          <p:cNvPr id="4" name="Metin Yer Tutucusu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tr-TR"/>
              <a:t>Asıl metin stillerini düzenlemek için tıklatın</a:t>
            </a:r>
          </a:p>
        </p:txBody>
      </p:sp>
      <p:sp>
        <p:nvSpPr>
          <p:cNvPr id="11" name="İçerik Yer Tutucusu 10"/>
          <p:cNvSpPr>
            <a:spLocks noGrp="1"/>
          </p:cNvSpPr>
          <p:nvPr>
            <p:ph sz="half" idx="2"/>
          </p:nvPr>
        </p:nvSpPr>
        <p:spPr>
          <a:xfrm>
            <a:off x="914400" y="2247900"/>
            <a:ext cx="3733800" cy="3886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13" name="İçerik Yer Tutucusu 12"/>
          <p:cNvSpPr>
            <a:spLocks noGrp="1"/>
          </p:cNvSpPr>
          <p:nvPr>
            <p:ph sz="half" idx="4"/>
          </p:nvPr>
        </p:nvSpPr>
        <p:spPr>
          <a:xfrm>
            <a:off x="4953000" y="2247900"/>
            <a:ext cx="3733800" cy="3886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Veri Yer Tutucusu 13"/>
          <p:cNvSpPr>
            <a:spLocks noGrp="1"/>
          </p:cNvSpPr>
          <p:nvPr>
            <p:ph type="dt" sz="half" idx="10"/>
          </p:nvPr>
        </p:nvSpPr>
        <p:spPr/>
        <p:txBody>
          <a:bodyPr/>
          <a:lstStyle>
            <a:lvl1pPr>
              <a:defRPr/>
            </a:lvl1pPr>
          </a:lstStyle>
          <a:p>
            <a:pPr>
              <a:defRPr/>
            </a:pPr>
            <a:endParaRPr lang="tr-TR" altLang="en-US"/>
          </a:p>
        </p:txBody>
      </p:sp>
      <p:sp>
        <p:nvSpPr>
          <p:cNvPr id="8" name="Altbilgi Yer Tutucusu 2"/>
          <p:cNvSpPr>
            <a:spLocks noGrp="1"/>
          </p:cNvSpPr>
          <p:nvPr>
            <p:ph type="ftr" sz="quarter" idx="11"/>
          </p:nvPr>
        </p:nvSpPr>
        <p:spPr/>
        <p:txBody>
          <a:bodyPr/>
          <a:lstStyle>
            <a:lvl1pPr>
              <a:defRPr/>
            </a:lvl1pPr>
          </a:lstStyle>
          <a:p>
            <a:pPr>
              <a:defRPr/>
            </a:pPr>
            <a:endParaRPr lang="tr-TR" altLang="en-US"/>
          </a:p>
        </p:txBody>
      </p:sp>
      <p:sp>
        <p:nvSpPr>
          <p:cNvPr id="9" name="Slayt Numarası Yer Tutucusu 22"/>
          <p:cNvSpPr>
            <a:spLocks noGrp="1"/>
          </p:cNvSpPr>
          <p:nvPr>
            <p:ph type="sldNum" sz="quarter" idx="12"/>
          </p:nvPr>
        </p:nvSpPr>
        <p:spPr/>
        <p:txBody>
          <a:bodyPr/>
          <a:lstStyle>
            <a:lvl1pPr>
              <a:defRPr/>
            </a:lvl1pPr>
          </a:lstStyle>
          <a:p>
            <a:pPr>
              <a:defRPr/>
            </a:pPr>
            <a:fld id="{92316968-C042-4212-8801-FADB7A96DA69}" type="slidenum">
              <a:rPr lang="tr-TR" altLang="en-US"/>
              <a:pPr>
                <a:defRPr/>
              </a:pPr>
              <a:t>‹#›</a:t>
            </a:fld>
            <a:endParaRPr lang="tr-T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endParaRPr lang="en-US"/>
          </a:p>
        </p:txBody>
      </p:sp>
      <p:sp>
        <p:nvSpPr>
          <p:cNvPr id="3" name="Veri Yer Tutucusu 13"/>
          <p:cNvSpPr>
            <a:spLocks noGrp="1"/>
          </p:cNvSpPr>
          <p:nvPr>
            <p:ph type="dt" sz="half" idx="10"/>
          </p:nvPr>
        </p:nvSpPr>
        <p:spPr/>
        <p:txBody>
          <a:bodyPr/>
          <a:lstStyle>
            <a:lvl1pPr>
              <a:defRPr/>
            </a:lvl1pPr>
          </a:lstStyle>
          <a:p>
            <a:pPr>
              <a:defRPr/>
            </a:pPr>
            <a:endParaRPr lang="tr-TR" altLang="en-US"/>
          </a:p>
        </p:txBody>
      </p:sp>
      <p:sp>
        <p:nvSpPr>
          <p:cNvPr id="4" name="Altbilgi Yer Tutucusu 2"/>
          <p:cNvSpPr>
            <a:spLocks noGrp="1"/>
          </p:cNvSpPr>
          <p:nvPr>
            <p:ph type="ftr" sz="quarter" idx="11"/>
          </p:nvPr>
        </p:nvSpPr>
        <p:spPr/>
        <p:txBody>
          <a:bodyPr/>
          <a:lstStyle>
            <a:lvl1pPr>
              <a:defRPr/>
            </a:lvl1pPr>
          </a:lstStyle>
          <a:p>
            <a:pPr>
              <a:defRPr/>
            </a:pPr>
            <a:endParaRPr lang="tr-TR" altLang="en-US"/>
          </a:p>
        </p:txBody>
      </p:sp>
      <p:sp>
        <p:nvSpPr>
          <p:cNvPr id="5" name="Slayt Numarası Yer Tutucusu 22"/>
          <p:cNvSpPr>
            <a:spLocks noGrp="1"/>
          </p:cNvSpPr>
          <p:nvPr>
            <p:ph type="sldNum" sz="quarter" idx="12"/>
          </p:nvPr>
        </p:nvSpPr>
        <p:spPr/>
        <p:txBody>
          <a:bodyPr/>
          <a:lstStyle>
            <a:lvl1pPr>
              <a:defRPr/>
            </a:lvl1pPr>
          </a:lstStyle>
          <a:p>
            <a:pPr>
              <a:defRPr/>
            </a:pPr>
            <a:fld id="{8E87BE44-F3FB-4367-9EE7-9B7001835513}" type="slidenum">
              <a:rPr lang="tr-TR" altLang="en-US"/>
              <a:pPr>
                <a:defRPr/>
              </a:pPr>
              <a:t>‹#›</a:t>
            </a:fld>
            <a:endParaRPr lang="tr-T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3"/>
          <p:cNvSpPr>
            <a:spLocks noGrp="1"/>
          </p:cNvSpPr>
          <p:nvPr>
            <p:ph type="dt" sz="half" idx="10"/>
          </p:nvPr>
        </p:nvSpPr>
        <p:spPr/>
        <p:txBody>
          <a:bodyPr/>
          <a:lstStyle>
            <a:lvl1pPr>
              <a:defRPr/>
            </a:lvl1pPr>
          </a:lstStyle>
          <a:p>
            <a:pPr>
              <a:defRPr/>
            </a:pPr>
            <a:endParaRPr lang="tr-TR" altLang="en-US"/>
          </a:p>
        </p:txBody>
      </p:sp>
      <p:sp>
        <p:nvSpPr>
          <p:cNvPr id="3" name="Altbilgi Yer Tutucusu 2"/>
          <p:cNvSpPr>
            <a:spLocks noGrp="1"/>
          </p:cNvSpPr>
          <p:nvPr>
            <p:ph type="ftr" sz="quarter" idx="11"/>
          </p:nvPr>
        </p:nvSpPr>
        <p:spPr/>
        <p:txBody>
          <a:bodyPr/>
          <a:lstStyle>
            <a:lvl1pPr>
              <a:defRPr/>
            </a:lvl1pPr>
          </a:lstStyle>
          <a:p>
            <a:pPr>
              <a:defRPr/>
            </a:pPr>
            <a:endParaRPr lang="tr-TR" altLang="en-US"/>
          </a:p>
        </p:txBody>
      </p:sp>
      <p:sp>
        <p:nvSpPr>
          <p:cNvPr id="4" name="Slayt Numarası Yer Tutucusu 22"/>
          <p:cNvSpPr>
            <a:spLocks noGrp="1"/>
          </p:cNvSpPr>
          <p:nvPr>
            <p:ph type="sldNum" sz="quarter" idx="12"/>
          </p:nvPr>
        </p:nvSpPr>
        <p:spPr/>
        <p:txBody>
          <a:bodyPr/>
          <a:lstStyle>
            <a:lvl1pPr>
              <a:defRPr/>
            </a:lvl1pPr>
          </a:lstStyle>
          <a:p>
            <a:pPr>
              <a:defRPr/>
            </a:pPr>
            <a:fld id="{78D4CAC9-0376-4BAE-AF67-BD45E870CE73}" type="slidenum">
              <a:rPr lang="tr-TR" altLang="en-US"/>
              <a:pPr>
                <a:defRPr/>
              </a:pPr>
              <a:t>‹#›</a:t>
            </a:fld>
            <a:endParaRPr lang="tr-T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5" name="Dikdörtgen 9"/>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Yuvarlatılmış Dikdörtgen 10"/>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Başlık 1"/>
          <p:cNvSpPr>
            <a:spLocks noGrp="1"/>
          </p:cNvSpPr>
          <p:nvPr>
            <p:ph type="title"/>
          </p:nvPr>
        </p:nvSpPr>
        <p:spPr>
          <a:xfrm>
            <a:off x="914400" y="273050"/>
            <a:ext cx="7772400" cy="1143000"/>
          </a:xfrm>
        </p:spPr>
        <p:txBody>
          <a:bodyPr/>
          <a:lstStyle>
            <a:lvl1pPr algn="l">
              <a:buNone/>
              <a:defRPr sz="4000" b="0"/>
            </a:lvl1pPr>
          </a:lstStyle>
          <a:p>
            <a:r>
              <a:rPr lang="tr-TR"/>
              <a:t>Asıl başlık stili için tıklatın</a:t>
            </a:r>
            <a:endParaRPr lang="en-US"/>
          </a:p>
        </p:txBody>
      </p:sp>
      <p:sp>
        <p:nvSpPr>
          <p:cNvPr id="3" name="Metin Yer Tutucusu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tr-TR"/>
              <a:t>Asıl metin stillerini düzenlemek için tıklatın</a:t>
            </a:r>
          </a:p>
        </p:txBody>
      </p:sp>
      <p:sp>
        <p:nvSpPr>
          <p:cNvPr id="11" name="İçerik Yer Tutucusu 10"/>
          <p:cNvSpPr>
            <a:spLocks noGrp="1"/>
          </p:cNvSpPr>
          <p:nvPr>
            <p:ph sz="quarter" idx="1"/>
          </p:nvPr>
        </p:nvSpPr>
        <p:spPr>
          <a:xfrm>
            <a:off x="2971800" y="1600200"/>
            <a:ext cx="5715000" cy="44958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Veri Yer Tutucusu 4"/>
          <p:cNvSpPr>
            <a:spLocks noGrp="1"/>
          </p:cNvSpPr>
          <p:nvPr>
            <p:ph type="dt" sz="half" idx="10"/>
          </p:nvPr>
        </p:nvSpPr>
        <p:spPr/>
        <p:txBody>
          <a:bodyPr/>
          <a:lstStyle>
            <a:lvl1pPr>
              <a:defRPr/>
            </a:lvl1pPr>
          </a:lstStyle>
          <a:p>
            <a:pPr>
              <a:defRPr/>
            </a:pPr>
            <a:endParaRPr lang="tr-TR" altLang="en-US"/>
          </a:p>
        </p:txBody>
      </p:sp>
      <p:sp>
        <p:nvSpPr>
          <p:cNvPr id="8" name="Altbilgi Yer Tutucusu 5"/>
          <p:cNvSpPr>
            <a:spLocks noGrp="1"/>
          </p:cNvSpPr>
          <p:nvPr>
            <p:ph type="ftr" sz="quarter" idx="11"/>
          </p:nvPr>
        </p:nvSpPr>
        <p:spPr/>
        <p:txBody>
          <a:bodyPr/>
          <a:lstStyle>
            <a:lvl1pPr>
              <a:defRPr/>
            </a:lvl1pPr>
          </a:lstStyle>
          <a:p>
            <a:pPr>
              <a:defRPr/>
            </a:pPr>
            <a:endParaRPr lang="tr-TR" altLang="en-US"/>
          </a:p>
        </p:txBody>
      </p:sp>
      <p:sp>
        <p:nvSpPr>
          <p:cNvPr id="9" name="Slayt Numarası Yer Tutucusu 6"/>
          <p:cNvSpPr>
            <a:spLocks noGrp="1"/>
          </p:cNvSpPr>
          <p:nvPr>
            <p:ph type="sldNum" sz="quarter" idx="12"/>
          </p:nvPr>
        </p:nvSpPr>
        <p:spPr/>
        <p:txBody>
          <a:bodyPr/>
          <a:lstStyle>
            <a:lvl1pPr>
              <a:defRPr/>
            </a:lvl1pPr>
          </a:lstStyle>
          <a:p>
            <a:pPr>
              <a:defRPr/>
            </a:pPr>
            <a:fld id="{D96D4F36-35E8-4FAE-81FD-BBFE32CA0398}" type="slidenum">
              <a:rPr lang="tr-TR" altLang="en-US"/>
              <a:pPr>
                <a:defRPr/>
              </a:pPr>
              <a:t>‹#›</a:t>
            </a:fld>
            <a:endParaRPr lang="tr-T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5" name="Dikdörtgen 9"/>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Dikdörtgen 10"/>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Dikdörtgen 11"/>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Başlık 1"/>
          <p:cNvSpPr>
            <a:spLocks noGrp="1"/>
          </p:cNvSpPr>
          <p:nvPr>
            <p:ph type="title"/>
          </p:nvPr>
        </p:nvSpPr>
        <p:spPr>
          <a:xfrm>
            <a:off x="914400" y="4900550"/>
            <a:ext cx="7315200" cy="522288"/>
          </a:xfrm>
        </p:spPr>
        <p:txBody>
          <a:bodyPr anchor="ctr">
            <a:noAutofit/>
          </a:bodyPr>
          <a:lstStyle>
            <a:lvl1pPr algn="l">
              <a:buNone/>
              <a:defRPr sz="2800" b="0"/>
            </a:lvl1pPr>
          </a:lstStyle>
          <a:p>
            <a:r>
              <a:rPr lang="tr-TR"/>
              <a:t>Asıl başlık stili için tıklatın</a:t>
            </a:r>
            <a:endParaRPr lang="en-US"/>
          </a:p>
        </p:txBody>
      </p:sp>
      <p:sp>
        <p:nvSpPr>
          <p:cNvPr id="4" name="Metin Yer Tutucusu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tr-TR"/>
              <a:t>Asıl metin stillerini düzenlemek için tıklatın</a:t>
            </a:r>
          </a:p>
        </p:txBody>
      </p:sp>
      <p:sp>
        <p:nvSpPr>
          <p:cNvPr id="3" name="Resim Yer Tutucusu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tr-TR" noProof="0"/>
              <a:t>Resim eklemek için simgeyi tıklatın</a:t>
            </a:r>
            <a:endParaRPr lang="en-US" noProof="0" dirty="0"/>
          </a:p>
        </p:txBody>
      </p:sp>
      <p:sp>
        <p:nvSpPr>
          <p:cNvPr id="8" name="Veri Yer Tutucusu 4"/>
          <p:cNvSpPr>
            <a:spLocks noGrp="1"/>
          </p:cNvSpPr>
          <p:nvPr>
            <p:ph type="dt" sz="half" idx="10"/>
          </p:nvPr>
        </p:nvSpPr>
        <p:spPr/>
        <p:txBody>
          <a:bodyPr/>
          <a:lstStyle>
            <a:lvl1pPr>
              <a:defRPr/>
            </a:lvl1pPr>
          </a:lstStyle>
          <a:p>
            <a:pPr>
              <a:defRPr/>
            </a:pPr>
            <a:endParaRPr lang="tr-TR" altLang="en-US"/>
          </a:p>
        </p:txBody>
      </p:sp>
      <p:sp>
        <p:nvSpPr>
          <p:cNvPr id="9" name="Altbilgi Yer Tutucusu 5"/>
          <p:cNvSpPr>
            <a:spLocks noGrp="1"/>
          </p:cNvSpPr>
          <p:nvPr>
            <p:ph type="ftr" sz="quarter" idx="11"/>
          </p:nvPr>
        </p:nvSpPr>
        <p:spPr>
          <a:xfrm>
            <a:off x="914400" y="6172200"/>
            <a:ext cx="3886200" cy="457200"/>
          </a:xfrm>
        </p:spPr>
        <p:txBody>
          <a:bodyPr/>
          <a:lstStyle>
            <a:lvl1pPr>
              <a:defRPr/>
            </a:lvl1pPr>
          </a:lstStyle>
          <a:p>
            <a:pPr>
              <a:defRPr/>
            </a:pPr>
            <a:endParaRPr lang="tr-TR" altLang="en-US"/>
          </a:p>
        </p:txBody>
      </p:sp>
      <p:sp>
        <p:nvSpPr>
          <p:cNvPr id="10" name="Slayt Numarası Yer Tutucusu 6"/>
          <p:cNvSpPr>
            <a:spLocks noGrp="1"/>
          </p:cNvSpPr>
          <p:nvPr>
            <p:ph type="sldNum" sz="quarter" idx="12"/>
          </p:nvPr>
        </p:nvSpPr>
        <p:spPr>
          <a:xfrm>
            <a:off x="146050" y="6208713"/>
            <a:ext cx="457200" cy="457200"/>
          </a:xfrm>
        </p:spPr>
        <p:txBody>
          <a:bodyPr/>
          <a:lstStyle>
            <a:lvl1pPr>
              <a:defRPr/>
            </a:lvl1pPr>
          </a:lstStyle>
          <a:p>
            <a:pPr>
              <a:defRPr/>
            </a:pPr>
            <a:fld id="{7DC468CB-61DA-4B73-B9D7-47234DB05949}" type="slidenum">
              <a:rPr lang="tr-TR" altLang="en-US"/>
              <a:pPr>
                <a:defRPr/>
              </a:pPr>
              <a:t>‹#›</a:t>
            </a:fld>
            <a:endParaRPr lang="tr-T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Dikdörtgen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Yuvarlatılmış Dikdörtgen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Başlık Yer Tutucusu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tr-TR" altLang="en-US"/>
              <a:t>Asıl başlık stili için tıklatın</a:t>
            </a:r>
            <a:endParaRPr lang="en-US" altLang="en-US"/>
          </a:p>
        </p:txBody>
      </p:sp>
      <p:sp>
        <p:nvSpPr>
          <p:cNvPr id="1029" name="Metin Yer Tutucusu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altLang="en-US"/>
              <a:t>Asıl metin stillerini düzenlemek için tıklatın</a:t>
            </a:r>
          </a:p>
          <a:p>
            <a:pPr lvl="1"/>
            <a:r>
              <a:rPr lang="tr-TR" altLang="en-US"/>
              <a:t>İkinci düzey</a:t>
            </a:r>
          </a:p>
          <a:p>
            <a:pPr lvl="2"/>
            <a:r>
              <a:rPr lang="tr-TR" altLang="en-US"/>
              <a:t>Üçüncü düzey</a:t>
            </a:r>
          </a:p>
          <a:p>
            <a:pPr lvl="3"/>
            <a:r>
              <a:rPr lang="tr-TR" altLang="en-US"/>
              <a:t>Dördüncü düzey</a:t>
            </a:r>
          </a:p>
          <a:p>
            <a:pPr lvl="4"/>
            <a:r>
              <a:rPr lang="tr-TR" altLang="en-US"/>
              <a:t>Beşinci düzey</a:t>
            </a:r>
            <a:endParaRPr lang="en-US" altLang="en-US"/>
          </a:p>
        </p:txBody>
      </p:sp>
      <p:sp>
        <p:nvSpPr>
          <p:cNvPr id="14" name="Veri Yer Tutucusu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a:defRPr/>
            </a:pPr>
            <a:endParaRPr lang="tr-TR" altLang="en-US"/>
          </a:p>
        </p:txBody>
      </p:sp>
      <p:sp>
        <p:nvSpPr>
          <p:cNvPr id="3" name="Altbilgi Yer Tutucusu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a:defRPr/>
            </a:pPr>
            <a:endParaRPr lang="tr-TR" altLang="en-US"/>
          </a:p>
        </p:txBody>
      </p:sp>
      <p:sp>
        <p:nvSpPr>
          <p:cNvPr id="23" name="Slayt Numarası Yer Tutucusu 22"/>
          <p:cNvSpPr>
            <a:spLocks noGrp="1"/>
          </p:cNvSpPr>
          <p:nvPr>
            <p:ph type="sldNum" sz="quarter" idx="4"/>
          </p:nvPr>
        </p:nvSpPr>
        <p:spPr>
          <a:xfrm>
            <a:off x="146050" y="6210300"/>
            <a:ext cx="457200" cy="457200"/>
          </a:xfrm>
          <a:prstGeom prst="ellipse">
            <a:avLst/>
          </a:prstGeom>
          <a:solidFill>
            <a:schemeClr val="accent1"/>
          </a:solidFill>
        </p:spPr>
        <p:txBody>
          <a:bodyPr vert="horz" wrap="none" lIns="0" tIns="0" rIns="0" bIns="0" numCol="1" anchor="ctr" anchorCtr="1" compatLnSpc="1">
            <a:prstTxWarp prst="textNoShape">
              <a:avLst/>
            </a:prstTxWarp>
            <a:noAutofit/>
          </a:bodyPr>
          <a:lstStyle>
            <a:lvl1pPr algn="ctr" eaLnBrk="1" hangingPunct="1">
              <a:defRPr sz="1400">
                <a:solidFill>
                  <a:srgbClr val="FFFFFF"/>
                </a:solidFill>
                <a:latin typeface="Franklin Gothic Book" pitchFamily="34" charset="0"/>
              </a:defRPr>
            </a:lvl1pPr>
          </a:lstStyle>
          <a:p>
            <a:pPr>
              <a:defRPr/>
            </a:pPr>
            <a:fld id="{FA522862-7600-4401-BD65-83334E710F62}" type="slidenum">
              <a:rPr lang="tr-TR" altLang="en-US"/>
              <a:pPr>
                <a:defRPr/>
              </a:pPr>
              <a:t>‹#›</a:t>
            </a:fld>
            <a:endParaRPr lang="tr-TR" altLang="en-US"/>
          </a:p>
        </p:txBody>
      </p:sp>
    </p:spTree>
  </p:cSld>
  <p:clrMap bg1="lt1" tx1="dk1" bg2="lt2" tx2="dk2" accent1="accent1" accent2="accent2" accent3="accent3" accent4="accent4" accent5="accent5" accent6="accent6" hlink="hlink" folHlink="folHlink"/>
  <p:sldLayoutIdLst>
    <p:sldLayoutId id="2147484409" r:id="rId1"/>
    <p:sldLayoutId id="2147484391" r:id="rId2"/>
    <p:sldLayoutId id="2147484410" r:id="rId3"/>
    <p:sldLayoutId id="2147484392" r:id="rId4"/>
    <p:sldLayoutId id="2147484393" r:id="rId5"/>
    <p:sldLayoutId id="2147484394" r:id="rId6"/>
    <p:sldLayoutId id="2147484395" r:id="rId7"/>
    <p:sldLayoutId id="2147484411" r:id="rId8"/>
    <p:sldLayoutId id="2147484412" r:id="rId9"/>
    <p:sldLayoutId id="2147484396" r:id="rId10"/>
    <p:sldLayoutId id="2147484397" r:id="rId11"/>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pitchFamily="34" charset="0"/>
        </a:defRPr>
      </a:lvl2pPr>
      <a:lvl3pPr algn="l" rtl="0" eaLnBrk="0" fontAlgn="base" hangingPunct="0">
        <a:spcBef>
          <a:spcPct val="0"/>
        </a:spcBef>
        <a:spcAft>
          <a:spcPct val="0"/>
        </a:spcAft>
        <a:defRPr sz="4000">
          <a:solidFill>
            <a:schemeClr val="tx2"/>
          </a:solidFill>
          <a:latin typeface="Franklin Gothic Book" pitchFamily="34" charset="0"/>
        </a:defRPr>
      </a:lvl3pPr>
      <a:lvl4pPr algn="l" rtl="0" eaLnBrk="0" fontAlgn="base" hangingPunct="0">
        <a:spcBef>
          <a:spcPct val="0"/>
        </a:spcBef>
        <a:spcAft>
          <a:spcPct val="0"/>
        </a:spcAft>
        <a:defRPr sz="4000">
          <a:solidFill>
            <a:schemeClr val="tx2"/>
          </a:solidFill>
          <a:latin typeface="Franklin Gothic Book" pitchFamily="34" charset="0"/>
        </a:defRPr>
      </a:lvl4pPr>
      <a:lvl5pPr algn="l" rtl="0" eaLnBrk="0" fontAlgn="base" hangingPunct="0">
        <a:spcBef>
          <a:spcPct val="0"/>
        </a:spcBef>
        <a:spcAft>
          <a:spcPct val="0"/>
        </a:spcAft>
        <a:defRPr sz="4000">
          <a:solidFill>
            <a:schemeClr val="tx2"/>
          </a:solidFill>
          <a:latin typeface="Franklin Gothic Book" pitchFamily="34"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FFAAAA"/>
        </a:buClr>
        <a:buSzPct val="8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FF0000"/>
        </a:buClr>
        <a:buSzPct val="80000"/>
        <a:buFont typeface="Wingdings 2"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FF0000"/>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altLang="en-US"/>
              <a:t>Asıl başlık stili için tıklatın</a:t>
            </a:r>
            <a:endParaRPr lang="en-US" altLang="en-US"/>
          </a:p>
        </p:txBody>
      </p:sp>
      <p:sp>
        <p:nvSpPr>
          <p:cNvPr id="2051"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altLang="en-US"/>
              <a:t>Asıl metin stillerini düzenlemek için tıklatın</a:t>
            </a:r>
          </a:p>
          <a:p>
            <a:pPr lvl="1"/>
            <a:r>
              <a:rPr lang="tr-TR" altLang="en-US"/>
              <a:t>İkinci düzey</a:t>
            </a:r>
          </a:p>
          <a:p>
            <a:pPr lvl="2"/>
            <a:r>
              <a:rPr lang="tr-TR" altLang="en-US"/>
              <a:t>Üçüncü düzey</a:t>
            </a:r>
          </a:p>
          <a:p>
            <a:pPr lvl="3"/>
            <a:r>
              <a:rPr lang="tr-TR" altLang="en-US"/>
              <a:t>Dördüncü düzey</a:t>
            </a:r>
          </a:p>
          <a:p>
            <a:pPr lvl="4"/>
            <a:r>
              <a:rPr lang="tr-TR" altLang="en-US"/>
              <a:t>Beşinci düzey</a:t>
            </a:r>
            <a:endParaRPr lang="en-US" altLang="en-US"/>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defRPr>
            </a:lvl1pPr>
          </a:lstStyle>
          <a:p>
            <a:pPr>
              <a:defRPr/>
            </a:pPr>
            <a:r>
              <a:rPr lang="tr-TR" altLang="en-US"/>
              <a:t>30.Haziran.2015</a:t>
            </a:r>
            <a:endParaRPr lang="en-US" alt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defRPr>
            </a:lvl1pPr>
          </a:lstStyle>
          <a:p>
            <a:pPr>
              <a:defRPr/>
            </a:pPr>
            <a:endParaRPr lang="en-US" alt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defRPr>
            </a:lvl1pPr>
          </a:lstStyle>
          <a:p>
            <a:pPr>
              <a:defRPr/>
            </a:pPr>
            <a:fld id="{78E7F399-7B9B-417C-96CC-58C15147676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398" r:id="rId1"/>
    <p:sldLayoutId id="2147484399" r:id="rId2"/>
    <p:sldLayoutId id="2147484400" r:id="rId3"/>
    <p:sldLayoutId id="2147484401" r:id="rId4"/>
    <p:sldLayoutId id="2147484402" r:id="rId5"/>
    <p:sldLayoutId id="2147484403" r:id="rId6"/>
    <p:sldLayoutId id="2147484404" r:id="rId7"/>
    <p:sldLayoutId id="2147484405" r:id="rId8"/>
    <p:sldLayoutId id="2147484406" r:id="rId9"/>
    <p:sldLayoutId id="2147484407" r:id="rId10"/>
    <p:sldLayoutId id="2147484408"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cs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cs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cs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cs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a:extLst>
              <a:ext uri="{FF2B5EF4-FFF2-40B4-BE49-F238E27FC236}">
                <a16:creationId xmlns:a16="http://schemas.microsoft.com/office/drawing/2014/main" id="{357E94B5-E21D-666F-295A-60C4E41FB0B4}"/>
              </a:ext>
            </a:extLst>
          </p:cNvPr>
          <p:cNvSpPr>
            <a:spLocks noGrp="1"/>
          </p:cNvSpPr>
          <p:nvPr>
            <p:ph type="subTitle" idx="1"/>
          </p:nvPr>
        </p:nvSpPr>
        <p:spPr>
          <a:xfrm>
            <a:off x="1295400" y="3629000"/>
            <a:ext cx="6400800" cy="1600200"/>
          </a:xfrm>
        </p:spPr>
        <p:txBody>
          <a:bodyPr/>
          <a:lstStyle/>
          <a:p>
            <a:r>
              <a:rPr lang="tr-TR" dirty="0"/>
              <a:t>Oturarak Voleybolda Güvenlik Önlemleri</a:t>
            </a:r>
            <a:endParaRPr lang="tr-TR" dirty="0">
              <a:solidFill>
                <a:schemeClr val="tx1"/>
              </a:solidFill>
            </a:endParaRPr>
          </a:p>
        </p:txBody>
      </p:sp>
      <p:sp>
        <p:nvSpPr>
          <p:cNvPr id="3" name="Başlık 2">
            <a:extLst>
              <a:ext uri="{FF2B5EF4-FFF2-40B4-BE49-F238E27FC236}">
                <a16:creationId xmlns:a16="http://schemas.microsoft.com/office/drawing/2014/main" id="{6FFA97BF-EBED-38C4-B0DC-20DC61D62D21}"/>
              </a:ext>
            </a:extLst>
          </p:cNvPr>
          <p:cNvSpPr>
            <a:spLocks noGrp="1"/>
          </p:cNvSpPr>
          <p:nvPr>
            <p:ph type="ctrTitle"/>
          </p:nvPr>
        </p:nvSpPr>
        <p:spPr/>
        <p:txBody>
          <a:bodyPr/>
          <a:lstStyle/>
          <a:p>
            <a:r>
              <a:rPr lang="tr-TR" dirty="0"/>
              <a:t>Oturarak Voleybolda Güvenli Spor Ortamı ve Sporcu Koruma</a:t>
            </a:r>
          </a:p>
        </p:txBody>
      </p:sp>
      <p:pic>
        <p:nvPicPr>
          <p:cNvPr id="4" name="Resim 1">
            <a:extLst>
              <a:ext uri="{FF2B5EF4-FFF2-40B4-BE49-F238E27FC236}">
                <a16:creationId xmlns:a16="http://schemas.microsoft.com/office/drawing/2014/main" id="{4EE6BCFB-7918-0E68-11F4-4BF1B195F3A9}"/>
              </a:ext>
            </a:extLst>
          </p:cNvPr>
          <p:cNvPicPr>
            <a:picLocks noChangeAspect="1"/>
          </p:cNvPicPr>
          <p:nvPr/>
        </p:nvPicPr>
        <p:blipFill>
          <a:blip r:embed="rId2"/>
          <a:srcRect/>
          <a:stretch>
            <a:fillRect/>
          </a:stretch>
        </p:blipFill>
        <p:spPr bwMode="auto">
          <a:xfrm>
            <a:off x="7524328" y="188640"/>
            <a:ext cx="1162472" cy="504825"/>
          </a:xfrm>
          <a:prstGeom prst="rect">
            <a:avLst/>
          </a:prstGeom>
          <a:noFill/>
          <a:ln w="9525">
            <a:noFill/>
            <a:miter lim="800000"/>
            <a:headEnd/>
            <a:tailEnd/>
          </a:ln>
        </p:spPr>
      </p:pic>
      <p:sp>
        <p:nvSpPr>
          <p:cNvPr id="5" name="Metin kutusu 4">
            <a:extLst>
              <a:ext uri="{FF2B5EF4-FFF2-40B4-BE49-F238E27FC236}">
                <a16:creationId xmlns:a16="http://schemas.microsoft.com/office/drawing/2014/main" id="{34C6F506-E55F-B41B-6F69-8543B76D6D82}"/>
              </a:ext>
            </a:extLst>
          </p:cNvPr>
          <p:cNvSpPr txBox="1"/>
          <p:nvPr/>
        </p:nvSpPr>
        <p:spPr>
          <a:xfrm>
            <a:off x="3203848" y="6093296"/>
            <a:ext cx="2344424" cy="400110"/>
          </a:xfrm>
          <a:prstGeom prst="rect">
            <a:avLst/>
          </a:prstGeom>
          <a:noFill/>
        </p:spPr>
        <p:txBody>
          <a:bodyPr wrap="none" rtlCol="0">
            <a:spAutoFit/>
          </a:bodyPr>
          <a:lstStyle/>
          <a:p>
            <a:r>
              <a:rPr lang="tr-TR" sz="2000" dirty="0"/>
              <a:t>Doç. Dr. Hulusi ALP</a:t>
            </a:r>
          </a:p>
        </p:txBody>
      </p:sp>
    </p:spTree>
    <p:extLst>
      <p:ext uri="{BB962C8B-B14F-4D97-AF65-F5344CB8AC3E}">
        <p14:creationId xmlns:p14="http://schemas.microsoft.com/office/powerpoint/2010/main" val="27172567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1C1B21-6133-1095-8C6C-5C3E8F3A5C27}"/>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FAD62AF0-4F9E-FE32-D634-E307AF9B85E8}"/>
              </a:ext>
            </a:extLst>
          </p:cNvPr>
          <p:cNvSpPr>
            <a:spLocks noGrp="1"/>
          </p:cNvSpPr>
          <p:nvPr>
            <p:ph type="title"/>
          </p:nvPr>
        </p:nvSpPr>
        <p:spPr>
          <a:xfrm>
            <a:off x="395536" y="764704"/>
            <a:ext cx="5385792" cy="531813"/>
          </a:xfrm>
        </p:spPr>
        <p:txBody>
          <a:bodyPr/>
          <a:lstStyle/>
          <a:p>
            <a:r>
              <a:rPr lang="tr-TR" sz="2800" b="1" dirty="0">
                <a:solidFill>
                  <a:srgbClr val="FF0000"/>
                </a:solidFill>
              </a:rPr>
              <a:t>Önleme ve Müdahale Stratejileri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1DEB0FC5-FF67-C95E-900D-3F0F41BAB4CF}"/>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C6B6829E-0744-3219-0174-2CCF666BB555}"/>
              </a:ext>
            </a:extLst>
          </p:cNvPr>
          <p:cNvSpPr/>
          <p:nvPr/>
        </p:nvSpPr>
        <p:spPr>
          <a:xfrm>
            <a:off x="8202613" y="213285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20227621-1095-8508-668D-B808935DF07F}"/>
              </a:ext>
            </a:extLst>
          </p:cNvPr>
          <p:cNvSpPr>
            <a:spLocks noGrp="1"/>
          </p:cNvSpPr>
          <p:nvPr>
            <p:ph sz="quarter" idx="1"/>
          </p:nvPr>
        </p:nvSpPr>
        <p:spPr>
          <a:xfrm>
            <a:off x="323528" y="1914525"/>
            <a:ext cx="7772400" cy="3098652"/>
          </a:xfrm>
        </p:spPr>
        <p:txBody>
          <a:bodyPr/>
          <a:lstStyle/>
          <a:p>
            <a:pPr marL="0" indent="0">
              <a:buNone/>
            </a:pPr>
            <a:r>
              <a:rPr lang="tr-TR" dirty="0">
                <a:solidFill>
                  <a:srgbClr val="FF0000"/>
                </a:solidFill>
              </a:rPr>
              <a:t>İzleme ve Revizyon: </a:t>
            </a:r>
            <a:r>
              <a:rPr lang="tr-TR" dirty="0"/>
              <a:t>Periyodik kontrollerle risklerin güncellenmesi.</a:t>
            </a:r>
          </a:p>
          <a:p>
            <a:pPr marL="0" indent="0">
              <a:buNone/>
            </a:pPr>
            <a:r>
              <a:rPr lang="tr-TR" dirty="0">
                <a:solidFill>
                  <a:srgbClr val="FF0000"/>
                </a:solidFill>
              </a:rPr>
              <a:t>Alternatif Antrenmanlar: </a:t>
            </a:r>
            <a:r>
              <a:rPr lang="tr-TR" dirty="0"/>
              <a:t>Yüksek riskli hareketlerin düşük riskli alternatifleriyle değiştirilmesi (örneğin blok yerine kontrollü pas eğitimi).</a:t>
            </a:r>
          </a:p>
        </p:txBody>
      </p:sp>
    </p:spTree>
    <p:extLst>
      <p:ext uri="{BB962C8B-B14F-4D97-AF65-F5344CB8AC3E}">
        <p14:creationId xmlns:p14="http://schemas.microsoft.com/office/powerpoint/2010/main" val="2679839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0CE89B-8F52-35DD-7D63-4CBCCF1C3ADB}"/>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CBA9BF8D-C550-CE22-09EB-620564928DBE}"/>
              </a:ext>
            </a:extLst>
          </p:cNvPr>
          <p:cNvSpPr>
            <a:spLocks noGrp="1"/>
          </p:cNvSpPr>
          <p:nvPr>
            <p:ph type="title"/>
          </p:nvPr>
        </p:nvSpPr>
        <p:spPr>
          <a:xfrm>
            <a:off x="395536" y="764704"/>
            <a:ext cx="5385792" cy="531813"/>
          </a:xfrm>
        </p:spPr>
        <p:txBody>
          <a:bodyPr/>
          <a:lstStyle/>
          <a:p>
            <a:r>
              <a:rPr lang="tr-TR" sz="3200" b="1" dirty="0">
                <a:solidFill>
                  <a:srgbClr val="FF0000"/>
                </a:solidFill>
              </a:rPr>
              <a:t>Eğitim ve Farkındalık</a:t>
            </a:r>
            <a:endParaRPr lang="tr-TR" altLang="tr-TR" sz="32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4FB002FA-E5C1-7D1F-7255-8DC2BE6F92E9}"/>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BAFC50FA-9B86-031A-260F-14CAFA8D52B5}"/>
              </a:ext>
            </a:extLst>
          </p:cNvPr>
          <p:cNvSpPr/>
          <p:nvPr/>
        </p:nvSpPr>
        <p:spPr>
          <a:xfrm>
            <a:off x="8202613" y="213285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D97D2581-2D34-2705-CD20-D6CDAD8D336D}"/>
              </a:ext>
            </a:extLst>
          </p:cNvPr>
          <p:cNvSpPr>
            <a:spLocks noGrp="1"/>
          </p:cNvSpPr>
          <p:nvPr>
            <p:ph sz="quarter" idx="1"/>
          </p:nvPr>
        </p:nvSpPr>
        <p:spPr>
          <a:xfrm>
            <a:off x="323528" y="1914524"/>
            <a:ext cx="7772400" cy="4105275"/>
          </a:xfrm>
        </p:spPr>
        <p:txBody>
          <a:bodyPr/>
          <a:lstStyle/>
          <a:p>
            <a:pPr marL="0" indent="0">
              <a:buNone/>
            </a:pPr>
            <a:r>
              <a:rPr lang="tr-TR" dirty="0"/>
              <a:t>Tüm eğitmenlerin ve sporcuların risklere karşı bilinçlendirilmesi.</a:t>
            </a:r>
          </a:p>
          <a:p>
            <a:pPr marL="0" indent="0">
              <a:buNone/>
            </a:pPr>
            <a:r>
              <a:rPr lang="tr-TR" dirty="0"/>
              <a:t>Spor yöneticilerinin, antrenörlerin ve ailelerin düzenli seminerlerle bilgilendirilmesi.</a:t>
            </a:r>
          </a:p>
        </p:txBody>
      </p:sp>
    </p:spTree>
    <p:extLst>
      <p:ext uri="{BB962C8B-B14F-4D97-AF65-F5344CB8AC3E}">
        <p14:creationId xmlns:p14="http://schemas.microsoft.com/office/powerpoint/2010/main" val="12370817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24C47B-780B-101C-E3D6-E30B5F5EB0F9}"/>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3822D575-C06E-3CAC-AC35-FE1F80F10C73}"/>
              </a:ext>
            </a:extLst>
          </p:cNvPr>
          <p:cNvSpPr>
            <a:spLocks noGrp="1"/>
          </p:cNvSpPr>
          <p:nvPr>
            <p:ph type="title"/>
          </p:nvPr>
        </p:nvSpPr>
        <p:spPr>
          <a:xfrm>
            <a:off x="395536" y="764704"/>
            <a:ext cx="6840760" cy="531813"/>
          </a:xfrm>
        </p:spPr>
        <p:txBody>
          <a:bodyPr/>
          <a:lstStyle/>
          <a:p>
            <a:r>
              <a:rPr lang="tr-TR" sz="2800" b="1" dirty="0">
                <a:solidFill>
                  <a:srgbClr val="FF0000"/>
                </a:solidFill>
              </a:rPr>
              <a:t>ERİŞİLEBİLİRLİK</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14109DEE-3C68-0935-29F7-11A13433F7D0}"/>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F9ADAE97-9F89-6018-9FC1-E0CB11B5CF1B}"/>
              </a:ext>
            </a:extLst>
          </p:cNvPr>
          <p:cNvSpPr/>
          <p:nvPr/>
        </p:nvSpPr>
        <p:spPr>
          <a:xfrm>
            <a:off x="8202613" y="213285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386E5581-812F-9189-0A74-D453AE940A0D}"/>
              </a:ext>
            </a:extLst>
          </p:cNvPr>
          <p:cNvSpPr>
            <a:spLocks noGrp="1"/>
          </p:cNvSpPr>
          <p:nvPr>
            <p:ph sz="quarter" idx="1"/>
          </p:nvPr>
        </p:nvSpPr>
        <p:spPr>
          <a:xfrm>
            <a:off x="179511" y="1914525"/>
            <a:ext cx="8023101" cy="2882628"/>
          </a:xfrm>
        </p:spPr>
        <p:txBody>
          <a:bodyPr/>
          <a:lstStyle/>
          <a:p>
            <a:pPr marL="0" indent="0">
              <a:buNone/>
            </a:pPr>
            <a:r>
              <a:rPr lang="tr-TR" sz="2800" dirty="0"/>
              <a:t>Erişilebilirlik, bireylerin fiziksel, bilişsel ve sosyal tüm engeller ortadan kaldırılarak spora katılımının sağlanmasıdır. </a:t>
            </a:r>
          </a:p>
          <a:p>
            <a:pPr marL="0" indent="0">
              <a:buNone/>
            </a:pPr>
            <a:r>
              <a:rPr lang="tr-TR" sz="2800" dirty="0"/>
              <a:t>Erişilebilirlik sadece fiziksel ulaşılabilirliği değil; bilgiye, sosyal ilişkilere ve topluluğa katılımı da kapsar.</a:t>
            </a:r>
            <a:endParaRPr lang="tr-TR" dirty="0"/>
          </a:p>
        </p:txBody>
      </p:sp>
    </p:spTree>
    <p:extLst>
      <p:ext uri="{BB962C8B-B14F-4D97-AF65-F5344CB8AC3E}">
        <p14:creationId xmlns:p14="http://schemas.microsoft.com/office/powerpoint/2010/main" val="8083629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77089-C735-6818-B770-BFC9A893197E}"/>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B170E188-CBEA-4BEC-9862-C659F65A3F27}"/>
              </a:ext>
            </a:extLst>
          </p:cNvPr>
          <p:cNvSpPr>
            <a:spLocks noGrp="1"/>
          </p:cNvSpPr>
          <p:nvPr>
            <p:ph type="title"/>
          </p:nvPr>
        </p:nvSpPr>
        <p:spPr>
          <a:xfrm>
            <a:off x="395536" y="764704"/>
            <a:ext cx="5385792" cy="531813"/>
          </a:xfrm>
        </p:spPr>
        <p:txBody>
          <a:bodyPr/>
          <a:lstStyle/>
          <a:p>
            <a:r>
              <a:rPr lang="tr-TR" sz="3200" b="1" dirty="0">
                <a:solidFill>
                  <a:srgbClr val="FF0000"/>
                </a:solidFill>
              </a:rPr>
              <a:t>Fiziksel Erişilebilirlik</a:t>
            </a:r>
            <a:endParaRPr lang="tr-TR" altLang="tr-TR" sz="32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8BB93286-B551-B4DB-CB8F-105BA7F1FF19}"/>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BAE1BFE1-0621-CD20-6778-6A919F8655D9}"/>
              </a:ext>
            </a:extLst>
          </p:cNvPr>
          <p:cNvSpPr/>
          <p:nvPr/>
        </p:nvSpPr>
        <p:spPr>
          <a:xfrm>
            <a:off x="8202613" y="213285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A7FAF945-09F1-BB58-9248-1828BC386903}"/>
              </a:ext>
            </a:extLst>
          </p:cNvPr>
          <p:cNvSpPr>
            <a:spLocks noGrp="1"/>
          </p:cNvSpPr>
          <p:nvPr>
            <p:ph sz="quarter" idx="1"/>
          </p:nvPr>
        </p:nvSpPr>
        <p:spPr>
          <a:xfrm>
            <a:off x="323528" y="1914524"/>
            <a:ext cx="7772400" cy="4105275"/>
          </a:xfrm>
        </p:spPr>
        <p:txBody>
          <a:bodyPr/>
          <a:lstStyle/>
          <a:p>
            <a:r>
              <a:rPr lang="tr-TR" b="1" dirty="0"/>
              <a:t>Tesis Mimarisi:</a:t>
            </a:r>
            <a:r>
              <a:rPr lang="tr-TR" dirty="0"/>
              <a:t> Rampa, geniş kapı, asansör, engelli WC, park alanları.</a:t>
            </a:r>
          </a:p>
          <a:p>
            <a:r>
              <a:rPr lang="tr-TR" b="1" dirty="0"/>
              <a:t>Spor Alanı Düzeni:</a:t>
            </a:r>
            <a:r>
              <a:rPr lang="tr-TR" dirty="0"/>
              <a:t> Oturarak voleybola uygun ölçüler, kol mesafesi kadar boşluklar, yüksekten düşme tehlikesi olmayan düzenleme.</a:t>
            </a:r>
          </a:p>
          <a:p>
            <a:r>
              <a:rPr lang="tr-TR" b="1" dirty="0"/>
              <a:t>Taşıma Hizmetleri:</a:t>
            </a:r>
            <a:r>
              <a:rPr lang="tr-TR" dirty="0"/>
              <a:t> Sporcuların tesise ulaşabilmesi için engelli erişimine uygun servis, asansörlü minibüs vb.</a:t>
            </a:r>
          </a:p>
          <a:p>
            <a:pPr marL="0" indent="0">
              <a:buNone/>
            </a:pPr>
            <a:endParaRPr lang="tr-TR" dirty="0"/>
          </a:p>
        </p:txBody>
      </p:sp>
    </p:spTree>
    <p:extLst>
      <p:ext uri="{BB962C8B-B14F-4D97-AF65-F5344CB8AC3E}">
        <p14:creationId xmlns:p14="http://schemas.microsoft.com/office/powerpoint/2010/main" val="27819017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685CA1-AFA8-232D-6C4A-F4DE6ECA48F9}"/>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3287B5FD-F888-A39A-F757-33C2D5217334}"/>
              </a:ext>
            </a:extLst>
          </p:cNvPr>
          <p:cNvSpPr>
            <a:spLocks noGrp="1"/>
          </p:cNvSpPr>
          <p:nvPr>
            <p:ph type="title"/>
          </p:nvPr>
        </p:nvSpPr>
        <p:spPr>
          <a:xfrm>
            <a:off x="395536" y="764704"/>
            <a:ext cx="5385792" cy="531813"/>
          </a:xfrm>
        </p:spPr>
        <p:txBody>
          <a:bodyPr/>
          <a:lstStyle/>
          <a:p>
            <a:r>
              <a:rPr lang="tr-TR" sz="3200" b="1" dirty="0">
                <a:solidFill>
                  <a:srgbClr val="FF0000"/>
                </a:solidFill>
              </a:rPr>
              <a:t>İletişimsel Erişilebilirlik</a:t>
            </a:r>
            <a:endParaRPr lang="tr-TR" altLang="tr-TR" sz="32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7484A125-9D45-938C-8461-0CDE2DCCA8CE}"/>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01B9DFF9-0532-F624-4C01-F1C0D93F672A}"/>
              </a:ext>
            </a:extLst>
          </p:cNvPr>
          <p:cNvSpPr/>
          <p:nvPr/>
        </p:nvSpPr>
        <p:spPr>
          <a:xfrm>
            <a:off x="8202613" y="213285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CB95D660-3EE4-E99D-96AC-66F966CB4320}"/>
              </a:ext>
            </a:extLst>
          </p:cNvPr>
          <p:cNvSpPr>
            <a:spLocks noGrp="1"/>
          </p:cNvSpPr>
          <p:nvPr>
            <p:ph sz="quarter" idx="1"/>
          </p:nvPr>
        </p:nvSpPr>
        <p:spPr>
          <a:xfrm>
            <a:off x="323528" y="1914524"/>
            <a:ext cx="7772400" cy="4105275"/>
          </a:xfrm>
        </p:spPr>
        <p:txBody>
          <a:bodyPr/>
          <a:lstStyle/>
          <a:p>
            <a:r>
              <a:rPr lang="tr-TR" b="1" dirty="0"/>
              <a:t>İşaret Dili ve Alternatif İletişim:</a:t>
            </a:r>
            <a:r>
              <a:rPr lang="tr-TR" dirty="0"/>
              <a:t> İşitme engelli bireyler için işaret dili çevirisi; görme engelliler için sesli anons veya Braille ile bilgilendirme.</a:t>
            </a:r>
          </a:p>
          <a:p>
            <a:r>
              <a:rPr lang="tr-TR" b="1" dirty="0"/>
              <a:t>Dijital Erişim:</a:t>
            </a:r>
            <a:r>
              <a:rPr lang="tr-TR" dirty="0"/>
              <a:t> Online kayıt sistemlerinin ekran okuyuculara uyumlu olması; videolarda altyazı.</a:t>
            </a:r>
          </a:p>
          <a:p>
            <a:pPr marL="0" indent="0">
              <a:buNone/>
            </a:pPr>
            <a:endParaRPr lang="tr-TR" dirty="0"/>
          </a:p>
        </p:txBody>
      </p:sp>
    </p:spTree>
    <p:extLst>
      <p:ext uri="{BB962C8B-B14F-4D97-AF65-F5344CB8AC3E}">
        <p14:creationId xmlns:p14="http://schemas.microsoft.com/office/powerpoint/2010/main" val="37014242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9B6C35-90CD-E816-A16C-714C554F0797}"/>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DA102FA6-893D-B321-690D-E8E28DF9C90C}"/>
              </a:ext>
            </a:extLst>
          </p:cNvPr>
          <p:cNvSpPr>
            <a:spLocks noGrp="1"/>
          </p:cNvSpPr>
          <p:nvPr>
            <p:ph type="title"/>
          </p:nvPr>
        </p:nvSpPr>
        <p:spPr>
          <a:xfrm>
            <a:off x="395536" y="764704"/>
            <a:ext cx="5385792" cy="531813"/>
          </a:xfrm>
        </p:spPr>
        <p:txBody>
          <a:bodyPr/>
          <a:lstStyle/>
          <a:p>
            <a:r>
              <a:rPr lang="tr-TR" sz="2800" b="1" dirty="0">
                <a:solidFill>
                  <a:srgbClr val="FF0000"/>
                </a:solidFill>
              </a:rPr>
              <a:t>Sosyal ve Tutumsal Erişilebilirlik</a:t>
            </a:r>
            <a:endParaRPr lang="tr-TR" altLang="tr-TR" sz="32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21513DCB-6883-9DA0-80FA-3E2B5714791F}"/>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36B31707-B469-7FC0-EF79-CE0A5F9D7B61}"/>
              </a:ext>
            </a:extLst>
          </p:cNvPr>
          <p:cNvSpPr/>
          <p:nvPr/>
        </p:nvSpPr>
        <p:spPr>
          <a:xfrm>
            <a:off x="8202613" y="213285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9DE3A6C8-0265-F3E9-A5D9-1DED2B0C1718}"/>
              </a:ext>
            </a:extLst>
          </p:cNvPr>
          <p:cNvSpPr>
            <a:spLocks noGrp="1"/>
          </p:cNvSpPr>
          <p:nvPr>
            <p:ph sz="quarter" idx="1"/>
          </p:nvPr>
        </p:nvSpPr>
        <p:spPr>
          <a:xfrm>
            <a:off x="323528" y="1914524"/>
            <a:ext cx="7772400" cy="4105275"/>
          </a:xfrm>
        </p:spPr>
        <p:txBody>
          <a:bodyPr/>
          <a:lstStyle/>
          <a:p>
            <a:r>
              <a:rPr lang="tr-TR" b="1" dirty="0"/>
              <a:t>Ayrımcılık Karşıtı Uygulamalar:</a:t>
            </a:r>
            <a:r>
              <a:rPr lang="tr-TR" dirty="0"/>
              <a:t> Engelli bireylerin dışlanmasını engelleyen politikalar ve takım içi bilinçlendirme.</a:t>
            </a:r>
          </a:p>
          <a:p>
            <a:r>
              <a:rPr lang="tr-TR" b="1" dirty="0"/>
              <a:t>Eğitmen Tutumları:</a:t>
            </a:r>
            <a:r>
              <a:rPr lang="tr-TR" dirty="0"/>
              <a:t> Antrenörlerin kapsayıcı, destekleyici ve bireysel farklılıklara duyarlı olması.</a:t>
            </a:r>
          </a:p>
          <a:p>
            <a:r>
              <a:rPr lang="tr-TR" b="1" dirty="0"/>
              <a:t>Katılım Teşviki:</a:t>
            </a:r>
            <a:r>
              <a:rPr lang="tr-TR" dirty="0"/>
              <a:t> Bireylerin sadece yarışma değil sosyal amaçlı da spora katılımına olanak tanınması.</a:t>
            </a:r>
          </a:p>
          <a:p>
            <a:pPr marL="0" indent="0">
              <a:buNone/>
            </a:pPr>
            <a:endParaRPr lang="tr-TR" dirty="0"/>
          </a:p>
        </p:txBody>
      </p:sp>
    </p:spTree>
    <p:extLst>
      <p:ext uri="{BB962C8B-B14F-4D97-AF65-F5344CB8AC3E}">
        <p14:creationId xmlns:p14="http://schemas.microsoft.com/office/powerpoint/2010/main" val="32004398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1DC95B-C7AA-5720-5752-597B52721DB3}"/>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8C4D90B8-6306-3A1A-5994-B401C2E285B3}"/>
              </a:ext>
            </a:extLst>
          </p:cNvPr>
          <p:cNvSpPr>
            <a:spLocks noGrp="1"/>
          </p:cNvSpPr>
          <p:nvPr>
            <p:ph type="title"/>
          </p:nvPr>
        </p:nvSpPr>
        <p:spPr>
          <a:xfrm>
            <a:off x="395536" y="764704"/>
            <a:ext cx="5385792" cy="531813"/>
          </a:xfrm>
        </p:spPr>
        <p:txBody>
          <a:bodyPr/>
          <a:lstStyle/>
          <a:p>
            <a:r>
              <a:rPr lang="tr-TR" sz="3200" dirty="0">
                <a:solidFill>
                  <a:srgbClr val="FF0000"/>
                </a:solidFill>
              </a:rPr>
              <a:t>Üç Kavramın Birbirine Etkisi</a:t>
            </a:r>
            <a:endParaRPr lang="tr-TR" altLang="tr-TR" sz="32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62D858D2-CD51-B862-9528-6BBBB7A1C640}"/>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3A7399E0-622D-F6F9-73C4-E50B0CCF27D5}"/>
              </a:ext>
            </a:extLst>
          </p:cNvPr>
          <p:cNvSpPr/>
          <p:nvPr/>
        </p:nvSpPr>
        <p:spPr>
          <a:xfrm>
            <a:off x="591517" y="249289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390523B9-2498-1260-F725-57FA0DDF4553}"/>
              </a:ext>
            </a:extLst>
          </p:cNvPr>
          <p:cNvSpPr>
            <a:spLocks noGrp="1"/>
          </p:cNvSpPr>
          <p:nvPr>
            <p:ph sz="quarter" idx="1"/>
          </p:nvPr>
        </p:nvSpPr>
        <p:spPr>
          <a:xfrm>
            <a:off x="323528" y="1914525"/>
            <a:ext cx="6264696" cy="2954635"/>
          </a:xfrm>
        </p:spPr>
        <p:txBody>
          <a:bodyPr/>
          <a:lstStyle/>
          <a:p>
            <a:pPr marL="0" indent="0">
              <a:buNone/>
            </a:pPr>
            <a:r>
              <a:rPr lang="tr-TR" dirty="0"/>
              <a:t>GÜVENLİK</a:t>
            </a:r>
          </a:p>
          <a:p>
            <a:pPr marL="0" indent="0">
              <a:buNone/>
            </a:pPr>
            <a:r>
              <a:rPr lang="tr-TR" dirty="0"/>
              <a:t>   </a:t>
            </a:r>
          </a:p>
          <a:p>
            <a:pPr marL="0" indent="0">
              <a:buNone/>
            </a:pPr>
            <a:endParaRPr lang="tr-TR" dirty="0"/>
          </a:p>
          <a:p>
            <a:pPr marL="0" indent="0">
              <a:buNone/>
            </a:pPr>
            <a:endParaRPr lang="tr-TR" dirty="0"/>
          </a:p>
          <a:p>
            <a:pPr marL="0" indent="0">
              <a:buNone/>
            </a:pPr>
            <a:r>
              <a:rPr lang="tr-TR" dirty="0"/>
              <a:t>RİSK YÖNETİMİ                 ERİŞİLEBİLİRLİK</a:t>
            </a:r>
          </a:p>
          <a:p>
            <a:pPr marL="0" indent="0">
              <a:buNone/>
            </a:pPr>
            <a:endParaRPr lang="tr-TR" dirty="0"/>
          </a:p>
        </p:txBody>
      </p:sp>
      <p:sp>
        <p:nvSpPr>
          <p:cNvPr id="4" name="9 Yukarı Aşağı Ok">
            <a:extLst>
              <a:ext uri="{FF2B5EF4-FFF2-40B4-BE49-F238E27FC236}">
                <a16:creationId xmlns:a16="http://schemas.microsoft.com/office/drawing/2014/main" id="{21A9D2B7-72D1-FFB4-C600-2A77F1F0B794}"/>
              </a:ext>
            </a:extLst>
          </p:cNvPr>
          <p:cNvSpPr/>
          <p:nvPr/>
        </p:nvSpPr>
        <p:spPr>
          <a:xfrm rot="5400000">
            <a:off x="2929806" y="346189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Tree>
    <p:extLst>
      <p:ext uri="{BB962C8B-B14F-4D97-AF65-F5344CB8AC3E}">
        <p14:creationId xmlns:p14="http://schemas.microsoft.com/office/powerpoint/2010/main" val="6942243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9F8D6E-067C-767E-7753-504B7EF540D4}"/>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3490B0E1-B693-1EB1-36F6-49A673755B89}"/>
              </a:ext>
            </a:extLst>
          </p:cNvPr>
          <p:cNvSpPr>
            <a:spLocks noGrp="1"/>
          </p:cNvSpPr>
          <p:nvPr>
            <p:ph type="title"/>
          </p:nvPr>
        </p:nvSpPr>
        <p:spPr>
          <a:xfrm>
            <a:off x="395536" y="764704"/>
            <a:ext cx="5385792" cy="531813"/>
          </a:xfrm>
        </p:spPr>
        <p:txBody>
          <a:bodyPr/>
          <a:lstStyle/>
          <a:p>
            <a:endParaRPr lang="tr-TR" altLang="tr-TR" sz="32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7D6BC78A-DCAF-5F95-7779-FEB06D82F541}"/>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75E34C39-016A-8DAE-6496-73AFE47C442F}"/>
              </a:ext>
            </a:extLst>
          </p:cNvPr>
          <p:cNvSpPr/>
          <p:nvPr/>
        </p:nvSpPr>
        <p:spPr>
          <a:xfrm>
            <a:off x="8202613" y="213285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30D9C665-0D84-DD4F-9810-21ADD19076B5}"/>
              </a:ext>
            </a:extLst>
          </p:cNvPr>
          <p:cNvSpPr>
            <a:spLocks noGrp="1"/>
          </p:cNvSpPr>
          <p:nvPr>
            <p:ph sz="quarter" idx="1"/>
          </p:nvPr>
        </p:nvSpPr>
        <p:spPr>
          <a:xfrm>
            <a:off x="323528" y="1914524"/>
            <a:ext cx="7772400" cy="4105275"/>
          </a:xfrm>
        </p:spPr>
        <p:txBody>
          <a:bodyPr/>
          <a:lstStyle/>
          <a:p>
            <a:r>
              <a:rPr lang="tr-TR" dirty="0"/>
              <a:t>Risk yönetimi, güvenliğin temelini oluşturur.</a:t>
            </a:r>
          </a:p>
          <a:p>
            <a:r>
              <a:rPr lang="tr-TR" dirty="0"/>
              <a:t>Erişilebilirlik, güvenlik ve risk yönetiminin uygulanabilirliğini artırır.</a:t>
            </a:r>
          </a:p>
          <a:p>
            <a:r>
              <a:rPr lang="tr-TR" dirty="0"/>
              <a:t>Üç kavram bir bütün olarak düşünüldüğünde </a:t>
            </a:r>
            <a:r>
              <a:rPr lang="tr-TR" b="1" dirty="0"/>
              <a:t>sürdürülebilir ve kapsayıcı spor ortamı</a:t>
            </a:r>
            <a:r>
              <a:rPr lang="tr-TR" dirty="0"/>
              <a:t> sağlanır.</a:t>
            </a:r>
          </a:p>
          <a:p>
            <a:pPr marL="0" indent="0">
              <a:buNone/>
            </a:pPr>
            <a:endParaRPr lang="tr-TR" dirty="0"/>
          </a:p>
        </p:txBody>
      </p:sp>
    </p:spTree>
    <p:extLst>
      <p:ext uri="{BB962C8B-B14F-4D97-AF65-F5344CB8AC3E}">
        <p14:creationId xmlns:p14="http://schemas.microsoft.com/office/powerpoint/2010/main" val="30193130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8FE72C-4EE6-C1A3-E801-0C0EA8C6A736}"/>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F69FFE6A-681E-B847-5047-41718CAEFA52}"/>
              </a:ext>
            </a:extLst>
          </p:cNvPr>
          <p:cNvSpPr>
            <a:spLocks noGrp="1"/>
          </p:cNvSpPr>
          <p:nvPr>
            <p:ph type="title"/>
          </p:nvPr>
        </p:nvSpPr>
        <p:spPr>
          <a:xfrm>
            <a:off x="251520" y="548680"/>
            <a:ext cx="7272808" cy="648072"/>
          </a:xfrm>
        </p:spPr>
        <p:txBody>
          <a:bodyPr/>
          <a:lstStyle/>
          <a:p>
            <a:r>
              <a:rPr lang="tr-TR" sz="2400" b="1" dirty="0">
                <a:solidFill>
                  <a:srgbClr val="FF0000"/>
                </a:solidFill>
              </a:rPr>
              <a:t>RİSK FAKTÖRLERİNİN BELİRLENMESİ VE ÖNLENMESİ</a:t>
            </a:r>
            <a:endParaRPr lang="tr-TR" altLang="tr-TR" sz="24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39A77CBB-CF2C-240D-CF23-05097C86A427}"/>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622B5B72-C789-EA6B-8699-7170EC934EC7}"/>
              </a:ext>
            </a:extLst>
          </p:cNvPr>
          <p:cNvSpPr/>
          <p:nvPr/>
        </p:nvSpPr>
        <p:spPr>
          <a:xfrm>
            <a:off x="8202613" y="213285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5373FC8A-70BC-F3EF-228A-DC8E234B1B53}"/>
              </a:ext>
            </a:extLst>
          </p:cNvPr>
          <p:cNvSpPr>
            <a:spLocks noGrp="1"/>
          </p:cNvSpPr>
          <p:nvPr>
            <p:ph sz="quarter" idx="1"/>
          </p:nvPr>
        </p:nvSpPr>
        <p:spPr>
          <a:xfrm>
            <a:off x="323528" y="1914524"/>
            <a:ext cx="7772400" cy="4105275"/>
          </a:xfrm>
        </p:spPr>
        <p:txBody>
          <a:bodyPr/>
          <a:lstStyle/>
          <a:p>
            <a:r>
              <a:rPr lang="tr-TR" b="1" dirty="0">
                <a:solidFill>
                  <a:srgbClr val="FF0000"/>
                </a:solidFill>
              </a:rPr>
              <a:t>Risk Faktörü Nedir?</a:t>
            </a:r>
          </a:p>
          <a:p>
            <a:r>
              <a:rPr lang="tr-TR" dirty="0"/>
              <a:t>Risk faktörü, bir tehlikenin oluşmasına neden olabilecek durum, olay ya da çevresel etkidir. Güvenli bir ortam sağlamak için bu faktörlerin önceden belirlenmesi ve ortadan kaldırılması gerekir.</a:t>
            </a:r>
          </a:p>
          <a:p>
            <a:pPr marL="0" indent="0">
              <a:buNone/>
            </a:pPr>
            <a:endParaRPr lang="tr-TR" dirty="0"/>
          </a:p>
        </p:txBody>
      </p:sp>
    </p:spTree>
    <p:extLst>
      <p:ext uri="{BB962C8B-B14F-4D97-AF65-F5344CB8AC3E}">
        <p14:creationId xmlns:p14="http://schemas.microsoft.com/office/powerpoint/2010/main" val="29917651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275A48-C675-5C6C-7116-6FCDF1E05D97}"/>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23472544-2370-57FD-EC71-58688F5FCC04}"/>
              </a:ext>
            </a:extLst>
          </p:cNvPr>
          <p:cNvSpPr>
            <a:spLocks noGrp="1"/>
          </p:cNvSpPr>
          <p:nvPr>
            <p:ph type="title"/>
          </p:nvPr>
        </p:nvSpPr>
        <p:spPr>
          <a:xfrm>
            <a:off x="395536" y="322107"/>
            <a:ext cx="6624736" cy="531813"/>
          </a:xfrm>
        </p:spPr>
        <p:txBody>
          <a:bodyPr/>
          <a:lstStyle/>
          <a:p>
            <a:r>
              <a:rPr lang="tr-TR" sz="3200" b="1" dirty="0">
                <a:solidFill>
                  <a:srgbClr val="FF0000"/>
                </a:solidFill>
              </a:rPr>
              <a:t>Risk Faktörlerinin Belirlenmesi Süreci</a:t>
            </a:r>
            <a:endParaRPr lang="tr-TR" altLang="tr-TR" sz="32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D29310BC-F32D-C3D3-228F-CCA4C4F036A8}"/>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7083369A-2E9E-97E7-3839-CB76B5E33413}"/>
              </a:ext>
            </a:extLst>
          </p:cNvPr>
          <p:cNvSpPr/>
          <p:nvPr/>
        </p:nvSpPr>
        <p:spPr>
          <a:xfrm>
            <a:off x="8316416" y="2820987"/>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graphicFrame>
        <p:nvGraphicFramePr>
          <p:cNvPr id="2" name="İçerik Yer Tutucusu 1">
            <a:extLst>
              <a:ext uri="{FF2B5EF4-FFF2-40B4-BE49-F238E27FC236}">
                <a16:creationId xmlns:a16="http://schemas.microsoft.com/office/drawing/2014/main" id="{74BCC184-4EFA-D5B8-7781-33736953BB9D}"/>
              </a:ext>
            </a:extLst>
          </p:cNvPr>
          <p:cNvGraphicFramePr>
            <a:graphicFrameLocks noGrp="1"/>
          </p:cNvGraphicFramePr>
          <p:nvPr>
            <p:ph sz="quarter" idx="1"/>
            <p:extLst>
              <p:ext uri="{D42A27DB-BD31-4B8C-83A1-F6EECF244321}">
                <p14:modId xmlns:p14="http://schemas.microsoft.com/office/powerpoint/2010/main" val="1315769666"/>
              </p:ext>
            </p:extLst>
          </p:nvPr>
        </p:nvGraphicFramePr>
        <p:xfrm>
          <a:off x="179512" y="1268760"/>
          <a:ext cx="7920880" cy="5061321"/>
        </p:xfrm>
        <a:graphic>
          <a:graphicData uri="http://schemas.openxmlformats.org/drawingml/2006/table">
            <a:tbl>
              <a:tblPr/>
              <a:tblGrid>
                <a:gridCol w="3960440">
                  <a:extLst>
                    <a:ext uri="{9D8B030D-6E8A-4147-A177-3AD203B41FA5}">
                      <a16:colId xmlns:a16="http://schemas.microsoft.com/office/drawing/2014/main" val="4288596694"/>
                    </a:ext>
                  </a:extLst>
                </a:gridCol>
                <a:gridCol w="3960440">
                  <a:extLst>
                    <a:ext uri="{9D8B030D-6E8A-4147-A177-3AD203B41FA5}">
                      <a16:colId xmlns:a16="http://schemas.microsoft.com/office/drawing/2014/main" val="2623261417"/>
                    </a:ext>
                  </a:extLst>
                </a:gridCol>
              </a:tblGrid>
              <a:tr h="391641">
                <a:tc>
                  <a:txBody>
                    <a:bodyPr/>
                    <a:lstStyle/>
                    <a:p>
                      <a:r>
                        <a:rPr lang="tr-TR" sz="2000" b="1" dirty="0">
                          <a:solidFill>
                            <a:srgbClr val="FF0000"/>
                          </a:solidFill>
                        </a:rPr>
                        <a:t>Aşama</a:t>
                      </a:r>
                    </a:p>
                  </a:txBody>
                  <a:tcPr marL="80496" marR="80496" marT="40248" marB="40248" anchor="ctr">
                    <a:lnL>
                      <a:noFill/>
                    </a:lnL>
                    <a:lnR>
                      <a:noFill/>
                    </a:lnR>
                    <a:lnT>
                      <a:noFill/>
                    </a:lnT>
                    <a:lnB>
                      <a:noFill/>
                    </a:lnB>
                    <a:noFill/>
                  </a:tcPr>
                </a:tc>
                <a:tc>
                  <a:txBody>
                    <a:bodyPr/>
                    <a:lstStyle/>
                    <a:p>
                      <a:r>
                        <a:rPr lang="tr-TR" sz="2000" b="1" dirty="0">
                          <a:solidFill>
                            <a:srgbClr val="FF0000"/>
                          </a:solidFill>
                        </a:rPr>
                        <a:t>Açıklama</a:t>
                      </a:r>
                    </a:p>
                  </a:txBody>
                  <a:tcPr marL="80496" marR="80496" marT="40248" marB="40248" anchor="ctr">
                    <a:lnL>
                      <a:noFill/>
                    </a:lnL>
                    <a:lnR>
                      <a:noFill/>
                    </a:lnR>
                    <a:lnT>
                      <a:noFill/>
                    </a:lnT>
                    <a:lnB>
                      <a:noFill/>
                    </a:lnB>
                    <a:noFill/>
                  </a:tcPr>
                </a:tc>
                <a:extLst>
                  <a:ext uri="{0D108BD9-81ED-4DB2-BD59-A6C34878D82A}">
                    <a16:rowId xmlns:a16="http://schemas.microsoft.com/office/drawing/2014/main" val="1549005909"/>
                  </a:ext>
                </a:extLst>
              </a:tr>
              <a:tr h="971997">
                <a:tc>
                  <a:txBody>
                    <a:bodyPr/>
                    <a:lstStyle/>
                    <a:p>
                      <a:r>
                        <a:rPr lang="tr-TR" sz="2000" b="1" dirty="0"/>
                        <a:t>Gözlem</a:t>
                      </a:r>
                      <a:endParaRPr lang="tr-TR" sz="2000" dirty="0"/>
                    </a:p>
                  </a:txBody>
                  <a:tcPr marL="80496" marR="80496" marT="40248" marB="40248" anchor="ctr">
                    <a:lnL>
                      <a:noFill/>
                    </a:lnL>
                    <a:lnR>
                      <a:noFill/>
                    </a:lnR>
                    <a:lnT>
                      <a:noFill/>
                    </a:lnT>
                    <a:lnB>
                      <a:noFill/>
                    </a:lnB>
                    <a:noFill/>
                  </a:tcPr>
                </a:tc>
                <a:tc>
                  <a:txBody>
                    <a:bodyPr/>
                    <a:lstStyle/>
                    <a:p>
                      <a:pPr algn="just"/>
                      <a:r>
                        <a:rPr lang="tr-TR" sz="2000" dirty="0"/>
                        <a:t>Ortamın sistematik şekilde incelenmesi (fiziksel alanlar, ekipmanlar, kullanıcı davranışları).</a:t>
                      </a:r>
                    </a:p>
                  </a:txBody>
                  <a:tcPr marL="80496" marR="80496" marT="40248" marB="40248" anchor="ctr">
                    <a:lnL>
                      <a:noFill/>
                    </a:lnL>
                    <a:lnR>
                      <a:noFill/>
                    </a:lnR>
                    <a:lnT>
                      <a:noFill/>
                    </a:lnT>
                    <a:lnB>
                      <a:noFill/>
                    </a:lnB>
                    <a:noFill/>
                  </a:tcPr>
                </a:tc>
                <a:extLst>
                  <a:ext uri="{0D108BD9-81ED-4DB2-BD59-A6C34878D82A}">
                    <a16:rowId xmlns:a16="http://schemas.microsoft.com/office/drawing/2014/main" val="209720998"/>
                  </a:ext>
                </a:extLst>
              </a:tr>
              <a:tr h="980522">
                <a:tc>
                  <a:txBody>
                    <a:bodyPr/>
                    <a:lstStyle/>
                    <a:p>
                      <a:r>
                        <a:rPr lang="tr-TR" sz="2000" b="1" dirty="0"/>
                        <a:t>Tehlike Tanımlama</a:t>
                      </a:r>
                      <a:endParaRPr lang="tr-TR" sz="2000" dirty="0"/>
                    </a:p>
                  </a:txBody>
                  <a:tcPr marL="80496" marR="80496" marT="40248" marB="40248" anchor="ctr">
                    <a:lnL>
                      <a:noFill/>
                    </a:lnL>
                    <a:lnR>
                      <a:noFill/>
                    </a:lnR>
                    <a:lnT>
                      <a:noFill/>
                    </a:lnT>
                    <a:lnB>
                      <a:noFill/>
                    </a:lnB>
                    <a:noFill/>
                  </a:tcPr>
                </a:tc>
                <a:tc>
                  <a:txBody>
                    <a:bodyPr/>
                    <a:lstStyle/>
                    <a:p>
                      <a:pPr algn="just"/>
                      <a:r>
                        <a:rPr lang="tr-TR" sz="2000" dirty="0"/>
                        <a:t>Ortamda var olan ya da oluşabilecek tehlikelerin (kayıp, düşme, çarpma, yangın vb.) tespiti.</a:t>
                      </a:r>
                    </a:p>
                  </a:txBody>
                  <a:tcPr marL="80496" marR="80496" marT="40248" marB="40248" anchor="ctr">
                    <a:lnL>
                      <a:noFill/>
                    </a:lnL>
                    <a:lnR>
                      <a:noFill/>
                    </a:lnR>
                    <a:lnT>
                      <a:noFill/>
                    </a:lnT>
                    <a:lnB>
                      <a:noFill/>
                    </a:lnB>
                    <a:noFill/>
                  </a:tcPr>
                </a:tc>
                <a:extLst>
                  <a:ext uri="{0D108BD9-81ED-4DB2-BD59-A6C34878D82A}">
                    <a16:rowId xmlns:a16="http://schemas.microsoft.com/office/drawing/2014/main" val="3310198957"/>
                  </a:ext>
                </a:extLst>
              </a:tr>
              <a:tr h="971997">
                <a:tc>
                  <a:txBody>
                    <a:bodyPr/>
                    <a:lstStyle/>
                    <a:p>
                      <a:r>
                        <a:rPr lang="tr-TR" sz="2000" b="1"/>
                        <a:t>Risk Değerlendirme</a:t>
                      </a:r>
                      <a:endParaRPr lang="tr-TR" sz="2000"/>
                    </a:p>
                  </a:txBody>
                  <a:tcPr marL="80496" marR="80496" marT="40248" marB="40248" anchor="ctr">
                    <a:lnL>
                      <a:noFill/>
                    </a:lnL>
                    <a:lnR>
                      <a:noFill/>
                    </a:lnR>
                    <a:lnT>
                      <a:noFill/>
                    </a:lnT>
                    <a:lnB>
                      <a:noFill/>
                    </a:lnB>
                    <a:noFill/>
                  </a:tcPr>
                </a:tc>
                <a:tc>
                  <a:txBody>
                    <a:bodyPr/>
                    <a:lstStyle/>
                    <a:p>
                      <a:pPr algn="just"/>
                      <a:r>
                        <a:rPr lang="tr-TR" sz="2000" dirty="0"/>
                        <a:t>Belirlenen tehlikelerin olasılığı ve olası etkisinin analiz edilmesi (düşük, orta, yüksek risk gibi).</a:t>
                      </a:r>
                    </a:p>
                  </a:txBody>
                  <a:tcPr marL="80496" marR="80496" marT="40248" marB="40248" anchor="ctr">
                    <a:lnL>
                      <a:noFill/>
                    </a:lnL>
                    <a:lnR>
                      <a:noFill/>
                    </a:lnR>
                    <a:lnT>
                      <a:noFill/>
                    </a:lnT>
                    <a:lnB>
                      <a:noFill/>
                    </a:lnB>
                    <a:noFill/>
                  </a:tcPr>
                </a:tc>
                <a:extLst>
                  <a:ext uri="{0D108BD9-81ED-4DB2-BD59-A6C34878D82A}">
                    <a16:rowId xmlns:a16="http://schemas.microsoft.com/office/drawing/2014/main" val="2569519097"/>
                  </a:ext>
                </a:extLst>
              </a:tr>
              <a:tr h="680398">
                <a:tc>
                  <a:txBody>
                    <a:bodyPr/>
                    <a:lstStyle/>
                    <a:p>
                      <a:r>
                        <a:rPr lang="tr-TR" sz="2000" b="1"/>
                        <a:t>Kayıt Altına Alma</a:t>
                      </a:r>
                      <a:endParaRPr lang="tr-TR" sz="2000"/>
                    </a:p>
                  </a:txBody>
                  <a:tcPr marL="80496" marR="80496" marT="40248" marB="40248" anchor="ctr">
                    <a:lnL>
                      <a:noFill/>
                    </a:lnL>
                    <a:lnR>
                      <a:noFill/>
                    </a:lnR>
                    <a:lnT>
                      <a:noFill/>
                    </a:lnT>
                    <a:lnB>
                      <a:noFill/>
                    </a:lnB>
                    <a:noFill/>
                  </a:tcPr>
                </a:tc>
                <a:tc>
                  <a:txBody>
                    <a:bodyPr/>
                    <a:lstStyle/>
                    <a:p>
                      <a:pPr algn="just"/>
                      <a:r>
                        <a:rPr lang="tr-TR" sz="2000" dirty="0"/>
                        <a:t>Risk değerlendirme sonuçlarının belgelenmesi.</a:t>
                      </a:r>
                    </a:p>
                  </a:txBody>
                  <a:tcPr marL="80496" marR="80496" marT="40248" marB="40248" anchor="ctr">
                    <a:lnL>
                      <a:noFill/>
                    </a:lnL>
                    <a:lnR>
                      <a:noFill/>
                    </a:lnR>
                    <a:lnT>
                      <a:noFill/>
                    </a:lnT>
                    <a:lnB>
                      <a:noFill/>
                    </a:lnB>
                    <a:noFill/>
                  </a:tcPr>
                </a:tc>
                <a:extLst>
                  <a:ext uri="{0D108BD9-81ED-4DB2-BD59-A6C34878D82A}">
                    <a16:rowId xmlns:a16="http://schemas.microsoft.com/office/drawing/2014/main" val="2752860332"/>
                  </a:ext>
                </a:extLst>
              </a:tr>
              <a:tr h="971997">
                <a:tc>
                  <a:txBody>
                    <a:bodyPr/>
                    <a:lstStyle/>
                    <a:p>
                      <a:r>
                        <a:rPr lang="tr-TR" sz="2000" b="1"/>
                        <a:t>Geri Bildirim ve Katılım</a:t>
                      </a:r>
                      <a:endParaRPr lang="tr-TR" sz="2000"/>
                    </a:p>
                  </a:txBody>
                  <a:tcPr marL="80496" marR="80496" marT="40248" marB="40248" anchor="ctr">
                    <a:lnL>
                      <a:noFill/>
                    </a:lnL>
                    <a:lnR>
                      <a:noFill/>
                    </a:lnR>
                    <a:lnT>
                      <a:noFill/>
                    </a:lnT>
                    <a:lnB>
                      <a:noFill/>
                    </a:lnB>
                    <a:noFill/>
                  </a:tcPr>
                </a:tc>
                <a:tc>
                  <a:txBody>
                    <a:bodyPr/>
                    <a:lstStyle/>
                    <a:p>
                      <a:pPr algn="just"/>
                      <a:r>
                        <a:rPr lang="tr-TR" sz="2000" dirty="0"/>
                        <a:t>Ortamı kullanan bireylerin görüşlerinin alınması, risklerin birlikte değerlendirilmesi.</a:t>
                      </a:r>
                    </a:p>
                  </a:txBody>
                  <a:tcPr marL="80496" marR="80496" marT="40248" marB="40248" anchor="ctr">
                    <a:lnL>
                      <a:noFill/>
                    </a:lnL>
                    <a:lnR>
                      <a:noFill/>
                    </a:lnR>
                    <a:lnT>
                      <a:noFill/>
                    </a:lnT>
                    <a:lnB>
                      <a:noFill/>
                    </a:lnB>
                    <a:noFill/>
                  </a:tcPr>
                </a:tc>
                <a:extLst>
                  <a:ext uri="{0D108BD9-81ED-4DB2-BD59-A6C34878D82A}">
                    <a16:rowId xmlns:a16="http://schemas.microsoft.com/office/drawing/2014/main" val="11443232"/>
                  </a:ext>
                </a:extLst>
              </a:tr>
            </a:tbl>
          </a:graphicData>
        </a:graphic>
      </p:graphicFrame>
    </p:spTree>
    <p:extLst>
      <p:ext uri="{BB962C8B-B14F-4D97-AF65-F5344CB8AC3E}">
        <p14:creationId xmlns:p14="http://schemas.microsoft.com/office/powerpoint/2010/main" val="1094810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5A6B8C-FF20-3959-3414-C1445D0FC560}"/>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9AD4B9D0-01D6-0F6B-D5B1-54D2A9FA42E9}"/>
              </a:ext>
            </a:extLst>
          </p:cNvPr>
          <p:cNvSpPr>
            <a:spLocks noGrp="1"/>
          </p:cNvSpPr>
          <p:nvPr>
            <p:ph type="title"/>
          </p:nvPr>
        </p:nvSpPr>
        <p:spPr>
          <a:xfrm>
            <a:off x="683568" y="521492"/>
            <a:ext cx="3744416" cy="531813"/>
          </a:xfrm>
        </p:spPr>
        <p:txBody>
          <a:bodyPr/>
          <a:lstStyle/>
          <a:p>
            <a:r>
              <a:rPr lang="tr-TR" sz="2800" b="1" dirty="0">
                <a:solidFill>
                  <a:srgbClr val="FF0000"/>
                </a:solidFill>
              </a:rPr>
              <a:t>GÜVENLİK</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9A40D2F4-3DB7-E3DA-7834-390C701E94A8}"/>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BBC9C3CC-61D5-6815-9C70-85D9F4DFC747}"/>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5AB31137-95E0-DBE0-5772-8AE013951FF0}"/>
              </a:ext>
            </a:extLst>
          </p:cNvPr>
          <p:cNvSpPr>
            <a:spLocks noGrp="1"/>
          </p:cNvSpPr>
          <p:nvPr>
            <p:ph sz="quarter" idx="1"/>
          </p:nvPr>
        </p:nvSpPr>
        <p:spPr>
          <a:xfrm>
            <a:off x="179512" y="1556792"/>
            <a:ext cx="8064896" cy="3960440"/>
          </a:xfrm>
        </p:spPr>
        <p:txBody>
          <a:bodyPr/>
          <a:lstStyle/>
          <a:p>
            <a:pPr lvl="0" algn="just"/>
            <a:r>
              <a:rPr lang="tr-TR" sz="2800" b="1" dirty="0">
                <a:solidFill>
                  <a:srgbClr val="FF0000"/>
                </a:solidFill>
              </a:rPr>
              <a:t>Fiziksel, Psikolojik ve Organizasyonel Açıdan</a:t>
            </a:r>
          </a:p>
          <a:p>
            <a:pPr lvl="0" algn="just"/>
            <a:endParaRPr lang="tr-TR" sz="2800" dirty="0"/>
          </a:p>
          <a:p>
            <a:pPr lvl="0" algn="just"/>
            <a:r>
              <a:rPr lang="tr-TR" sz="2800" dirty="0"/>
              <a:t>Güvenlik, spora katılan bireylerin fiziksel, psikolojik ve çevresel tehditlerden korunmasını kapsayan, organizasyonun tüm katmanlarına yayılan çok boyutlu bir süreçtir. Oturarak voleybol gibi özel spor dallarında güvenlik, yalnızca fiziksel değil aynı zamanda ruhsal ve sosyal yönleriyle de değerlendirilmelidir.</a:t>
            </a:r>
          </a:p>
        </p:txBody>
      </p:sp>
    </p:spTree>
    <p:extLst>
      <p:ext uri="{BB962C8B-B14F-4D97-AF65-F5344CB8AC3E}">
        <p14:creationId xmlns:p14="http://schemas.microsoft.com/office/powerpoint/2010/main" val="27201116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28C48E-7E0A-0747-3687-B57523ED7526}"/>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3734926B-F210-12D0-5721-5E8350165A65}"/>
              </a:ext>
            </a:extLst>
          </p:cNvPr>
          <p:cNvSpPr>
            <a:spLocks noGrp="1"/>
          </p:cNvSpPr>
          <p:nvPr>
            <p:ph type="title"/>
          </p:nvPr>
        </p:nvSpPr>
        <p:spPr>
          <a:xfrm>
            <a:off x="395536" y="764704"/>
            <a:ext cx="6120680" cy="531813"/>
          </a:xfrm>
        </p:spPr>
        <p:txBody>
          <a:bodyPr/>
          <a:lstStyle/>
          <a:p>
            <a:r>
              <a:rPr lang="tr-TR" sz="2800" b="1" dirty="0">
                <a:solidFill>
                  <a:srgbClr val="FF0000"/>
                </a:solidFill>
              </a:rPr>
              <a:t>Risk Türleri (Örneklerle)</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6D8B9A4E-7DB3-03F4-C3A1-44F3BA8E02ED}"/>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EE8D8788-479A-E4B4-FEDC-CCB5EBE581EC}"/>
              </a:ext>
            </a:extLst>
          </p:cNvPr>
          <p:cNvSpPr/>
          <p:nvPr/>
        </p:nvSpPr>
        <p:spPr>
          <a:xfrm>
            <a:off x="8418378" y="3325043"/>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graphicFrame>
        <p:nvGraphicFramePr>
          <p:cNvPr id="4" name="İçerik Yer Tutucusu 3">
            <a:extLst>
              <a:ext uri="{FF2B5EF4-FFF2-40B4-BE49-F238E27FC236}">
                <a16:creationId xmlns:a16="http://schemas.microsoft.com/office/drawing/2014/main" id="{18FD863C-1FA8-7A52-F977-B1C723919AA5}"/>
              </a:ext>
            </a:extLst>
          </p:cNvPr>
          <p:cNvGraphicFramePr>
            <a:graphicFrameLocks noGrp="1"/>
          </p:cNvGraphicFramePr>
          <p:nvPr>
            <p:ph sz="quarter" idx="1"/>
            <p:extLst>
              <p:ext uri="{D42A27DB-BD31-4B8C-83A1-F6EECF244321}">
                <p14:modId xmlns:p14="http://schemas.microsoft.com/office/powerpoint/2010/main" val="4284868623"/>
              </p:ext>
            </p:extLst>
          </p:nvPr>
        </p:nvGraphicFramePr>
        <p:xfrm>
          <a:off x="323850" y="1628800"/>
          <a:ext cx="7992566" cy="4608512"/>
        </p:xfrm>
        <a:graphic>
          <a:graphicData uri="http://schemas.openxmlformats.org/drawingml/2006/table">
            <a:tbl>
              <a:tblPr/>
              <a:tblGrid>
                <a:gridCol w="3996283">
                  <a:extLst>
                    <a:ext uri="{9D8B030D-6E8A-4147-A177-3AD203B41FA5}">
                      <a16:colId xmlns:a16="http://schemas.microsoft.com/office/drawing/2014/main" val="3870928338"/>
                    </a:ext>
                  </a:extLst>
                </a:gridCol>
                <a:gridCol w="3996283">
                  <a:extLst>
                    <a:ext uri="{9D8B030D-6E8A-4147-A177-3AD203B41FA5}">
                      <a16:colId xmlns:a16="http://schemas.microsoft.com/office/drawing/2014/main" val="1892993003"/>
                    </a:ext>
                  </a:extLst>
                </a:gridCol>
              </a:tblGrid>
              <a:tr h="428531">
                <a:tc>
                  <a:txBody>
                    <a:bodyPr/>
                    <a:lstStyle/>
                    <a:p>
                      <a:r>
                        <a:rPr lang="tr-TR" sz="2000" b="1" dirty="0">
                          <a:solidFill>
                            <a:srgbClr val="FF0000"/>
                          </a:solidFill>
                        </a:rPr>
                        <a:t>Risk Türü</a:t>
                      </a:r>
                    </a:p>
                  </a:txBody>
                  <a:tcPr anchor="ctr">
                    <a:lnL>
                      <a:noFill/>
                    </a:lnL>
                    <a:lnR>
                      <a:noFill/>
                    </a:lnR>
                    <a:lnT>
                      <a:noFill/>
                    </a:lnT>
                    <a:lnB>
                      <a:noFill/>
                    </a:lnB>
                    <a:noFill/>
                  </a:tcPr>
                </a:tc>
                <a:tc>
                  <a:txBody>
                    <a:bodyPr/>
                    <a:lstStyle/>
                    <a:p>
                      <a:r>
                        <a:rPr lang="tr-TR" sz="2000" b="1" dirty="0">
                          <a:solidFill>
                            <a:srgbClr val="FF0000"/>
                          </a:solidFill>
                        </a:rPr>
                        <a:t>Örnek</a:t>
                      </a:r>
                    </a:p>
                  </a:txBody>
                  <a:tcPr anchor="ctr">
                    <a:lnL>
                      <a:noFill/>
                    </a:lnL>
                    <a:lnR>
                      <a:noFill/>
                    </a:lnR>
                    <a:lnT>
                      <a:noFill/>
                    </a:lnT>
                    <a:lnB>
                      <a:noFill/>
                    </a:lnB>
                    <a:noFill/>
                  </a:tcPr>
                </a:tc>
                <a:extLst>
                  <a:ext uri="{0D108BD9-81ED-4DB2-BD59-A6C34878D82A}">
                    <a16:rowId xmlns:a16="http://schemas.microsoft.com/office/drawing/2014/main" val="855174921"/>
                  </a:ext>
                </a:extLst>
              </a:tr>
              <a:tr h="750290">
                <a:tc>
                  <a:txBody>
                    <a:bodyPr/>
                    <a:lstStyle/>
                    <a:p>
                      <a:r>
                        <a:rPr lang="tr-TR" sz="2000" b="1"/>
                        <a:t>Fiziksel Risk</a:t>
                      </a:r>
                      <a:endParaRPr lang="tr-TR" sz="2000"/>
                    </a:p>
                  </a:txBody>
                  <a:tcPr anchor="ctr">
                    <a:lnL>
                      <a:noFill/>
                    </a:lnL>
                    <a:lnR>
                      <a:noFill/>
                    </a:lnR>
                    <a:lnT>
                      <a:noFill/>
                    </a:lnT>
                    <a:lnB>
                      <a:noFill/>
                    </a:lnB>
                    <a:noFill/>
                  </a:tcPr>
                </a:tc>
                <a:tc>
                  <a:txBody>
                    <a:bodyPr/>
                    <a:lstStyle/>
                    <a:p>
                      <a:pPr algn="just"/>
                      <a:r>
                        <a:rPr lang="tr-TR" sz="2000"/>
                        <a:t>Islak zemin, kırık spor ekipmanı, kötü aydınlatma</a:t>
                      </a:r>
                    </a:p>
                  </a:txBody>
                  <a:tcPr anchor="ctr">
                    <a:lnL>
                      <a:noFill/>
                    </a:lnL>
                    <a:lnR>
                      <a:noFill/>
                    </a:lnR>
                    <a:lnT>
                      <a:noFill/>
                    </a:lnT>
                    <a:lnB>
                      <a:noFill/>
                    </a:lnB>
                    <a:noFill/>
                  </a:tcPr>
                </a:tc>
                <a:extLst>
                  <a:ext uri="{0D108BD9-81ED-4DB2-BD59-A6C34878D82A}">
                    <a16:rowId xmlns:a16="http://schemas.microsoft.com/office/drawing/2014/main" val="2656664575"/>
                  </a:ext>
                </a:extLst>
              </a:tr>
              <a:tr h="750290">
                <a:tc>
                  <a:txBody>
                    <a:bodyPr/>
                    <a:lstStyle/>
                    <a:p>
                      <a:r>
                        <a:rPr lang="tr-TR" sz="2000" b="1"/>
                        <a:t>Kimyasal Risk</a:t>
                      </a:r>
                      <a:endParaRPr lang="tr-TR" sz="2000"/>
                    </a:p>
                  </a:txBody>
                  <a:tcPr anchor="ctr">
                    <a:lnL>
                      <a:noFill/>
                    </a:lnL>
                    <a:lnR>
                      <a:noFill/>
                    </a:lnR>
                    <a:lnT>
                      <a:noFill/>
                    </a:lnT>
                    <a:lnB>
                      <a:noFill/>
                    </a:lnB>
                    <a:noFill/>
                  </a:tcPr>
                </a:tc>
                <a:tc>
                  <a:txBody>
                    <a:bodyPr/>
                    <a:lstStyle/>
                    <a:p>
                      <a:pPr algn="just"/>
                      <a:r>
                        <a:rPr lang="tr-TR" sz="2000"/>
                        <a:t>Temizlik maddelerine maruz kalma, boya ve gazlar</a:t>
                      </a:r>
                    </a:p>
                  </a:txBody>
                  <a:tcPr anchor="ctr">
                    <a:lnL>
                      <a:noFill/>
                    </a:lnL>
                    <a:lnR>
                      <a:noFill/>
                    </a:lnR>
                    <a:lnT>
                      <a:noFill/>
                    </a:lnT>
                    <a:lnB>
                      <a:noFill/>
                    </a:lnB>
                    <a:noFill/>
                  </a:tcPr>
                </a:tc>
                <a:extLst>
                  <a:ext uri="{0D108BD9-81ED-4DB2-BD59-A6C34878D82A}">
                    <a16:rowId xmlns:a16="http://schemas.microsoft.com/office/drawing/2014/main" val="46621163"/>
                  </a:ext>
                </a:extLst>
              </a:tr>
              <a:tr h="750290">
                <a:tc>
                  <a:txBody>
                    <a:bodyPr/>
                    <a:lstStyle/>
                    <a:p>
                      <a:r>
                        <a:rPr lang="tr-TR" sz="2000" b="1"/>
                        <a:t>Biyolojik Risk</a:t>
                      </a:r>
                      <a:endParaRPr lang="tr-TR" sz="2000"/>
                    </a:p>
                  </a:txBody>
                  <a:tcPr anchor="ctr">
                    <a:lnL>
                      <a:noFill/>
                    </a:lnL>
                    <a:lnR>
                      <a:noFill/>
                    </a:lnR>
                    <a:lnT>
                      <a:noFill/>
                    </a:lnT>
                    <a:lnB>
                      <a:noFill/>
                    </a:lnB>
                    <a:noFill/>
                  </a:tcPr>
                </a:tc>
                <a:tc>
                  <a:txBody>
                    <a:bodyPr/>
                    <a:lstStyle/>
                    <a:p>
                      <a:pPr algn="just"/>
                      <a:r>
                        <a:rPr lang="tr-TR" sz="2000"/>
                        <a:t>Enfeksiyon riski, haşere veya mikroorganizma kaynaklı hastalık</a:t>
                      </a:r>
                    </a:p>
                  </a:txBody>
                  <a:tcPr anchor="ctr">
                    <a:lnL>
                      <a:noFill/>
                    </a:lnL>
                    <a:lnR>
                      <a:noFill/>
                    </a:lnR>
                    <a:lnT>
                      <a:noFill/>
                    </a:lnT>
                    <a:lnB>
                      <a:noFill/>
                    </a:lnB>
                    <a:noFill/>
                  </a:tcPr>
                </a:tc>
                <a:extLst>
                  <a:ext uri="{0D108BD9-81ED-4DB2-BD59-A6C34878D82A}">
                    <a16:rowId xmlns:a16="http://schemas.microsoft.com/office/drawing/2014/main" val="878573504"/>
                  </a:ext>
                </a:extLst>
              </a:tr>
              <a:tr h="428531">
                <a:tc>
                  <a:txBody>
                    <a:bodyPr/>
                    <a:lstStyle/>
                    <a:p>
                      <a:r>
                        <a:rPr lang="tr-TR" sz="2000" b="1"/>
                        <a:t>Psikososyal Risk</a:t>
                      </a:r>
                      <a:endParaRPr lang="tr-TR" sz="2000"/>
                    </a:p>
                  </a:txBody>
                  <a:tcPr anchor="ctr">
                    <a:lnL>
                      <a:noFill/>
                    </a:lnL>
                    <a:lnR>
                      <a:noFill/>
                    </a:lnR>
                    <a:lnT>
                      <a:noFill/>
                    </a:lnT>
                    <a:lnB>
                      <a:noFill/>
                    </a:lnB>
                    <a:noFill/>
                  </a:tcPr>
                </a:tc>
                <a:tc>
                  <a:txBody>
                    <a:bodyPr/>
                    <a:lstStyle/>
                    <a:p>
                      <a:pPr algn="just"/>
                      <a:r>
                        <a:rPr lang="tr-TR" sz="2000"/>
                        <a:t>Zorbalık, stres, ayrımcılık, baskı ortamı</a:t>
                      </a:r>
                    </a:p>
                  </a:txBody>
                  <a:tcPr anchor="ctr">
                    <a:lnL>
                      <a:noFill/>
                    </a:lnL>
                    <a:lnR>
                      <a:noFill/>
                    </a:lnR>
                    <a:lnT>
                      <a:noFill/>
                    </a:lnT>
                    <a:lnB>
                      <a:noFill/>
                    </a:lnB>
                    <a:noFill/>
                  </a:tcPr>
                </a:tc>
                <a:extLst>
                  <a:ext uri="{0D108BD9-81ED-4DB2-BD59-A6C34878D82A}">
                    <a16:rowId xmlns:a16="http://schemas.microsoft.com/office/drawing/2014/main" val="3256254168"/>
                  </a:ext>
                </a:extLst>
              </a:tr>
              <a:tr h="750290">
                <a:tc>
                  <a:txBody>
                    <a:bodyPr/>
                    <a:lstStyle/>
                    <a:p>
                      <a:r>
                        <a:rPr lang="tr-TR" sz="2000" b="1"/>
                        <a:t>Ergonomik Risk</a:t>
                      </a:r>
                      <a:endParaRPr lang="tr-TR" sz="2000"/>
                    </a:p>
                  </a:txBody>
                  <a:tcPr anchor="ctr">
                    <a:lnL>
                      <a:noFill/>
                    </a:lnL>
                    <a:lnR>
                      <a:noFill/>
                    </a:lnR>
                    <a:lnT>
                      <a:noFill/>
                    </a:lnT>
                    <a:lnB>
                      <a:noFill/>
                    </a:lnB>
                    <a:noFill/>
                  </a:tcPr>
                </a:tc>
                <a:tc>
                  <a:txBody>
                    <a:bodyPr/>
                    <a:lstStyle/>
                    <a:p>
                      <a:pPr algn="just"/>
                      <a:r>
                        <a:rPr lang="tr-TR" sz="2000"/>
                        <a:t>Uygun olmayan oturma düzeni, yüksek efor gerektiren işler</a:t>
                      </a:r>
                    </a:p>
                  </a:txBody>
                  <a:tcPr anchor="ctr">
                    <a:lnL>
                      <a:noFill/>
                    </a:lnL>
                    <a:lnR>
                      <a:noFill/>
                    </a:lnR>
                    <a:lnT>
                      <a:noFill/>
                    </a:lnT>
                    <a:lnB>
                      <a:noFill/>
                    </a:lnB>
                    <a:noFill/>
                  </a:tcPr>
                </a:tc>
                <a:extLst>
                  <a:ext uri="{0D108BD9-81ED-4DB2-BD59-A6C34878D82A}">
                    <a16:rowId xmlns:a16="http://schemas.microsoft.com/office/drawing/2014/main" val="1333750481"/>
                  </a:ext>
                </a:extLst>
              </a:tr>
              <a:tr h="750290">
                <a:tc>
                  <a:txBody>
                    <a:bodyPr/>
                    <a:lstStyle/>
                    <a:p>
                      <a:r>
                        <a:rPr lang="tr-TR" sz="2000" b="1"/>
                        <a:t>Mekanik Risk</a:t>
                      </a:r>
                      <a:endParaRPr lang="tr-TR" sz="2000"/>
                    </a:p>
                  </a:txBody>
                  <a:tcPr anchor="ctr">
                    <a:lnL>
                      <a:noFill/>
                    </a:lnL>
                    <a:lnR>
                      <a:noFill/>
                    </a:lnR>
                    <a:lnT>
                      <a:noFill/>
                    </a:lnT>
                    <a:lnB>
                      <a:noFill/>
                    </a:lnB>
                    <a:noFill/>
                  </a:tcPr>
                </a:tc>
                <a:tc>
                  <a:txBody>
                    <a:bodyPr/>
                    <a:lstStyle/>
                    <a:p>
                      <a:pPr algn="just"/>
                      <a:r>
                        <a:rPr lang="tr-TR" sz="2000" dirty="0"/>
                        <a:t>Keskin kenarlar, bozuk makineler, sabitlenmemiş araç-gereçler</a:t>
                      </a:r>
                    </a:p>
                  </a:txBody>
                  <a:tcPr anchor="ctr">
                    <a:lnL>
                      <a:noFill/>
                    </a:lnL>
                    <a:lnR>
                      <a:noFill/>
                    </a:lnR>
                    <a:lnT>
                      <a:noFill/>
                    </a:lnT>
                    <a:lnB>
                      <a:noFill/>
                    </a:lnB>
                    <a:noFill/>
                  </a:tcPr>
                </a:tc>
                <a:extLst>
                  <a:ext uri="{0D108BD9-81ED-4DB2-BD59-A6C34878D82A}">
                    <a16:rowId xmlns:a16="http://schemas.microsoft.com/office/drawing/2014/main" val="1793464717"/>
                  </a:ext>
                </a:extLst>
              </a:tr>
            </a:tbl>
          </a:graphicData>
        </a:graphic>
      </p:graphicFrame>
    </p:spTree>
    <p:extLst>
      <p:ext uri="{BB962C8B-B14F-4D97-AF65-F5344CB8AC3E}">
        <p14:creationId xmlns:p14="http://schemas.microsoft.com/office/powerpoint/2010/main" val="32178722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A89FD5-950C-4313-3013-D9889A6C382A}"/>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2B395227-6BD5-708C-188C-4408DABEBFE4}"/>
              </a:ext>
            </a:extLst>
          </p:cNvPr>
          <p:cNvSpPr>
            <a:spLocks noGrp="1"/>
          </p:cNvSpPr>
          <p:nvPr>
            <p:ph type="title"/>
          </p:nvPr>
        </p:nvSpPr>
        <p:spPr>
          <a:xfrm>
            <a:off x="395536" y="764704"/>
            <a:ext cx="6912768" cy="531813"/>
          </a:xfrm>
        </p:spPr>
        <p:txBody>
          <a:bodyPr/>
          <a:lstStyle/>
          <a:p>
            <a:r>
              <a:rPr lang="tr-TR" sz="2000" b="1" dirty="0">
                <a:solidFill>
                  <a:srgbClr val="FF0000"/>
                </a:solidFill>
              </a:rPr>
              <a:t>Risklerin Önlenmesi ve Azaltılması İçin Temel Yaklaşımlar</a:t>
            </a:r>
            <a:endParaRPr lang="tr-TR" altLang="tr-TR" sz="20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87CFA4D1-A1A5-1CD5-04D6-8687506ECB65}"/>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CD5FED12-7C90-D7D0-1452-087F89A4D91D}"/>
              </a:ext>
            </a:extLst>
          </p:cNvPr>
          <p:cNvSpPr/>
          <p:nvPr/>
        </p:nvSpPr>
        <p:spPr>
          <a:xfrm>
            <a:off x="8578056" y="3068960"/>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graphicFrame>
        <p:nvGraphicFramePr>
          <p:cNvPr id="2" name="İçerik Yer Tutucusu 1">
            <a:extLst>
              <a:ext uri="{FF2B5EF4-FFF2-40B4-BE49-F238E27FC236}">
                <a16:creationId xmlns:a16="http://schemas.microsoft.com/office/drawing/2014/main" id="{61B742E0-9EFF-7123-971A-11111D63C35D}"/>
              </a:ext>
            </a:extLst>
          </p:cNvPr>
          <p:cNvGraphicFramePr>
            <a:graphicFrameLocks noGrp="1"/>
          </p:cNvGraphicFramePr>
          <p:nvPr>
            <p:ph sz="quarter" idx="1"/>
            <p:extLst>
              <p:ext uri="{D42A27DB-BD31-4B8C-83A1-F6EECF244321}">
                <p14:modId xmlns:p14="http://schemas.microsoft.com/office/powerpoint/2010/main" val="1064230975"/>
              </p:ext>
            </p:extLst>
          </p:nvPr>
        </p:nvGraphicFramePr>
        <p:xfrm>
          <a:off x="323850" y="1700808"/>
          <a:ext cx="7772400" cy="4602480"/>
        </p:xfrm>
        <a:graphic>
          <a:graphicData uri="http://schemas.openxmlformats.org/drawingml/2006/table">
            <a:tbl>
              <a:tblPr/>
              <a:tblGrid>
                <a:gridCol w="3886200">
                  <a:extLst>
                    <a:ext uri="{9D8B030D-6E8A-4147-A177-3AD203B41FA5}">
                      <a16:colId xmlns:a16="http://schemas.microsoft.com/office/drawing/2014/main" val="1792584650"/>
                    </a:ext>
                  </a:extLst>
                </a:gridCol>
                <a:gridCol w="3886200">
                  <a:extLst>
                    <a:ext uri="{9D8B030D-6E8A-4147-A177-3AD203B41FA5}">
                      <a16:colId xmlns:a16="http://schemas.microsoft.com/office/drawing/2014/main" val="1834394478"/>
                    </a:ext>
                  </a:extLst>
                </a:gridCol>
              </a:tblGrid>
              <a:tr h="0">
                <a:tc>
                  <a:txBody>
                    <a:bodyPr/>
                    <a:lstStyle/>
                    <a:p>
                      <a:r>
                        <a:rPr lang="tr-TR" sz="2000" b="1" dirty="0">
                          <a:solidFill>
                            <a:srgbClr val="FF0000"/>
                          </a:solidFill>
                        </a:rPr>
                        <a:t>İlke</a:t>
                      </a:r>
                    </a:p>
                  </a:txBody>
                  <a:tcPr anchor="ctr">
                    <a:lnL>
                      <a:noFill/>
                    </a:lnL>
                    <a:lnR>
                      <a:noFill/>
                    </a:lnR>
                    <a:lnT>
                      <a:noFill/>
                    </a:lnT>
                    <a:lnB>
                      <a:noFill/>
                    </a:lnB>
                    <a:noFill/>
                  </a:tcPr>
                </a:tc>
                <a:tc>
                  <a:txBody>
                    <a:bodyPr/>
                    <a:lstStyle/>
                    <a:p>
                      <a:r>
                        <a:rPr lang="tr-TR" sz="2000" b="1" dirty="0">
                          <a:solidFill>
                            <a:srgbClr val="FF0000"/>
                          </a:solidFill>
                        </a:rPr>
                        <a:t>Uygulama</a:t>
                      </a:r>
                    </a:p>
                  </a:txBody>
                  <a:tcPr anchor="ctr">
                    <a:lnL>
                      <a:noFill/>
                    </a:lnL>
                    <a:lnR>
                      <a:noFill/>
                    </a:lnR>
                    <a:lnT>
                      <a:noFill/>
                    </a:lnT>
                    <a:lnB>
                      <a:noFill/>
                    </a:lnB>
                    <a:noFill/>
                  </a:tcPr>
                </a:tc>
                <a:extLst>
                  <a:ext uri="{0D108BD9-81ED-4DB2-BD59-A6C34878D82A}">
                    <a16:rowId xmlns:a16="http://schemas.microsoft.com/office/drawing/2014/main" val="461059672"/>
                  </a:ext>
                </a:extLst>
              </a:tr>
              <a:tr h="0">
                <a:tc>
                  <a:txBody>
                    <a:bodyPr/>
                    <a:lstStyle/>
                    <a:p>
                      <a:r>
                        <a:rPr lang="tr-TR" sz="2000" b="1"/>
                        <a:t>Tehlikenin Ortadan Kaldırılması</a:t>
                      </a:r>
                      <a:endParaRPr lang="tr-TR" sz="2000"/>
                    </a:p>
                  </a:txBody>
                  <a:tcPr anchor="ctr">
                    <a:lnL>
                      <a:noFill/>
                    </a:lnL>
                    <a:lnR>
                      <a:noFill/>
                    </a:lnR>
                    <a:lnT>
                      <a:noFill/>
                    </a:lnT>
                    <a:lnB>
                      <a:noFill/>
                    </a:lnB>
                    <a:noFill/>
                  </a:tcPr>
                </a:tc>
                <a:tc>
                  <a:txBody>
                    <a:bodyPr/>
                    <a:lstStyle/>
                    <a:p>
                      <a:pPr algn="just"/>
                      <a:r>
                        <a:rPr lang="tr-TR" sz="2000"/>
                        <a:t>Kırık malzemenin tamiri veya değiştirilmesi</a:t>
                      </a:r>
                    </a:p>
                  </a:txBody>
                  <a:tcPr anchor="ctr">
                    <a:lnL>
                      <a:noFill/>
                    </a:lnL>
                    <a:lnR>
                      <a:noFill/>
                    </a:lnR>
                    <a:lnT>
                      <a:noFill/>
                    </a:lnT>
                    <a:lnB>
                      <a:noFill/>
                    </a:lnB>
                    <a:noFill/>
                  </a:tcPr>
                </a:tc>
                <a:extLst>
                  <a:ext uri="{0D108BD9-81ED-4DB2-BD59-A6C34878D82A}">
                    <a16:rowId xmlns:a16="http://schemas.microsoft.com/office/drawing/2014/main" val="3162586010"/>
                  </a:ext>
                </a:extLst>
              </a:tr>
              <a:tr h="0">
                <a:tc>
                  <a:txBody>
                    <a:bodyPr/>
                    <a:lstStyle/>
                    <a:p>
                      <a:r>
                        <a:rPr lang="tr-TR" sz="2000" b="1"/>
                        <a:t>Riskin Azaltılması</a:t>
                      </a:r>
                      <a:endParaRPr lang="tr-TR" sz="2000"/>
                    </a:p>
                  </a:txBody>
                  <a:tcPr anchor="ctr">
                    <a:lnL>
                      <a:noFill/>
                    </a:lnL>
                    <a:lnR>
                      <a:noFill/>
                    </a:lnR>
                    <a:lnT>
                      <a:noFill/>
                    </a:lnT>
                    <a:lnB>
                      <a:noFill/>
                    </a:lnB>
                    <a:noFill/>
                  </a:tcPr>
                </a:tc>
                <a:tc>
                  <a:txBody>
                    <a:bodyPr/>
                    <a:lstStyle/>
                    <a:p>
                      <a:pPr algn="just"/>
                      <a:r>
                        <a:rPr lang="tr-TR" sz="2000"/>
                        <a:t>Kaygan zeminlere kaymaz bant yerleştirilmesi</a:t>
                      </a:r>
                    </a:p>
                  </a:txBody>
                  <a:tcPr anchor="ctr">
                    <a:lnL>
                      <a:noFill/>
                    </a:lnL>
                    <a:lnR>
                      <a:noFill/>
                    </a:lnR>
                    <a:lnT>
                      <a:noFill/>
                    </a:lnT>
                    <a:lnB>
                      <a:noFill/>
                    </a:lnB>
                    <a:noFill/>
                  </a:tcPr>
                </a:tc>
                <a:extLst>
                  <a:ext uri="{0D108BD9-81ED-4DB2-BD59-A6C34878D82A}">
                    <a16:rowId xmlns:a16="http://schemas.microsoft.com/office/drawing/2014/main" val="3984938397"/>
                  </a:ext>
                </a:extLst>
              </a:tr>
              <a:tr h="0">
                <a:tc>
                  <a:txBody>
                    <a:bodyPr/>
                    <a:lstStyle/>
                    <a:p>
                      <a:r>
                        <a:rPr lang="tr-TR" sz="2000" b="1"/>
                        <a:t>Koruyucu Donanım Kullanımı</a:t>
                      </a:r>
                      <a:endParaRPr lang="tr-TR" sz="2000"/>
                    </a:p>
                  </a:txBody>
                  <a:tcPr anchor="ctr">
                    <a:lnL>
                      <a:noFill/>
                    </a:lnL>
                    <a:lnR>
                      <a:noFill/>
                    </a:lnR>
                    <a:lnT>
                      <a:noFill/>
                    </a:lnT>
                    <a:lnB>
                      <a:noFill/>
                    </a:lnB>
                    <a:noFill/>
                  </a:tcPr>
                </a:tc>
                <a:tc>
                  <a:txBody>
                    <a:bodyPr/>
                    <a:lstStyle/>
                    <a:p>
                      <a:pPr algn="just"/>
                      <a:r>
                        <a:rPr lang="tr-TR" sz="2000"/>
                        <a:t>Kask, dizlik, eldiven vb. ekipmanların kullanımı</a:t>
                      </a:r>
                    </a:p>
                  </a:txBody>
                  <a:tcPr anchor="ctr">
                    <a:lnL>
                      <a:noFill/>
                    </a:lnL>
                    <a:lnR>
                      <a:noFill/>
                    </a:lnR>
                    <a:lnT>
                      <a:noFill/>
                    </a:lnT>
                    <a:lnB>
                      <a:noFill/>
                    </a:lnB>
                    <a:noFill/>
                  </a:tcPr>
                </a:tc>
                <a:extLst>
                  <a:ext uri="{0D108BD9-81ED-4DB2-BD59-A6C34878D82A}">
                    <a16:rowId xmlns:a16="http://schemas.microsoft.com/office/drawing/2014/main" val="5474969"/>
                  </a:ext>
                </a:extLst>
              </a:tr>
              <a:tr h="0">
                <a:tc>
                  <a:txBody>
                    <a:bodyPr/>
                    <a:lstStyle/>
                    <a:p>
                      <a:r>
                        <a:rPr lang="tr-TR" sz="2000" b="1"/>
                        <a:t>Eğitim ve Bilinçlendirme</a:t>
                      </a:r>
                      <a:endParaRPr lang="tr-TR" sz="2000"/>
                    </a:p>
                  </a:txBody>
                  <a:tcPr anchor="ctr">
                    <a:lnL>
                      <a:noFill/>
                    </a:lnL>
                    <a:lnR>
                      <a:noFill/>
                    </a:lnR>
                    <a:lnT>
                      <a:noFill/>
                    </a:lnT>
                    <a:lnB>
                      <a:noFill/>
                    </a:lnB>
                    <a:noFill/>
                  </a:tcPr>
                </a:tc>
                <a:tc>
                  <a:txBody>
                    <a:bodyPr/>
                    <a:lstStyle/>
                    <a:p>
                      <a:pPr algn="just"/>
                      <a:r>
                        <a:rPr lang="tr-TR" sz="2000"/>
                        <a:t>Personel ve kullanıcıların düzenli olarak bilgilendirilmesi</a:t>
                      </a:r>
                    </a:p>
                  </a:txBody>
                  <a:tcPr anchor="ctr">
                    <a:lnL>
                      <a:noFill/>
                    </a:lnL>
                    <a:lnR>
                      <a:noFill/>
                    </a:lnR>
                    <a:lnT>
                      <a:noFill/>
                    </a:lnT>
                    <a:lnB>
                      <a:noFill/>
                    </a:lnB>
                    <a:noFill/>
                  </a:tcPr>
                </a:tc>
                <a:extLst>
                  <a:ext uri="{0D108BD9-81ED-4DB2-BD59-A6C34878D82A}">
                    <a16:rowId xmlns:a16="http://schemas.microsoft.com/office/drawing/2014/main" val="1281871083"/>
                  </a:ext>
                </a:extLst>
              </a:tr>
              <a:tr h="0">
                <a:tc>
                  <a:txBody>
                    <a:bodyPr/>
                    <a:lstStyle/>
                    <a:p>
                      <a:r>
                        <a:rPr lang="tr-TR" sz="2000" b="1"/>
                        <a:t>Acil Durum Planları</a:t>
                      </a:r>
                      <a:endParaRPr lang="tr-TR" sz="2000"/>
                    </a:p>
                  </a:txBody>
                  <a:tcPr anchor="ctr">
                    <a:lnL>
                      <a:noFill/>
                    </a:lnL>
                    <a:lnR>
                      <a:noFill/>
                    </a:lnR>
                    <a:lnT>
                      <a:noFill/>
                    </a:lnT>
                    <a:lnB>
                      <a:noFill/>
                    </a:lnB>
                    <a:noFill/>
                  </a:tcPr>
                </a:tc>
                <a:tc>
                  <a:txBody>
                    <a:bodyPr/>
                    <a:lstStyle/>
                    <a:p>
                      <a:pPr algn="just"/>
                      <a:r>
                        <a:rPr lang="tr-TR" sz="2000"/>
                        <a:t>Yangın çıkışı, ilkyardım eğitimi, tahliye tatbikatları</a:t>
                      </a:r>
                    </a:p>
                  </a:txBody>
                  <a:tcPr anchor="ctr">
                    <a:lnL>
                      <a:noFill/>
                    </a:lnL>
                    <a:lnR>
                      <a:noFill/>
                    </a:lnR>
                    <a:lnT>
                      <a:noFill/>
                    </a:lnT>
                    <a:lnB>
                      <a:noFill/>
                    </a:lnB>
                    <a:noFill/>
                  </a:tcPr>
                </a:tc>
                <a:extLst>
                  <a:ext uri="{0D108BD9-81ED-4DB2-BD59-A6C34878D82A}">
                    <a16:rowId xmlns:a16="http://schemas.microsoft.com/office/drawing/2014/main" val="3792455947"/>
                  </a:ext>
                </a:extLst>
              </a:tr>
              <a:tr h="0">
                <a:tc>
                  <a:txBody>
                    <a:bodyPr/>
                    <a:lstStyle/>
                    <a:p>
                      <a:r>
                        <a:rPr lang="tr-TR" sz="2000" b="1"/>
                        <a:t>Denetim ve İzleme</a:t>
                      </a:r>
                      <a:endParaRPr lang="tr-TR" sz="2000"/>
                    </a:p>
                  </a:txBody>
                  <a:tcPr anchor="ctr">
                    <a:lnL>
                      <a:noFill/>
                    </a:lnL>
                    <a:lnR>
                      <a:noFill/>
                    </a:lnR>
                    <a:lnT>
                      <a:noFill/>
                    </a:lnT>
                    <a:lnB>
                      <a:noFill/>
                    </a:lnB>
                    <a:noFill/>
                  </a:tcPr>
                </a:tc>
                <a:tc>
                  <a:txBody>
                    <a:bodyPr/>
                    <a:lstStyle/>
                    <a:p>
                      <a:pPr algn="just"/>
                      <a:r>
                        <a:rPr lang="tr-TR" sz="2000" dirty="0"/>
                        <a:t>Sürekli kontrol mekanizmalarıyla risklerin yeniden değerlendirilmesi</a:t>
                      </a:r>
                    </a:p>
                  </a:txBody>
                  <a:tcPr anchor="ctr">
                    <a:lnL>
                      <a:noFill/>
                    </a:lnL>
                    <a:lnR>
                      <a:noFill/>
                    </a:lnR>
                    <a:lnT>
                      <a:noFill/>
                    </a:lnT>
                    <a:lnB>
                      <a:noFill/>
                    </a:lnB>
                    <a:noFill/>
                  </a:tcPr>
                </a:tc>
                <a:extLst>
                  <a:ext uri="{0D108BD9-81ED-4DB2-BD59-A6C34878D82A}">
                    <a16:rowId xmlns:a16="http://schemas.microsoft.com/office/drawing/2014/main" val="3903216377"/>
                  </a:ext>
                </a:extLst>
              </a:tr>
            </a:tbl>
          </a:graphicData>
        </a:graphic>
      </p:graphicFrame>
    </p:spTree>
    <p:extLst>
      <p:ext uri="{BB962C8B-B14F-4D97-AF65-F5344CB8AC3E}">
        <p14:creationId xmlns:p14="http://schemas.microsoft.com/office/powerpoint/2010/main" val="7765519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A5E07D-9D05-C27F-084A-951B4C431079}"/>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1595A13B-75A6-D0AC-8771-C7AD2E6C73DD}"/>
              </a:ext>
            </a:extLst>
          </p:cNvPr>
          <p:cNvSpPr>
            <a:spLocks noGrp="1"/>
          </p:cNvSpPr>
          <p:nvPr>
            <p:ph type="title"/>
          </p:nvPr>
        </p:nvSpPr>
        <p:spPr>
          <a:xfrm>
            <a:off x="395536" y="764704"/>
            <a:ext cx="6696744" cy="531813"/>
          </a:xfrm>
        </p:spPr>
        <p:txBody>
          <a:bodyPr/>
          <a:lstStyle/>
          <a:p>
            <a:r>
              <a:rPr lang="tr-TR" sz="3200" b="1" dirty="0">
                <a:solidFill>
                  <a:srgbClr val="FF0000"/>
                </a:solidFill>
              </a:rPr>
              <a:t>Risk Değerlendirme Tablosu (Örnek)</a:t>
            </a:r>
            <a:endParaRPr lang="tr-TR" altLang="tr-TR" sz="32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EB44B168-96AA-C0B7-016C-23DB2939ED61}"/>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ECD0255B-F3EB-16A4-B4F3-A61CFFD3EF23}"/>
              </a:ext>
            </a:extLst>
          </p:cNvPr>
          <p:cNvSpPr/>
          <p:nvPr/>
        </p:nvSpPr>
        <p:spPr>
          <a:xfrm>
            <a:off x="8364483" y="2924944"/>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graphicFrame>
        <p:nvGraphicFramePr>
          <p:cNvPr id="2" name="İçerik Yer Tutucusu 1">
            <a:extLst>
              <a:ext uri="{FF2B5EF4-FFF2-40B4-BE49-F238E27FC236}">
                <a16:creationId xmlns:a16="http://schemas.microsoft.com/office/drawing/2014/main" id="{1892AD1A-5F74-10B1-2941-E603B3BE052A}"/>
              </a:ext>
            </a:extLst>
          </p:cNvPr>
          <p:cNvGraphicFramePr>
            <a:graphicFrameLocks noGrp="1"/>
          </p:cNvGraphicFramePr>
          <p:nvPr>
            <p:ph sz="quarter" idx="1"/>
            <p:extLst>
              <p:ext uri="{D42A27DB-BD31-4B8C-83A1-F6EECF244321}">
                <p14:modId xmlns:p14="http://schemas.microsoft.com/office/powerpoint/2010/main" val="2744592322"/>
              </p:ext>
            </p:extLst>
          </p:nvPr>
        </p:nvGraphicFramePr>
        <p:xfrm>
          <a:off x="323850" y="1844824"/>
          <a:ext cx="7772400" cy="4071986"/>
        </p:xfrm>
        <a:graphic>
          <a:graphicData uri="http://schemas.openxmlformats.org/drawingml/2006/table">
            <a:tbl>
              <a:tblPr/>
              <a:tblGrid>
                <a:gridCol w="1554480">
                  <a:extLst>
                    <a:ext uri="{9D8B030D-6E8A-4147-A177-3AD203B41FA5}">
                      <a16:colId xmlns:a16="http://schemas.microsoft.com/office/drawing/2014/main" val="616040314"/>
                    </a:ext>
                  </a:extLst>
                </a:gridCol>
                <a:gridCol w="1554480">
                  <a:extLst>
                    <a:ext uri="{9D8B030D-6E8A-4147-A177-3AD203B41FA5}">
                      <a16:colId xmlns:a16="http://schemas.microsoft.com/office/drawing/2014/main" val="190673054"/>
                    </a:ext>
                  </a:extLst>
                </a:gridCol>
                <a:gridCol w="1554480">
                  <a:extLst>
                    <a:ext uri="{9D8B030D-6E8A-4147-A177-3AD203B41FA5}">
                      <a16:colId xmlns:a16="http://schemas.microsoft.com/office/drawing/2014/main" val="1453472482"/>
                    </a:ext>
                  </a:extLst>
                </a:gridCol>
                <a:gridCol w="1554480">
                  <a:extLst>
                    <a:ext uri="{9D8B030D-6E8A-4147-A177-3AD203B41FA5}">
                      <a16:colId xmlns:a16="http://schemas.microsoft.com/office/drawing/2014/main" val="1149067357"/>
                    </a:ext>
                  </a:extLst>
                </a:gridCol>
                <a:gridCol w="1554480">
                  <a:extLst>
                    <a:ext uri="{9D8B030D-6E8A-4147-A177-3AD203B41FA5}">
                      <a16:colId xmlns:a16="http://schemas.microsoft.com/office/drawing/2014/main" val="2577154668"/>
                    </a:ext>
                  </a:extLst>
                </a:gridCol>
              </a:tblGrid>
              <a:tr h="511024">
                <a:tc>
                  <a:txBody>
                    <a:bodyPr/>
                    <a:lstStyle/>
                    <a:p>
                      <a:r>
                        <a:rPr lang="tr-TR" sz="2000" b="1" dirty="0">
                          <a:solidFill>
                            <a:srgbClr val="FF0000"/>
                          </a:solidFill>
                        </a:rPr>
                        <a:t>Tehlike</a:t>
                      </a:r>
                    </a:p>
                  </a:txBody>
                  <a:tcPr anchor="ctr">
                    <a:lnL>
                      <a:noFill/>
                    </a:lnL>
                    <a:lnR>
                      <a:noFill/>
                    </a:lnR>
                    <a:lnT>
                      <a:noFill/>
                    </a:lnT>
                    <a:lnB>
                      <a:noFill/>
                    </a:lnB>
                    <a:noFill/>
                  </a:tcPr>
                </a:tc>
                <a:tc>
                  <a:txBody>
                    <a:bodyPr/>
                    <a:lstStyle/>
                    <a:p>
                      <a:pPr algn="ctr"/>
                      <a:r>
                        <a:rPr lang="tr-TR" sz="2000" b="1" dirty="0">
                          <a:solidFill>
                            <a:srgbClr val="FF0000"/>
                          </a:solidFill>
                        </a:rPr>
                        <a:t>Olasılık</a:t>
                      </a:r>
                    </a:p>
                  </a:txBody>
                  <a:tcPr anchor="ctr">
                    <a:lnL>
                      <a:noFill/>
                    </a:lnL>
                    <a:lnR>
                      <a:noFill/>
                    </a:lnR>
                    <a:lnT>
                      <a:noFill/>
                    </a:lnT>
                    <a:lnB>
                      <a:noFill/>
                    </a:lnB>
                    <a:noFill/>
                  </a:tcPr>
                </a:tc>
                <a:tc>
                  <a:txBody>
                    <a:bodyPr/>
                    <a:lstStyle/>
                    <a:p>
                      <a:pPr algn="ctr"/>
                      <a:r>
                        <a:rPr lang="tr-TR" sz="2000" b="1" dirty="0">
                          <a:solidFill>
                            <a:srgbClr val="FF0000"/>
                          </a:solidFill>
                        </a:rPr>
                        <a:t>Etki</a:t>
                      </a:r>
                    </a:p>
                  </a:txBody>
                  <a:tcPr anchor="ctr">
                    <a:lnL>
                      <a:noFill/>
                    </a:lnL>
                    <a:lnR>
                      <a:noFill/>
                    </a:lnR>
                    <a:lnT>
                      <a:noFill/>
                    </a:lnT>
                    <a:lnB>
                      <a:noFill/>
                    </a:lnB>
                    <a:noFill/>
                  </a:tcPr>
                </a:tc>
                <a:tc>
                  <a:txBody>
                    <a:bodyPr/>
                    <a:lstStyle/>
                    <a:p>
                      <a:pPr algn="ctr"/>
                      <a:r>
                        <a:rPr lang="tr-TR" sz="2000" b="1" dirty="0">
                          <a:solidFill>
                            <a:srgbClr val="FF0000"/>
                          </a:solidFill>
                        </a:rPr>
                        <a:t>Risk Düzeyi</a:t>
                      </a:r>
                    </a:p>
                  </a:txBody>
                  <a:tcPr anchor="ctr">
                    <a:lnL>
                      <a:noFill/>
                    </a:lnL>
                    <a:lnR>
                      <a:noFill/>
                    </a:lnR>
                    <a:lnT>
                      <a:noFill/>
                    </a:lnT>
                    <a:lnB>
                      <a:noFill/>
                    </a:lnB>
                    <a:noFill/>
                  </a:tcPr>
                </a:tc>
                <a:tc>
                  <a:txBody>
                    <a:bodyPr/>
                    <a:lstStyle/>
                    <a:p>
                      <a:pPr algn="ctr"/>
                      <a:r>
                        <a:rPr lang="tr-TR" sz="2000" b="1" dirty="0">
                          <a:solidFill>
                            <a:srgbClr val="FF0000"/>
                          </a:solidFill>
                        </a:rPr>
                        <a:t>Önlem</a:t>
                      </a:r>
                    </a:p>
                  </a:txBody>
                  <a:tcPr anchor="ctr">
                    <a:lnL>
                      <a:noFill/>
                    </a:lnL>
                    <a:lnR>
                      <a:noFill/>
                    </a:lnR>
                    <a:lnT>
                      <a:noFill/>
                    </a:lnT>
                    <a:lnB>
                      <a:noFill/>
                    </a:lnB>
                    <a:noFill/>
                  </a:tcPr>
                </a:tc>
                <a:extLst>
                  <a:ext uri="{0D108BD9-81ED-4DB2-BD59-A6C34878D82A}">
                    <a16:rowId xmlns:a16="http://schemas.microsoft.com/office/drawing/2014/main" val="1418724751"/>
                  </a:ext>
                </a:extLst>
              </a:tr>
              <a:tr h="1277561">
                <a:tc>
                  <a:txBody>
                    <a:bodyPr/>
                    <a:lstStyle/>
                    <a:p>
                      <a:r>
                        <a:rPr lang="tr-TR" sz="2000" dirty="0"/>
                        <a:t>Islak spor salonu zemini</a:t>
                      </a:r>
                    </a:p>
                  </a:txBody>
                  <a:tcPr anchor="ctr">
                    <a:lnL>
                      <a:noFill/>
                    </a:lnL>
                    <a:lnR>
                      <a:noFill/>
                    </a:lnR>
                    <a:lnT>
                      <a:noFill/>
                    </a:lnT>
                    <a:lnB>
                      <a:noFill/>
                    </a:lnB>
                    <a:noFill/>
                  </a:tcPr>
                </a:tc>
                <a:tc>
                  <a:txBody>
                    <a:bodyPr/>
                    <a:lstStyle/>
                    <a:p>
                      <a:pPr algn="ctr"/>
                      <a:r>
                        <a:rPr lang="tr-TR" sz="2000" dirty="0"/>
                        <a:t>Yüksek</a:t>
                      </a:r>
                    </a:p>
                  </a:txBody>
                  <a:tcPr anchor="ctr">
                    <a:lnL>
                      <a:noFill/>
                    </a:lnL>
                    <a:lnR>
                      <a:noFill/>
                    </a:lnR>
                    <a:lnT>
                      <a:noFill/>
                    </a:lnT>
                    <a:lnB>
                      <a:noFill/>
                    </a:lnB>
                    <a:noFill/>
                  </a:tcPr>
                </a:tc>
                <a:tc>
                  <a:txBody>
                    <a:bodyPr/>
                    <a:lstStyle/>
                    <a:p>
                      <a:pPr algn="ctr"/>
                      <a:r>
                        <a:rPr lang="tr-TR" sz="2000"/>
                        <a:t>Kırık, düşme</a:t>
                      </a:r>
                    </a:p>
                  </a:txBody>
                  <a:tcPr anchor="ctr">
                    <a:lnL>
                      <a:noFill/>
                    </a:lnL>
                    <a:lnR>
                      <a:noFill/>
                    </a:lnR>
                    <a:lnT>
                      <a:noFill/>
                    </a:lnT>
                    <a:lnB>
                      <a:noFill/>
                    </a:lnB>
                    <a:noFill/>
                  </a:tcPr>
                </a:tc>
                <a:tc>
                  <a:txBody>
                    <a:bodyPr/>
                    <a:lstStyle/>
                    <a:p>
                      <a:pPr algn="ctr"/>
                      <a:r>
                        <a:rPr lang="tr-TR" sz="2000"/>
                        <a:t>Yüksek</a:t>
                      </a:r>
                    </a:p>
                  </a:txBody>
                  <a:tcPr anchor="ctr">
                    <a:lnL>
                      <a:noFill/>
                    </a:lnL>
                    <a:lnR>
                      <a:noFill/>
                    </a:lnR>
                    <a:lnT>
                      <a:noFill/>
                    </a:lnT>
                    <a:lnB>
                      <a:noFill/>
                    </a:lnB>
                    <a:noFill/>
                  </a:tcPr>
                </a:tc>
                <a:tc>
                  <a:txBody>
                    <a:bodyPr/>
                    <a:lstStyle/>
                    <a:p>
                      <a:pPr algn="ctr"/>
                      <a:r>
                        <a:rPr lang="tr-TR" sz="2000"/>
                        <a:t>Uyarı levhası, kurutma fanı, temizlik takibi</a:t>
                      </a:r>
                    </a:p>
                  </a:txBody>
                  <a:tcPr anchor="ctr">
                    <a:lnL>
                      <a:noFill/>
                    </a:lnL>
                    <a:lnR>
                      <a:noFill/>
                    </a:lnR>
                    <a:lnT>
                      <a:noFill/>
                    </a:lnT>
                    <a:lnB>
                      <a:noFill/>
                    </a:lnB>
                    <a:noFill/>
                  </a:tcPr>
                </a:tc>
                <a:extLst>
                  <a:ext uri="{0D108BD9-81ED-4DB2-BD59-A6C34878D82A}">
                    <a16:rowId xmlns:a16="http://schemas.microsoft.com/office/drawing/2014/main" val="2731233813"/>
                  </a:ext>
                </a:extLst>
              </a:tr>
              <a:tr h="1277561">
                <a:tc>
                  <a:txBody>
                    <a:bodyPr/>
                    <a:lstStyle/>
                    <a:p>
                      <a:r>
                        <a:rPr lang="tr-TR" sz="2000" dirty="0"/>
                        <a:t>Spor ekipmanının gevşek vidası</a:t>
                      </a:r>
                    </a:p>
                  </a:txBody>
                  <a:tcPr anchor="ctr">
                    <a:lnL>
                      <a:noFill/>
                    </a:lnL>
                    <a:lnR>
                      <a:noFill/>
                    </a:lnR>
                    <a:lnT>
                      <a:noFill/>
                    </a:lnT>
                    <a:lnB>
                      <a:noFill/>
                    </a:lnB>
                    <a:noFill/>
                  </a:tcPr>
                </a:tc>
                <a:tc>
                  <a:txBody>
                    <a:bodyPr/>
                    <a:lstStyle/>
                    <a:p>
                      <a:pPr algn="ctr"/>
                      <a:r>
                        <a:rPr lang="tr-TR" sz="2000" dirty="0"/>
                        <a:t>Orta</a:t>
                      </a:r>
                    </a:p>
                  </a:txBody>
                  <a:tcPr anchor="ctr">
                    <a:lnL>
                      <a:noFill/>
                    </a:lnL>
                    <a:lnR>
                      <a:noFill/>
                    </a:lnR>
                    <a:lnT>
                      <a:noFill/>
                    </a:lnT>
                    <a:lnB>
                      <a:noFill/>
                    </a:lnB>
                    <a:noFill/>
                  </a:tcPr>
                </a:tc>
                <a:tc>
                  <a:txBody>
                    <a:bodyPr/>
                    <a:lstStyle/>
                    <a:p>
                      <a:pPr algn="ctr"/>
                      <a:r>
                        <a:rPr lang="tr-TR" sz="2000" dirty="0"/>
                        <a:t>Ezilme, yaralanma</a:t>
                      </a:r>
                    </a:p>
                  </a:txBody>
                  <a:tcPr anchor="ctr">
                    <a:lnL>
                      <a:noFill/>
                    </a:lnL>
                    <a:lnR>
                      <a:noFill/>
                    </a:lnR>
                    <a:lnT>
                      <a:noFill/>
                    </a:lnT>
                    <a:lnB>
                      <a:noFill/>
                    </a:lnB>
                    <a:noFill/>
                  </a:tcPr>
                </a:tc>
                <a:tc>
                  <a:txBody>
                    <a:bodyPr/>
                    <a:lstStyle/>
                    <a:p>
                      <a:pPr algn="ctr"/>
                      <a:r>
                        <a:rPr lang="tr-TR" sz="2000" dirty="0"/>
                        <a:t>Orta</a:t>
                      </a:r>
                    </a:p>
                  </a:txBody>
                  <a:tcPr anchor="ctr">
                    <a:lnL>
                      <a:noFill/>
                    </a:lnL>
                    <a:lnR>
                      <a:noFill/>
                    </a:lnR>
                    <a:lnT>
                      <a:noFill/>
                    </a:lnT>
                    <a:lnB>
                      <a:noFill/>
                    </a:lnB>
                    <a:noFill/>
                  </a:tcPr>
                </a:tc>
                <a:tc>
                  <a:txBody>
                    <a:bodyPr/>
                    <a:lstStyle/>
                    <a:p>
                      <a:pPr algn="ctr"/>
                      <a:r>
                        <a:rPr lang="tr-TR" sz="2000"/>
                        <a:t>Periyodik kontrol ve tamir</a:t>
                      </a:r>
                    </a:p>
                  </a:txBody>
                  <a:tcPr anchor="ctr">
                    <a:lnL>
                      <a:noFill/>
                    </a:lnL>
                    <a:lnR>
                      <a:noFill/>
                    </a:lnR>
                    <a:lnT>
                      <a:noFill/>
                    </a:lnT>
                    <a:lnB>
                      <a:noFill/>
                    </a:lnB>
                    <a:noFill/>
                  </a:tcPr>
                </a:tc>
                <a:extLst>
                  <a:ext uri="{0D108BD9-81ED-4DB2-BD59-A6C34878D82A}">
                    <a16:rowId xmlns:a16="http://schemas.microsoft.com/office/drawing/2014/main" val="3295715105"/>
                  </a:ext>
                </a:extLst>
              </a:tr>
              <a:tr h="894293">
                <a:tc>
                  <a:txBody>
                    <a:bodyPr/>
                    <a:lstStyle/>
                    <a:p>
                      <a:r>
                        <a:rPr lang="tr-TR" sz="2000" dirty="0"/>
                        <a:t>Yetersiz aydınlatma</a:t>
                      </a:r>
                    </a:p>
                  </a:txBody>
                  <a:tcPr anchor="ctr">
                    <a:lnL>
                      <a:noFill/>
                    </a:lnL>
                    <a:lnR>
                      <a:noFill/>
                    </a:lnR>
                    <a:lnT>
                      <a:noFill/>
                    </a:lnT>
                    <a:lnB>
                      <a:noFill/>
                    </a:lnB>
                    <a:noFill/>
                  </a:tcPr>
                </a:tc>
                <a:tc>
                  <a:txBody>
                    <a:bodyPr/>
                    <a:lstStyle/>
                    <a:p>
                      <a:pPr algn="ctr"/>
                      <a:r>
                        <a:rPr lang="tr-TR" sz="2000"/>
                        <a:t>Düşük</a:t>
                      </a:r>
                    </a:p>
                  </a:txBody>
                  <a:tcPr anchor="ctr">
                    <a:lnL>
                      <a:noFill/>
                    </a:lnL>
                    <a:lnR>
                      <a:noFill/>
                    </a:lnR>
                    <a:lnT>
                      <a:noFill/>
                    </a:lnT>
                    <a:lnB>
                      <a:noFill/>
                    </a:lnB>
                    <a:noFill/>
                  </a:tcPr>
                </a:tc>
                <a:tc>
                  <a:txBody>
                    <a:bodyPr/>
                    <a:lstStyle/>
                    <a:p>
                      <a:pPr algn="ctr"/>
                      <a:r>
                        <a:rPr lang="tr-TR" sz="2000" dirty="0"/>
                        <a:t>Çarpma, görme zorluğu</a:t>
                      </a:r>
                    </a:p>
                  </a:txBody>
                  <a:tcPr anchor="ctr">
                    <a:lnL>
                      <a:noFill/>
                    </a:lnL>
                    <a:lnR>
                      <a:noFill/>
                    </a:lnR>
                    <a:lnT>
                      <a:noFill/>
                    </a:lnT>
                    <a:lnB>
                      <a:noFill/>
                    </a:lnB>
                    <a:noFill/>
                  </a:tcPr>
                </a:tc>
                <a:tc>
                  <a:txBody>
                    <a:bodyPr/>
                    <a:lstStyle/>
                    <a:p>
                      <a:pPr algn="ctr"/>
                      <a:r>
                        <a:rPr lang="tr-TR" sz="2000" dirty="0"/>
                        <a:t>Orta</a:t>
                      </a:r>
                    </a:p>
                  </a:txBody>
                  <a:tcPr anchor="ctr">
                    <a:lnL>
                      <a:noFill/>
                    </a:lnL>
                    <a:lnR>
                      <a:noFill/>
                    </a:lnR>
                    <a:lnT>
                      <a:noFill/>
                    </a:lnT>
                    <a:lnB>
                      <a:noFill/>
                    </a:lnB>
                    <a:noFill/>
                  </a:tcPr>
                </a:tc>
                <a:tc>
                  <a:txBody>
                    <a:bodyPr/>
                    <a:lstStyle/>
                    <a:p>
                      <a:pPr algn="ctr"/>
                      <a:r>
                        <a:rPr lang="tr-TR" sz="2000" dirty="0"/>
                        <a:t>Aydınlatmanın artırılması</a:t>
                      </a:r>
                    </a:p>
                  </a:txBody>
                  <a:tcPr anchor="ctr">
                    <a:lnL>
                      <a:noFill/>
                    </a:lnL>
                    <a:lnR>
                      <a:noFill/>
                    </a:lnR>
                    <a:lnT>
                      <a:noFill/>
                    </a:lnT>
                    <a:lnB>
                      <a:noFill/>
                    </a:lnB>
                    <a:noFill/>
                  </a:tcPr>
                </a:tc>
                <a:extLst>
                  <a:ext uri="{0D108BD9-81ED-4DB2-BD59-A6C34878D82A}">
                    <a16:rowId xmlns:a16="http://schemas.microsoft.com/office/drawing/2014/main" val="3758259419"/>
                  </a:ext>
                </a:extLst>
              </a:tr>
            </a:tbl>
          </a:graphicData>
        </a:graphic>
      </p:graphicFrame>
    </p:spTree>
    <p:extLst>
      <p:ext uri="{BB962C8B-B14F-4D97-AF65-F5344CB8AC3E}">
        <p14:creationId xmlns:p14="http://schemas.microsoft.com/office/powerpoint/2010/main" val="24520330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D6D287-19E6-3414-5016-D8F87132170C}"/>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C27169E3-8B6E-C322-9814-B17A79222231}"/>
              </a:ext>
            </a:extLst>
          </p:cNvPr>
          <p:cNvSpPr>
            <a:spLocks noGrp="1"/>
          </p:cNvSpPr>
          <p:nvPr>
            <p:ph type="title"/>
          </p:nvPr>
        </p:nvSpPr>
        <p:spPr>
          <a:xfrm>
            <a:off x="395536" y="764704"/>
            <a:ext cx="5385792" cy="531813"/>
          </a:xfrm>
        </p:spPr>
        <p:txBody>
          <a:bodyPr/>
          <a:lstStyle/>
          <a:p>
            <a:r>
              <a:rPr lang="tr-TR" sz="2800" b="1" dirty="0">
                <a:solidFill>
                  <a:srgbClr val="FF0000"/>
                </a:solidFill>
              </a:rPr>
              <a:t>ENGELLİ SPORCUYA YAKLAŞIM</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2DB116D8-ECBA-DF8E-3D73-AE69D245F04C}"/>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65AEFAC2-FB88-1474-2BDD-8BDFF74685A4}"/>
              </a:ext>
            </a:extLst>
          </p:cNvPr>
          <p:cNvSpPr/>
          <p:nvPr/>
        </p:nvSpPr>
        <p:spPr>
          <a:xfrm>
            <a:off x="8202613" y="213285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0A9578FB-272A-4771-FCFE-17E474CE30B5}"/>
              </a:ext>
            </a:extLst>
          </p:cNvPr>
          <p:cNvSpPr>
            <a:spLocks noGrp="1"/>
          </p:cNvSpPr>
          <p:nvPr>
            <p:ph sz="quarter" idx="1"/>
          </p:nvPr>
        </p:nvSpPr>
        <p:spPr>
          <a:xfrm>
            <a:off x="323528" y="1914524"/>
            <a:ext cx="7772400" cy="4105275"/>
          </a:xfrm>
        </p:spPr>
        <p:txBody>
          <a:bodyPr/>
          <a:lstStyle/>
          <a:p>
            <a:pPr marL="0" indent="0">
              <a:buNone/>
            </a:pPr>
            <a:r>
              <a:rPr lang="tr-TR" b="1" dirty="0"/>
              <a:t>Engelli sporcu</a:t>
            </a:r>
            <a:r>
              <a:rPr lang="tr-TR" dirty="0"/>
              <a:t>, fiziksel, zihinsel, duyusal veya psikososyal bir engeli olan, ancak bireysel ya da takım halinde sportif faaliyetlere katılan bireydir. Bu bireylerin spora katılımı hem rehabilitasyon hem de sosyal bütünleşme açısından büyük önem taşır.</a:t>
            </a:r>
          </a:p>
        </p:txBody>
      </p:sp>
    </p:spTree>
    <p:extLst>
      <p:ext uri="{BB962C8B-B14F-4D97-AF65-F5344CB8AC3E}">
        <p14:creationId xmlns:p14="http://schemas.microsoft.com/office/powerpoint/2010/main" val="42367735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75399B-6388-169E-8E2A-7BD3177E0EB7}"/>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4B8D2AA4-0B5D-315C-D01D-077D0B6A8D75}"/>
              </a:ext>
            </a:extLst>
          </p:cNvPr>
          <p:cNvSpPr>
            <a:spLocks noGrp="1"/>
          </p:cNvSpPr>
          <p:nvPr>
            <p:ph type="title"/>
          </p:nvPr>
        </p:nvSpPr>
        <p:spPr>
          <a:xfrm>
            <a:off x="395536" y="511281"/>
            <a:ext cx="5385792" cy="531813"/>
          </a:xfrm>
        </p:spPr>
        <p:txBody>
          <a:bodyPr/>
          <a:lstStyle/>
          <a:p>
            <a:r>
              <a:rPr lang="tr-TR" sz="3200" b="1" dirty="0">
                <a:solidFill>
                  <a:srgbClr val="FF0000"/>
                </a:solidFill>
              </a:rPr>
              <a:t>Temel Yaklaşım İlkeleri</a:t>
            </a:r>
            <a:endParaRPr lang="tr-TR" altLang="tr-TR" sz="32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D5D2D94A-FD4E-02DC-84D8-5D05700D1A42}"/>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ABF44665-C499-A57E-7B15-FD319C1BBFBD}"/>
              </a:ext>
            </a:extLst>
          </p:cNvPr>
          <p:cNvSpPr/>
          <p:nvPr/>
        </p:nvSpPr>
        <p:spPr>
          <a:xfrm>
            <a:off x="8408293" y="2996952"/>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graphicFrame>
        <p:nvGraphicFramePr>
          <p:cNvPr id="2" name="İçerik Yer Tutucusu 1">
            <a:extLst>
              <a:ext uri="{FF2B5EF4-FFF2-40B4-BE49-F238E27FC236}">
                <a16:creationId xmlns:a16="http://schemas.microsoft.com/office/drawing/2014/main" id="{612FC2C1-2A50-941F-5758-6131BD35D3DF}"/>
              </a:ext>
            </a:extLst>
          </p:cNvPr>
          <p:cNvGraphicFramePr>
            <a:graphicFrameLocks noGrp="1"/>
          </p:cNvGraphicFramePr>
          <p:nvPr>
            <p:ph sz="quarter" idx="1"/>
            <p:extLst>
              <p:ext uri="{D42A27DB-BD31-4B8C-83A1-F6EECF244321}">
                <p14:modId xmlns:p14="http://schemas.microsoft.com/office/powerpoint/2010/main" val="212628267"/>
              </p:ext>
            </p:extLst>
          </p:nvPr>
        </p:nvGraphicFramePr>
        <p:xfrm>
          <a:off x="251520" y="1412776"/>
          <a:ext cx="7848872" cy="4824536"/>
        </p:xfrm>
        <a:graphic>
          <a:graphicData uri="http://schemas.openxmlformats.org/drawingml/2006/table">
            <a:tbl>
              <a:tblPr/>
              <a:tblGrid>
                <a:gridCol w="3924436">
                  <a:extLst>
                    <a:ext uri="{9D8B030D-6E8A-4147-A177-3AD203B41FA5}">
                      <a16:colId xmlns:a16="http://schemas.microsoft.com/office/drawing/2014/main" val="1805323999"/>
                    </a:ext>
                  </a:extLst>
                </a:gridCol>
                <a:gridCol w="3924436">
                  <a:extLst>
                    <a:ext uri="{9D8B030D-6E8A-4147-A177-3AD203B41FA5}">
                      <a16:colId xmlns:a16="http://schemas.microsoft.com/office/drawing/2014/main" val="1548791514"/>
                    </a:ext>
                  </a:extLst>
                </a:gridCol>
              </a:tblGrid>
              <a:tr h="371739">
                <a:tc>
                  <a:txBody>
                    <a:bodyPr/>
                    <a:lstStyle/>
                    <a:p>
                      <a:r>
                        <a:rPr lang="tr-TR" sz="1800" b="1" dirty="0">
                          <a:solidFill>
                            <a:srgbClr val="FF0000"/>
                          </a:solidFill>
                        </a:rPr>
                        <a:t>İlke</a:t>
                      </a:r>
                    </a:p>
                  </a:txBody>
                  <a:tcPr marL="78948" marR="78948" marT="39474" marB="39474" anchor="ctr">
                    <a:lnL>
                      <a:noFill/>
                    </a:lnL>
                    <a:lnR>
                      <a:noFill/>
                    </a:lnR>
                    <a:lnT>
                      <a:noFill/>
                    </a:lnT>
                    <a:lnB>
                      <a:noFill/>
                    </a:lnB>
                    <a:noFill/>
                  </a:tcPr>
                </a:tc>
                <a:tc>
                  <a:txBody>
                    <a:bodyPr/>
                    <a:lstStyle/>
                    <a:p>
                      <a:pPr algn="just"/>
                      <a:r>
                        <a:rPr lang="tr-TR" sz="1800" b="1" dirty="0">
                          <a:solidFill>
                            <a:srgbClr val="FF0000"/>
                          </a:solidFill>
                        </a:rPr>
                        <a:t>Açıklama</a:t>
                      </a:r>
                    </a:p>
                  </a:txBody>
                  <a:tcPr marL="78948" marR="78948" marT="39474" marB="39474" anchor="ctr">
                    <a:lnL>
                      <a:noFill/>
                    </a:lnL>
                    <a:lnR>
                      <a:noFill/>
                    </a:lnR>
                    <a:lnT>
                      <a:noFill/>
                    </a:lnT>
                    <a:lnB>
                      <a:noFill/>
                    </a:lnB>
                    <a:noFill/>
                  </a:tcPr>
                </a:tc>
                <a:extLst>
                  <a:ext uri="{0D108BD9-81ED-4DB2-BD59-A6C34878D82A}">
                    <a16:rowId xmlns:a16="http://schemas.microsoft.com/office/drawing/2014/main" val="1636928187"/>
                  </a:ext>
                </a:extLst>
              </a:tr>
              <a:tr h="652556">
                <a:tc>
                  <a:txBody>
                    <a:bodyPr/>
                    <a:lstStyle/>
                    <a:p>
                      <a:r>
                        <a:rPr lang="tr-TR" sz="1800" b="1"/>
                        <a:t>Saygı ve Duyarlılık</a:t>
                      </a:r>
                      <a:endParaRPr lang="tr-TR" sz="1800"/>
                    </a:p>
                  </a:txBody>
                  <a:tcPr marL="78948" marR="78948" marT="39474" marB="39474" anchor="ctr">
                    <a:lnL>
                      <a:noFill/>
                    </a:lnL>
                    <a:lnR>
                      <a:noFill/>
                    </a:lnR>
                    <a:lnT>
                      <a:noFill/>
                    </a:lnT>
                    <a:lnB>
                      <a:noFill/>
                    </a:lnB>
                    <a:noFill/>
                  </a:tcPr>
                </a:tc>
                <a:tc>
                  <a:txBody>
                    <a:bodyPr/>
                    <a:lstStyle/>
                    <a:p>
                      <a:pPr algn="just"/>
                      <a:r>
                        <a:rPr lang="tr-TR" sz="1800"/>
                        <a:t>Sporcuya birey olarak saygı göstermek, engeline değil potansiyeline odaklanmak.</a:t>
                      </a:r>
                    </a:p>
                  </a:txBody>
                  <a:tcPr marL="78948" marR="78948" marT="39474" marB="39474" anchor="ctr">
                    <a:lnL>
                      <a:noFill/>
                    </a:lnL>
                    <a:lnR>
                      <a:noFill/>
                    </a:lnR>
                    <a:lnT>
                      <a:noFill/>
                    </a:lnT>
                    <a:lnB>
                      <a:noFill/>
                    </a:lnB>
                    <a:noFill/>
                  </a:tcPr>
                </a:tc>
                <a:extLst>
                  <a:ext uri="{0D108BD9-81ED-4DB2-BD59-A6C34878D82A}">
                    <a16:rowId xmlns:a16="http://schemas.microsoft.com/office/drawing/2014/main" val="760027263"/>
                  </a:ext>
                </a:extLst>
              </a:tr>
              <a:tr h="652556">
                <a:tc>
                  <a:txBody>
                    <a:bodyPr/>
                    <a:lstStyle/>
                    <a:p>
                      <a:r>
                        <a:rPr lang="tr-TR" sz="1800" b="1"/>
                        <a:t>Bireyselleştirme</a:t>
                      </a:r>
                      <a:endParaRPr lang="tr-TR" sz="1800"/>
                    </a:p>
                  </a:txBody>
                  <a:tcPr marL="78948" marR="78948" marT="39474" marB="39474" anchor="ctr">
                    <a:lnL>
                      <a:noFill/>
                    </a:lnL>
                    <a:lnR>
                      <a:noFill/>
                    </a:lnR>
                    <a:lnT>
                      <a:noFill/>
                    </a:lnT>
                    <a:lnB>
                      <a:noFill/>
                    </a:lnB>
                    <a:noFill/>
                  </a:tcPr>
                </a:tc>
                <a:tc>
                  <a:txBody>
                    <a:bodyPr/>
                    <a:lstStyle/>
                    <a:p>
                      <a:pPr algn="just"/>
                      <a:r>
                        <a:rPr lang="tr-TR" sz="1800"/>
                        <a:t>Eğitim ve antrenman programlarının bireyin engel türü ve düzeyine göre uyarlanması.</a:t>
                      </a:r>
                    </a:p>
                  </a:txBody>
                  <a:tcPr marL="78948" marR="78948" marT="39474" marB="39474" anchor="ctr">
                    <a:lnL>
                      <a:noFill/>
                    </a:lnL>
                    <a:lnR>
                      <a:noFill/>
                    </a:lnR>
                    <a:lnT>
                      <a:noFill/>
                    </a:lnT>
                    <a:lnB>
                      <a:noFill/>
                    </a:lnB>
                    <a:noFill/>
                  </a:tcPr>
                </a:tc>
                <a:extLst>
                  <a:ext uri="{0D108BD9-81ED-4DB2-BD59-A6C34878D82A}">
                    <a16:rowId xmlns:a16="http://schemas.microsoft.com/office/drawing/2014/main" val="744139970"/>
                  </a:ext>
                </a:extLst>
              </a:tr>
              <a:tr h="933374">
                <a:tc>
                  <a:txBody>
                    <a:bodyPr/>
                    <a:lstStyle/>
                    <a:p>
                      <a:r>
                        <a:rPr lang="tr-TR" sz="1800" b="1" dirty="0"/>
                        <a:t>İletişim</a:t>
                      </a:r>
                      <a:endParaRPr lang="tr-TR" sz="1800" dirty="0"/>
                    </a:p>
                  </a:txBody>
                  <a:tcPr marL="78948" marR="78948" marT="39474" marB="39474" anchor="ctr">
                    <a:lnL>
                      <a:noFill/>
                    </a:lnL>
                    <a:lnR>
                      <a:noFill/>
                    </a:lnR>
                    <a:lnT>
                      <a:noFill/>
                    </a:lnT>
                    <a:lnB>
                      <a:noFill/>
                    </a:lnB>
                    <a:noFill/>
                  </a:tcPr>
                </a:tc>
                <a:tc>
                  <a:txBody>
                    <a:bodyPr/>
                    <a:lstStyle/>
                    <a:p>
                      <a:pPr algn="just"/>
                      <a:r>
                        <a:rPr lang="tr-TR" sz="1800" dirty="0"/>
                        <a:t>Açık, sabırlı ve destekleyici bir dil kullanmak; sözlü ve sözsüz iletişim yollarını dikkatle seçmek.</a:t>
                      </a:r>
                    </a:p>
                  </a:txBody>
                  <a:tcPr marL="78948" marR="78948" marT="39474" marB="39474" anchor="ctr">
                    <a:lnL>
                      <a:noFill/>
                    </a:lnL>
                    <a:lnR>
                      <a:noFill/>
                    </a:lnR>
                    <a:lnT>
                      <a:noFill/>
                    </a:lnT>
                    <a:lnB>
                      <a:noFill/>
                    </a:lnB>
                    <a:noFill/>
                  </a:tcPr>
                </a:tc>
                <a:extLst>
                  <a:ext uri="{0D108BD9-81ED-4DB2-BD59-A6C34878D82A}">
                    <a16:rowId xmlns:a16="http://schemas.microsoft.com/office/drawing/2014/main" val="2104759547"/>
                  </a:ext>
                </a:extLst>
              </a:tr>
              <a:tr h="652556">
                <a:tc>
                  <a:txBody>
                    <a:bodyPr/>
                    <a:lstStyle/>
                    <a:p>
                      <a:r>
                        <a:rPr lang="tr-TR" sz="1800" b="1"/>
                        <a:t>Kapsayıcılık</a:t>
                      </a:r>
                      <a:endParaRPr lang="tr-TR" sz="1800"/>
                    </a:p>
                  </a:txBody>
                  <a:tcPr marL="78948" marR="78948" marT="39474" marB="39474" anchor="ctr">
                    <a:lnL>
                      <a:noFill/>
                    </a:lnL>
                    <a:lnR>
                      <a:noFill/>
                    </a:lnR>
                    <a:lnT>
                      <a:noFill/>
                    </a:lnT>
                    <a:lnB>
                      <a:noFill/>
                    </a:lnB>
                    <a:noFill/>
                  </a:tcPr>
                </a:tc>
                <a:tc>
                  <a:txBody>
                    <a:bodyPr/>
                    <a:lstStyle/>
                    <a:p>
                      <a:pPr algn="just"/>
                      <a:r>
                        <a:rPr lang="tr-TR" sz="1800"/>
                        <a:t>Engelli bireyleri spor ortamına dahil etmek, dışlamamak ve fırsat eşitliği sunmak.</a:t>
                      </a:r>
                    </a:p>
                  </a:txBody>
                  <a:tcPr marL="78948" marR="78948" marT="39474" marB="39474" anchor="ctr">
                    <a:lnL>
                      <a:noFill/>
                    </a:lnL>
                    <a:lnR>
                      <a:noFill/>
                    </a:lnR>
                    <a:lnT>
                      <a:noFill/>
                    </a:lnT>
                    <a:lnB>
                      <a:noFill/>
                    </a:lnB>
                    <a:noFill/>
                  </a:tcPr>
                </a:tc>
                <a:extLst>
                  <a:ext uri="{0D108BD9-81ED-4DB2-BD59-A6C34878D82A}">
                    <a16:rowId xmlns:a16="http://schemas.microsoft.com/office/drawing/2014/main" val="3008826383"/>
                  </a:ext>
                </a:extLst>
              </a:tr>
              <a:tr h="652556">
                <a:tc>
                  <a:txBody>
                    <a:bodyPr/>
                    <a:lstStyle/>
                    <a:p>
                      <a:r>
                        <a:rPr lang="tr-TR" sz="1800" b="1"/>
                        <a:t>Empati</a:t>
                      </a:r>
                      <a:endParaRPr lang="tr-TR" sz="1800"/>
                    </a:p>
                  </a:txBody>
                  <a:tcPr marL="78948" marR="78948" marT="39474" marB="39474" anchor="ctr">
                    <a:lnL>
                      <a:noFill/>
                    </a:lnL>
                    <a:lnR>
                      <a:noFill/>
                    </a:lnR>
                    <a:lnT>
                      <a:noFill/>
                    </a:lnT>
                    <a:lnB>
                      <a:noFill/>
                    </a:lnB>
                    <a:noFill/>
                  </a:tcPr>
                </a:tc>
                <a:tc>
                  <a:txBody>
                    <a:bodyPr/>
                    <a:lstStyle/>
                    <a:p>
                      <a:pPr algn="just"/>
                      <a:r>
                        <a:rPr lang="tr-TR" sz="1800"/>
                        <a:t>Bireyin yaşam koşullarını anlamaya çalışmak ve önyargısız yaklaşmak.</a:t>
                      </a:r>
                    </a:p>
                  </a:txBody>
                  <a:tcPr marL="78948" marR="78948" marT="39474" marB="39474" anchor="ctr">
                    <a:lnL>
                      <a:noFill/>
                    </a:lnL>
                    <a:lnR>
                      <a:noFill/>
                    </a:lnR>
                    <a:lnT>
                      <a:noFill/>
                    </a:lnT>
                    <a:lnB>
                      <a:noFill/>
                    </a:lnB>
                    <a:noFill/>
                  </a:tcPr>
                </a:tc>
                <a:extLst>
                  <a:ext uri="{0D108BD9-81ED-4DB2-BD59-A6C34878D82A}">
                    <a16:rowId xmlns:a16="http://schemas.microsoft.com/office/drawing/2014/main" val="2611386553"/>
                  </a:ext>
                </a:extLst>
              </a:tr>
              <a:tr h="909199">
                <a:tc>
                  <a:txBody>
                    <a:bodyPr/>
                    <a:lstStyle/>
                    <a:p>
                      <a:r>
                        <a:rPr lang="tr-TR" sz="1800" b="1" dirty="0"/>
                        <a:t>Güvenlik ve Erişilebilirlik</a:t>
                      </a:r>
                      <a:endParaRPr lang="tr-TR" sz="1800" dirty="0"/>
                    </a:p>
                  </a:txBody>
                  <a:tcPr marL="78948" marR="78948" marT="39474" marB="39474" anchor="ctr">
                    <a:lnL>
                      <a:noFill/>
                    </a:lnL>
                    <a:lnR>
                      <a:noFill/>
                    </a:lnR>
                    <a:lnT>
                      <a:noFill/>
                    </a:lnT>
                    <a:lnB>
                      <a:noFill/>
                    </a:lnB>
                    <a:noFill/>
                  </a:tcPr>
                </a:tc>
                <a:tc>
                  <a:txBody>
                    <a:bodyPr/>
                    <a:lstStyle/>
                    <a:p>
                      <a:pPr algn="just"/>
                      <a:r>
                        <a:rPr lang="tr-TR" sz="1800" dirty="0"/>
                        <a:t>Spor alanlarının, ekipmanların ve programların erişilebilir ve güvenli hale getirilmesi.</a:t>
                      </a:r>
                    </a:p>
                  </a:txBody>
                  <a:tcPr marL="78948" marR="78948" marT="39474" marB="39474" anchor="ctr">
                    <a:lnL>
                      <a:noFill/>
                    </a:lnL>
                    <a:lnR>
                      <a:noFill/>
                    </a:lnR>
                    <a:lnT>
                      <a:noFill/>
                    </a:lnT>
                    <a:lnB>
                      <a:noFill/>
                    </a:lnB>
                    <a:noFill/>
                  </a:tcPr>
                </a:tc>
                <a:extLst>
                  <a:ext uri="{0D108BD9-81ED-4DB2-BD59-A6C34878D82A}">
                    <a16:rowId xmlns:a16="http://schemas.microsoft.com/office/drawing/2014/main" val="3689480899"/>
                  </a:ext>
                </a:extLst>
              </a:tr>
            </a:tbl>
          </a:graphicData>
        </a:graphic>
      </p:graphicFrame>
    </p:spTree>
    <p:extLst>
      <p:ext uri="{BB962C8B-B14F-4D97-AF65-F5344CB8AC3E}">
        <p14:creationId xmlns:p14="http://schemas.microsoft.com/office/powerpoint/2010/main" val="22822709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1C8B15-E3BB-9C0E-8A9A-61195C24A7AB}"/>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377930F9-A6F9-4F37-FB49-D5F508DAE77D}"/>
              </a:ext>
            </a:extLst>
          </p:cNvPr>
          <p:cNvSpPr>
            <a:spLocks noGrp="1"/>
          </p:cNvSpPr>
          <p:nvPr>
            <p:ph type="title"/>
          </p:nvPr>
        </p:nvSpPr>
        <p:spPr>
          <a:xfrm>
            <a:off x="395536" y="764704"/>
            <a:ext cx="5385792" cy="531813"/>
          </a:xfrm>
        </p:spPr>
        <p:txBody>
          <a:bodyPr/>
          <a:lstStyle/>
          <a:p>
            <a:r>
              <a:rPr lang="tr-TR" sz="3200" b="1" dirty="0">
                <a:solidFill>
                  <a:srgbClr val="FF0000"/>
                </a:solidFill>
              </a:rPr>
              <a:t>Yaklaşımın Psikolojik Boyutu</a:t>
            </a:r>
            <a:endParaRPr lang="tr-TR" altLang="tr-TR" sz="32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90B64075-88EC-E5B9-9281-7DA34263AECF}"/>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5DCEE8E1-B77B-F8FA-0C77-EA6793AEC6FD}"/>
              </a:ext>
            </a:extLst>
          </p:cNvPr>
          <p:cNvSpPr/>
          <p:nvPr/>
        </p:nvSpPr>
        <p:spPr>
          <a:xfrm>
            <a:off x="8418378" y="3140968"/>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FC8D9221-AF0F-3F2C-E53B-5528C29778EE}"/>
              </a:ext>
            </a:extLst>
          </p:cNvPr>
          <p:cNvSpPr>
            <a:spLocks noGrp="1"/>
          </p:cNvSpPr>
          <p:nvPr>
            <p:ph sz="quarter" idx="1"/>
          </p:nvPr>
        </p:nvSpPr>
        <p:spPr>
          <a:xfrm>
            <a:off x="323528" y="1914524"/>
            <a:ext cx="7992888" cy="4105275"/>
          </a:xfrm>
        </p:spPr>
        <p:txBody>
          <a:bodyPr/>
          <a:lstStyle/>
          <a:p>
            <a:pPr marL="0" indent="0">
              <a:buNone/>
            </a:pPr>
            <a:r>
              <a:rPr lang="tr-TR" sz="2800" dirty="0">
                <a:solidFill>
                  <a:srgbClr val="FF0000"/>
                </a:solidFill>
              </a:rPr>
              <a:t>Motivasyonun desteklenmesi: </a:t>
            </a:r>
            <a:r>
              <a:rPr lang="tr-TR" sz="2800" dirty="0"/>
              <a:t>Engelli bireyler için küçük başarılar büyük motivasyon kaynaklarıdır.</a:t>
            </a:r>
          </a:p>
          <a:p>
            <a:pPr marL="0" indent="0">
              <a:buNone/>
            </a:pPr>
            <a:r>
              <a:rPr lang="tr-TR" sz="2800" dirty="0">
                <a:solidFill>
                  <a:srgbClr val="FF0000"/>
                </a:solidFill>
              </a:rPr>
              <a:t>Öz yeterlik geliştirme: </a:t>
            </a:r>
            <a:r>
              <a:rPr lang="tr-TR" sz="2800" dirty="0"/>
              <a:t>“Yapabiliyorum” duygusunun kazandırılması önemlidir.</a:t>
            </a:r>
          </a:p>
          <a:p>
            <a:pPr marL="0" indent="0">
              <a:buNone/>
            </a:pPr>
            <a:r>
              <a:rPr lang="tr-TR" sz="2800" dirty="0">
                <a:solidFill>
                  <a:srgbClr val="FF0000"/>
                </a:solidFill>
              </a:rPr>
              <a:t>Benlik saygısı: </a:t>
            </a:r>
            <a:r>
              <a:rPr lang="tr-TR" sz="2800" dirty="0"/>
              <a:t>Spor yoluyla bireyin kendine olan güveni artırılır.</a:t>
            </a:r>
          </a:p>
          <a:p>
            <a:pPr marL="0" indent="0">
              <a:buNone/>
            </a:pPr>
            <a:r>
              <a:rPr lang="tr-TR" sz="2800" dirty="0">
                <a:solidFill>
                  <a:srgbClr val="FF0000"/>
                </a:solidFill>
              </a:rPr>
              <a:t>Toplumsal katılım: </a:t>
            </a:r>
            <a:r>
              <a:rPr lang="tr-TR" sz="2800" dirty="0"/>
              <a:t>Spor, sosyal izolasyonu azaltır ve aidiyet duygusu oluşturur.</a:t>
            </a:r>
          </a:p>
        </p:txBody>
      </p:sp>
    </p:spTree>
    <p:extLst>
      <p:ext uri="{BB962C8B-B14F-4D97-AF65-F5344CB8AC3E}">
        <p14:creationId xmlns:p14="http://schemas.microsoft.com/office/powerpoint/2010/main" val="9250813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8564F-6694-8B9E-51C9-DCFCEB072D8C}"/>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94701F19-D615-9EBE-BEE0-60E5349B7DF7}"/>
              </a:ext>
            </a:extLst>
          </p:cNvPr>
          <p:cNvSpPr>
            <a:spLocks noGrp="1"/>
          </p:cNvSpPr>
          <p:nvPr>
            <p:ph type="title"/>
          </p:nvPr>
        </p:nvSpPr>
        <p:spPr>
          <a:xfrm>
            <a:off x="395536" y="764704"/>
            <a:ext cx="6192688" cy="531813"/>
          </a:xfrm>
        </p:spPr>
        <p:txBody>
          <a:bodyPr/>
          <a:lstStyle/>
          <a:p>
            <a:r>
              <a:rPr lang="tr-TR" sz="2400" b="1" dirty="0">
                <a:solidFill>
                  <a:srgbClr val="FF0000"/>
                </a:solidFill>
              </a:rPr>
              <a:t>Antrenör ve Eğitimciler İçin Uygulamalı Öneriler</a:t>
            </a:r>
            <a:endParaRPr lang="tr-TR" altLang="tr-TR" sz="24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77CDD33C-B78F-4689-4FAF-6415BE08A143}"/>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8DD832A4-435A-31BF-05DA-60891203488E}"/>
              </a:ext>
            </a:extLst>
          </p:cNvPr>
          <p:cNvSpPr/>
          <p:nvPr/>
        </p:nvSpPr>
        <p:spPr>
          <a:xfrm>
            <a:off x="8532440" y="2996952"/>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graphicFrame>
        <p:nvGraphicFramePr>
          <p:cNvPr id="2" name="İçerik Yer Tutucusu 1">
            <a:extLst>
              <a:ext uri="{FF2B5EF4-FFF2-40B4-BE49-F238E27FC236}">
                <a16:creationId xmlns:a16="http://schemas.microsoft.com/office/drawing/2014/main" id="{4FF7B33D-E2FE-F044-CD0E-55F2F2499DFB}"/>
              </a:ext>
            </a:extLst>
          </p:cNvPr>
          <p:cNvGraphicFramePr>
            <a:graphicFrameLocks noGrp="1"/>
          </p:cNvGraphicFramePr>
          <p:nvPr>
            <p:ph sz="quarter" idx="1"/>
            <p:extLst>
              <p:ext uri="{D42A27DB-BD31-4B8C-83A1-F6EECF244321}">
                <p14:modId xmlns:p14="http://schemas.microsoft.com/office/powerpoint/2010/main" val="4183795648"/>
              </p:ext>
            </p:extLst>
          </p:nvPr>
        </p:nvGraphicFramePr>
        <p:xfrm>
          <a:off x="251520" y="1484784"/>
          <a:ext cx="8136904" cy="4891922"/>
        </p:xfrm>
        <a:graphic>
          <a:graphicData uri="http://schemas.openxmlformats.org/drawingml/2006/table">
            <a:tbl>
              <a:tblPr/>
              <a:tblGrid>
                <a:gridCol w="4068452">
                  <a:extLst>
                    <a:ext uri="{9D8B030D-6E8A-4147-A177-3AD203B41FA5}">
                      <a16:colId xmlns:a16="http://schemas.microsoft.com/office/drawing/2014/main" val="317293609"/>
                    </a:ext>
                  </a:extLst>
                </a:gridCol>
                <a:gridCol w="4068452">
                  <a:extLst>
                    <a:ext uri="{9D8B030D-6E8A-4147-A177-3AD203B41FA5}">
                      <a16:colId xmlns:a16="http://schemas.microsoft.com/office/drawing/2014/main" val="2500894681"/>
                    </a:ext>
                  </a:extLst>
                </a:gridCol>
              </a:tblGrid>
              <a:tr h="386195">
                <a:tc>
                  <a:txBody>
                    <a:bodyPr/>
                    <a:lstStyle/>
                    <a:p>
                      <a:r>
                        <a:rPr lang="tr-TR" sz="2000" b="1" dirty="0">
                          <a:solidFill>
                            <a:srgbClr val="FF0000"/>
                          </a:solidFill>
                        </a:rPr>
                        <a:t>Uygulama</a:t>
                      </a:r>
                    </a:p>
                  </a:txBody>
                  <a:tcPr marL="89245" marR="89245" marT="44623" marB="44623" anchor="ctr">
                    <a:lnL>
                      <a:noFill/>
                    </a:lnL>
                    <a:lnR>
                      <a:noFill/>
                    </a:lnR>
                    <a:lnT>
                      <a:noFill/>
                    </a:lnT>
                    <a:lnB>
                      <a:noFill/>
                    </a:lnB>
                    <a:noFill/>
                  </a:tcPr>
                </a:tc>
                <a:tc>
                  <a:txBody>
                    <a:bodyPr/>
                    <a:lstStyle/>
                    <a:p>
                      <a:r>
                        <a:rPr lang="tr-TR" sz="2000" b="1" dirty="0">
                          <a:solidFill>
                            <a:srgbClr val="FF0000"/>
                          </a:solidFill>
                        </a:rPr>
                        <a:t>Açıklama</a:t>
                      </a:r>
                    </a:p>
                  </a:txBody>
                  <a:tcPr marL="89245" marR="89245" marT="44623" marB="44623" anchor="ctr">
                    <a:lnL>
                      <a:noFill/>
                    </a:lnL>
                    <a:lnR>
                      <a:noFill/>
                    </a:lnR>
                    <a:lnT>
                      <a:noFill/>
                    </a:lnT>
                    <a:lnB>
                      <a:noFill/>
                    </a:lnB>
                    <a:noFill/>
                  </a:tcPr>
                </a:tc>
                <a:extLst>
                  <a:ext uri="{0D108BD9-81ED-4DB2-BD59-A6C34878D82A}">
                    <a16:rowId xmlns:a16="http://schemas.microsoft.com/office/drawing/2014/main" val="2134967142"/>
                  </a:ext>
                </a:extLst>
              </a:tr>
              <a:tr h="677589">
                <a:tc>
                  <a:txBody>
                    <a:bodyPr/>
                    <a:lstStyle/>
                    <a:p>
                      <a:r>
                        <a:rPr lang="tr-TR" sz="2000" b="1"/>
                        <a:t>Ön değerlendirme yapın</a:t>
                      </a:r>
                      <a:endParaRPr lang="tr-TR" sz="2000"/>
                    </a:p>
                  </a:txBody>
                  <a:tcPr marL="89245" marR="89245" marT="44623" marB="44623" anchor="ctr">
                    <a:lnL>
                      <a:noFill/>
                    </a:lnL>
                    <a:lnR>
                      <a:noFill/>
                    </a:lnR>
                    <a:lnT>
                      <a:noFill/>
                    </a:lnT>
                    <a:lnB>
                      <a:noFill/>
                    </a:lnB>
                    <a:noFill/>
                  </a:tcPr>
                </a:tc>
                <a:tc>
                  <a:txBody>
                    <a:bodyPr/>
                    <a:lstStyle/>
                    <a:p>
                      <a:pPr algn="just"/>
                      <a:r>
                        <a:rPr lang="tr-TR" sz="2000"/>
                        <a:t>Sporcunun engel türü, fiziksel kapasitesi ve ilgi alanları belirlenmeli.</a:t>
                      </a:r>
                    </a:p>
                  </a:txBody>
                  <a:tcPr marL="89245" marR="89245" marT="44623" marB="44623" anchor="ctr">
                    <a:lnL>
                      <a:noFill/>
                    </a:lnL>
                    <a:lnR>
                      <a:noFill/>
                    </a:lnR>
                    <a:lnT>
                      <a:noFill/>
                    </a:lnT>
                    <a:lnB>
                      <a:noFill/>
                    </a:lnB>
                    <a:noFill/>
                  </a:tcPr>
                </a:tc>
                <a:extLst>
                  <a:ext uri="{0D108BD9-81ED-4DB2-BD59-A6C34878D82A}">
                    <a16:rowId xmlns:a16="http://schemas.microsoft.com/office/drawing/2014/main" val="2500736439"/>
                  </a:ext>
                </a:extLst>
              </a:tr>
              <a:tr h="677589">
                <a:tc>
                  <a:txBody>
                    <a:bodyPr/>
                    <a:lstStyle/>
                    <a:p>
                      <a:r>
                        <a:rPr lang="tr-TR" sz="2000" b="1"/>
                        <a:t>Uyarlanmış egzersizler kullanın</a:t>
                      </a:r>
                      <a:endParaRPr lang="tr-TR" sz="2000"/>
                    </a:p>
                  </a:txBody>
                  <a:tcPr marL="89245" marR="89245" marT="44623" marB="44623" anchor="ctr">
                    <a:lnL>
                      <a:noFill/>
                    </a:lnL>
                    <a:lnR>
                      <a:noFill/>
                    </a:lnR>
                    <a:lnT>
                      <a:noFill/>
                    </a:lnT>
                    <a:lnB>
                      <a:noFill/>
                    </a:lnB>
                    <a:noFill/>
                  </a:tcPr>
                </a:tc>
                <a:tc>
                  <a:txBody>
                    <a:bodyPr/>
                    <a:lstStyle/>
                    <a:p>
                      <a:pPr algn="just"/>
                      <a:r>
                        <a:rPr lang="tr-TR" sz="2000"/>
                        <a:t>Klasik hareketleri bireyin kapasitesine uygun şekilde modifiye edin.</a:t>
                      </a:r>
                    </a:p>
                  </a:txBody>
                  <a:tcPr marL="89245" marR="89245" marT="44623" marB="44623" anchor="ctr">
                    <a:lnL>
                      <a:noFill/>
                    </a:lnL>
                    <a:lnR>
                      <a:noFill/>
                    </a:lnR>
                    <a:lnT>
                      <a:noFill/>
                    </a:lnT>
                    <a:lnB>
                      <a:noFill/>
                    </a:lnB>
                    <a:noFill/>
                  </a:tcPr>
                </a:tc>
                <a:extLst>
                  <a:ext uri="{0D108BD9-81ED-4DB2-BD59-A6C34878D82A}">
                    <a16:rowId xmlns:a16="http://schemas.microsoft.com/office/drawing/2014/main" val="3863073840"/>
                  </a:ext>
                </a:extLst>
              </a:tr>
              <a:tr h="947998">
                <a:tc>
                  <a:txBody>
                    <a:bodyPr/>
                    <a:lstStyle/>
                    <a:p>
                      <a:r>
                        <a:rPr lang="tr-TR" sz="2000" b="1"/>
                        <a:t>Destek teknolojilerinden faydalanın</a:t>
                      </a:r>
                      <a:endParaRPr lang="tr-TR" sz="2000"/>
                    </a:p>
                  </a:txBody>
                  <a:tcPr marL="89245" marR="89245" marT="44623" marB="44623" anchor="ctr">
                    <a:lnL>
                      <a:noFill/>
                    </a:lnL>
                    <a:lnR>
                      <a:noFill/>
                    </a:lnR>
                    <a:lnT>
                      <a:noFill/>
                    </a:lnT>
                    <a:lnB>
                      <a:noFill/>
                    </a:lnB>
                    <a:noFill/>
                  </a:tcPr>
                </a:tc>
                <a:tc>
                  <a:txBody>
                    <a:bodyPr/>
                    <a:lstStyle/>
                    <a:p>
                      <a:pPr algn="just"/>
                      <a:r>
                        <a:rPr lang="tr-TR" sz="2000" dirty="0"/>
                        <a:t>Tekerlekli sandalye, protez, yardımcı aparatlar gibi uyarlanabilir ekipmanlar kullanın.</a:t>
                      </a:r>
                    </a:p>
                  </a:txBody>
                  <a:tcPr marL="89245" marR="89245" marT="44623" marB="44623" anchor="ctr">
                    <a:lnL>
                      <a:noFill/>
                    </a:lnL>
                    <a:lnR>
                      <a:noFill/>
                    </a:lnR>
                    <a:lnT>
                      <a:noFill/>
                    </a:lnT>
                    <a:lnB>
                      <a:noFill/>
                    </a:lnB>
                    <a:noFill/>
                  </a:tcPr>
                </a:tc>
                <a:extLst>
                  <a:ext uri="{0D108BD9-81ED-4DB2-BD59-A6C34878D82A}">
                    <a16:rowId xmlns:a16="http://schemas.microsoft.com/office/drawing/2014/main" val="3438271033"/>
                  </a:ext>
                </a:extLst>
              </a:tr>
              <a:tr h="677589">
                <a:tc>
                  <a:txBody>
                    <a:bodyPr/>
                    <a:lstStyle/>
                    <a:p>
                      <a:r>
                        <a:rPr lang="tr-TR" sz="2000" b="1"/>
                        <a:t>Pozitif geri bildirim verin</a:t>
                      </a:r>
                      <a:endParaRPr lang="tr-TR" sz="2000"/>
                    </a:p>
                  </a:txBody>
                  <a:tcPr marL="89245" marR="89245" marT="44623" marB="44623" anchor="ctr">
                    <a:lnL>
                      <a:noFill/>
                    </a:lnL>
                    <a:lnR>
                      <a:noFill/>
                    </a:lnR>
                    <a:lnT>
                      <a:noFill/>
                    </a:lnT>
                    <a:lnB>
                      <a:noFill/>
                    </a:lnB>
                    <a:noFill/>
                  </a:tcPr>
                </a:tc>
                <a:tc>
                  <a:txBody>
                    <a:bodyPr/>
                    <a:lstStyle/>
                    <a:p>
                      <a:pPr algn="just"/>
                      <a:r>
                        <a:rPr lang="tr-TR" sz="2000"/>
                        <a:t>Küçük ilerlemeler bile teşvik edilmeli ve kutlanmalıdır.</a:t>
                      </a:r>
                    </a:p>
                  </a:txBody>
                  <a:tcPr marL="89245" marR="89245" marT="44623" marB="44623" anchor="ctr">
                    <a:lnL>
                      <a:noFill/>
                    </a:lnL>
                    <a:lnR>
                      <a:noFill/>
                    </a:lnR>
                    <a:lnT>
                      <a:noFill/>
                    </a:lnT>
                    <a:lnB>
                      <a:noFill/>
                    </a:lnB>
                    <a:noFill/>
                  </a:tcPr>
                </a:tc>
                <a:extLst>
                  <a:ext uri="{0D108BD9-81ED-4DB2-BD59-A6C34878D82A}">
                    <a16:rowId xmlns:a16="http://schemas.microsoft.com/office/drawing/2014/main" val="691869396"/>
                  </a:ext>
                </a:extLst>
              </a:tr>
              <a:tr h="386195">
                <a:tc>
                  <a:txBody>
                    <a:bodyPr/>
                    <a:lstStyle/>
                    <a:p>
                      <a:r>
                        <a:rPr lang="tr-TR" sz="2000" b="1"/>
                        <a:t>Aile ile işbirliği kurun</a:t>
                      </a:r>
                      <a:endParaRPr lang="tr-TR" sz="2000"/>
                    </a:p>
                  </a:txBody>
                  <a:tcPr marL="89245" marR="89245" marT="44623" marB="44623" anchor="ctr">
                    <a:lnL>
                      <a:noFill/>
                    </a:lnL>
                    <a:lnR>
                      <a:noFill/>
                    </a:lnR>
                    <a:lnT>
                      <a:noFill/>
                    </a:lnT>
                    <a:lnB>
                      <a:noFill/>
                    </a:lnB>
                    <a:noFill/>
                  </a:tcPr>
                </a:tc>
                <a:tc>
                  <a:txBody>
                    <a:bodyPr/>
                    <a:lstStyle/>
                    <a:p>
                      <a:pPr algn="just"/>
                      <a:r>
                        <a:rPr lang="tr-TR" sz="2000"/>
                        <a:t>Sporcunun sosyal çevresini sürece dahil edin.</a:t>
                      </a:r>
                    </a:p>
                  </a:txBody>
                  <a:tcPr marL="89245" marR="89245" marT="44623" marB="44623" anchor="ctr">
                    <a:lnL>
                      <a:noFill/>
                    </a:lnL>
                    <a:lnR>
                      <a:noFill/>
                    </a:lnR>
                    <a:lnT>
                      <a:noFill/>
                    </a:lnT>
                    <a:lnB>
                      <a:noFill/>
                    </a:lnB>
                    <a:noFill/>
                  </a:tcPr>
                </a:tc>
                <a:extLst>
                  <a:ext uri="{0D108BD9-81ED-4DB2-BD59-A6C34878D82A}">
                    <a16:rowId xmlns:a16="http://schemas.microsoft.com/office/drawing/2014/main" val="3688593685"/>
                  </a:ext>
                </a:extLst>
              </a:tr>
              <a:tr h="677589">
                <a:tc>
                  <a:txBody>
                    <a:bodyPr/>
                    <a:lstStyle/>
                    <a:p>
                      <a:r>
                        <a:rPr lang="tr-TR" sz="2000" b="1" dirty="0"/>
                        <a:t>Güvenli ortam sağlayın</a:t>
                      </a:r>
                      <a:endParaRPr lang="tr-TR" sz="2000" dirty="0"/>
                    </a:p>
                  </a:txBody>
                  <a:tcPr marL="89245" marR="89245" marT="44623" marB="44623" anchor="ctr">
                    <a:lnL>
                      <a:noFill/>
                    </a:lnL>
                    <a:lnR>
                      <a:noFill/>
                    </a:lnR>
                    <a:lnT>
                      <a:noFill/>
                    </a:lnT>
                    <a:lnB>
                      <a:noFill/>
                    </a:lnB>
                    <a:noFill/>
                  </a:tcPr>
                </a:tc>
                <a:tc>
                  <a:txBody>
                    <a:bodyPr/>
                    <a:lstStyle/>
                    <a:p>
                      <a:pPr algn="just"/>
                      <a:r>
                        <a:rPr lang="tr-TR" sz="2000" dirty="0"/>
                        <a:t>Düşme, çarpma gibi fiziksel risklere karşı önlemler alın.</a:t>
                      </a:r>
                    </a:p>
                  </a:txBody>
                  <a:tcPr marL="89245" marR="89245" marT="44623" marB="44623" anchor="ctr">
                    <a:lnL>
                      <a:noFill/>
                    </a:lnL>
                    <a:lnR>
                      <a:noFill/>
                    </a:lnR>
                    <a:lnT>
                      <a:noFill/>
                    </a:lnT>
                    <a:lnB>
                      <a:noFill/>
                    </a:lnB>
                    <a:noFill/>
                  </a:tcPr>
                </a:tc>
                <a:extLst>
                  <a:ext uri="{0D108BD9-81ED-4DB2-BD59-A6C34878D82A}">
                    <a16:rowId xmlns:a16="http://schemas.microsoft.com/office/drawing/2014/main" val="1327950709"/>
                  </a:ext>
                </a:extLst>
              </a:tr>
            </a:tbl>
          </a:graphicData>
        </a:graphic>
      </p:graphicFrame>
    </p:spTree>
    <p:extLst>
      <p:ext uri="{BB962C8B-B14F-4D97-AF65-F5344CB8AC3E}">
        <p14:creationId xmlns:p14="http://schemas.microsoft.com/office/powerpoint/2010/main" val="3254910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7FA80C-2DD6-A3A2-0CF1-4B5E679844C7}"/>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A7DDF450-137D-C804-7402-FBA4DBF85407}"/>
              </a:ext>
            </a:extLst>
          </p:cNvPr>
          <p:cNvSpPr>
            <a:spLocks noGrp="1"/>
          </p:cNvSpPr>
          <p:nvPr>
            <p:ph type="title"/>
          </p:nvPr>
        </p:nvSpPr>
        <p:spPr>
          <a:xfrm>
            <a:off x="395536" y="764704"/>
            <a:ext cx="6192688" cy="531813"/>
          </a:xfrm>
        </p:spPr>
        <p:txBody>
          <a:bodyPr/>
          <a:lstStyle/>
          <a:p>
            <a:r>
              <a:rPr lang="tr-TR" sz="3200" b="1" dirty="0">
                <a:solidFill>
                  <a:srgbClr val="FF0000"/>
                </a:solidFill>
              </a:rPr>
              <a:t>Engelli Sporculara Uygun Branşlar</a:t>
            </a:r>
            <a:endParaRPr lang="tr-TR" altLang="tr-TR" sz="32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092AA396-2CE6-4547-B3D1-FBD3DA5C64FC}"/>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57C01F0E-6BA3-E354-0B52-1FDFF439DAA8}"/>
              </a:ext>
            </a:extLst>
          </p:cNvPr>
          <p:cNvSpPr/>
          <p:nvPr/>
        </p:nvSpPr>
        <p:spPr>
          <a:xfrm>
            <a:off x="8578056" y="2820987"/>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graphicFrame>
        <p:nvGraphicFramePr>
          <p:cNvPr id="2" name="İçerik Yer Tutucusu 1">
            <a:extLst>
              <a:ext uri="{FF2B5EF4-FFF2-40B4-BE49-F238E27FC236}">
                <a16:creationId xmlns:a16="http://schemas.microsoft.com/office/drawing/2014/main" id="{C36B3F6F-C660-BC8D-257E-6294DAB964B3}"/>
              </a:ext>
            </a:extLst>
          </p:cNvPr>
          <p:cNvGraphicFramePr>
            <a:graphicFrameLocks noGrp="1"/>
          </p:cNvGraphicFramePr>
          <p:nvPr>
            <p:ph sz="quarter" idx="1"/>
            <p:extLst>
              <p:ext uri="{D42A27DB-BD31-4B8C-83A1-F6EECF244321}">
                <p14:modId xmlns:p14="http://schemas.microsoft.com/office/powerpoint/2010/main" val="3962315881"/>
              </p:ext>
            </p:extLst>
          </p:nvPr>
        </p:nvGraphicFramePr>
        <p:xfrm>
          <a:off x="251520" y="1628800"/>
          <a:ext cx="7844730" cy="4242626"/>
        </p:xfrm>
        <a:graphic>
          <a:graphicData uri="http://schemas.openxmlformats.org/drawingml/2006/table">
            <a:tbl>
              <a:tblPr/>
              <a:tblGrid>
                <a:gridCol w="3922365">
                  <a:extLst>
                    <a:ext uri="{9D8B030D-6E8A-4147-A177-3AD203B41FA5}">
                      <a16:colId xmlns:a16="http://schemas.microsoft.com/office/drawing/2014/main" val="1194876815"/>
                    </a:ext>
                  </a:extLst>
                </a:gridCol>
                <a:gridCol w="3922365">
                  <a:extLst>
                    <a:ext uri="{9D8B030D-6E8A-4147-A177-3AD203B41FA5}">
                      <a16:colId xmlns:a16="http://schemas.microsoft.com/office/drawing/2014/main" val="1264952216"/>
                    </a:ext>
                  </a:extLst>
                </a:gridCol>
              </a:tblGrid>
              <a:tr h="442698">
                <a:tc>
                  <a:txBody>
                    <a:bodyPr/>
                    <a:lstStyle/>
                    <a:p>
                      <a:r>
                        <a:rPr lang="tr-TR" sz="2000" b="1" dirty="0">
                          <a:solidFill>
                            <a:srgbClr val="FF0000"/>
                          </a:solidFill>
                        </a:rPr>
                        <a:t>Engel Türü</a:t>
                      </a:r>
                    </a:p>
                  </a:txBody>
                  <a:tcPr anchor="ctr">
                    <a:lnL>
                      <a:noFill/>
                    </a:lnL>
                    <a:lnR>
                      <a:noFill/>
                    </a:lnR>
                    <a:lnT>
                      <a:noFill/>
                    </a:lnT>
                    <a:lnB>
                      <a:noFill/>
                    </a:lnB>
                    <a:noFill/>
                  </a:tcPr>
                </a:tc>
                <a:tc>
                  <a:txBody>
                    <a:bodyPr/>
                    <a:lstStyle/>
                    <a:p>
                      <a:pPr algn="just"/>
                      <a:r>
                        <a:rPr lang="tr-TR" sz="2000" b="1" dirty="0">
                          <a:solidFill>
                            <a:srgbClr val="FF0000"/>
                          </a:solidFill>
                        </a:rPr>
                        <a:t>Uygun Spor Branşları</a:t>
                      </a:r>
                    </a:p>
                  </a:txBody>
                  <a:tcPr anchor="ctr">
                    <a:lnL>
                      <a:noFill/>
                    </a:lnL>
                    <a:lnR>
                      <a:noFill/>
                    </a:lnR>
                    <a:lnT>
                      <a:noFill/>
                    </a:lnT>
                    <a:lnB>
                      <a:noFill/>
                    </a:lnB>
                    <a:noFill/>
                  </a:tcPr>
                </a:tc>
                <a:extLst>
                  <a:ext uri="{0D108BD9-81ED-4DB2-BD59-A6C34878D82A}">
                    <a16:rowId xmlns:a16="http://schemas.microsoft.com/office/drawing/2014/main" val="1176990862"/>
                  </a:ext>
                </a:extLst>
              </a:tr>
              <a:tr h="442698">
                <a:tc>
                  <a:txBody>
                    <a:bodyPr/>
                    <a:lstStyle/>
                    <a:p>
                      <a:r>
                        <a:rPr lang="tr-TR" sz="2000"/>
                        <a:t>Görme Engeli</a:t>
                      </a:r>
                    </a:p>
                  </a:txBody>
                  <a:tcPr anchor="ctr">
                    <a:lnL>
                      <a:noFill/>
                    </a:lnL>
                    <a:lnR>
                      <a:noFill/>
                    </a:lnR>
                    <a:lnT>
                      <a:noFill/>
                    </a:lnT>
                    <a:lnB>
                      <a:noFill/>
                    </a:lnB>
                    <a:noFill/>
                  </a:tcPr>
                </a:tc>
                <a:tc>
                  <a:txBody>
                    <a:bodyPr/>
                    <a:lstStyle/>
                    <a:p>
                      <a:pPr algn="just"/>
                      <a:r>
                        <a:rPr lang="tr-TR" sz="2000"/>
                        <a:t>Goalball, Judo, Atletizm (rehberle), Yüzme</a:t>
                      </a:r>
                    </a:p>
                  </a:txBody>
                  <a:tcPr anchor="ctr">
                    <a:lnL>
                      <a:noFill/>
                    </a:lnL>
                    <a:lnR>
                      <a:noFill/>
                    </a:lnR>
                    <a:lnT>
                      <a:noFill/>
                    </a:lnT>
                    <a:lnB>
                      <a:noFill/>
                    </a:lnB>
                    <a:noFill/>
                  </a:tcPr>
                </a:tc>
                <a:extLst>
                  <a:ext uri="{0D108BD9-81ED-4DB2-BD59-A6C34878D82A}">
                    <a16:rowId xmlns:a16="http://schemas.microsoft.com/office/drawing/2014/main" val="1734105265"/>
                  </a:ext>
                </a:extLst>
              </a:tr>
              <a:tr h="774722">
                <a:tc>
                  <a:txBody>
                    <a:bodyPr/>
                    <a:lstStyle/>
                    <a:p>
                      <a:r>
                        <a:rPr lang="tr-TR" sz="2000"/>
                        <a:t>Ortopedik Engel</a:t>
                      </a:r>
                    </a:p>
                  </a:txBody>
                  <a:tcPr anchor="ctr">
                    <a:lnL>
                      <a:noFill/>
                    </a:lnL>
                    <a:lnR>
                      <a:noFill/>
                    </a:lnR>
                    <a:lnT>
                      <a:noFill/>
                    </a:lnT>
                    <a:lnB>
                      <a:noFill/>
                    </a:lnB>
                    <a:noFill/>
                  </a:tcPr>
                </a:tc>
                <a:tc>
                  <a:txBody>
                    <a:bodyPr/>
                    <a:lstStyle/>
                    <a:p>
                      <a:pPr algn="just"/>
                      <a:r>
                        <a:rPr lang="tr-TR" sz="2000"/>
                        <a:t>Tekerlekli sandalye basketbolu, Oturarak voleybol, Halter</a:t>
                      </a:r>
                    </a:p>
                  </a:txBody>
                  <a:tcPr anchor="ctr">
                    <a:lnL>
                      <a:noFill/>
                    </a:lnL>
                    <a:lnR>
                      <a:noFill/>
                    </a:lnR>
                    <a:lnT>
                      <a:noFill/>
                    </a:lnT>
                    <a:lnB>
                      <a:noFill/>
                    </a:lnB>
                    <a:noFill/>
                  </a:tcPr>
                </a:tc>
                <a:extLst>
                  <a:ext uri="{0D108BD9-81ED-4DB2-BD59-A6C34878D82A}">
                    <a16:rowId xmlns:a16="http://schemas.microsoft.com/office/drawing/2014/main" val="2834405117"/>
                  </a:ext>
                </a:extLst>
              </a:tr>
              <a:tr h="774722">
                <a:tc>
                  <a:txBody>
                    <a:bodyPr/>
                    <a:lstStyle/>
                    <a:p>
                      <a:r>
                        <a:rPr lang="tr-TR" sz="2000"/>
                        <a:t>Zihinsel Yetersizlik</a:t>
                      </a:r>
                    </a:p>
                  </a:txBody>
                  <a:tcPr anchor="ctr">
                    <a:lnL>
                      <a:noFill/>
                    </a:lnL>
                    <a:lnR>
                      <a:noFill/>
                    </a:lnR>
                    <a:lnT>
                      <a:noFill/>
                    </a:lnT>
                    <a:lnB>
                      <a:noFill/>
                    </a:lnB>
                    <a:noFill/>
                  </a:tcPr>
                </a:tc>
                <a:tc>
                  <a:txBody>
                    <a:bodyPr/>
                    <a:lstStyle/>
                    <a:p>
                      <a:pPr algn="just"/>
                      <a:r>
                        <a:rPr lang="tr-TR" sz="2000" dirty="0"/>
                        <a:t>Özel Olimpiyatlar, Atletizm, Yüzme, Masa Tenisi</a:t>
                      </a:r>
                    </a:p>
                  </a:txBody>
                  <a:tcPr anchor="ctr">
                    <a:lnL>
                      <a:noFill/>
                    </a:lnL>
                    <a:lnR>
                      <a:noFill/>
                    </a:lnR>
                    <a:lnT>
                      <a:noFill/>
                    </a:lnT>
                    <a:lnB>
                      <a:noFill/>
                    </a:lnB>
                    <a:noFill/>
                  </a:tcPr>
                </a:tc>
                <a:extLst>
                  <a:ext uri="{0D108BD9-81ED-4DB2-BD59-A6C34878D82A}">
                    <a16:rowId xmlns:a16="http://schemas.microsoft.com/office/drawing/2014/main" val="1819754351"/>
                  </a:ext>
                </a:extLst>
              </a:tr>
              <a:tr h="774722">
                <a:tc>
                  <a:txBody>
                    <a:bodyPr/>
                    <a:lstStyle/>
                    <a:p>
                      <a:r>
                        <a:rPr lang="tr-TR" sz="2000"/>
                        <a:t>İşitme Engeli</a:t>
                      </a:r>
                    </a:p>
                  </a:txBody>
                  <a:tcPr anchor="ctr">
                    <a:lnL>
                      <a:noFill/>
                    </a:lnL>
                    <a:lnR>
                      <a:noFill/>
                    </a:lnR>
                    <a:lnT>
                      <a:noFill/>
                    </a:lnT>
                    <a:lnB>
                      <a:noFill/>
                    </a:lnB>
                    <a:noFill/>
                  </a:tcPr>
                </a:tc>
                <a:tc>
                  <a:txBody>
                    <a:bodyPr/>
                    <a:lstStyle/>
                    <a:p>
                      <a:pPr algn="just"/>
                      <a:r>
                        <a:rPr lang="tr-TR" sz="2000"/>
                        <a:t>İşitme engelliler için voleybol, hentbol, futbol</a:t>
                      </a:r>
                    </a:p>
                  </a:txBody>
                  <a:tcPr anchor="ctr">
                    <a:lnL>
                      <a:noFill/>
                    </a:lnL>
                    <a:lnR>
                      <a:noFill/>
                    </a:lnR>
                    <a:lnT>
                      <a:noFill/>
                    </a:lnT>
                    <a:lnB>
                      <a:noFill/>
                    </a:lnB>
                    <a:noFill/>
                  </a:tcPr>
                </a:tc>
                <a:extLst>
                  <a:ext uri="{0D108BD9-81ED-4DB2-BD59-A6C34878D82A}">
                    <a16:rowId xmlns:a16="http://schemas.microsoft.com/office/drawing/2014/main" val="4227551970"/>
                  </a:ext>
                </a:extLst>
              </a:tr>
              <a:tr h="774722">
                <a:tc>
                  <a:txBody>
                    <a:bodyPr/>
                    <a:lstStyle/>
                    <a:p>
                      <a:r>
                        <a:rPr lang="tr-TR" sz="2000"/>
                        <a:t>Otizm Spektrum Bozukluğu</a:t>
                      </a:r>
                    </a:p>
                  </a:txBody>
                  <a:tcPr anchor="ctr">
                    <a:lnL>
                      <a:noFill/>
                    </a:lnL>
                    <a:lnR>
                      <a:noFill/>
                    </a:lnR>
                    <a:lnT>
                      <a:noFill/>
                    </a:lnT>
                    <a:lnB>
                      <a:noFill/>
                    </a:lnB>
                    <a:noFill/>
                  </a:tcPr>
                </a:tc>
                <a:tc>
                  <a:txBody>
                    <a:bodyPr/>
                    <a:lstStyle/>
                    <a:p>
                      <a:pPr algn="just"/>
                      <a:r>
                        <a:rPr lang="tr-TR" sz="2000" dirty="0"/>
                        <a:t>Bireysel branşlar (yüzme, atletizm), ritmik sporlar</a:t>
                      </a:r>
                    </a:p>
                  </a:txBody>
                  <a:tcPr anchor="ctr">
                    <a:lnL>
                      <a:noFill/>
                    </a:lnL>
                    <a:lnR>
                      <a:noFill/>
                    </a:lnR>
                    <a:lnT>
                      <a:noFill/>
                    </a:lnT>
                    <a:lnB>
                      <a:noFill/>
                    </a:lnB>
                    <a:noFill/>
                  </a:tcPr>
                </a:tc>
                <a:extLst>
                  <a:ext uri="{0D108BD9-81ED-4DB2-BD59-A6C34878D82A}">
                    <a16:rowId xmlns:a16="http://schemas.microsoft.com/office/drawing/2014/main" val="3959153657"/>
                  </a:ext>
                </a:extLst>
              </a:tr>
            </a:tbl>
          </a:graphicData>
        </a:graphic>
      </p:graphicFrame>
    </p:spTree>
    <p:extLst>
      <p:ext uri="{BB962C8B-B14F-4D97-AF65-F5344CB8AC3E}">
        <p14:creationId xmlns:p14="http://schemas.microsoft.com/office/powerpoint/2010/main" val="40977123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7FF835-8B6E-D89D-4F73-A2E35128A8C6}"/>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4ECE429C-1AE3-0585-F466-9C1D56FA6ABB}"/>
              </a:ext>
            </a:extLst>
          </p:cNvPr>
          <p:cNvSpPr>
            <a:spLocks noGrp="1"/>
          </p:cNvSpPr>
          <p:nvPr>
            <p:ph type="title"/>
          </p:nvPr>
        </p:nvSpPr>
        <p:spPr>
          <a:xfrm>
            <a:off x="395536" y="764704"/>
            <a:ext cx="5385792" cy="531813"/>
          </a:xfrm>
        </p:spPr>
        <p:txBody>
          <a:bodyPr/>
          <a:lstStyle/>
          <a:p>
            <a:r>
              <a:rPr lang="tr-TR" sz="3200" b="1" dirty="0">
                <a:solidFill>
                  <a:srgbClr val="FF0000"/>
                </a:solidFill>
              </a:rPr>
              <a:t>ETKİLİ İLETİŞİM NEDİR?</a:t>
            </a:r>
            <a:endParaRPr lang="tr-TR" altLang="tr-TR" sz="32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F49B1299-3E34-8FC3-E2D4-BD0C369C42A7}"/>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DF099EDF-E2BF-12D5-E32D-DF4A47FF7F76}"/>
              </a:ext>
            </a:extLst>
          </p:cNvPr>
          <p:cNvSpPr/>
          <p:nvPr/>
        </p:nvSpPr>
        <p:spPr>
          <a:xfrm>
            <a:off x="8202613" y="213285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35B30603-3045-720D-635E-0DC44DD38837}"/>
              </a:ext>
            </a:extLst>
          </p:cNvPr>
          <p:cNvSpPr>
            <a:spLocks noGrp="1"/>
          </p:cNvSpPr>
          <p:nvPr>
            <p:ph sz="quarter" idx="1"/>
          </p:nvPr>
        </p:nvSpPr>
        <p:spPr>
          <a:xfrm>
            <a:off x="323528" y="1914524"/>
            <a:ext cx="7772400" cy="4105275"/>
          </a:xfrm>
        </p:spPr>
        <p:txBody>
          <a:bodyPr/>
          <a:lstStyle/>
          <a:p>
            <a:pPr marL="0" indent="0">
              <a:buNone/>
            </a:pPr>
            <a:r>
              <a:rPr lang="tr-TR" b="1" dirty="0"/>
              <a:t>Etkili iletişim</a:t>
            </a:r>
            <a:r>
              <a:rPr lang="tr-TR" dirty="0"/>
              <a:t>, mesajın gönderici tarafından açık ve anlaşılır bir biçimde iletilmesi, alıcının mesajı doğru bir şekilde anlaması ve uygun şekilde geri bildirimde bulunması sürecidir.</a:t>
            </a:r>
          </a:p>
        </p:txBody>
      </p:sp>
    </p:spTree>
    <p:extLst>
      <p:ext uri="{BB962C8B-B14F-4D97-AF65-F5344CB8AC3E}">
        <p14:creationId xmlns:p14="http://schemas.microsoft.com/office/powerpoint/2010/main" val="7268369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7102C3-A68E-CFA8-ED89-B54978746F7C}"/>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8C12068C-56A4-0202-BAD7-685CD156D33B}"/>
              </a:ext>
            </a:extLst>
          </p:cNvPr>
          <p:cNvSpPr>
            <a:spLocks noGrp="1"/>
          </p:cNvSpPr>
          <p:nvPr>
            <p:ph type="title"/>
          </p:nvPr>
        </p:nvSpPr>
        <p:spPr>
          <a:xfrm>
            <a:off x="323528" y="499696"/>
            <a:ext cx="5385792" cy="531813"/>
          </a:xfrm>
        </p:spPr>
        <p:txBody>
          <a:bodyPr/>
          <a:lstStyle/>
          <a:p>
            <a:r>
              <a:rPr lang="tr-TR" sz="3200" b="1" dirty="0">
                <a:solidFill>
                  <a:srgbClr val="FF0000"/>
                </a:solidFill>
              </a:rPr>
              <a:t>Temel Özellikleri</a:t>
            </a:r>
            <a:endParaRPr lang="tr-TR" altLang="tr-TR" sz="32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0F4C0CA2-03D5-F6FB-6E63-28FC29FCF74D}"/>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13677530-E91C-EFBB-C77F-50DA9AFEA2C2}"/>
              </a:ext>
            </a:extLst>
          </p:cNvPr>
          <p:cNvSpPr/>
          <p:nvPr/>
        </p:nvSpPr>
        <p:spPr>
          <a:xfrm>
            <a:off x="8322389" y="3395608"/>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6FE67F99-DEC1-40A6-D510-E98CB85BE998}"/>
              </a:ext>
            </a:extLst>
          </p:cNvPr>
          <p:cNvSpPr>
            <a:spLocks noGrp="1"/>
          </p:cNvSpPr>
          <p:nvPr>
            <p:ph sz="quarter" idx="1"/>
          </p:nvPr>
        </p:nvSpPr>
        <p:spPr>
          <a:xfrm>
            <a:off x="323528" y="1484784"/>
            <a:ext cx="7772400" cy="4896544"/>
          </a:xfrm>
        </p:spPr>
        <p:txBody>
          <a:bodyPr/>
          <a:lstStyle/>
          <a:p>
            <a:pPr marL="0" indent="0">
              <a:buNone/>
            </a:pPr>
            <a:r>
              <a:rPr lang="tr-TR" dirty="0"/>
              <a:t>Açıklık ve Anlaşılırlık Mesaj net, sade ve hedef kitleye uygun olmalıdır.</a:t>
            </a:r>
          </a:p>
          <a:p>
            <a:pPr marL="0" indent="0">
              <a:buNone/>
            </a:pPr>
            <a:r>
              <a:rPr lang="tr-TR" dirty="0"/>
              <a:t>Aktif Dinleme Karşındakini yargılamadan, dikkatle ve empatiyle dinleme becerisi.</a:t>
            </a:r>
          </a:p>
          <a:p>
            <a:pPr marL="0" indent="0">
              <a:buNone/>
            </a:pPr>
            <a:r>
              <a:rPr lang="tr-TR" dirty="0"/>
              <a:t>Empati Kurma Karşı tarafın duygularını ve düşüncelerini anlamaya çalışmak.</a:t>
            </a:r>
          </a:p>
          <a:p>
            <a:pPr marL="0" indent="0">
              <a:buNone/>
            </a:pPr>
            <a:r>
              <a:rPr lang="tr-TR" dirty="0"/>
              <a:t>Geri Bildirim Alınan mesajla ilgili yorum yaparak karşılıklı anlayışı pekiştirme.</a:t>
            </a:r>
          </a:p>
          <a:p>
            <a:pPr marL="0" indent="0">
              <a:buNone/>
            </a:pPr>
            <a:r>
              <a:rPr lang="tr-TR" dirty="0"/>
              <a:t>Beden Dili ve Ses Tonu Sözcükler kadar beden dili ve ses tonu da mesajın etkisini belirler.</a:t>
            </a:r>
          </a:p>
        </p:txBody>
      </p:sp>
    </p:spTree>
    <p:extLst>
      <p:ext uri="{BB962C8B-B14F-4D97-AF65-F5344CB8AC3E}">
        <p14:creationId xmlns:p14="http://schemas.microsoft.com/office/powerpoint/2010/main" val="335440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7D70B1-28E2-B856-79DC-E2D349EFC831}"/>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5546D6D4-F92A-EF03-5263-46AD33BDA739}"/>
              </a:ext>
            </a:extLst>
          </p:cNvPr>
          <p:cNvSpPr>
            <a:spLocks noGrp="1"/>
          </p:cNvSpPr>
          <p:nvPr>
            <p:ph type="title"/>
          </p:nvPr>
        </p:nvSpPr>
        <p:spPr>
          <a:xfrm>
            <a:off x="539552" y="605629"/>
            <a:ext cx="6321896" cy="531813"/>
          </a:xfrm>
        </p:spPr>
        <p:txBody>
          <a:bodyPr/>
          <a:lstStyle/>
          <a:p>
            <a:r>
              <a:rPr lang="tr-TR" sz="3200" b="1" dirty="0">
                <a:solidFill>
                  <a:srgbClr val="FF0000"/>
                </a:solidFill>
              </a:rPr>
              <a:t>Fiziksel Güvenlik Önlemleri</a:t>
            </a:r>
            <a:endParaRPr lang="tr-TR" altLang="tr-TR" sz="32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46BC61B1-D412-D93F-058A-A6F3C6FCB79D}"/>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659E49E9-8522-B1EF-5CC7-D94087001241}"/>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C8790D68-DB96-4B4F-B9D6-B4A4912E5543}"/>
              </a:ext>
            </a:extLst>
          </p:cNvPr>
          <p:cNvSpPr>
            <a:spLocks noGrp="1"/>
          </p:cNvSpPr>
          <p:nvPr>
            <p:ph sz="quarter" idx="1"/>
          </p:nvPr>
        </p:nvSpPr>
        <p:spPr>
          <a:xfrm>
            <a:off x="179512" y="1412776"/>
            <a:ext cx="8064896" cy="5184576"/>
          </a:xfrm>
        </p:spPr>
        <p:txBody>
          <a:bodyPr/>
          <a:lstStyle/>
          <a:p>
            <a:r>
              <a:rPr lang="tr-TR" b="1" dirty="0">
                <a:solidFill>
                  <a:srgbClr val="FF0000"/>
                </a:solidFill>
              </a:rPr>
              <a:t>Zemin Düzeni:</a:t>
            </a:r>
            <a:r>
              <a:rPr lang="tr-TR" dirty="0"/>
              <a:t> Oyun alanı, yumuşak ama sürtünmeyi engellemeyecek özellikte (örneğin PVC veya kauçuk bazlı spor zeminleri) olmalıdır. Tekerlekli sandalye kullanıcıları veya kalça üzerinde hareket eden bireyler için zemin kaygan olmamalıdır.</a:t>
            </a:r>
          </a:p>
          <a:p>
            <a:r>
              <a:rPr lang="tr-TR" b="1" dirty="0">
                <a:solidFill>
                  <a:srgbClr val="FF0000"/>
                </a:solidFill>
              </a:rPr>
              <a:t>Sınırlayıcı Engellerin Kaldırılması:</a:t>
            </a:r>
            <a:r>
              <a:rPr lang="tr-TR" dirty="0">
                <a:solidFill>
                  <a:srgbClr val="FF0000"/>
                </a:solidFill>
              </a:rPr>
              <a:t> </a:t>
            </a:r>
            <a:r>
              <a:rPr lang="tr-TR" dirty="0"/>
              <a:t>Alan çevresinde oyuncunun yaralanmasına neden olabilecek direk, keskin kenar ya da yüzeyler kaldırılmalıdır.</a:t>
            </a:r>
          </a:p>
          <a:p>
            <a:r>
              <a:rPr lang="tr-TR" b="1" dirty="0">
                <a:solidFill>
                  <a:srgbClr val="FF0000"/>
                </a:solidFill>
              </a:rPr>
              <a:t>Kişisel Koruyucular:</a:t>
            </a:r>
            <a:r>
              <a:rPr lang="tr-TR" dirty="0">
                <a:solidFill>
                  <a:srgbClr val="FF0000"/>
                </a:solidFill>
              </a:rPr>
              <a:t> </a:t>
            </a:r>
            <a:r>
              <a:rPr lang="tr-TR" dirty="0"/>
              <a:t>Dirsek, diz ve bilek için özel olarak tasarlanmış koruyucular kullanılmalıdır. Ayrıca omurga desteği gerektiren sporcularda özel aparat desteği sağlanabilir.</a:t>
            </a:r>
          </a:p>
          <a:p>
            <a:pPr lvl="0" algn="just"/>
            <a:endParaRPr lang="tr-TR" dirty="0"/>
          </a:p>
        </p:txBody>
      </p:sp>
    </p:spTree>
    <p:extLst>
      <p:ext uri="{BB962C8B-B14F-4D97-AF65-F5344CB8AC3E}">
        <p14:creationId xmlns:p14="http://schemas.microsoft.com/office/powerpoint/2010/main" val="12230543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1DBF7-BACD-B445-489E-080C220BFB5B}"/>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96999723-3510-0412-47F3-41A0563F593F}"/>
              </a:ext>
            </a:extLst>
          </p:cNvPr>
          <p:cNvSpPr>
            <a:spLocks noGrp="1"/>
          </p:cNvSpPr>
          <p:nvPr>
            <p:ph type="title"/>
          </p:nvPr>
        </p:nvSpPr>
        <p:spPr>
          <a:xfrm>
            <a:off x="395536" y="764704"/>
            <a:ext cx="5904656" cy="531813"/>
          </a:xfrm>
        </p:spPr>
        <p:txBody>
          <a:bodyPr/>
          <a:lstStyle/>
          <a:p>
            <a:r>
              <a:rPr lang="tr-TR" sz="2800" b="1" dirty="0">
                <a:solidFill>
                  <a:srgbClr val="FF0000"/>
                </a:solidFill>
              </a:rPr>
              <a:t>ETKİLİ İLETİŞİMİN TEMEL İLKELERİ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C1C56613-8F71-F8BD-CA9C-4FB28CAD0A6B}"/>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92F99862-26AD-AAD4-D2CB-2EE6C6D43AF5}"/>
              </a:ext>
            </a:extLst>
          </p:cNvPr>
          <p:cNvSpPr/>
          <p:nvPr/>
        </p:nvSpPr>
        <p:spPr>
          <a:xfrm>
            <a:off x="8578056" y="2996952"/>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graphicFrame>
        <p:nvGraphicFramePr>
          <p:cNvPr id="2" name="İçerik Yer Tutucusu 1">
            <a:extLst>
              <a:ext uri="{FF2B5EF4-FFF2-40B4-BE49-F238E27FC236}">
                <a16:creationId xmlns:a16="http://schemas.microsoft.com/office/drawing/2014/main" id="{B97FF5D0-0CC1-A361-EEDC-311657D6B7D8}"/>
              </a:ext>
            </a:extLst>
          </p:cNvPr>
          <p:cNvGraphicFramePr>
            <a:graphicFrameLocks noGrp="1"/>
          </p:cNvGraphicFramePr>
          <p:nvPr>
            <p:ph sz="quarter" idx="1"/>
            <p:extLst>
              <p:ext uri="{D42A27DB-BD31-4B8C-83A1-F6EECF244321}">
                <p14:modId xmlns:p14="http://schemas.microsoft.com/office/powerpoint/2010/main" val="2601402067"/>
              </p:ext>
            </p:extLst>
          </p:nvPr>
        </p:nvGraphicFramePr>
        <p:xfrm>
          <a:off x="323850" y="1556792"/>
          <a:ext cx="7772400" cy="4680518"/>
        </p:xfrm>
        <a:graphic>
          <a:graphicData uri="http://schemas.openxmlformats.org/drawingml/2006/table">
            <a:tbl>
              <a:tblPr/>
              <a:tblGrid>
                <a:gridCol w="3886200">
                  <a:extLst>
                    <a:ext uri="{9D8B030D-6E8A-4147-A177-3AD203B41FA5}">
                      <a16:colId xmlns:a16="http://schemas.microsoft.com/office/drawing/2014/main" val="3349105636"/>
                    </a:ext>
                  </a:extLst>
                </a:gridCol>
                <a:gridCol w="3886200">
                  <a:extLst>
                    <a:ext uri="{9D8B030D-6E8A-4147-A177-3AD203B41FA5}">
                      <a16:colId xmlns:a16="http://schemas.microsoft.com/office/drawing/2014/main" val="1963043266"/>
                    </a:ext>
                  </a:extLst>
                </a:gridCol>
              </a:tblGrid>
              <a:tr h="480053">
                <a:tc>
                  <a:txBody>
                    <a:bodyPr/>
                    <a:lstStyle/>
                    <a:p>
                      <a:r>
                        <a:rPr lang="tr-TR" sz="2000" b="1" dirty="0">
                          <a:solidFill>
                            <a:srgbClr val="FF0000"/>
                          </a:solidFill>
                        </a:rPr>
                        <a:t>İlke</a:t>
                      </a:r>
                    </a:p>
                  </a:txBody>
                  <a:tcPr anchor="ctr">
                    <a:lnL>
                      <a:noFill/>
                    </a:lnL>
                    <a:lnR>
                      <a:noFill/>
                    </a:lnR>
                    <a:lnT>
                      <a:noFill/>
                    </a:lnT>
                    <a:lnB>
                      <a:noFill/>
                    </a:lnB>
                    <a:noFill/>
                  </a:tcPr>
                </a:tc>
                <a:tc>
                  <a:txBody>
                    <a:bodyPr/>
                    <a:lstStyle/>
                    <a:p>
                      <a:pPr algn="just"/>
                      <a:r>
                        <a:rPr lang="tr-TR" sz="2000" b="1" dirty="0">
                          <a:solidFill>
                            <a:srgbClr val="FF0000"/>
                          </a:solidFill>
                        </a:rPr>
                        <a:t>Açıklama</a:t>
                      </a:r>
                    </a:p>
                  </a:txBody>
                  <a:tcPr anchor="ctr">
                    <a:lnL>
                      <a:noFill/>
                    </a:lnL>
                    <a:lnR>
                      <a:noFill/>
                    </a:lnR>
                    <a:lnT>
                      <a:noFill/>
                    </a:lnT>
                    <a:lnB>
                      <a:noFill/>
                    </a:lnB>
                    <a:noFill/>
                  </a:tcPr>
                </a:tc>
                <a:extLst>
                  <a:ext uri="{0D108BD9-81ED-4DB2-BD59-A6C34878D82A}">
                    <a16:rowId xmlns:a16="http://schemas.microsoft.com/office/drawing/2014/main" val="1341629656"/>
                  </a:ext>
                </a:extLst>
              </a:tr>
              <a:tr h="840093">
                <a:tc>
                  <a:txBody>
                    <a:bodyPr/>
                    <a:lstStyle/>
                    <a:p>
                      <a:r>
                        <a:rPr lang="tr-TR" sz="2000"/>
                        <a:t>Açıklık</a:t>
                      </a:r>
                    </a:p>
                  </a:txBody>
                  <a:tcPr anchor="ctr">
                    <a:lnL>
                      <a:noFill/>
                    </a:lnL>
                    <a:lnR>
                      <a:noFill/>
                    </a:lnR>
                    <a:lnT>
                      <a:noFill/>
                    </a:lnT>
                    <a:lnB>
                      <a:noFill/>
                    </a:lnB>
                    <a:noFill/>
                  </a:tcPr>
                </a:tc>
                <a:tc>
                  <a:txBody>
                    <a:bodyPr/>
                    <a:lstStyle/>
                    <a:p>
                      <a:pPr algn="just"/>
                      <a:r>
                        <a:rPr lang="tr-TR" sz="2000"/>
                        <a:t>Mesaj, karmaşık ifadelerden uzak, doğrudan olmalıdır.</a:t>
                      </a:r>
                    </a:p>
                  </a:txBody>
                  <a:tcPr anchor="ctr">
                    <a:lnL>
                      <a:noFill/>
                    </a:lnL>
                    <a:lnR>
                      <a:noFill/>
                    </a:lnR>
                    <a:lnT>
                      <a:noFill/>
                    </a:lnT>
                    <a:lnB>
                      <a:noFill/>
                    </a:lnB>
                    <a:noFill/>
                  </a:tcPr>
                </a:tc>
                <a:extLst>
                  <a:ext uri="{0D108BD9-81ED-4DB2-BD59-A6C34878D82A}">
                    <a16:rowId xmlns:a16="http://schemas.microsoft.com/office/drawing/2014/main" val="1802896992"/>
                  </a:ext>
                </a:extLst>
              </a:tr>
              <a:tr h="840093">
                <a:tc>
                  <a:txBody>
                    <a:bodyPr/>
                    <a:lstStyle/>
                    <a:p>
                      <a:r>
                        <a:rPr lang="tr-TR" sz="2000"/>
                        <a:t>Tutarlılık</a:t>
                      </a:r>
                    </a:p>
                  </a:txBody>
                  <a:tcPr anchor="ctr">
                    <a:lnL>
                      <a:noFill/>
                    </a:lnL>
                    <a:lnR>
                      <a:noFill/>
                    </a:lnR>
                    <a:lnT>
                      <a:noFill/>
                    </a:lnT>
                    <a:lnB>
                      <a:noFill/>
                    </a:lnB>
                    <a:noFill/>
                  </a:tcPr>
                </a:tc>
                <a:tc>
                  <a:txBody>
                    <a:bodyPr/>
                    <a:lstStyle/>
                    <a:p>
                      <a:pPr algn="just"/>
                      <a:r>
                        <a:rPr lang="tr-TR" sz="2000" dirty="0"/>
                        <a:t>Söylenenler ile yapılanlar uyum içinde olmalıdır.</a:t>
                      </a:r>
                    </a:p>
                  </a:txBody>
                  <a:tcPr anchor="ctr">
                    <a:lnL>
                      <a:noFill/>
                    </a:lnL>
                    <a:lnR>
                      <a:noFill/>
                    </a:lnR>
                    <a:lnT>
                      <a:noFill/>
                    </a:lnT>
                    <a:lnB>
                      <a:noFill/>
                    </a:lnB>
                    <a:noFill/>
                  </a:tcPr>
                </a:tc>
                <a:extLst>
                  <a:ext uri="{0D108BD9-81ED-4DB2-BD59-A6C34878D82A}">
                    <a16:rowId xmlns:a16="http://schemas.microsoft.com/office/drawing/2014/main" val="213106471"/>
                  </a:ext>
                </a:extLst>
              </a:tr>
              <a:tr h="840093">
                <a:tc>
                  <a:txBody>
                    <a:bodyPr/>
                    <a:lstStyle/>
                    <a:p>
                      <a:r>
                        <a:rPr lang="tr-TR" sz="2000"/>
                        <a:t>Saygı</a:t>
                      </a:r>
                    </a:p>
                  </a:txBody>
                  <a:tcPr anchor="ctr">
                    <a:lnL>
                      <a:noFill/>
                    </a:lnL>
                    <a:lnR>
                      <a:noFill/>
                    </a:lnR>
                    <a:lnT>
                      <a:noFill/>
                    </a:lnT>
                    <a:lnB>
                      <a:noFill/>
                    </a:lnB>
                    <a:noFill/>
                  </a:tcPr>
                </a:tc>
                <a:tc>
                  <a:txBody>
                    <a:bodyPr/>
                    <a:lstStyle/>
                    <a:p>
                      <a:pPr algn="just"/>
                      <a:r>
                        <a:rPr lang="tr-TR" sz="2000"/>
                        <a:t>Karşılıklı değer verme ve nezaket dilini içerir.</a:t>
                      </a:r>
                    </a:p>
                  </a:txBody>
                  <a:tcPr anchor="ctr">
                    <a:lnL>
                      <a:noFill/>
                    </a:lnL>
                    <a:lnR>
                      <a:noFill/>
                    </a:lnR>
                    <a:lnT>
                      <a:noFill/>
                    </a:lnT>
                    <a:lnB>
                      <a:noFill/>
                    </a:lnB>
                    <a:noFill/>
                  </a:tcPr>
                </a:tc>
                <a:extLst>
                  <a:ext uri="{0D108BD9-81ED-4DB2-BD59-A6C34878D82A}">
                    <a16:rowId xmlns:a16="http://schemas.microsoft.com/office/drawing/2014/main" val="4258394574"/>
                  </a:ext>
                </a:extLst>
              </a:tr>
              <a:tr h="840093">
                <a:tc>
                  <a:txBody>
                    <a:bodyPr/>
                    <a:lstStyle/>
                    <a:p>
                      <a:r>
                        <a:rPr lang="tr-TR" sz="2000"/>
                        <a:t>Doğruluk</a:t>
                      </a:r>
                    </a:p>
                  </a:txBody>
                  <a:tcPr anchor="ctr">
                    <a:lnL>
                      <a:noFill/>
                    </a:lnL>
                    <a:lnR>
                      <a:noFill/>
                    </a:lnR>
                    <a:lnT>
                      <a:noFill/>
                    </a:lnT>
                    <a:lnB>
                      <a:noFill/>
                    </a:lnB>
                    <a:noFill/>
                  </a:tcPr>
                </a:tc>
                <a:tc>
                  <a:txBody>
                    <a:bodyPr/>
                    <a:lstStyle/>
                    <a:p>
                      <a:pPr algn="just"/>
                      <a:r>
                        <a:rPr lang="tr-TR" sz="2000"/>
                        <a:t>Bilgi ve mesajlar gerçeğe uygun ve güvenilir olmalıdır.</a:t>
                      </a:r>
                    </a:p>
                  </a:txBody>
                  <a:tcPr anchor="ctr">
                    <a:lnL>
                      <a:noFill/>
                    </a:lnL>
                    <a:lnR>
                      <a:noFill/>
                    </a:lnR>
                    <a:lnT>
                      <a:noFill/>
                    </a:lnT>
                    <a:lnB>
                      <a:noFill/>
                    </a:lnB>
                    <a:noFill/>
                  </a:tcPr>
                </a:tc>
                <a:extLst>
                  <a:ext uri="{0D108BD9-81ED-4DB2-BD59-A6C34878D82A}">
                    <a16:rowId xmlns:a16="http://schemas.microsoft.com/office/drawing/2014/main" val="1197568572"/>
                  </a:ext>
                </a:extLst>
              </a:tr>
              <a:tr h="840093">
                <a:tc>
                  <a:txBody>
                    <a:bodyPr/>
                    <a:lstStyle/>
                    <a:p>
                      <a:r>
                        <a:rPr lang="tr-TR" sz="2000"/>
                        <a:t>Duyarlılık</a:t>
                      </a:r>
                    </a:p>
                  </a:txBody>
                  <a:tcPr anchor="ctr">
                    <a:lnL>
                      <a:noFill/>
                    </a:lnL>
                    <a:lnR>
                      <a:noFill/>
                    </a:lnR>
                    <a:lnT>
                      <a:noFill/>
                    </a:lnT>
                    <a:lnB>
                      <a:noFill/>
                    </a:lnB>
                    <a:noFill/>
                  </a:tcPr>
                </a:tc>
                <a:tc>
                  <a:txBody>
                    <a:bodyPr/>
                    <a:lstStyle/>
                    <a:p>
                      <a:pPr algn="just"/>
                      <a:r>
                        <a:rPr lang="tr-TR" sz="2000" dirty="0"/>
                        <a:t>Alıcının kültürel, psikolojik ve bireysel farklılıklarına dikkat edilir.</a:t>
                      </a:r>
                    </a:p>
                  </a:txBody>
                  <a:tcPr anchor="ctr">
                    <a:lnL>
                      <a:noFill/>
                    </a:lnL>
                    <a:lnR>
                      <a:noFill/>
                    </a:lnR>
                    <a:lnT>
                      <a:noFill/>
                    </a:lnT>
                    <a:lnB>
                      <a:noFill/>
                    </a:lnB>
                    <a:noFill/>
                  </a:tcPr>
                </a:tc>
                <a:extLst>
                  <a:ext uri="{0D108BD9-81ED-4DB2-BD59-A6C34878D82A}">
                    <a16:rowId xmlns:a16="http://schemas.microsoft.com/office/drawing/2014/main" val="1746836208"/>
                  </a:ext>
                </a:extLst>
              </a:tr>
            </a:tbl>
          </a:graphicData>
        </a:graphic>
      </p:graphicFrame>
    </p:spTree>
    <p:extLst>
      <p:ext uri="{BB962C8B-B14F-4D97-AF65-F5344CB8AC3E}">
        <p14:creationId xmlns:p14="http://schemas.microsoft.com/office/powerpoint/2010/main" val="26338292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007EFB-6A4E-4550-5DC8-8075B5CAB6D1}"/>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10FCBD37-45F8-E5CD-453F-8BA14D015124}"/>
              </a:ext>
            </a:extLst>
          </p:cNvPr>
          <p:cNvSpPr>
            <a:spLocks noGrp="1"/>
          </p:cNvSpPr>
          <p:nvPr>
            <p:ph type="title"/>
          </p:nvPr>
        </p:nvSpPr>
        <p:spPr>
          <a:xfrm>
            <a:off x="395536" y="764704"/>
            <a:ext cx="6120680" cy="531813"/>
          </a:xfrm>
        </p:spPr>
        <p:txBody>
          <a:bodyPr/>
          <a:lstStyle/>
          <a:p>
            <a:r>
              <a:rPr lang="tr-TR" sz="2800" b="1" dirty="0">
                <a:solidFill>
                  <a:srgbClr val="FF0000"/>
                </a:solidFill>
              </a:rPr>
              <a:t>ETKİLİ İLETİŞİMİN ARAÇLARI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D261641F-8075-91AC-E1D1-47F0C90484ED}"/>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BD447BBE-8D99-EA84-564E-1FA7138A3C02}"/>
              </a:ext>
            </a:extLst>
          </p:cNvPr>
          <p:cNvSpPr/>
          <p:nvPr/>
        </p:nvSpPr>
        <p:spPr>
          <a:xfrm>
            <a:off x="8202613" y="213285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E1FDB356-9196-A347-D95A-BB9470BAE1C3}"/>
              </a:ext>
            </a:extLst>
          </p:cNvPr>
          <p:cNvSpPr>
            <a:spLocks noGrp="1"/>
          </p:cNvSpPr>
          <p:nvPr>
            <p:ph sz="quarter" idx="1"/>
          </p:nvPr>
        </p:nvSpPr>
        <p:spPr>
          <a:xfrm>
            <a:off x="323528" y="1914524"/>
            <a:ext cx="7772400" cy="4105275"/>
          </a:xfrm>
        </p:spPr>
        <p:txBody>
          <a:bodyPr/>
          <a:lstStyle/>
          <a:p>
            <a:pPr marL="0" indent="0">
              <a:buNone/>
            </a:pPr>
            <a:r>
              <a:rPr lang="tr-TR" b="1" dirty="0">
                <a:solidFill>
                  <a:srgbClr val="FF0000"/>
                </a:solidFill>
              </a:rPr>
              <a:t>Sözlü İletişim: </a:t>
            </a:r>
            <a:r>
              <a:rPr lang="tr-TR" dirty="0"/>
              <a:t>Konuşma, tonlama, vurgu</a:t>
            </a:r>
          </a:p>
          <a:p>
            <a:pPr marL="0" indent="0">
              <a:buNone/>
            </a:pPr>
            <a:r>
              <a:rPr lang="tr-TR" b="1" dirty="0">
                <a:solidFill>
                  <a:srgbClr val="FF0000"/>
                </a:solidFill>
              </a:rPr>
              <a:t>Sözsüz İletişim: </a:t>
            </a:r>
            <a:r>
              <a:rPr lang="tr-TR" dirty="0"/>
              <a:t>Jest, mimik, duruş, göz teması</a:t>
            </a:r>
          </a:p>
          <a:p>
            <a:pPr marL="0" indent="0">
              <a:buNone/>
            </a:pPr>
            <a:r>
              <a:rPr lang="tr-TR" b="1" dirty="0">
                <a:solidFill>
                  <a:srgbClr val="FF0000"/>
                </a:solidFill>
              </a:rPr>
              <a:t>Yazılı İletişim: </a:t>
            </a:r>
            <a:r>
              <a:rPr lang="tr-TR" dirty="0"/>
              <a:t>E-posta, mesajlar, duyurular</a:t>
            </a:r>
          </a:p>
          <a:p>
            <a:pPr marL="0" indent="0">
              <a:buNone/>
            </a:pPr>
            <a:r>
              <a:rPr lang="tr-TR" b="1" dirty="0">
                <a:solidFill>
                  <a:srgbClr val="FF0000"/>
                </a:solidFill>
              </a:rPr>
              <a:t>Görsel İletişim: </a:t>
            </a:r>
            <a:r>
              <a:rPr lang="tr-TR" dirty="0"/>
              <a:t>Şemalar, infografikler, işaretler</a:t>
            </a:r>
          </a:p>
        </p:txBody>
      </p:sp>
    </p:spTree>
    <p:extLst>
      <p:ext uri="{BB962C8B-B14F-4D97-AF65-F5344CB8AC3E}">
        <p14:creationId xmlns:p14="http://schemas.microsoft.com/office/powerpoint/2010/main" val="11768633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0850F6-BBD3-0CB4-A033-C9C767223633}"/>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F223C21B-E1ED-55C6-C7F1-C232AEEF7C19}"/>
              </a:ext>
            </a:extLst>
          </p:cNvPr>
          <p:cNvSpPr>
            <a:spLocks noGrp="1"/>
          </p:cNvSpPr>
          <p:nvPr>
            <p:ph type="title"/>
          </p:nvPr>
        </p:nvSpPr>
        <p:spPr>
          <a:xfrm>
            <a:off x="395536" y="764704"/>
            <a:ext cx="6048672" cy="531813"/>
          </a:xfrm>
        </p:spPr>
        <p:txBody>
          <a:bodyPr/>
          <a:lstStyle/>
          <a:p>
            <a:r>
              <a:rPr lang="tr-TR" sz="2800" b="1" dirty="0">
                <a:solidFill>
                  <a:srgbClr val="FF0000"/>
                </a:solidFill>
              </a:rPr>
              <a:t>ENGELLİ BİREYLERLE ETKİLİ İLETİŞİM</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240A12C7-B09D-9976-6D3E-A14C959B0782}"/>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AF5CE19D-4D1F-E4D7-CCC2-0AF47D25F8B5}"/>
              </a:ext>
            </a:extLst>
          </p:cNvPr>
          <p:cNvSpPr/>
          <p:nvPr/>
        </p:nvSpPr>
        <p:spPr>
          <a:xfrm>
            <a:off x="8202613" y="213285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D9126A06-66DB-B335-38E9-11408CA0F670}"/>
              </a:ext>
            </a:extLst>
          </p:cNvPr>
          <p:cNvSpPr>
            <a:spLocks noGrp="1"/>
          </p:cNvSpPr>
          <p:nvPr>
            <p:ph sz="quarter" idx="1"/>
          </p:nvPr>
        </p:nvSpPr>
        <p:spPr>
          <a:xfrm>
            <a:off x="323528" y="1914524"/>
            <a:ext cx="7772400" cy="4105275"/>
          </a:xfrm>
        </p:spPr>
        <p:txBody>
          <a:bodyPr/>
          <a:lstStyle/>
          <a:p>
            <a:pPr marL="0" indent="0">
              <a:buNone/>
            </a:pPr>
            <a:r>
              <a:rPr lang="tr-TR" dirty="0"/>
              <a:t>Basit ve net bir dil kullanın.</a:t>
            </a:r>
          </a:p>
          <a:p>
            <a:pPr marL="0" indent="0">
              <a:buNone/>
            </a:pPr>
            <a:r>
              <a:rPr lang="tr-TR" dirty="0"/>
              <a:t>Göz teması kurun, ancak rahatsız etmeyin.</a:t>
            </a:r>
          </a:p>
          <a:p>
            <a:pPr marL="0" indent="0">
              <a:buNone/>
            </a:pPr>
            <a:r>
              <a:rPr lang="tr-TR" dirty="0"/>
              <a:t>Bedensel veya zihinsel farklılıklara uygun iletişim yöntemleri seçin.</a:t>
            </a:r>
          </a:p>
          <a:p>
            <a:pPr marL="0" indent="0">
              <a:buNone/>
            </a:pPr>
            <a:r>
              <a:rPr lang="tr-TR" dirty="0"/>
              <a:t>İşitme engelli birey için işaret dili veya yazılı iletişim</a:t>
            </a:r>
          </a:p>
          <a:p>
            <a:pPr marL="0" indent="0">
              <a:buNone/>
            </a:pPr>
            <a:r>
              <a:rPr lang="tr-TR" dirty="0"/>
              <a:t>Zihinsel engelli bireyler için görsel destekleyiciler</a:t>
            </a:r>
          </a:p>
          <a:p>
            <a:pPr marL="0" indent="0">
              <a:buNone/>
            </a:pPr>
            <a:r>
              <a:rPr lang="tr-TR" dirty="0"/>
              <a:t>Sabırlı olun ve sürece zaman tanıyın.</a:t>
            </a:r>
          </a:p>
          <a:p>
            <a:pPr marL="0" indent="0">
              <a:buNone/>
            </a:pPr>
            <a:r>
              <a:rPr lang="tr-TR" dirty="0"/>
              <a:t>Destekleyici ve pozitif yaklaşım sergileyin.</a:t>
            </a:r>
          </a:p>
        </p:txBody>
      </p:sp>
    </p:spTree>
    <p:extLst>
      <p:ext uri="{BB962C8B-B14F-4D97-AF65-F5344CB8AC3E}">
        <p14:creationId xmlns:p14="http://schemas.microsoft.com/office/powerpoint/2010/main" val="22956074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B1CF5A-47AE-16F4-238D-FB875A68C101}"/>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E0AC2780-A95F-88AC-3705-A3B77289D06D}"/>
              </a:ext>
            </a:extLst>
          </p:cNvPr>
          <p:cNvSpPr>
            <a:spLocks noGrp="1"/>
          </p:cNvSpPr>
          <p:nvPr>
            <p:ph type="title"/>
          </p:nvPr>
        </p:nvSpPr>
        <p:spPr>
          <a:xfrm>
            <a:off x="395536" y="764704"/>
            <a:ext cx="5385792" cy="531813"/>
          </a:xfrm>
        </p:spPr>
        <p:txBody>
          <a:bodyPr/>
          <a:lstStyle/>
          <a:p>
            <a:r>
              <a:rPr lang="tr-TR" sz="3200" b="1" dirty="0">
                <a:solidFill>
                  <a:srgbClr val="FF0000"/>
                </a:solidFill>
              </a:rPr>
              <a:t>ETKİLİ İLETİŞİMDE ROLLER</a:t>
            </a:r>
            <a:endParaRPr lang="tr-TR" altLang="tr-TR" sz="32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578CD46E-4666-905C-E441-4DD5700A4DC3}"/>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C0DEF5D2-FED4-1C93-7087-626E7C56AACA}"/>
              </a:ext>
            </a:extLst>
          </p:cNvPr>
          <p:cNvSpPr/>
          <p:nvPr/>
        </p:nvSpPr>
        <p:spPr>
          <a:xfrm>
            <a:off x="8418378" y="3199233"/>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graphicFrame>
        <p:nvGraphicFramePr>
          <p:cNvPr id="2" name="İçerik Yer Tutucusu 1">
            <a:extLst>
              <a:ext uri="{FF2B5EF4-FFF2-40B4-BE49-F238E27FC236}">
                <a16:creationId xmlns:a16="http://schemas.microsoft.com/office/drawing/2014/main" id="{9F928310-933A-5FCA-5F25-70E3EA7BE6E8}"/>
              </a:ext>
            </a:extLst>
          </p:cNvPr>
          <p:cNvGraphicFramePr>
            <a:graphicFrameLocks noGrp="1"/>
          </p:cNvGraphicFramePr>
          <p:nvPr>
            <p:ph sz="quarter" idx="1"/>
            <p:extLst>
              <p:ext uri="{D42A27DB-BD31-4B8C-83A1-F6EECF244321}">
                <p14:modId xmlns:p14="http://schemas.microsoft.com/office/powerpoint/2010/main" val="3857425531"/>
              </p:ext>
            </p:extLst>
          </p:nvPr>
        </p:nvGraphicFramePr>
        <p:xfrm>
          <a:off x="323850" y="1628800"/>
          <a:ext cx="7772400" cy="4356892"/>
        </p:xfrm>
        <a:graphic>
          <a:graphicData uri="http://schemas.openxmlformats.org/drawingml/2006/table">
            <a:tbl>
              <a:tblPr/>
              <a:tblGrid>
                <a:gridCol w="3886200">
                  <a:extLst>
                    <a:ext uri="{9D8B030D-6E8A-4147-A177-3AD203B41FA5}">
                      <a16:colId xmlns:a16="http://schemas.microsoft.com/office/drawing/2014/main" val="1548796981"/>
                    </a:ext>
                  </a:extLst>
                </a:gridCol>
                <a:gridCol w="3886200">
                  <a:extLst>
                    <a:ext uri="{9D8B030D-6E8A-4147-A177-3AD203B41FA5}">
                      <a16:colId xmlns:a16="http://schemas.microsoft.com/office/drawing/2014/main" val="2121624736"/>
                    </a:ext>
                  </a:extLst>
                </a:gridCol>
              </a:tblGrid>
              <a:tr h="642533">
                <a:tc>
                  <a:txBody>
                    <a:bodyPr/>
                    <a:lstStyle/>
                    <a:p>
                      <a:r>
                        <a:rPr lang="tr-TR" sz="2400" b="1" dirty="0">
                          <a:solidFill>
                            <a:srgbClr val="FF0000"/>
                          </a:solidFill>
                        </a:rPr>
                        <a:t>Rol</a:t>
                      </a:r>
                    </a:p>
                  </a:txBody>
                  <a:tcPr anchor="ctr">
                    <a:lnL>
                      <a:noFill/>
                    </a:lnL>
                    <a:lnR>
                      <a:noFill/>
                    </a:lnR>
                    <a:lnT>
                      <a:noFill/>
                    </a:lnT>
                    <a:lnB>
                      <a:noFill/>
                    </a:lnB>
                    <a:noFill/>
                  </a:tcPr>
                </a:tc>
                <a:tc>
                  <a:txBody>
                    <a:bodyPr/>
                    <a:lstStyle/>
                    <a:p>
                      <a:pPr algn="just"/>
                      <a:r>
                        <a:rPr lang="tr-TR" sz="2400" b="1" dirty="0">
                          <a:solidFill>
                            <a:srgbClr val="FF0000"/>
                          </a:solidFill>
                        </a:rPr>
                        <a:t>Görev</a:t>
                      </a:r>
                    </a:p>
                  </a:txBody>
                  <a:tcPr anchor="ctr">
                    <a:lnL>
                      <a:noFill/>
                    </a:lnL>
                    <a:lnR>
                      <a:noFill/>
                    </a:lnR>
                    <a:lnT>
                      <a:noFill/>
                    </a:lnT>
                    <a:lnB>
                      <a:noFill/>
                    </a:lnB>
                    <a:noFill/>
                  </a:tcPr>
                </a:tc>
                <a:extLst>
                  <a:ext uri="{0D108BD9-81ED-4DB2-BD59-A6C34878D82A}">
                    <a16:rowId xmlns:a16="http://schemas.microsoft.com/office/drawing/2014/main" val="1816165907"/>
                  </a:ext>
                </a:extLst>
              </a:tr>
              <a:tr h="642533">
                <a:tc>
                  <a:txBody>
                    <a:bodyPr/>
                    <a:lstStyle/>
                    <a:p>
                      <a:r>
                        <a:rPr lang="tr-TR" sz="2400"/>
                        <a:t>Gönderici</a:t>
                      </a:r>
                    </a:p>
                  </a:txBody>
                  <a:tcPr anchor="ctr">
                    <a:lnL>
                      <a:noFill/>
                    </a:lnL>
                    <a:lnR>
                      <a:noFill/>
                    </a:lnR>
                    <a:lnT>
                      <a:noFill/>
                    </a:lnT>
                    <a:lnB>
                      <a:noFill/>
                    </a:lnB>
                    <a:noFill/>
                  </a:tcPr>
                </a:tc>
                <a:tc>
                  <a:txBody>
                    <a:bodyPr/>
                    <a:lstStyle/>
                    <a:p>
                      <a:pPr algn="just"/>
                      <a:r>
                        <a:rPr lang="tr-TR" sz="2400"/>
                        <a:t>Mesajın içeriğini oluşturan ve ileten kişi</a:t>
                      </a:r>
                    </a:p>
                  </a:txBody>
                  <a:tcPr anchor="ctr">
                    <a:lnL>
                      <a:noFill/>
                    </a:lnL>
                    <a:lnR>
                      <a:noFill/>
                    </a:lnR>
                    <a:lnT>
                      <a:noFill/>
                    </a:lnT>
                    <a:lnB>
                      <a:noFill/>
                    </a:lnB>
                    <a:noFill/>
                  </a:tcPr>
                </a:tc>
                <a:extLst>
                  <a:ext uri="{0D108BD9-81ED-4DB2-BD59-A6C34878D82A}">
                    <a16:rowId xmlns:a16="http://schemas.microsoft.com/office/drawing/2014/main" val="4096056342"/>
                  </a:ext>
                </a:extLst>
              </a:tr>
              <a:tr h="642533">
                <a:tc>
                  <a:txBody>
                    <a:bodyPr/>
                    <a:lstStyle/>
                    <a:p>
                      <a:r>
                        <a:rPr lang="tr-TR" sz="2400"/>
                        <a:t>Alıcı</a:t>
                      </a:r>
                    </a:p>
                  </a:txBody>
                  <a:tcPr anchor="ctr">
                    <a:lnL>
                      <a:noFill/>
                    </a:lnL>
                    <a:lnR>
                      <a:noFill/>
                    </a:lnR>
                    <a:lnT>
                      <a:noFill/>
                    </a:lnT>
                    <a:lnB>
                      <a:noFill/>
                    </a:lnB>
                    <a:noFill/>
                  </a:tcPr>
                </a:tc>
                <a:tc>
                  <a:txBody>
                    <a:bodyPr/>
                    <a:lstStyle/>
                    <a:p>
                      <a:pPr algn="just"/>
                      <a:r>
                        <a:rPr lang="tr-TR" sz="2400"/>
                        <a:t>Mesajı alan ve değerlendiren kişi</a:t>
                      </a:r>
                    </a:p>
                  </a:txBody>
                  <a:tcPr anchor="ctr">
                    <a:lnL>
                      <a:noFill/>
                    </a:lnL>
                    <a:lnR>
                      <a:noFill/>
                    </a:lnR>
                    <a:lnT>
                      <a:noFill/>
                    </a:lnT>
                    <a:lnB>
                      <a:noFill/>
                    </a:lnB>
                    <a:noFill/>
                  </a:tcPr>
                </a:tc>
                <a:extLst>
                  <a:ext uri="{0D108BD9-81ED-4DB2-BD59-A6C34878D82A}">
                    <a16:rowId xmlns:a16="http://schemas.microsoft.com/office/drawing/2014/main" val="1642637511"/>
                  </a:ext>
                </a:extLst>
              </a:tr>
              <a:tr h="1124433">
                <a:tc>
                  <a:txBody>
                    <a:bodyPr/>
                    <a:lstStyle/>
                    <a:p>
                      <a:r>
                        <a:rPr lang="tr-TR" sz="2400"/>
                        <a:t>Geri Bildirimci</a:t>
                      </a:r>
                    </a:p>
                  </a:txBody>
                  <a:tcPr anchor="ctr">
                    <a:lnL>
                      <a:noFill/>
                    </a:lnL>
                    <a:lnR>
                      <a:noFill/>
                    </a:lnR>
                    <a:lnT>
                      <a:noFill/>
                    </a:lnT>
                    <a:lnB>
                      <a:noFill/>
                    </a:lnB>
                    <a:noFill/>
                  </a:tcPr>
                </a:tc>
                <a:tc>
                  <a:txBody>
                    <a:bodyPr/>
                    <a:lstStyle/>
                    <a:p>
                      <a:pPr algn="just"/>
                      <a:r>
                        <a:rPr lang="tr-TR" sz="2400"/>
                        <a:t>Mesajı alıp yanıt veren kişi (karşılıklı dönüşümü sağlar)</a:t>
                      </a:r>
                    </a:p>
                  </a:txBody>
                  <a:tcPr anchor="ctr">
                    <a:lnL>
                      <a:noFill/>
                    </a:lnL>
                    <a:lnR>
                      <a:noFill/>
                    </a:lnR>
                    <a:lnT>
                      <a:noFill/>
                    </a:lnT>
                    <a:lnB>
                      <a:noFill/>
                    </a:lnB>
                    <a:noFill/>
                  </a:tcPr>
                </a:tc>
                <a:extLst>
                  <a:ext uri="{0D108BD9-81ED-4DB2-BD59-A6C34878D82A}">
                    <a16:rowId xmlns:a16="http://schemas.microsoft.com/office/drawing/2014/main" val="4017511549"/>
                  </a:ext>
                </a:extLst>
              </a:tr>
              <a:tr h="1124433">
                <a:tc>
                  <a:txBody>
                    <a:bodyPr/>
                    <a:lstStyle/>
                    <a:p>
                      <a:r>
                        <a:rPr lang="tr-TR" sz="2400"/>
                        <a:t>Ortam</a:t>
                      </a:r>
                    </a:p>
                  </a:txBody>
                  <a:tcPr anchor="ctr">
                    <a:lnL>
                      <a:noFill/>
                    </a:lnL>
                    <a:lnR>
                      <a:noFill/>
                    </a:lnR>
                    <a:lnT>
                      <a:noFill/>
                    </a:lnT>
                    <a:lnB>
                      <a:noFill/>
                    </a:lnB>
                    <a:noFill/>
                  </a:tcPr>
                </a:tc>
                <a:tc>
                  <a:txBody>
                    <a:bodyPr/>
                    <a:lstStyle/>
                    <a:p>
                      <a:pPr algn="just"/>
                      <a:r>
                        <a:rPr lang="tr-TR" sz="2400" dirty="0"/>
                        <a:t>İletişimin gerçekleştiği fiziksel veya dijital ortam</a:t>
                      </a:r>
                    </a:p>
                  </a:txBody>
                  <a:tcPr anchor="ctr">
                    <a:lnL>
                      <a:noFill/>
                    </a:lnL>
                    <a:lnR>
                      <a:noFill/>
                    </a:lnR>
                    <a:lnT>
                      <a:noFill/>
                    </a:lnT>
                    <a:lnB>
                      <a:noFill/>
                    </a:lnB>
                    <a:noFill/>
                  </a:tcPr>
                </a:tc>
                <a:extLst>
                  <a:ext uri="{0D108BD9-81ED-4DB2-BD59-A6C34878D82A}">
                    <a16:rowId xmlns:a16="http://schemas.microsoft.com/office/drawing/2014/main" val="798809319"/>
                  </a:ext>
                </a:extLst>
              </a:tr>
            </a:tbl>
          </a:graphicData>
        </a:graphic>
      </p:graphicFrame>
    </p:spTree>
    <p:extLst>
      <p:ext uri="{BB962C8B-B14F-4D97-AF65-F5344CB8AC3E}">
        <p14:creationId xmlns:p14="http://schemas.microsoft.com/office/powerpoint/2010/main" val="35095958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AE577D-24EE-6609-C7BA-1C73C4484AC7}"/>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FC95FA3B-A9AF-7DEB-1A73-EF39E2AA2900}"/>
              </a:ext>
            </a:extLst>
          </p:cNvPr>
          <p:cNvSpPr>
            <a:spLocks noGrp="1"/>
          </p:cNvSpPr>
          <p:nvPr>
            <p:ph type="title"/>
          </p:nvPr>
        </p:nvSpPr>
        <p:spPr>
          <a:xfrm>
            <a:off x="395536" y="764704"/>
            <a:ext cx="5385792" cy="531813"/>
          </a:xfrm>
        </p:spPr>
        <p:txBody>
          <a:bodyPr/>
          <a:lstStyle/>
          <a:p>
            <a:r>
              <a:rPr lang="tr-TR" sz="3200" b="1" dirty="0">
                <a:solidFill>
                  <a:srgbClr val="FF0000"/>
                </a:solidFill>
              </a:rPr>
              <a:t>ETKİLİ İLETİŞİMİN FAYDALARI</a:t>
            </a:r>
            <a:endParaRPr lang="tr-TR" altLang="tr-TR" sz="32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A7319DF2-4240-561B-C843-C138F893BD33}"/>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1E93CF2A-0559-5722-82EB-3A67AC6DD141}"/>
              </a:ext>
            </a:extLst>
          </p:cNvPr>
          <p:cNvSpPr/>
          <p:nvPr/>
        </p:nvSpPr>
        <p:spPr>
          <a:xfrm>
            <a:off x="8202613" y="213285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D204FE31-0FA4-B4D1-4A83-610B669ED354}"/>
              </a:ext>
            </a:extLst>
          </p:cNvPr>
          <p:cNvSpPr>
            <a:spLocks noGrp="1"/>
          </p:cNvSpPr>
          <p:nvPr>
            <p:ph sz="quarter" idx="1"/>
          </p:nvPr>
        </p:nvSpPr>
        <p:spPr>
          <a:xfrm>
            <a:off x="323528" y="1914524"/>
            <a:ext cx="7772400" cy="4105275"/>
          </a:xfrm>
        </p:spPr>
        <p:txBody>
          <a:bodyPr/>
          <a:lstStyle/>
          <a:p>
            <a:pPr marL="0" indent="0">
              <a:buNone/>
            </a:pPr>
            <a:r>
              <a:rPr lang="tr-TR" dirty="0"/>
              <a:t>Anlayış ve iş birliğini artırır.</a:t>
            </a:r>
          </a:p>
          <a:p>
            <a:pPr marL="0" indent="0">
              <a:buNone/>
            </a:pPr>
            <a:r>
              <a:rPr lang="tr-TR" dirty="0"/>
              <a:t>Güven ortamı oluşturur.</a:t>
            </a:r>
          </a:p>
          <a:p>
            <a:pPr marL="0" indent="0">
              <a:buNone/>
            </a:pPr>
            <a:r>
              <a:rPr lang="tr-TR" dirty="0"/>
              <a:t>Çatışmaları azaltır.</a:t>
            </a:r>
          </a:p>
          <a:p>
            <a:pPr marL="0" indent="0">
              <a:buNone/>
            </a:pPr>
            <a:r>
              <a:rPr lang="tr-TR" dirty="0"/>
              <a:t>Kurum içi verimliliği yükseltir.</a:t>
            </a:r>
          </a:p>
          <a:p>
            <a:pPr marL="0" indent="0">
              <a:buNone/>
            </a:pPr>
            <a:r>
              <a:rPr lang="tr-TR" dirty="0"/>
              <a:t>Eğitsel süreçlerde öğrenmeyi kolaylaştırır.</a:t>
            </a:r>
          </a:p>
          <a:p>
            <a:pPr marL="0" indent="0">
              <a:buNone/>
            </a:pPr>
            <a:r>
              <a:rPr lang="tr-TR" dirty="0"/>
              <a:t>Sporcularda motivasyonu ve takım ruhunu destekler.</a:t>
            </a:r>
          </a:p>
        </p:txBody>
      </p:sp>
    </p:spTree>
    <p:extLst>
      <p:ext uri="{BB962C8B-B14F-4D97-AF65-F5344CB8AC3E}">
        <p14:creationId xmlns:p14="http://schemas.microsoft.com/office/powerpoint/2010/main" val="32813345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25D5C7-31B5-F573-A69D-6C4ABF467161}"/>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27D77C45-F958-FD8C-3992-9881E589CBB6}"/>
              </a:ext>
            </a:extLst>
          </p:cNvPr>
          <p:cNvSpPr>
            <a:spLocks noGrp="1"/>
          </p:cNvSpPr>
          <p:nvPr>
            <p:ph type="title"/>
          </p:nvPr>
        </p:nvSpPr>
        <p:spPr>
          <a:xfrm>
            <a:off x="395536" y="764704"/>
            <a:ext cx="5385792" cy="531813"/>
          </a:xfrm>
        </p:spPr>
        <p:txBody>
          <a:bodyPr/>
          <a:lstStyle/>
          <a:p>
            <a:r>
              <a:rPr lang="tr-TR" sz="3200" b="1" dirty="0">
                <a:solidFill>
                  <a:srgbClr val="FF0000"/>
                </a:solidFill>
              </a:rPr>
              <a:t>ETKİLİ İLETİŞİM MODELİ</a:t>
            </a:r>
            <a:endParaRPr lang="tr-TR" altLang="tr-TR" sz="32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1FB53221-AE80-113C-383A-69C5FF934A24}"/>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CF9A6422-A54E-14F1-962D-7CC4D4101341}"/>
              </a:ext>
            </a:extLst>
          </p:cNvPr>
          <p:cNvSpPr/>
          <p:nvPr/>
        </p:nvSpPr>
        <p:spPr>
          <a:xfrm>
            <a:off x="8202613" y="213285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73B855A5-5A80-2081-32B1-6B85E061B35F}"/>
              </a:ext>
            </a:extLst>
          </p:cNvPr>
          <p:cNvSpPr>
            <a:spLocks noGrp="1"/>
          </p:cNvSpPr>
          <p:nvPr>
            <p:ph sz="quarter" idx="1"/>
          </p:nvPr>
        </p:nvSpPr>
        <p:spPr>
          <a:xfrm>
            <a:off x="323528" y="1914525"/>
            <a:ext cx="7772400" cy="2234556"/>
          </a:xfrm>
        </p:spPr>
        <p:txBody>
          <a:bodyPr/>
          <a:lstStyle/>
          <a:p>
            <a:pPr marL="0" indent="0">
              <a:buNone/>
            </a:pPr>
            <a:r>
              <a:rPr lang="tr-TR" dirty="0"/>
              <a:t>[GÖNDERİCİ] → (Mesaj) → [ALICI]</a:t>
            </a:r>
          </a:p>
          <a:p>
            <a:pPr marL="0" indent="0">
              <a:buNone/>
            </a:pPr>
            <a:r>
              <a:rPr lang="tr-TR" dirty="0"/>
              <a:t>     ↑                       ↓</a:t>
            </a:r>
          </a:p>
          <a:p>
            <a:pPr marL="0" indent="0">
              <a:buNone/>
            </a:pPr>
            <a:r>
              <a:rPr lang="tr-TR" dirty="0"/>
              <a:t>[GERİ BİLDİRİM] ← (Anlamlandırma)</a:t>
            </a:r>
          </a:p>
          <a:p>
            <a:pPr marL="0" indent="0">
              <a:buNone/>
            </a:pPr>
            <a:endParaRPr lang="tr-TR" dirty="0"/>
          </a:p>
        </p:txBody>
      </p:sp>
    </p:spTree>
    <p:extLst>
      <p:ext uri="{BB962C8B-B14F-4D97-AF65-F5344CB8AC3E}">
        <p14:creationId xmlns:p14="http://schemas.microsoft.com/office/powerpoint/2010/main" val="35812142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E66C4C-73FA-318F-22FC-5E7AAF308D4A}"/>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09BE1D3E-D4EC-FF8D-FC7D-AE9DBE259A4A}"/>
              </a:ext>
            </a:extLst>
          </p:cNvPr>
          <p:cNvSpPr>
            <a:spLocks noGrp="1"/>
          </p:cNvSpPr>
          <p:nvPr>
            <p:ph type="title"/>
          </p:nvPr>
        </p:nvSpPr>
        <p:spPr>
          <a:xfrm>
            <a:off x="251520" y="764704"/>
            <a:ext cx="7128792" cy="531813"/>
          </a:xfrm>
        </p:spPr>
        <p:txBody>
          <a:bodyPr/>
          <a:lstStyle/>
          <a:p>
            <a:r>
              <a:rPr lang="tr-TR" sz="2400" b="1" dirty="0">
                <a:solidFill>
                  <a:srgbClr val="FF0000"/>
                </a:solidFill>
              </a:rPr>
              <a:t>Etkili İletişim ve Problem Çözme Arasındaki İlişki</a:t>
            </a:r>
            <a:endParaRPr lang="tr-TR" altLang="tr-TR" sz="24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B5A544F0-FF53-0B36-D950-0F4888385D6C}"/>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E2706F09-5CA0-4CC0-9253-61D784631F87}"/>
              </a:ext>
            </a:extLst>
          </p:cNvPr>
          <p:cNvSpPr/>
          <p:nvPr/>
        </p:nvSpPr>
        <p:spPr>
          <a:xfrm>
            <a:off x="8202613" y="213285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7D4300F7-C3F3-6341-371A-3C4B34CFBFFC}"/>
              </a:ext>
            </a:extLst>
          </p:cNvPr>
          <p:cNvSpPr>
            <a:spLocks noGrp="1"/>
          </p:cNvSpPr>
          <p:nvPr>
            <p:ph sz="quarter" idx="1"/>
          </p:nvPr>
        </p:nvSpPr>
        <p:spPr>
          <a:xfrm>
            <a:off x="323528" y="1914524"/>
            <a:ext cx="7772400" cy="4105275"/>
          </a:xfrm>
        </p:spPr>
        <p:txBody>
          <a:bodyPr/>
          <a:lstStyle/>
          <a:p>
            <a:pPr marL="0" indent="0">
              <a:buNone/>
            </a:pPr>
            <a:r>
              <a:rPr lang="tr-TR" dirty="0"/>
              <a:t>Etkili iletişim, sorunların erken fark edilmesini ve çözülmesini sağlar.</a:t>
            </a:r>
          </a:p>
          <a:p>
            <a:pPr marL="0" indent="0">
              <a:buNone/>
            </a:pPr>
            <a:r>
              <a:rPr lang="tr-TR" dirty="0"/>
              <a:t>Kurum içinde açık iletişim kanallarının olması, kişilerin şikâyetlerini çekinmeden dile getirmelerine imkân tanır.</a:t>
            </a:r>
          </a:p>
          <a:p>
            <a:pPr marL="0" indent="0">
              <a:buNone/>
            </a:pPr>
            <a:r>
              <a:rPr lang="tr-TR" dirty="0"/>
              <a:t>Geri bildirim kültürünün güçlü olduğu kurumlarda çözüm süreçleri daha sağlıklı işler.</a:t>
            </a:r>
          </a:p>
        </p:txBody>
      </p:sp>
    </p:spTree>
    <p:extLst>
      <p:ext uri="{BB962C8B-B14F-4D97-AF65-F5344CB8AC3E}">
        <p14:creationId xmlns:p14="http://schemas.microsoft.com/office/powerpoint/2010/main" val="8551137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A4E345-2421-2B64-BD21-FE3CD03F4E55}"/>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87D73757-C9F0-0F0F-B58A-5400EB5E595F}"/>
              </a:ext>
            </a:extLst>
          </p:cNvPr>
          <p:cNvSpPr>
            <a:spLocks noGrp="1"/>
          </p:cNvSpPr>
          <p:nvPr>
            <p:ph type="title"/>
          </p:nvPr>
        </p:nvSpPr>
        <p:spPr>
          <a:xfrm>
            <a:off x="395536" y="764704"/>
            <a:ext cx="6480720" cy="531813"/>
          </a:xfrm>
        </p:spPr>
        <p:txBody>
          <a:bodyPr/>
          <a:lstStyle/>
          <a:p>
            <a:r>
              <a:rPr lang="tr-TR" sz="3200" b="1" dirty="0">
                <a:solidFill>
                  <a:srgbClr val="FF0000"/>
                </a:solidFill>
              </a:rPr>
              <a:t>Şikâyet Mekanizmalarının Amaçları</a:t>
            </a:r>
            <a:endParaRPr lang="tr-TR" altLang="tr-TR" sz="32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097CA1BF-674C-9BD4-40BA-321B032EEA6A}"/>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D314EC9F-4AB2-8431-D84D-682C691BB5FE}"/>
              </a:ext>
            </a:extLst>
          </p:cNvPr>
          <p:cNvSpPr/>
          <p:nvPr/>
        </p:nvSpPr>
        <p:spPr>
          <a:xfrm>
            <a:off x="8578056" y="3284984"/>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graphicFrame>
        <p:nvGraphicFramePr>
          <p:cNvPr id="2" name="İçerik Yer Tutucusu 1">
            <a:extLst>
              <a:ext uri="{FF2B5EF4-FFF2-40B4-BE49-F238E27FC236}">
                <a16:creationId xmlns:a16="http://schemas.microsoft.com/office/drawing/2014/main" id="{A1E2D9F3-087C-F05A-BF3A-9F6CAFE29927}"/>
              </a:ext>
            </a:extLst>
          </p:cNvPr>
          <p:cNvGraphicFramePr>
            <a:graphicFrameLocks noGrp="1"/>
          </p:cNvGraphicFramePr>
          <p:nvPr>
            <p:ph sz="quarter" idx="1"/>
            <p:extLst>
              <p:ext uri="{D42A27DB-BD31-4B8C-83A1-F6EECF244321}">
                <p14:modId xmlns:p14="http://schemas.microsoft.com/office/powerpoint/2010/main" val="1288347224"/>
              </p:ext>
            </p:extLst>
          </p:nvPr>
        </p:nvGraphicFramePr>
        <p:xfrm>
          <a:off x="323850" y="1556792"/>
          <a:ext cx="7772400" cy="4860123"/>
        </p:xfrm>
        <a:graphic>
          <a:graphicData uri="http://schemas.openxmlformats.org/drawingml/2006/table">
            <a:tbl>
              <a:tblPr/>
              <a:tblGrid>
                <a:gridCol w="3886200">
                  <a:extLst>
                    <a:ext uri="{9D8B030D-6E8A-4147-A177-3AD203B41FA5}">
                      <a16:colId xmlns:a16="http://schemas.microsoft.com/office/drawing/2014/main" val="3780270651"/>
                    </a:ext>
                  </a:extLst>
                </a:gridCol>
                <a:gridCol w="3886200">
                  <a:extLst>
                    <a:ext uri="{9D8B030D-6E8A-4147-A177-3AD203B41FA5}">
                      <a16:colId xmlns:a16="http://schemas.microsoft.com/office/drawing/2014/main" val="769273326"/>
                    </a:ext>
                  </a:extLst>
                </a:gridCol>
              </a:tblGrid>
              <a:tr h="665454">
                <a:tc>
                  <a:txBody>
                    <a:bodyPr/>
                    <a:lstStyle/>
                    <a:p>
                      <a:r>
                        <a:rPr lang="tr-TR" sz="2000" b="1" dirty="0">
                          <a:solidFill>
                            <a:srgbClr val="FF0000"/>
                          </a:solidFill>
                        </a:rPr>
                        <a:t>Amaç</a:t>
                      </a:r>
                    </a:p>
                  </a:txBody>
                  <a:tcPr anchor="ctr">
                    <a:lnL>
                      <a:noFill/>
                    </a:lnL>
                    <a:lnR>
                      <a:noFill/>
                    </a:lnR>
                    <a:lnT>
                      <a:noFill/>
                    </a:lnT>
                    <a:lnB>
                      <a:noFill/>
                    </a:lnB>
                    <a:noFill/>
                  </a:tcPr>
                </a:tc>
                <a:tc>
                  <a:txBody>
                    <a:bodyPr/>
                    <a:lstStyle/>
                    <a:p>
                      <a:pPr algn="just"/>
                      <a:r>
                        <a:rPr lang="tr-TR" sz="2000" b="1" dirty="0">
                          <a:solidFill>
                            <a:srgbClr val="FF0000"/>
                          </a:solidFill>
                        </a:rPr>
                        <a:t>Açıklama</a:t>
                      </a:r>
                    </a:p>
                  </a:txBody>
                  <a:tcPr anchor="ctr">
                    <a:lnL>
                      <a:noFill/>
                    </a:lnL>
                    <a:lnR>
                      <a:noFill/>
                    </a:lnR>
                    <a:lnT>
                      <a:noFill/>
                    </a:lnT>
                    <a:lnB>
                      <a:noFill/>
                    </a:lnB>
                    <a:noFill/>
                  </a:tcPr>
                </a:tc>
                <a:extLst>
                  <a:ext uri="{0D108BD9-81ED-4DB2-BD59-A6C34878D82A}">
                    <a16:rowId xmlns:a16="http://schemas.microsoft.com/office/drawing/2014/main" val="2773354928"/>
                  </a:ext>
                </a:extLst>
              </a:tr>
              <a:tr h="1164543">
                <a:tc>
                  <a:txBody>
                    <a:bodyPr/>
                    <a:lstStyle/>
                    <a:p>
                      <a:r>
                        <a:rPr lang="tr-TR" sz="2000"/>
                        <a:t>Hataların giderilmesi</a:t>
                      </a:r>
                    </a:p>
                  </a:txBody>
                  <a:tcPr anchor="ctr">
                    <a:lnL>
                      <a:noFill/>
                    </a:lnL>
                    <a:lnR>
                      <a:noFill/>
                    </a:lnR>
                    <a:lnT>
                      <a:noFill/>
                    </a:lnT>
                    <a:lnB>
                      <a:noFill/>
                    </a:lnB>
                    <a:noFill/>
                  </a:tcPr>
                </a:tc>
                <a:tc>
                  <a:txBody>
                    <a:bodyPr/>
                    <a:lstStyle/>
                    <a:p>
                      <a:pPr algn="just"/>
                      <a:r>
                        <a:rPr lang="tr-TR" sz="2000"/>
                        <a:t>Kurumsal hizmetlerdeki eksikliklerin tespit edilmesi ve düzeltilmesi</a:t>
                      </a:r>
                    </a:p>
                  </a:txBody>
                  <a:tcPr anchor="ctr">
                    <a:lnL>
                      <a:noFill/>
                    </a:lnL>
                    <a:lnR>
                      <a:noFill/>
                    </a:lnR>
                    <a:lnT>
                      <a:noFill/>
                    </a:lnT>
                    <a:lnB>
                      <a:noFill/>
                    </a:lnB>
                    <a:noFill/>
                  </a:tcPr>
                </a:tc>
                <a:extLst>
                  <a:ext uri="{0D108BD9-81ED-4DB2-BD59-A6C34878D82A}">
                    <a16:rowId xmlns:a16="http://schemas.microsoft.com/office/drawing/2014/main" val="2876294966"/>
                  </a:ext>
                </a:extLst>
              </a:tr>
              <a:tr h="665454">
                <a:tc>
                  <a:txBody>
                    <a:bodyPr/>
                    <a:lstStyle/>
                    <a:p>
                      <a:r>
                        <a:rPr lang="tr-TR" sz="2000"/>
                        <a:t>Katılımın sağlanması</a:t>
                      </a:r>
                    </a:p>
                  </a:txBody>
                  <a:tcPr anchor="ctr">
                    <a:lnL>
                      <a:noFill/>
                    </a:lnL>
                    <a:lnR>
                      <a:noFill/>
                    </a:lnR>
                    <a:lnT>
                      <a:noFill/>
                    </a:lnT>
                    <a:lnB>
                      <a:noFill/>
                    </a:lnB>
                    <a:noFill/>
                  </a:tcPr>
                </a:tc>
                <a:tc>
                  <a:txBody>
                    <a:bodyPr/>
                    <a:lstStyle/>
                    <a:p>
                      <a:pPr algn="just"/>
                      <a:r>
                        <a:rPr lang="tr-TR" sz="2000" dirty="0"/>
                        <a:t>Bireylerin sürece aktif olarak dâhil olması</a:t>
                      </a:r>
                    </a:p>
                  </a:txBody>
                  <a:tcPr anchor="ctr">
                    <a:lnL>
                      <a:noFill/>
                    </a:lnL>
                    <a:lnR>
                      <a:noFill/>
                    </a:lnR>
                    <a:lnT>
                      <a:noFill/>
                    </a:lnT>
                    <a:lnB>
                      <a:noFill/>
                    </a:lnB>
                    <a:noFill/>
                  </a:tcPr>
                </a:tc>
                <a:extLst>
                  <a:ext uri="{0D108BD9-81ED-4DB2-BD59-A6C34878D82A}">
                    <a16:rowId xmlns:a16="http://schemas.microsoft.com/office/drawing/2014/main" val="683855893"/>
                  </a:ext>
                </a:extLst>
              </a:tr>
              <a:tr h="1164543">
                <a:tc>
                  <a:txBody>
                    <a:bodyPr/>
                    <a:lstStyle/>
                    <a:p>
                      <a:r>
                        <a:rPr lang="tr-TR" sz="2000"/>
                        <a:t>Memnuniyetin artırılması</a:t>
                      </a:r>
                    </a:p>
                  </a:txBody>
                  <a:tcPr anchor="ctr">
                    <a:lnL>
                      <a:noFill/>
                    </a:lnL>
                    <a:lnR>
                      <a:noFill/>
                    </a:lnR>
                    <a:lnT>
                      <a:noFill/>
                    </a:lnT>
                    <a:lnB>
                      <a:noFill/>
                    </a:lnB>
                    <a:noFill/>
                  </a:tcPr>
                </a:tc>
                <a:tc>
                  <a:txBody>
                    <a:bodyPr/>
                    <a:lstStyle/>
                    <a:p>
                      <a:pPr algn="just"/>
                      <a:r>
                        <a:rPr lang="tr-TR" sz="2000"/>
                        <a:t>Hizmet alanların güven duygusunun ve tatmin düzeyinin artırılması</a:t>
                      </a:r>
                    </a:p>
                  </a:txBody>
                  <a:tcPr anchor="ctr">
                    <a:lnL>
                      <a:noFill/>
                    </a:lnL>
                    <a:lnR>
                      <a:noFill/>
                    </a:lnR>
                    <a:lnT>
                      <a:noFill/>
                    </a:lnT>
                    <a:lnB>
                      <a:noFill/>
                    </a:lnB>
                    <a:noFill/>
                  </a:tcPr>
                </a:tc>
                <a:extLst>
                  <a:ext uri="{0D108BD9-81ED-4DB2-BD59-A6C34878D82A}">
                    <a16:rowId xmlns:a16="http://schemas.microsoft.com/office/drawing/2014/main" val="3308683196"/>
                  </a:ext>
                </a:extLst>
              </a:tr>
              <a:tr h="1164543">
                <a:tc>
                  <a:txBody>
                    <a:bodyPr/>
                    <a:lstStyle/>
                    <a:p>
                      <a:r>
                        <a:rPr lang="tr-TR" sz="2000"/>
                        <a:t>Şeffaflık ve hesap verebilirlik</a:t>
                      </a:r>
                    </a:p>
                  </a:txBody>
                  <a:tcPr anchor="ctr">
                    <a:lnL>
                      <a:noFill/>
                    </a:lnL>
                    <a:lnR>
                      <a:noFill/>
                    </a:lnR>
                    <a:lnT>
                      <a:noFill/>
                    </a:lnT>
                    <a:lnB>
                      <a:noFill/>
                    </a:lnB>
                    <a:noFill/>
                  </a:tcPr>
                </a:tc>
                <a:tc>
                  <a:txBody>
                    <a:bodyPr/>
                    <a:lstStyle/>
                    <a:p>
                      <a:pPr algn="just"/>
                      <a:r>
                        <a:rPr lang="tr-TR" sz="2000" dirty="0"/>
                        <a:t>Kurumun topluma karşı sorumluluk taşıdığı bilinciyle hareket etmesi</a:t>
                      </a:r>
                    </a:p>
                  </a:txBody>
                  <a:tcPr anchor="ctr">
                    <a:lnL>
                      <a:noFill/>
                    </a:lnL>
                    <a:lnR>
                      <a:noFill/>
                    </a:lnR>
                    <a:lnT>
                      <a:noFill/>
                    </a:lnT>
                    <a:lnB>
                      <a:noFill/>
                    </a:lnB>
                    <a:noFill/>
                  </a:tcPr>
                </a:tc>
                <a:extLst>
                  <a:ext uri="{0D108BD9-81ED-4DB2-BD59-A6C34878D82A}">
                    <a16:rowId xmlns:a16="http://schemas.microsoft.com/office/drawing/2014/main" val="2811000382"/>
                  </a:ext>
                </a:extLst>
              </a:tr>
            </a:tbl>
          </a:graphicData>
        </a:graphic>
      </p:graphicFrame>
    </p:spTree>
    <p:extLst>
      <p:ext uri="{BB962C8B-B14F-4D97-AF65-F5344CB8AC3E}">
        <p14:creationId xmlns:p14="http://schemas.microsoft.com/office/powerpoint/2010/main" val="261067821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673BD8-684A-A4E0-F1E6-F22CBE669EA6}"/>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B522C27E-F22D-33BF-C671-AAF42748D6CF}"/>
              </a:ext>
            </a:extLst>
          </p:cNvPr>
          <p:cNvSpPr>
            <a:spLocks noGrp="1"/>
          </p:cNvSpPr>
          <p:nvPr>
            <p:ph type="title"/>
          </p:nvPr>
        </p:nvSpPr>
        <p:spPr>
          <a:xfrm>
            <a:off x="395536" y="764704"/>
            <a:ext cx="6696744" cy="531813"/>
          </a:xfrm>
        </p:spPr>
        <p:txBody>
          <a:bodyPr/>
          <a:lstStyle/>
          <a:p>
            <a:r>
              <a:rPr lang="tr-TR" sz="2800" b="1" dirty="0">
                <a:solidFill>
                  <a:srgbClr val="FF0000"/>
                </a:solidFill>
              </a:rPr>
              <a:t>Etkili Şikâyet Mekanizmalarının Özellikleri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E30A93E3-A4B0-2CCA-B9F5-E8E2A77F5D36}"/>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A6352659-83B8-4942-CB6B-DD4C9DC26CAF}"/>
              </a:ext>
            </a:extLst>
          </p:cNvPr>
          <p:cNvSpPr/>
          <p:nvPr/>
        </p:nvSpPr>
        <p:spPr>
          <a:xfrm>
            <a:off x="8336285" y="2727904"/>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F04C6C09-7AF5-2723-3D31-D3FE71FE113B}"/>
              </a:ext>
            </a:extLst>
          </p:cNvPr>
          <p:cNvSpPr>
            <a:spLocks noGrp="1"/>
          </p:cNvSpPr>
          <p:nvPr>
            <p:ph sz="quarter" idx="1"/>
          </p:nvPr>
        </p:nvSpPr>
        <p:spPr>
          <a:xfrm>
            <a:off x="323528" y="1914524"/>
            <a:ext cx="7772400" cy="4105275"/>
          </a:xfrm>
        </p:spPr>
        <p:txBody>
          <a:bodyPr/>
          <a:lstStyle/>
          <a:p>
            <a:pPr marL="0" indent="0">
              <a:buNone/>
            </a:pPr>
            <a:r>
              <a:rPr lang="tr-TR" b="1" dirty="0">
                <a:solidFill>
                  <a:srgbClr val="FF0000"/>
                </a:solidFill>
              </a:rPr>
              <a:t>Erişilebilir olmalı: </a:t>
            </a:r>
            <a:r>
              <a:rPr lang="tr-TR" dirty="0"/>
              <a:t>Her birey (özellikle engelli bireyler) kolayca ulaşabilmeli.</a:t>
            </a:r>
          </a:p>
          <a:p>
            <a:pPr marL="0" indent="0">
              <a:buNone/>
            </a:pPr>
            <a:r>
              <a:rPr lang="tr-TR" b="1" dirty="0">
                <a:solidFill>
                  <a:srgbClr val="FF0000"/>
                </a:solidFill>
              </a:rPr>
              <a:t>Gizlilik prensibi:</a:t>
            </a:r>
            <a:r>
              <a:rPr lang="tr-TR" dirty="0"/>
              <a:t> Şikâyet eden kişinin kimliği korunmalı.</a:t>
            </a:r>
          </a:p>
          <a:p>
            <a:pPr marL="0" indent="0">
              <a:buNone/>
            </a:pPr>
            <a:r>
              <a:rPr lang="tr-TR" b="1" dirty="0">
                <a:solidFill>
                  <a:srgbClr val="FF0000"/>
                </a:solidFill>
              </a:rPr>
              <a:t>Tarafsızlık:</a:t>
            </a:r>
            <a:r>
              <a:rPr lang="tr-TR" dirty="0"/>
              <a:t> Tarafsız bir biçimde değerlendirilmeli.</a:t>
            </a:r>
          </a:p>
          <a:p>
            <a:pPr marL="0" indent="0">
              <a:buNone/>
            </a:pPr>
            <a:r>
              <a:rPr lang="tr-TR" b="1" dirty="0">
                <a:solidFill>
                  <a:srgbClr val="FF0000"/>
                </a:solidFill>
              </a:rPr>
              <a:t>Hızlı yanıt: </a:t>
            </a:r>
            <a:r>
              <a:rPr lang="tr-TR" dirty="0"/>
              <a:t>Geri dönüşler zamanında yapılmalı.</a:t>
            </a:r>
          </a:p>
          <a:p>
            <a:pPr marL="0" indent="0">
              <a:buNone/>
            </a:pPr>
            <a:r>
              <a:rPr lang="tr-TR" b="1" dirty="0">
                <a:solidFill>
                  <a:srgbClr val="FF0000"/>
                </a:solidFill>
              </a:rPr>
              <a:t>Geri bildirim döngüsü: </a:t>
            </a:r>
            <a:r>
              <a:rPr lang="tr-TR" dirty="0"/>
              <a:t>Kişiye süreçle ilgili bilgi verilmeli.</a:t>
            </a:r>
          </a:p>
        </p:txBody>
      </p:sp>
    </p:spTree>
    <p:extLst>
      <p:ext uri="{BB962C8B-B14F-4D97-AF65-F5344CB8AC3E}">
        <p14:creationId xmlns:p14="http://schemas.microsoft.com/office/powerpoint/2010/main" val="21448648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F65B01-29BA-F225-8FC8-C6CF265BFE69}"/>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568863C8-F36B-A3A3-E5A5-AFCFD57C9A58}"/>
              </a:ext>
            </a:extLst>
          </p:cNvPr>
          <p:cNvSpPr>
            <a:spLocks noGrp="1"/>
          </p:cNvSpPr>
          <p:nvPr>
            <p:ph type="title"/>
          </p:nvPr>
        </p:nvSpPr>
        <p:spPr>
          <a:xfrm>
            <a:off x="338842" y="524196"/>
            <a:ext cx="6912768" cy="531813"/>
          </a:xfrm>
        </p:spPr>
        <p:txBody>
          <a:bodyPr/>
          <a:lstStyle/>
          <a:p>
            <a:r>
              <a:rPr lang="tr-TR" sz="2400" b="1" dirty="0">
                <a:solidFill>
                  <a:srgbClr val="FF0000"/>
                </a:solidFill>
              </a:rPr>
              <a:t>Engelli Bireyler İçin Uyumlu Şikâyet Mekanizmaları</a:t>
            </a:r>
            <a:endParaRPr lang="tr-TR" altLang="tr-TR" sz="24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D1244EFA-A76B-C63B-2FC5-D022B7EE3D2E}"/>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43855A71-C879-F29D-D8F5-FE37C9979110}"/>
              </a:ext>
            </a:extLst>
          </p:cNvPr>
          <p:cNvSpPr/>
          <p:nvPr/>
        </p:nvSpPr>
        <p:spPr>
          <a:xfrm>
            <a:off x="8202613" y="213285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graphicFrame>
        <p:nvGraphicFramePr>
          <p:cNvPr id="2" name="İçerik Yer Tutucusu 1">
            <a:extLst>
              <a:ext uri="{FF2B5EF4-FFF2-40B4-BE49-F238E27FC236}">
                <a16:creationId xmlns:a16="http://schemas.microsoft.com/office/drawing/2014/main" id="{8B5181F4-8B12-4780-72DE-F3B721410B9C}"/>
              </a:ext>
            </a:extLst>
          </p:cNvPr>
          <p:cNvGraphicFramePr>
            <a:graphicFrameLocks noGrp="1"/>
          </p:cNvGraphicFramePr>
          <p:nvPr>
            <p:ph sz="quarter" idx="1"/>
            <p:extLst>
              <p:ext uri="{D42A27DB-BD31-4B8C-83A1-F6EECF244321}">
                <p14:modId xmlns:p14="http://schemas.microsoft.com/office/powerpoint/2010/main" val="932285657"/>
              </p:ext>
            </p:extLst>
          </p:nvPr>
        </p:nvGraphicFramePr>
        <p:xfrm>
          <a:off x="323850" y="1628800"/>
          <a:ext cx="7772400" cy="4705002"/>
        </p:xfrm>
        <a:graphic>
          <a:graphicData uri="http://schemas.openxmlformats.org/drawingml/2006/table">
            <a:tbl>
              <a:tblPr/>
              <a:tblGrid>
                <a:gridCol w="3886200">
                  <a:extLst>
                    <a:ext uri="{9D8B030D-6E8A-4147-A177-3AD203B41FA5}">
                      <a16:colId xmlns:a16="http://schemas.microsoft.com/office/drawing/2014/main" val="2195092244"/>
                    </a:ext>
                  </a:extLst>
                </a:gridCol>
                <a:gridCol w="3886200">
                  <a:extLst>
                    <a:ext uri="{9D8B030D-6E8A-4147-A177-3AD203B41FA5}">
                      <a16:colId xmlns:a16="http://schemas.microsoft.com/office/drawing/2014/main" val="1373589631"/>
                    </a:ext>
                  </a:extLst>
                </a:gridCol>
              </a:tblGrid>
              <a:tr h="648966">
                <a:tc>
                  <a:txBody>
                    <a:bodyPr/>
                    <a:lstStyle/>
                    <a:p>
                      <a:r>
                        <a:rPr lang="tr-TR" b="1">
                          <a:solidFill>
                            <a:srgbClr val="FF0000"/>
                          </a:solidFill>
                        </a:rPr>
                        <a:t>Engel Türü</a:t>
                      </a:r>
                    </a:p>
                  </a:txBody>
                  <a:tcPr anchor="ctr">
                    <a:lnL>
                      <a:noFill/>
                    </a:lnL>
                    <a:lnR>
                      <a:noFill/>
                    </a:lnR>
                    <a:lnT>
                      <a:noFill/>
                    </a:lnT>
                    <a:lnB>
                      <a:noFill/>
                    </a:lnB>
                    <a:noFill/>
                  </a:tcPr>
                </a:tc>
                <a:tc>
                  <a:txBody>
                    <a:bodyPr/>
                    <a:lstStyle/>
                    <a:p>
                      <a:pPr algn="just"/>
                      <a:r>
                        <a:rPr lang="tr-TR" b="1" dirty="0">
                          <a:solidFill>
                            <a:srgbClr val="FF0000"/>
                          </a:solidFill>
                        </a:rPr>
                        <a:t>Uyumlu Şikâyet Yöntemleri</a:t>
                      </a:r>
                    </a:p>
                  </a:txBody>
                  <a:tcPr anchor="ctr">
                    <a:lnL>
                      <a:noFill/>
                    </a:lnL>
                    <a:lnR>
                      <a:noFill/>
                    </a:lnR>
                    <a:lnT>
                      <a:noFill/>
                    </a:lnT>
                    <a:lnB>
                      <a:noFill/>
                    </a:lnB>
                    <a:noFill/>
                  </a:tcPr>
                </a:tc>
                <a:extLst>
                  <a:ext uri="{0D108BD9-81ED-4DB2-BD59-A6C34878D82A}">
                    <a16:rowId xmlns:a16="http://schemas.microsoft.com/office/drawing/2014/main" val="247575885"/>
                  </a:ext>
                </a:extLst>
              </a:tr>
              <a:tr h="1135690">
                <a:tc>
                  <a:txBody>
                    <a:bodyPr/>
                    <a:lstStyle/>
                    <a:p>
                      <a:r>
                        <a:rPr lang="tr-TR"/>
                        <a:t>İşitme Engeli</a:t>
                      </a:r>
                    </a:p>
                  </a:txBody>
                  <a:tcPr anchor="ctr">
                    <a:lnL>
                      <a:noFill/>
                    </a:lnL>
                    <a:lnR>
                      <a:noFill/>
                    </a:lnR>
                    <a:lnT>
                      <a:noFill/>
                    </a:lnT>
                    <a:lnB>
                      <a:noFill/>
                    </a:lnB>
                    <a:noFill/>
                  </a:tcPr>
                </a:tc>
                <a:tc>
                  <a:txBody>
                    <a:bodyPr/>
                    <a:lstStyle/>
                    <a:p>
                      <a:pPr algn="just"/>
                      <a:r>
                        <a:rPr lang="tr-TR"/>
                        <a:t>İşaret dili destekli video şikâyet hattı, SMS/e-posta yolu</a:t>
                      </a:r>
                    </a:p>
                  </a:txBody>
                  <a:tcPr anchor="ctr">
                    <a:lnL>
                      <a:noFill/>
                    </a:lnL>
                    <a:lnR>
                      <a:noFill/>
                    </a:lnR>
                    <a:lnT>
                      <a:noFill/>
                    </a:lnT>
                    <a:lnB>
                      <a:noFill/>
                    </a:lnB>
                    <a:noFill/>
                  </a:tcPr>
                </a:tc>
                <a:extLst>
                  <a:ext uri="{0D108BD9-81ED-4DB2-BD59-A6C34878D82A}">
                    <a16:rowId xmlns:a16="http://schemas.microsoft.com/office/drawing/2014/main" val="35785751"/>
                  </a:ext>
                </a:extLst>
              </a:tr>
              <a:tr h="1135690">
                <a:tc>
                  <a:txBody>
                    <a:bodyPr/>
                    <a:lstStyle/>
                    <a:p>
                      <a:r>
                        <a:rPr lang="tr-TR" dirty="0"/>
                        <a:t>Görme Engeli</a:t>
                      </a:r>
                    </a:p>
                  </a:txBody>
                  <a:tcPr anchor="ctr">
                    <a:lnL>
                      <a:noFill/>
                    </a:lnL>
                    <a:lnR>
                      <a:noFill/>
                    </a:lnR>
                    <a:lnT>
                      <a:noFill/>
                    </a:lnT>
                    <a:lnB>
                      <a:noFill/>
                    </a:lnB>
                    <a:noFill/>
                  </a:tcPr>
                </a:tc>
                <a:tc>
                  <a:txBody>
                    <a:bodyPr/>
                    <a:lstStyle/>
                    <a:p>
                      <a:pPr algn="just"/>
                      <a:r>
                        <a:rPr lang="tr-TR"/>
                        <a:t>Ekran okuyucu uyumlu şikâyet formları, sesli yanıt sistemleri</a:t>
                      </a:r>
                    </a:p>
                  </a:txBody>
                  <a:tcPr anchor="ctr">
                    <a:lnL>
                      <a:noFill/>
                    </a:lnL>
                    <a:lnR>
                      <a:noFill/>
                    </a:lnR>
                    <a:lnT>
                      <a:noFill/>
                    </a:lnT>
                    <a:lnB>
                      <a:noFill/>
                    </a:lnB>
                    <a:noFill/>
                  </a:tcPr>
                </a:tc>
                <a:extLst>
                  <a:ext uri="{0D108BD9-81ED-4DB2-BD59-A6C34878D82A}">
                    <a16:rowId xmlns:a16="http://schemas.microsoft.com/office/drawing/2014/main" val="2594064354"/>
                  </a:ext>
                </a:extLst>
              </a:tr>
              <a:tr h="1135690">
                <a:tc>
                  <a:txBody>
                    <a:bodyPr/>
                    <a:lstStyle/>
                    <a:p>
                      <a:r>
                        <a:rPr lang="tr-TR"/>
                        <a:t>Zihinsel Engelli</a:t>
                      </a:r>
                    </a:p>
                  </a:txBody>
                  <a:tcPr anchor="ctr">
                    <a:lnL>
                      <a:noFill/>
                    </a:lnL>
                    <a:lnR>
                      <a:noFill/>
                    </a:lnR>
                    <a:lnT>
                      <a:noFill/>
                    </a:lnT>
                    <a:lnB>
                      <a:noFill/>
                    </a:lnB>
                    <a:noFill/>
                  </a:tcPr>
                </a:tc>
                <a:tc>
                  <a:txBody>
                    <a:bodyPr/>
                    <a:lstStyle/>
                    <a:p>
                      <a:pPr algn="just"/>
                      <a:r>
                        <a:rPr lang="tr-TR"/>
                        <a:t>Basitleştirilmiş formlar, sembollerle ifade sistemi</a:t>
                      </a:r>
                    </a:p>
                  </a:txBody>
                  <a:tcPr anchor="ctr">
                    <a:lnL>
                      <a:noFill/>
                    </a:lnL>
                    <a:lnR>
                      <a:noFill/>
                    </a:lnR>
                    <a:lnT>
                      <a:noFill/>
                    </a:lnT>
                    <a:lnB>
                      <a:noFill/>
                    </a:lnB>
                    <a:noFill/>
                  </a:tcPr>
                </a:tc>
                <a:extLst>
                  <a:ext uri="{0D108BD9-81ED-4DB2-BD59-A6C34878D82A}">
                    <a16:rowId xmlns:a16="http://schemas.microsoft.com/office/drawing/2014/main" val="455994457"/>
                  </a:ext>
                </a:extLst>
              </a:tr>
              <a:tr h="648966">
                <a:tc>
                  <a:txBody>
                    <a:bodyPr/>
                    <a:lstStyle/>
                    <a:p>
                      <a:r>
                        <a:rPr lang="tr-TR"/>
                        <a:t>Bedensel Engelli</a:t>
                      </a:r>
                    </a:p>
                  </a:txBody>
                  <a:tcPr anchor="ctr">
                    <a:lnL>
                      <a:noFill/>
                    </a:lnL>
                    <a:lnR>
                      <a:noFill/>
                    </a:lnR>
                    <a:lnT>
                      <a:noFill/>
                    </a:lnT>
                    <a:lnB>
                      <a:noFill/>
                    </a:lnB>
                    <a:noFill/>
                  </a:tcPr>
                </a:tc>
                <a:tc>
                  <a:txBody>
                    <a:bodyPr/>
                    <a:lstStyle/>
                    <a:p>
                      <a:pPr algn="just"/>
                      <a:r>
                        <a:rPr lang="nn-NO" dirty="0"/>
                        <a:t>Dijital formlara fiziksel erişim kolaylığı</a:t>
                      </a:r>
                    </a:p>
                  </a:txBody>
                  <a:tcPr anchor="ctr">
                    <a:lnL>
                      <a:noFill/>
                    </a:lnL>
                    <a:lnR>
                      <a:noFill/>
                    </a:lnR>
                    <a:lnT>
                      <a:noFill/>
                    </a:lnT>
                    <a:lnB>
                      <a:noFill/>
                    </a:lnB>
                    <a:noFill/>
                  </a:tcPr>
                </a:tc>
                <a:extLst>
                  <a:ext uri="{0D108BD9-81ED-4DB2-BD59-A6C34878D82A}">
                    <a16:rowId xmlns:a16="http://schemas.microsoft.com/office/drawing/2014/main" val="1019913726"/>
                  </a:ext>
                </a:extLst>
              </a:tr>
            </a:tbl>
          </a:graphicData>
        </a:graphic>
      </p:graphicFrame>
    </p:spTree>
    <p:extLst>
      <p:ext uri="{BB962C8B-B14F-4D97-AF65-F5344CB8AC3E}">
        <p14:creationId xmlns:p14="http://schemas.microsoft.com/office/powerpoint/2010/main" val="2388141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C542B7-4DFC-51E1-1787-3453B989A8AC}"/>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698A8F32-C142-58BC-94D8-9B4732F66A4B}"/>
              </a:ext>
            </a:extLst>
          </p:cNvPr>
          <p:cNvSpPr>
            <a:spLocks noGrp="1"/>
          </p:cNvSpPr>
          <p:nvPr>
            <p:ph type="title"/>
          </p:nvPr>
        </p:nvSpPr>
        <p:spPr>
          <a:xfrm>
            <a:off x="539552" y="605629"/>
            <a:ext cx="6321896" cy="531813"/>
          </a:xfrm>
        </p:spPr>
        <p:txBody>
          <a:bodyPr/>
          <a:lstStyle/>
          <a:p>
            <a:r>
              <a:rPr lang="tr-TR" sz="3200" b="1" dirty="0">
                <a:solidFill>
                  <a:srgbClr val="FF0000"/>
                </a:solidFill>
              </a:rPr>
              <a:t>Psikolojik Güvenlik</a:t>
            </a:r>
            <a:endParaRPr lang="tr-TR" altLang="tr-TR" sz="36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C698AE6B-84D3-289A-A71C-5A06AC273155}"/>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F9D6C4DE-195F-ADB3-8419-FCC9213708A7}"/>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BDDE9505-65B7-FD9E-9F7F-BCDDC005EB1F}"/>
              </a:ext>
            </a:extLst>
          </p:cNvPr>
          <p:cNvSpPr>
            <a:spLocks noGrp="1"/>
          </p:cNvSpPr>
          <p:nvPr>
            <p:ph sz="quarter" idx="1"/>
          </p:nvPr>
        </p:nvSpPr>
        <p:spPr>
          <a:xfrm>
            <a:off x="179512" y="1772816"/>
            <a:ext cx="8064896" cy="3672408"/>
          </a:xfrm>
        </p:spPr>
        <p:txBody>
          <a:bodyPr/>
          <a:lstStyle/>
          <a:p>
            <a:r>
              <a:rPr lang="tr-TR" b="1" dirty="0">
                <a:solidFill>
                  <a:srgbClr val="FF0000"/>
                </a:solidFill>
              </a:rPr>
              <a:t>Sportif Şiddet ve Dışlanma:</a:t>
            </a:r>
            <a:r>
              <a:rPr lang="tr-TR" dirty="0">
                <a:solidFill>
                  <a:srgbClr val="FF0000"/>
                </a:solidFill>
              </a:rPr>
              <a:t> </a:t>
            </a:r>
            <a:r>
              <a:rPr lang="tr-TR" dirty="0"/>
              <a:t>Engelli bireylerin olumsuz yorumlara, etiketlemeye ya da dışlanmaya maruz kalmaması gerekir. Antrenör ve idareci, destekleyici bir dil kullanmalı ve takımdaki herkesin kendini değerli hissetmesini sağlamalıdır.</a:t>
            </a:r>
          </a:p>
          <a:p>
            <a:r>
              <a:rPr lang="tr-TR" b="1" dirty="0">
                <a:solidFill>
                  <a:srgbClr val="FF0000"/>
                </a:solidFill>
              </a:rPr>
              <a:t>Güvenli İletişim Ortamı:</a:t>
            </a:r>
            <a:r>
              <a:rPr lang="tr-TR" dirty="0">
                <a:solidFill>
                  <a:srgbClr val="FF0000"/>
                </a:solidFill>
              </a:rPr>
              <a:t> </a:t>
            </a:r>
            <a:r>
              <a:rPr lang="tr-TR" dirty="0"/>
              <a:t>Sporcuların kendilerini rahatça ifade edebileceği, geri bildirim verebileceği bir ortam yaratılmalıdır.</a:t>
            </a:r>
          </a:p>
          <a:p>
            <a:pPr lvl="0" algn="just"/>
            <a:endParaRPr lang="tr-TR" dirty="0"/>
          </a:p>
        </p:txBody>
      </p:sp>
    </p:spTree>
    <p:extLst>
      <p:ext uri="{BB962C8B-B14F-4D97-AF65-F5344CB8AC3E}">
        <p14:creationId xmlns:p14="http://schemas.microsoft.com/office/powerpoint/2010/main" val="29652536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720845-F935-68FE-DE32-C4089FDEE61A}"/>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21A36753-AA18-5FBC-D7D5-405945431663}"/>
              </a:ext>
            </a:extLst>
          </p:cNvPr>
          <p:cNvSpPr>
            <a:spLocks noGrp="1"/>
          </p:cNvSpPr>
          <p:nvPr>
            <p:ph type="title"/>
          </p:nvPr>
        </p:nvSpPr>
        <p:spPr>
          <a:xfrm>
            <a:off x="395536" y="764704"/>
            <a:ext cx="6840760" cy="531813"/>
          </a:xfrm>
        </p:spPr>
        <p:txBody>
          <a:bodyPr/>
          <a:lstStyle/>
          <a:p>
            <a:r>
              <a:rPr lang="tr-TR" sz="2800" b="1" dirty="0">
                <a:solidFill>
                  <a:srgbClr val="FF0000"/>
                </a:solidFill>
              </a:rPr>
              <a:t>Kurumlarda Uygulanabilecek Şikâyet Yolları</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B82DE429-913E-0BC5-9E01-9FF4A37D7242}"/>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83262C06-89C9-88DF-4310-FA8832C59765}"/>
              </a:ext>
            </a:extLst>
          </p:cNvPr>
          <p:cNvSpPr/>
          <p:nvPr/>
        </p:nvSpPr>
        <p:spPr>
          <a:xfrm>
            <a:off x="8202613" y="213285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F6A7AB2C-C407-3734-FA53-EDD17A6A00E0}"/>
              </a:ext>
            </a:extLst>
          </p:cNvPr>
          <p:cNvSpPr>
            <a:spLocks noGrp="1"/>
          </p:cNvSpPr>
          <p:nvPr>
            <p:ph sz="quarter" idx="1"/>
          </p:nvPr>
        </p:nvSpPr>
        <p:spPr>
          <a:xfrm>
            <a:off x="323528" y="1914524"/>
            <a:ext cx="7772400" cy="4105275"/>
          </a:xfrm>
        </p:spPr>
        <p:txBody>
          <a:bodyPr/>
          <a:lstStyle/>
          <a:p>
            <a:pPr marL="0" indent="0">
              <a:buNone/>
            </a:pPr>
            <a:r>
              <a:rPr lang="tr-TR" dirty="0"/>
              <a:t>Fiziksel Şikâyet Kutuları</a:t>
            </a:r>
          </a:p>
          <a:p>
            <a:pPr marL="0" indent="0">
              <a:buNone/>
            </a:pPr>
            <a:r>
              <a:rPr lang="tr-TR" dirty="0"/>
              <a:t>Online Şikâyet Formları (web sitesi, mobil uygulama)</a:t>
            </a:r>
          </a:p>
          <a:p>
            <a:pPr marL="0" indent="0">
              <a:buNone/>
            </a:pPr>
            <a:r>
              <a:rPr lang="tr-TR" dirty="0"/>
              <a:t>İzleme ve Geri Bildirim Oturumları</a:t>
            </a:r>
          </a:p>
          <a:p>
            <a:pPr marL="0" indent="0">
              <a:buNone/>
            </a:pPr>
            <a:r>
              <a:rPr lang="tr-TR" dirty="0"/>
              <a:t>Danışma Hattı / Destek Birimi</a:t>
            </a:r>
          </a:p>
          <a:p>
            <a:pPr marL="0" indent="0">
              <a:buNone/>
            </a:pPr>
            <a:r>
              <a:rPr lang="tr-TR" dirty="0"/>
              <a:t>Arabuluculuk Süreçleri</a:t>
            </a:r>
          </a:p>
        </p:txBody>
      </p:sp>
    </p:spTree>
    <p:extLst>
      <p:ext uri="{BB962C8B-B14F-4D97-AF65-F5344CB8AC3E}">
        <p14:creationId xmlns:p14="http://schemas.microsoft.com/office/powerpoint/2010/main" val="264403581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75B4D9-FC42-AAD6-E7B4-AE9A36B01EE5}"/>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C039EF99-AFB3-214B-8DFB-BC3C863D0F53}"/>
              </a:ext>
            </a:extLst>
          </p:cNvPr>
          <p:cNvSpPr>
            <a:spLocks noGrp="1"/>
          </p:cNvSpPr>
          <p:nvPr>
            <p:ph type="title"/>
          </p:nvPr>
        </p:nvSpPr>
        <p:spPr>
          <a:xfrm>
            <a:off x="395536" y="764704"/>
            <a:ext cx="6840760" cy="531813"/>
          </a:xfrm>
        </p:spPr>
        <p:txBody>
          <a:bodyPr/>
          <a:lstStyle/>
          <a:p>
            <a:r>
              <a:rPr lang="tr-TR" sz="2800" b="1" dirty="0">
                <a:solidFill>
                  <a:srgbClr val="FF0000"/>
                </a:solidFill>
              </a:rPr>
              <a:t>ŞİKÂYET SÜRECİ GRAFİĞİ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2BB8D29D-C2E2-799C-31F3-C48E8BBBEB5C}"/>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61F3D45F-697C-7BFE-A77D-72E1423BCA53}"/>
              </a:ext>
            </a:extLst>
          </p:cNvPr>
          <p:cNvSpPr/>
          <p:nvPr/>
        </p:nvSpPr>
        <p:spPr>
          <a:xfrm>
            <a:off x="8418378" y="3140968"/>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B240B980-1CB2-B526-5547-3E9B9B81903F}"/>
              </a:ext>
            </a:extLst>
          </p:cNvPr>
          <p:cNvSpPr>
            <a:spLocks noGrp="1"/>
          </p:cNvSpPr>
          <p:nvPr>
            <p:ph sz="quarter" idx="1"/>
          </p:nvPr>
        </p:nvSpPr>
        <p:spPr>
          <a:xfrm>
            <a:off x="331048" y="1376362"/>
            <a:ext cx="7772400" cy="5004966"/>
          </a:xfrm>
        </p:spPr>
        <p:txBody>
          <a:bodyPr/>
          <a:lstStyle/>
          <a:p>
            <a:pPr marL="0" indent="0">
              <a:buNone/>
            </a:pPr>
            <a:r>
              <a:rPr lang="tr-TR" sz="2400" dirty="0"/>
              <a:t>1. Şikâyetin Alınması</a:t>
            </a:r>
          </a:p>
          <a:p>
            <a:pPr marL="0" indent="0">
              <a:buNone/>
            </a:pPr>
            <a:r>
              <a:rPr lang="tr-TR" sz="2400" dirty="0"/>
              <a:t>        ↓</a:t>
            </a:r>
          </a:p>
          <a:p>
            <a:pPr marL="0" indent="0">
              <a:buNone/>
            </a:pPr>
            <a:r>
              <a:rPr lang="tr-TR" sz="2400" dirty="0"/>
              <a:t>2. Ön İnceleme ve Kayda Alma</a:t>
            </a:r>
          </a:p>
          <a:p>
            <a:pPr marL="0" indent="0">
              <a:buNone/>
            </a:pPr>
            <a:r>
              <a:rPr lang="tr-TR" sz="2400" dirty="0"/>
              <a:t>        ↓</a:t>
            </a:r>
          </a:p>
          <a:p>
            <a:pPr marL="0" indent="0">
              <a:buNone/>
            </a:pPr>
            <a:r>
              <a:rPr lang="tr-TR" sz="2400" dirty="0"/>
              <a:t>3. Değerlendirme ve Tarafsız İnceleme</a:t>
            </a:r>
          </a:p>
          <a:p>
            <a:pPr marL="0" indent="0">
              <a:buNone/>
            </a:pPr>
            <a:r>
              <a:rPr lang="tr-TR" sz="2400" dirty="0"/>
              <a:t>        ↓</a:t>
            </a:r>
          </a:p>
          <a:p>
            <a:pPr marL="0" indent="0">
              <a:buNone/>
            </a:pPr>
            <a:r>
              <a:rPr lang="tr-TR" sz="2400" dirty="0"/>
              <a:t>4. Gerekli Aksiyonların Alınması</a:t>
            </a:r>
          </a:p>
          <a:p>
            <a:pPr marL="0" indent="0">
              <a:buNone/>
            </a:pPr>
            <a:r>
              <a:rPr lang="tr-TR" sz="2400" dirty="0"/>
              <a:t>        ↓</a:t>
            </a:r>
          </a:p>
          <a:p>
            <a:pPr marL="0" indent="0">
              <a:buNone/>
            </a:pPr>
            <a:r>
              <a:rPr lang="tr-TR" sz="2400" dirty="0"/>
              <a:t>5. Geri Bildirim (Sonuç Bildirimi)</a:t>
            </a:r>
          </a:p>
          <a:p>
            <a:pPr marL="0" indent="0">
              <a:buNone/>
            </a:pPr>
            <a:r>
              <a:rPr lang="tr-TR" sz="2400" dirty="0"/>
              <a:t>        ↓</a:t>
            </a:r>
          </a:p>
          <a:p>
            <a:pPr marL="0" indent="0">
              <a:buNone/>
            </a:pPr>
            <a:r>
              <a:rPr lang="tr-TR" sz="2400" dirty="0"/>
              <a:t>6. Kayıtların Arşivlenmesi ve İyileştirme Önerileri</a:t>
            </a:r>
          </a:p>
          <a:p>
            <a:pPr marL="0" indent="0">
              <a:buNone/>
            </a:pPr>
            <a:endParaRPr lang="tr-TR" sz="2400" dirty="0"/>
          </a:p>
        </p:txBody>
      </p:sp>
    </p:spTree>
    <p:extLst>
      <p:ext uri="{BB962C8B-B14F-4D97-AF65-F5344CB8AC3E}">
        <p14:creationId xmlns:p14="http://schemas.microsoft.com/office/powerpoint/2010/main" val="9916427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6EAE41-F2F9-5F86-BCF2-EB252945C447}"/>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A7E25176-98F1-9B84-0F51-01248F247344}"/>
              </a:ext>
            </a:extLst>
          </p:cNvPr>
          <p:cNvSpPr>
            <a:spLocks noGrp="1"/>
          </p:cNvSpPr>
          <p:nvPr>
            <p:ph type="title"/>
          </p:nvPr>
        </p:nvSpPr>
        <p:spPr>
          <a:xfrm>
            <a:off x="395536" y="764704"/>
            <a:ext cx="6840760" cy="531813"/>
          </a:xfrm>
        </p:spPr>
        <p:txBody>
          <a:bodyPr/>
          <a:lstStyle/>
          <a:p>
            <a:r>
              <a:rPr lang="tr-TR" sz="2800" b="1" dirty="0">
                <a:solidFill>
                  <a:srgbClr val="FF0000"/>
                </a:solidFill>
              </a:rPr>
              <a:t>Vaka Örneği</a:t>
            </a:r>
            <a:endParaRPr lang="tr-TR" altLang="tr-TR" sz="28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616ABFAC-94DA-F0BA-AC86-1513BBD7A131}"/>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C30908EC-2C1D-65AE-D757-EB9DD4E1DCB9}"/>
              </a:ext>
            </a:extLst>
          </p:cNvPr>
          <p:cNvSpPr/>
          <p:nvPr/>
        </p:nvSpPr>
        <p:spPr>
          <a:xfrm>
            <a:off x="8202613" y="213285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7B67B59C-4E15-C6D4-CE21-D8AC8B690E77}"/>
              </a:ext>
            </a:extLst>
          </p:cNvPr>
          <p:cNvSpPr>
            <a:spLocks noGrp="1"/>
          </p:cNvSpPr>
          <p:nvPr>
            <p:ph sz="quarter" idx="1"/>
          </p:nvPr>
        </p:nvSpPr>
        <p:spPr>
          <a:xfrm>
            <a:off x="323528" y="1914524"/>
            <a:ext cx="7772400" cy="4105275"/>
          </a:xfrm>
        </p:spPr>
        <p:txBody>
          <a:bodyPr/>
          <a:lstStyle/>
          <a:p>
            <a:r>
              <a:rPr lang="tr-TR" b="1" dirty="0"/>
              <a:t>Durum:</a:t>
            </a:r>
            <a:r>
              <a:rPr lang="tr-TR" dirty="0"/>
              <a:t> Bir spor kulübünde oturarak voleybol oyuncusu engelli birey, antrenörün yeterince bilgi vermediğini ve iletişim kurmadığını belirtmiştir.</a:t>
            </a:r>
            <a:br>
              <a:rPr lang="tr-TR" dirty="0"/>
            </a:br>
            <a:r>
              <a:rPr lang="tr-TR" b="1" dirty="0"/>
              <a:t>Şikâyet Süreci:</a:t>
            </a:r>
            <a:endParaRPr lang="tr-TR" dirty="0"/>
          </a:p>
          <a:p>
            <a:r>
              <a:rPr lang="tr-TR" dirty="0"/>
              <a:t>Birey online form aracılığıyla şikâyette bulunur.</a:t>
            </a:r>
          </a:p>
          <a:p>
            <a:r>
              <a:rPr lang="tr-TR" dirty="0"/>
              <a:t>Form, gizli olarak etik kurula iletilir.</a:t>
            </a:r>
          </a:p>
          <a:p>
            <a:r>
              <a:rPr lang="tr-TR" dirty="0"/>
              <a:t>Antrenörle görüşme yapılır, iletişim eğitimi planlanır.</a:t>
            </a:r>
          </a:p>
          <a:p>
            <a:r>
              <a:rPr lang="tr-TR" dirty="0"/>
              <a:t>Geri bildirim oyuncuya sağlanır ve sürecin kapatıldığı bildirilir.</a:t>
            </a:r>
          </a:p>
          <a:p>
            <a:pPr marL="0" indent="0">
              <a:buNone/>
            </a:pPr>
            <a:endParaRPr lang="tr-TR" dirty="0"/>
          </a:p>
        </p:txBody>
      </p:sp>
    </p:spTree>
    <p:extLst>
      <p:ext uri="{BB962C8B-B14F-4D97-AF65-F5344CB8AC3E}">
        <p14:creationId xmlns:p14="http://schemas.microsoft.com/office/powerpoint/2010/main" val="167223428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3 Dikdörtgen"/>
          <p:cNvSpPr>
            <a:spLocks noChangeArrowheads="1"/>
          </p:cNvSpPr>
          <p:nvPr/>
        </p:nvSpPr>
        <p:spPr bwMode="auto">
          <a:xfrm>
            <a:off x="1643063" y="2214563"/>
            <a:ext cx="6143625" cy="1446212"/>
          </a:xfrm>
          <a:prstGeom prst="rect">
            <a:avLst/>
          </a:prstGeom>
          <a:noFill/>
          <a:ln w="9525">
            <a:noFill/>
            <a:miter lim="800000"/>
            <a:headEnd/>
            <a:tailEnd/>
          </a:ln>
        </p:spPr>
        <p:txBody>
          <a:bodyPr>
            <a:spAutoFit/>
          </a:bodyPr>
          <a:lstStyle/>
          <a:p>
            <a:pPr algn="ctr" eaLnBrk="1" hangingPunct="1">
              <a:buFont typeface="Wingdings" pitchFamily="2" charset="2"/>
              <a:buNone/>
            </a:pPr>
            <a:r>
              <a:rPr lang="tr-TR" altLang="tr-TR" sz="4400" b="1">
                <a:solidFill>
                  <a:schemeClr val="accent1"/>
                </a:solidFill>
              </a:rPr>
              <a:t>DİNLEDİĞİNİZ İÇİN TEŞEKKÜRLER </a:t>
            </a:r>
            <a:r>
              <a:rPr lang="tr-TR" altLang="tr-TR" sz="4400" b="1">
                <a:solidFill>
                  <a:schemeClr val="accent1"/>
                </a:solidFill>
                <a:sym typeface="Wingdings" pitchFamily="2" charset="2"/>
              </a:rPr>
              <a:t></a:t>
            </a:r>
            <a:endParaRPr lang="tr-TR" altLang="tr-TR" sz="4400" b="1">
              <a:solidFill>
                <a:schemeClr val="accent1"/>
              </a:solidFill>
            </a:endParaRPr>
          </a:p>
        </p:txBody>
      </p:sp>
      <p:pic>
        <p:nvPicPr>
          <p:cNvPr id="83971" name="Resim 3"/>
          <p:cNvPicPr>
            <a:picLocks noChangeAspect="1"/>
          </p:cNvPicPr>
          <p:nvPr/>
        </p:nvPicPr>
        <p:blipFill>
          <a:blip r:embed="rId2"/>
          <a:srcRect/>
          <a:stretch>
            <a:fillRect/>
          </a:stretch>
        </p:blipFill>
        <p:spPr bwMode="auto">
          <a:xfrm>
            <a:off x="7380312" y="357188"/>
            <a:ext cx="1496988" cy="695325"/>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F5F549-FA03-2BF8-67A0-64BB203684C3}"/>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F175F449-067B-82F5-EF75-52F830AFDAF7}"/>
              </a:ext>
            </a:extLst>
          </p:cNvPr>
          <p:cNvSpPr>
            <a:spLocks noGrp="1"/>
          </p:cNvSpPr>
          <p:nvPr>
            <p:ph type="title"/>
          </p:nvPr>
        </p:nvSpPr>
        <p:spPr>
          <a:xfrm>
            <a:off x="611560" y="605629"/>
            <a:ext cx="6321896" cy="531813"/>
          </a:xfrm>
        </p:spPr>
        <p:txBody>
          <a:bodyPr/>
          <a:lstStyle/>
          <a:p>
            <a:r>
              <a:rPr lang="tr-TR" sz="3200" b="1" dirty="0">
                <a:solidFill>
                  <a:srgbClr val="FF0000"/>
                </a:solidFill>
              </a:rPr>
              <a:t>Organizasyonel Güvenlik</a:t>
            </a:r>
            <a:endParaRPr lang="tr-TR" altLang="tr-TR" sz="36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DEB6BC3C-1E6C-1085-606A-1D020C62C0B9}"/>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3ED18AEF-4D02-14D2-4DA2-9AED09FBD908}"/>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7F27C7D1-16FB-6792-A237-1921A610AD7F}"/>
              </a:ext>
            </a:extLst>
          </p:cNvPr>
          <p:cNvSpPr>
            <a:spLocks noGrp="1"/>
          </p:cNvSpPr>
          <p:nvPr>
            <p:ph sz="quarter" idx="1"/>
          </p:nvPr>
        </p:nvSpPr>
        <p:spPr>
          <a:xfrm>
            <a:off x="179512" y="1916832"/>
            <a:ext cx="8064896" cy="3312368"/>
          </a:xfrm>
        </p:spPr>
        <p:txBody>
          <a:bodyPr/>
          <a:lstStyle/>
          <a:p>
            <a:r>
              <a:rPr lang="tr-TR" b="1" dirty="0">
                <a:solidFill>
                  <a:srgbClr val="FF0000"/>
                </a:solidFill>
              </a:rPr>
              <a:t>Acil Müdahale Planı:</a:t>
            </a:r>
            <a:r>
              <a:rPr lang="tr-TR" dirty="0">
                <a:solidFill>
                  <a:srgbClr val="FF0000"/>
                </a:solidFill>
              </a:rPr>
              <a:t> </a:t>
            </a:r>
            <a:r>
              <a:rPr lang="tr-TR" dirty="0"/>
              <a:t>Spor salonlarında acil müdahale kitleri, ilk yardım eğitimi almış personel ve gerektiğinde ulaşılabilecek bir sağlık profesyoneli bulunmalıdır.</a:t>
            </a:r>
          </a:p>
          <a:p>
            <a:r>
              <a:rPr lang="tr-TR" b="1" dirty="0">
                <a:solidFill>
                  <a:srgbClr val="FF0000"/>
                </a:solidFill>
              </a:rPr>
              <a:t>Sigorta ve Hukuki Güvenceler:</a:t>
            </a:r>
            <a:r>
              <a:rPr lang="tr-TR" dirty="0">
                <a:solidFill>
                  <a:srgbClr val="FF0000"/>
                </a:solidFill>
              </a:rPr>
              <a:t> </a:t>
            </a:r>
            <a:r>
              <a:rPr lang="tr-TR" dirty="0"/>
              <a:t>Sporcuların sigortalanması, gerekli resmi prosedürlerin tamamlanması önemlidir.</a:t>
            </a:r>
          </a:p>
          <a:p>
            <a:pPr lvl="0" algn="just"/>
            <a:endParaRPr lang="tr-TR" dirty="0"/>
          </a:p>
        </p:txBody>
      </p:sp>
    </p:spTree>
    <p:extLst>
      <p:ext uri="{BB962C8B-B14F-4D97-AF65-F5344CB8AC3E}">
        <p14:creationId xmlns:p14="http://schemas.microsoft.com/office/powerpoint/2010/main" val="3618872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75F544-5A0B-F950-2777-A764EBFF4601}"/>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BEF03FBB-305D-D49E-0BC6-2F0EB71FDFEA}"/>
              </a:ext>
            </a:extLst>
          </p:cNvPr>
          <p:cNvSpPr>
            <a:spLocks noGrp="1"/>
          </p:cNvSpPr>
          <p:nvPr>
            <p:ph type="title"/>
          </p:nvPr>
        </p:nvSpPr>
        <p:spPr>
          <a:xfrm>
            <a:off x="539552" y="605629"/>
            <a:ext cx="6321896" cy="531813"/>
          </a:xfrm>
        </p:spPr>
        <p:txBody>
          <a:bodyPr/>
          <a:lstStyle/>
          <a:p>
            <a:r>
              <a:rPr lang="tr-TR" sz="3200" b="1" dirty="0">
                <a:solidFill>
                  <a:srgbClr val="FF0000"/>
                </a:solidFill>
              </a:rPr>
              <a:t>RİSK YÖNETİMİ</a:t>
            </a:r>
            <a:endParaRPr lang="tr-TR" altLang="tr-TR" sz="32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F041DEA2-7D9B-831F-F6B9-B370D60CD785}"/>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54C00719-4C77-9152-7F1D-F54B03E2B6E1}"/>
              </a:ext>
            </a:extLst>
          </p:cNvPr>
          <p:cNvSpPr/>
          <p:nvPr/>
        </p:nvSpPr>
        <p:spPr>
          <a:xfrm>
            <a:off x="8418378" y="272573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0D34EB3A-84D3-2A1E-CBC6-EBC296BC2247}"/>
              </a:ext>
            </a:extLst>
          </p:cNvPr>
          <p:cNvSpPr>
            <a:spLocks noGrp="1"/>
          </p:cNvSpPr>
          <p:nvPr>
            <p:ph sz="quarter" idx="1"/>
          </p:nvPr>
        </p:nvSpPr>
        <p:spPr>
          <a:xfrm>
            <a:off x="119336" y="1988840"/>
            <a:ext cx="8064896" cy="2232248"/>
          </a:xfrm>
        </p:spPr>
        <p:txBody>
          <a:bodyPr/>
          <a:lstStyle/>
          <a:p>
            <a:pPr lvl="0" algn="just"/>
            <a:r>
              <a:rPr lang="tr-TR" dirty="0"/>
              <a:t>Risk yönetimi, bir spor organizasyonunda karşılaşılabilecek potansiyel tehlikeleri sistematik olarak belirleme, değerlendirme ve bu tehlikeleri azaltmaya veya ortadan kaldırmaya yönelik stratejilerin planlanması sürecidir.</a:t>
            </a:r>
          </a:p>
        </p:txBody>
      </p:sp>
    </p:spTree>
    <p:extLst>
      <p:ext uri="{BB962C8B-B14F-4D97-AF65-F5344CB8AC3E}">
        <p14:creationId xmlns:p14="http://schemas.microsoft.com/office/powerpoint/2010/main" val="1121896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98AFF8-1F53-69B7-8EBA-959310D93FCA}"/>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7A49CA98-C422-15F1-1D26-69A74511A21E}"/>
              </a:ext>
            </a:extLst>
          </p:cNvPr>
          <p:cNvSpPr>
            <a:spLocks noGrp="1"/>
          </p:cNvSpPr>
          <p:nvPr>
            <p:ph type="title"/>
          </p:nvPr>
        </p:nvSpPr>
        <p:spPr>
          <a:xfrm>
            <a:off x="395536" y="764704"/>
            <a:ext cx="5385792" cy="531813"/>
          </a:xfrm>
        </p:spPr>
        <p:txBody>
          <a:bodyPr/>
          <a:lstStyle/>
          <a:p>
            <a:r>
              <a:rPr lang="tr-TR" sz="3200" b="1" dirty="0">
                <a:solidFill>
                  <a:srgbClr val="FF0000"/>
                </a:solidFill>
              </a:rPr>
              <a:t>Aşamaları</a:t>
            </a:r>
            <a:endParaRPr lang="tr-TR" altLang="tr-TR" sz="32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2D65643A-F9AB-7EE3-CBD3-4FBA985886C5}"/>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4BF45C3B-90E4-610E-C5A8-8F9339CB29CF}"/>
              </a:ext>
            </a:extLst>
          </p:cNvPr>
          <p:cNvSpPr/>
          <p:nvPr/>
        </p:nvSpPr>
        <p:spPr>
          <a:xfrm>
            <a:off x="8202613" y="213285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BF2028C2-69F4-D880-F3D9-77DE590FC21C}"/>
              </a:ext>
            </a:extLst>
          </p:cNvPr>
          <p:cNvSpPr>
            <a:spLocks noGrp="1"/>
          </p:cNvSpPr>
          <p:nvPr>
            <p:ph sz="quarter" idx="1"/>
          </p:nvPr>
        </p:nvSpPr>
        <p:spPr>
          <a:xfrm>
            <a:off x="323528" y="1556792"/>
            <a:ext cx="7772400" cy="4105275"/>
          </a:xfrm>
        </p:spPr>
        <p:txBody>
          <a:bodyPr/>
          <a:lstStyle/>
          <a:p>
            <a:r>
              <a:rPr lang="tr-TR" b="1" dirty="0">
                <a:solidFill>
                  <a:srgbClr val="FF0000"/>
                </a:solidFill>
              </a:rPr>
              <a:t>Risk Belirleme</a:t>
            </a:r>
            <a:endParaRPr lang="tr-TR" b="1" dirty="0"/>
          </a:p>
          <a:p>
            <a:r>
              <a:rPr lang="tr-TR" b="1" dirty="0"/>
              <a:t>Bireysel Riskler:</a:t>
            </a:r>
            <a:r>
              <a:rPr lang="tr-TR" dirty="0"/>
              <a:t> Katılımcının engel türüne göre kişisel risk profili (örneğin denge problemi, kemik yoğunluğu, dolaşım bozuklukları).</a:t>
            </a:r>
          </a:p>
          <a:p>
            <a:r>
              <a:rPr lang="tr-TR" b="1" dirty="0"/>
              <a:t>Çevresel Riskler:</a:t>
            </a:r>
            <a:r>
              <a:rPr lang="tr-TR" dirty="0"/>
              <a:t> Zemin tipi, alanın dar veya kalabalık olması.</a:t>
            </a:r>
          </a:p>
          <a:p>
            <a:r>
              <a:rPr lang="tr-TR" b="1" dirty="0"/>
              <a:t>Ekipman Riski:</a:t>
            </a:r>
            <a:r>
              <a:rPr lang="tr-TR" dirty="0"/>
              <a:t> Kullanılan topun sertliği, ağın yüksekliği gibi faktörler.</a:t>
            </a:r>
          </a:p>
          <a:p>
            <a:pPr marL="0" indent="0">
              <a:buNone/>
            </a:pPr>
            <a:endParaRPr lang="tr-TR" dirty="0"/>
          </a:p>
        </p:txBody>
      </p:sp>
    </p:spTree>
    <p:extLst>
      <p:ext uri="{BB962C8B-B14F-4D97-AF65-F5344CB8AC3E}">
        <p14:creationId xmlns:p14="http://schemas.microsoft.com/office/powerpoint/2010/main" val="1787033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EC67D2-A639-9209-507A-7A5E05A27A3A}"/>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E1D6B0B7-98DC-6888-6827-254280F8A39F}"/>
              </a:ext>
            </a:extLst>
          </p:cNvPr>
          <p:cNvSpPr>
            <a:spLocks noGrp="1"/>
          </p:cNvSpPr>
          <p:nvPr>
            <p:ph type="title"/>
          </p:nvPr>
        </p:nvSpPr>
        <p:spPr>
          <a:xfrm>
            <a:off x="483528" y="430323"/>
            <a:ext cx="6536744" cy="531813"/>
          </a:xfrm>
        </p:spPr>
        <p:txBody>
          <a:bodyPr/>
          <a:lstStyle/>
          <a:p>
            <a:r>
              <a:rPr lang="tr-TR" sz="3200" b="1" dirty="0">
                <a:solidFill>
                  <a:srgbClr val="FF0000"/>
                </a:solidFill>
              </a:rPr>
              <a:t>Risk Kontrol Önlemleri</a:t>
            </a:r>
            <a:endParaRPr lang="tr-TR" altLang="tr-TR" b="1" dirty="0">
              <a:solidFill>
                <a:schemeClr val="accent1"/>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B3E6D17E-C99D-EBC6-AE15-4EFA1C3FAD6F}"/>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90F8FA78-DE4B-275D-D686-EDA6011EFF15}"/>
              </a:ext>
            </a:extLst>
          </p:cNvPr>
          <p:cNvSpPr/>
          <p:nvPr/>
        </p:nvSpPr>
        <p:spPr>
          <a:xfrm>
            <a:off x="8532440" y="1844824"/>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068FCF8C-CFF6-BA94-2E5C-8B80C2ED3284}"/>
              </a:ext>
            </a:extLst>
          </p:cNvPr>
          <p:cNvSpPr>
            <a:spLocks noGrp="1"/>
          </p:cNvSpPr>
          <p:nvPr>
            <p:ph sz="quarter" idx="1"/>
          </p:nvPr>
        </p:nvSpPr>
        <p:spPr>
          <a:xfrm>
            <a:off x="179512" y="1052736"/>
            <a:ext cx="8208912" cy="5544616"/>
          </a:xfrm>
        </p:spPr>
        <p:txBody>
          <a:bodyPr/>
          <a:lstStyle/>
          <a:p>
            <a:r>
              <a:rPr lang="tr-TR" sz="3200" dirty="0"/>
              <a:t>Alternatif egzersiz yöntemleri geliştirme.</a:t>
            </a:r>
          </a:p>
          <a:p>
            <a:r>
              <a:rPr lang="tr-TR" sz="3200" dirty="0"/>
              <a:t>Erişilebilir zemin ve ekipman kullanımı.</a:t>
            </a:r>
          </a:p>
          <a:p>
            <a:r>
              <a:rPr lang="tr-TR" sz="3200" dirty="0"/>
              <a:t>Antrenman sürelerinin kişisel kapasiteye göre ayarlanması.</a:t>
            </a:r>
          </a:p>
          <a:p>
            <a:r>
              <a:rPr lang="tr-TR" sz="3200" b="1" dirty="0">
                <a:solidFill>
                  <a:srgbClr val="FF0000"/>
                </a:solidFill>
              </a:rPr>
              <a:t>İzleme ve Güncelleme</a:t>
            </a:r>
          </a:p>
          <a:p>
            <a:r>
              <a:rPr lang="tr-TR" sz="3200" dirty="0"/>
              <a:t>Risk değerlendirmesi düzenli olarak güncellenmelidir.</a:t>
            </a:r>
          </a:p>
          <a:p>
            <a:r>
              <a:rPr lang="tr-TR" sz="3200" dirty="0"/>
              <a:t>Sporcu durumu ve ortam koşulları değiştikçe yeni analiz yapılmalıdır.</a:t>
            </a:r>
          </a:p>
          <a:p>
            <a:pPr marL="0" indent="0">
              <a:buNone/>
            </a:pPr>
            <a:endParaRPr lang="tr-TR" sz="2400" dirty="0"/>
          </a:p>
        </p:txBody>
      </p:sp>
    </p:spTree>
    <p:extLst>
      <p:ext uri="{BB962C8B-B14F-4D97-AF65-F5344CB8AC3E}">
        <p14:creationId xmlns:p14="http://schemas.microsoft.com/office/powerpoint/2010/main" val="13868356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DF1466-10B9-8A46-6B88-952BB8C28D5D}"/>
            </a:ext>
          </a:extLst>
        </p:cNvPr>
        <p:cNvGrpSpPr/>
        <p:nvPr/>
      </p:nvGrpSpPr>
      <p:grpSpPr>
        <a:xfrm>
          <a:off x="0" y="0"/>
          <a:ext cx="0" cy="0"/>
          <a:chOff x="0" y="0"/>
          <a:chExt cx="0" cy="0"/>
        </a:xfrm>
      </p:grpSpPr>
      <p:sp>
        <p:nvSpPr>
          <p:cNvPr id="10242" name="1 Başlık">
            <a:extLst>
              <a:ext uri="{FF2B5EF4-FFF2-40B4-BE49-F238E27FC236}">
                <a16:creationId xmlns:a16="http://schemas.microsoft.com/office/drawing/2014/main" id="{145A2D4C-7616-AB88-FE75-A83789381D9F}"/>
              </a:ext>
            </a:extLst>
          </p:cNvPr>
          <p:cNvSpPr>
            <a:spLocks noGrp="1"/>
          </p:cNvSpPr>
          <p:nvPr>
            <p:ph type="title"/>
          </p:nvPr>
        </p:nvSpPr>
        <p:spPr>
          <a:xfrm>
            <a:off x="395536" y="764704"/>
            <a:ext cx="5385792" cy="531813"/>
          </a:xfrm>
        </p:spPr>
        <p:txBody>
          <a:bodyPr/>
          <a:lstStyle/>
          <a:p>
            <a:r>
              <a:rPr lang="tr-TR" sz="3200" b="1" dirty="0">
                <a:solidFill>
                  <a:srgbClr val="FF0000"/>
                </a:solidFill>
              </a:rPr>
              <a:t>Risk Değerlendirme</a:t>
            </a:r>
            <a:endParaRPr lang="tr-TR" altLang="tr-TR" sz="3200" b="1" dirty="0">
              <a:solidFill>
                <a:srgbClr val="FF0000"/>
              </a:solidFill>
              <a:latin typeface="Times New Roman" pitchFamily="18" charset="0"/>
              <a:cs typeface="Times New Roman" pitchFamily="18" charset="0"/>
            </a:endParaRPr>
          </a:p>
        </p:txBody>
      </p:sp>
      <p:pic>
        <p:nvPicPr>
          <p:cNvPr id="10244" name="Resim 1">
            <a:extLst>
              <a:ext uri="{FF2B5EF4-FFF2-40B4-BE49-F238E27FC236}">
                <a16:creationId xmlns:a16="http://schemas.microsoft.com/office/drawing/2014/main" id="{BA0FEA4D-D65D-2DE8-A32E-3E03F3F625C7}"/>
              </a:ext>
            </a:extLst>
          </p:cNvPr>
          <p:cNvPicPr>
            <a:picLocks noChangeAspect="1"/>
          </p:cNvPicPr>
          <p:nvPr/>
        </p:nvPicPr>
        <p:blipFill>
          <a:blip r:embed="rId2"/>
          <a:srcRect/>
          <a:stretch>
            <a:fillRect/>
          </a:stretch>
        </p:blipFill>
        <p:spPr bwMode="auto">
          <a:xfrm>
            <a:off x="7668344" y="171449"/>
            <a:ext cx="992128" cy="700087"/>
          </a:xfrm>
          <a:prstGeom prst="rect">
            <a:avLst/>
          </a:prstGeom>
          <a:noFill/>
          <a:ln w="9525">
            <a:noFill/>
            <a:miter lim="800000"/>
            <a:headEnd/>
            <a:tailEnd/>
          </a:ln>
        </p:spPr>
      </p:pic>
      <p:sp>
        <p:nvSpPr>
          <p:cNvPr id="10" name="9 Yukarı Aşağı Ok">
            <a:extLst>
              <a:ext uri="{FF2B5EF4-FFF2-40B4-BE49-F238E27FC236}">
                <a16:creationId xmlns:a16="http://schemas.microsoft.com/office/drawing/2014/main" id="{C67EE0F8-7897-F693-4363-1C4396AAA2E0}"/>
              </a:ext>
            </a:extLst>
          </p:cNvPr>
          <p:cNvSpPr/>
          <p:nvPr/>
        </p:nvSpPr>
        <p:spPr>
          <a:xfrm>
            <a:off x="8202613" y="2132856"/>
            <a:ext cx="484187" cy="12160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İçerik Yer Tutucusu 2">
            <a:extLst>
              <a:ext uri="{FF2B5EF4-FFF2-40B4-BE49-F238E27FC236}">
                <a16:creationId xmlns:a16="http://schemas.microsoft.com/office/drawing/2014/main" id="{C7C0BDA6-B9E7-07A3-064C-81023A63F7D3}"/>
              </a:ext>
            </a:extLst>
          </p:cNvPr>
          <p:cNvSpPr>
            <a:spLocks noGrp="1"/>
          </p:cNvSpPr>
          <p:nvPr>
            <p:ph sz="quarter" idx="1"/>
          </p:nvPr>
        </p:nvSpPr>
        <p:spPr>
          <a:xfrm>
            <a:off x="323528" y="1914525"/>
            <a:ext cx="7772400" cy="2450580"/>
          </a:xfrm>
        </p:spPr>
        <p:txBody>
          <a:bodyPr/>
          <a:lstStyle/>
          <a:p>
            <a:pPr marL="0" indent="0">
              <a:buNone/>
            </a:pPr>
            <a:r>
              <a:rPr lang="tr-TR" dirty="0"/>
              <a:t>Riskin olasılığı ve şiddeti puanlanarak bir öncelik sıralaması oluşturulur.</a:t>
            </a:r>
          </a:p>
          <a:p>
            <a:pPr marL="0" indent="0">
              <a:buNone/>
            </a:pPr>
            <a:r>
              <a:rPr lang="tr-TR" b="1" dirty="0">
                <a:solidFill>
                  <a:srgbClr val="FF0000"/>
                </a:solidFill>
              </a:rPr>
              <a:t>Örneğin:</a:t>
            </a:r>
          </a:p>
          <a:p>
            <a:pPr marL="0" indent="0">
              <a:buNone/>
            </a:pPr>
            <a:r>
              <a:rPr lang="tr-TR" dirty="0"/>
              <a:t>1 (Düşük Risk) → Hafif burkulma</a:t>
            </a:r>
          </a:p>
          <a:p>
            <a:pPr marL="0" indent="0">
              <a:buNone/>
            </a:pPr>
            <a:r>
              <a:rPr lang="tr-TR" dirty="0"/>
              <a:t>5 (Yüksek Risk) → Düşme sonucu omurilik zedelenmesi</a:t>
            </a:r>
          </a:p>
        </p:txBody>
      </p:sp>
    </p:spTree>
    <p:extLst>
      <p:ext uri="{BB962C8B-B14F-4D97-AF65-F5344CB8AC3E}">
        <p14:creationId xmlns:p14="http://schemas.microsoft.com/office/powerpoint/2010/main" val="25265171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Özel 2">
      <a:dk1>
        <a:sysClr val="windowText" lastClr="000000"/>
      </a:dk1>
      <a:lt1>
        <a:sysClr val="window" lastClr="FFFFFF"/>
      </a:lt1>
      <a:dk2>
        <a:srgbClr val="696464"/>
      </a:dk2>
      <a:lt2>
        <a:srgbClr val="E9E5DC"/>
      </a:lt2>
      <a:accent1>
        <a:srgbClr val="FF0000"/>
      </a:accent1>
      <a:accent2>
        <a:srgbClr val="DB140F"/>
      </a:accent2>
      <a:accent3>
        <a:srgbClr val="FF0000"/>
      </a:accent3>
      <a:accent4>
        <a:srgbClr val="FF0000"/>
      </a:accent4>
      <a:accent5>
        <a:srgbClr val="FF0000"/>
      </a:accent5>
      <a:accent6>
        <a:srgbClr val="855D5D"/>
      </a:accent6>
      <a:hlink>
        <a:srgbClr val="FF0000"/>
      </a:hlink>
      <a:folHlink>
        <a:srgbClr val="FF0000"/>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Times New Roman"/>
      </a:majorFont>
      <a:minorFont>
        <a:latin typeface="Times New Roman"/>
        <a:ea typeface=""/>
        <a:cs typeface="Times New Roma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VOLEYBOLDA KUVVET ANTRENMANI-HACETTEPE27 (2)</Template>
  <TotalTime>5347</TotalTime>
  <Words>1961</Words>
  <Application>Microsoft Office PowerPoint</Application>
  <PresentationFormat>Ekran Gösterisi (4:3)</PresentationFormat>
  <Paragraphs>295</Paragraphs>
  <Slides>43</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43</vt:i4>
      </vt:variant>
    </vt:vector>
  </HeadingPairs>
  <TitlesOfParts>
    <vt:vector size="51" baseType="lpstr">
      <vt:lpstr>Calibri</vt:lpstr>
      <vt:lpstr>Franklin Gothic Book</vt:lpstr>
      <vt:lpstr>Perpetua</vt:lpstr>
      <vt:lpstr>Times New Roman</vt:lpstr>
      <vt:lpstr>Wingdings</vt:lpstr>
      <vt:lpstr>Wingdings 2</vt:lpstr>
      <vt:lpstr>Hisse Senedi</vt:lpstr>
      <vt:lpstr>Default Design</vt:lpstr>
      <vt:lpstr>Oturarak Voleybolda Güvenli Spor Ortamı ve Sporcu Koruma</vt:lpstr>
      <vt:lpstr>GÜVENLİK</vt:lpstr>
      <vt:lpstr>Fiziksel Güvenlik Önlemleri</vt:lpstr>
      <vt:lpstr>Psikolojik Güvenlik</vt:lpstr>
      <vt:lpstr>Organizasyonel Güvenlik</vt:lpstr>
      <vt:lpstr>RİSK YÖNETİMİ</vt:lpstr>
      <vt:lpstr>Aşamaları</vt:lpstr>
      <vt:lpstr>Risk Kontrol Önlemleri</vt:lpstr>
      <vt:lpstr>Risk Değerlendirme</vt:lpstr>
      <vt:lpstr>Önleme ve Müdahale Stratejileri</vt:lpstr>
      <vt:lpstr>Eğitim ve Farkındalık</vt:lpstr>
      <vt:lpstr>ERİŞİLEBİLİRLİK</vt:lpstr>
      <vt:lpstr>Fiziksel Erişilebilirlik</vt:lpstr>
      <vt:lpstr>İletişimsel Erişilebilirlik</vt:lpstr>
      <vt:lpstr>Sosyal ve Tutumsal Erişilebilirlik</vt:lpstr>
      <vt:lpstr>Üç Kavramın Birbirine Etkisi</vt:lpstr>
      <vt:lpstr>PowerPoint Sunusu</vt:lpstr>
      <vt:lpstr>RİSK FAKTÖRLERİNİN BELİRLENMESİ VE ÖNLENMESİ</vt:lpstr>
      <vt:lpstr>Risk Faktörlerinin Belirlenmesi Süreci</vt:lpstr>
      <vt:lpstr>Risk Türleri (Örneklerle)</vt:lpstr>
      <vt:lpstr>Risklerin Önlenmesi ve Azaltılması İçin Temel Yaklaşımlar</vt:lpstr>
      <vt:lpstr>Risk Değerlendirme Tablosu (Örnek)</vt:lpstr>
      <vt:lpstr>ENGELLİ SPORCUYA YAKLAŞIM</vt:lpstr>
      <vt:lpstr>Temel Yaklaşım İlkeleri</vt:lpstr>
      <vt:lpstr>Yaklaşımın Psikolojik Boyutu</vt:lpstr>
      <vt:lpstr>Antrenör ve Eğitimciler İçin Uygulamalı Öneriler</vt:lpstr>
      <vt:lpstr>Engelli Sporculara Uygun Branşlar</vt:lpstr>
      <vt:lpstr>ETKİLİ İLETİŞİM NEDİR?</vt:lpstr>
      <vt:lpstr>Temel Özellikleri</vt:lpstr>
      <vt:lpstr>ETKİLİ İLETİŞİMİN TEMEL İLKELERİ</vt:lpstr>
      <vt:lpstr>ETKİLİ İLETİŞİMİN ARAÇLARI</vt:lpstr>
      <vt:lpstr>ENGELLİ BİREYLERLE ETKİLİ İLETİŞİM</vt:lpstr>
      <vt:lpstr>ETKİLİ İLETİŞİMDE ROLLER</vt:lpstr>
      <vt:lpstr>ETKİLİ İLETİŞİMİN FAYDALARI</vt:lpstr>
      <vt:lpstr>ETKİLİ İLETİŞİM MODELİ</vt:lpstr>
      <vt:lpstr>Etkili İletişim ve Problem Çözme Arasındaki İlişki</vt:lpstr>
      <vt:lpstr>Şikâyet Mekanizmalarının Amaçları</vt:lpstr>
      <vt:lpstr>Etkili Şikâyet Mekanizmalarının Özellikleri</vt:lpstr>
      <vt:lpstr>Engelli Bireyler İçin Uyumlu Şikâyet Mekanizmaları</vt:lpstr>
      <vt:lpstr>Kurumlarda Uygulanabilecek Şikâyet Yolları</vt:lpstr>
      <vt:lpstr>ŞİKÂYET SÜRECİ GRAFİĞİ</vt:lpstr>
      <vt:lpstr>Vaka Örneği</vt:lpstr>
      <vt:lpstr>PowerPoint Sunusu</vt:lpstr>
    </vt:vector>
  </TitlesOfParts>
  <Company>baum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cbu</dc:creator>
  <cp:lastModifiedBy>Şahsine ATEŞ</cp:lastModifiedBy>
  <cp:revision>275</cp:revision>
  <cp:lastPrinted>1601-01-01T00:00:00Z</cp:lastPrinted>
  <dcterms:created xsi:type="dcterms:W3CDTF">2004-02-09T21:00:45Z</dcterms:created>
  <dcterms:modified xsi:type="dcterms:W3CDTF">2025-10-04T09:42:17Z</dcterms:modified>
</cp:coreProperties>
</file>