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62"/>
  </p:notesMasterIdLst>
  <p:sldIdLst>
    <p:sldId id="358" r:id="rId3"/>
    <p:sldId id="424" r:id="rId4"/>
    <p:sldId id="425" r:id="rId5"/>
    <p:sldId id="426" r:id="rId6"/>
    <p:sldId id="427" r:id="rId7"/>
    <p:sldId id="428" r:id="rId8"/>
    <p:sldId id="429" r:id="rId9"/>
    <p:sldId id="417" r:id="rId10"/>
    <p:sldId id="359" r:id="rId11"/>
    <p:sldId id="392" r:id="rId12"/>
    <p:sldId id="389" r:id="rId13"/>
    <p:sldId id="390" r:id="rId14"/>
    <p:sldId id="391" r:id="rId15"/>
    <p:sldId id="394" r:id="rId16"/>
    <p:sldId id="395" r:id="rId17"/>
    <p:sldId id="396" r:id="rId18"/>
    <p:sldId id="397" r:id="rId19"/>
    <p:sldId id="398" r:id="rId20"/>
    <p:sldId id="399" r:id="rId21"/>
    <p:sldId id="400" r:id="rId22"/>
    <p:sldId id="401" r:id="rId23"/>
    <p:sldId id="402" r:id="rId24"/>
    <p:sldId id="403" r:id="rId25"/>
    <p:sldId id="404" r:id="rId26"/>
    <p:sldId id="405" r:id="rId27"/>
    <p:sldId id="406" r:id="rId28"/>
    <p:sldId id="407" r:id="rId29"/>
    <p:sldId id="408" r:id="rId30"/>
    <p:sldId id="360" r:id="rId31"/>
    <p:sldId id="361" r:id="rId32"/>
    <p:sldId id="413" r:id="rId33"/>
    <p:sldId id="414" r:id="rId34"/>
    <p:sldId id="415" r:id="rId35"/>
    <p:sldId id="416" r:id="rId36"/>
    <p:sldId id="418" r:id="rId37"/>
    <p:sldId id="423" r:id="rId38"/>
    <p:sldId id="419" r:id="rId39"/>
    <p:sldId id="420" r:id="rId40"/>
    <p:sldId id="363" r:id="rId41"/>
    <p:sldId id="421" r:id="rId42"/>
    <p:sldId id="422" r:id="rId43"/>
    <p:sldId id="430" r:id="rId44"/>
    <p:sldId id="431" r:id="rId45"/>
    <p:sldId id="393" r:id="rId46"/>
    <p:sldId id="432" r:id="rId47"/>
    <p:sldId id="433" r:id="rId48"/>
    <p:sldId id="434" r:id="rId49"/>
    <p:sldId id="435" r:id="rId50"/>
    <p:sldId id="436" r:id="rId51"/>
    <p:sldId id="437" r:id="rId52"/>
    <p:sldId id="409" r:id="rId53"/>
    <p:sldId id="410" r:id="rId54"/>
    <p:sldId id="411" r:id="rId55"/>
    <p:sldId id="412" r:id="rId56"/>
    <p:sldId id="438" r:id="rId57"/>
    <p:sldId id="353" r:id="rId58"/>
    <p:sldId id="368" r:id="rId59"/>
    <p:sldId id="267" r:id="rId60"/>
    <p:sldId id="357" r:id="rId6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846969A-E65C-4FF4-81FD-7BCB175AFB19}" type="datetimeFigureOut">
              <a:rPr lang="en-US"/>
              <a:pPr>
                <a:defRPr/>
              </a:pPr>
              <a:t>10/4/2025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  <a:endParaRPr lang="en-US" noProof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B537484-62E9-4C7C-98EF-DD54303B78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45CD4-FAF3-84C2-5F1D-07784F23E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ayt Görüntüsü Yer Tutucusu 1">
            <a:extLst>
              <a:ext uri="{FF2B5EF4-FFF2-40B4-BE49-F238E27FC236}">
                <a16:creationId xmlns:a16="http://schemas.microsoft.com/office/drawing/2014/main" id="{69275B41-DB18-C093-D391-E0206DE544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 Yer Tutucusu 2">
            <a:extLst>
              <a:ext uri="{FF2B5EF4-FFF2-40B4-BE49-F238E27FC236}">
                <a16:creationId xmlns:a16="http://schemas.microsoft.com/office/drawing/2014/main" id="{38E8D39F-5789-9FD0-DF3A-13AE566C07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en-US"/>
          </a:p>
        </p:txBody>
      </p:sp>
      <p:sp>
        <p:nvSpPr>
          <p:cNvPr id="86020" name="Slayt Numarası Yer Tutucusu 3">
            <a:extLst>
              <a:ext uri="{FF2B5EF4-FFF2-40B4-BE49-F238E27FC236}">
                <a16:creationId xmlns:a16="http://schemas.microsoft.com/office/drawing/2014/main" id="{B0743277-DE73-2614-ADBE-971C5BBF96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4FC438-9137-4F7B-BF9A-137FB4FB138B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676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09264-C7CD-4FEE-DE65-7F075116F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ayt Görüntüsü Yer Tutucusu 1">
            <a:extLst>
              <a:ext uri="{FF2B5EF4-FFF2-40B4-BE49-F238E27FC236}">
                <a16:creationId xmlns:a16="http://schemas.microsoft.com/office/drawing/2014/main" id="{6F88D08D-238D-E16B-875E-3512854F86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 Yer Tutucusu 2">
            <a:extLst>
              <a:ext uri="{FF2B5EF4-FFF2-40B4-BE49-F238E27FC236}">
                <a16:creationId xmlns:a16="http://schemas.microsoft.com/office/drawing/2014/main" id="{C89BC530-A445-7A7B-2E4B-49A3AF6A30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en-US"/>
          </a:p>
        </p:txBody>
      </p:sp>
      <p:sp>
        <p:nvSpPr>
          <p:cNvPr id="86020" name="Slayt Numarası Yer Tutucusu 3">
            <a:extLst>
              <a:ext uri="{FF2B5EF4-FFF2-40B4-BE49-F238E27FC236}">
                <a16:creationId xmlns:a16="http://schemas.microsoft.com/office/drawing/2014/main" id="{311E8E20-1263-FB43-9A42-2D72CFF7CD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4FC438-9137-4F7B-BF9A-137FB4FB138B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3943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1E9F7-8BC1-ACC7-9344-467EA92FA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ayt Görüntüsü Yer Tutucusu 1">
            <a:extLst>
              <a:ext uri="{FF2B5EF4-FFF2-40B4-BE49-F238E27FC236}">
                <a16:creationId xmlns:a16="http://schemas.microsoft.com/office/drawing/2014/main" id="{2E985412-1B92-9963-DE58-85306BFC8B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 Yer Tutucusu 2">
            <a:extLst>
              <a:ext uri="{FF2B5EF4-FFF2-40B4-BE49-F238E27FC236}">
                <a16:creationId xmlns:a16="http://schemas.microsoft.com/office/drawing/2014/main" id="{618E5AB3-EA2A-4BEB-953D-09E65743F8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en-US"/>
          </a:p>
        </p:txBody>
      </p:sp>
      <p:sp>
        <p:nvSpPr>
          <p:cNvPr id="86020" name="Slayt Numarası Yer Tutucusu 3">
            <a:extLst>
              <a:ext uri="{FF2B5EF4-FFF2-40B4-BE49-F238E27FC236}">
                <a16:creationId xmlns:a16="http://schemas.microsoft.com/office/drawing/2014/main" id="{F8F66592-561F-A2F4-4978-DEAB0B603B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4FC438-9137-4F7B-BF9A-137FB4FB138B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1795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45F56-8213-9738-5B0E-8C796A708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ayt Görüntüsü Yer Tutucusu 1">
            <a:extLst>
              <a:ext uri="{FF2B5EF4-FFF2-40B4-BE49-F238E27FC236}">
                <a16:creationId xmlns:a16="http://schemas.microsoft.com/office/drawing/2014/main" id="{5014B4DD-267B-1315-3F9A-0F3D05916A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 Yer Tutucusu 2">
            <a:extLst>
              <a:ext uri="{FF2B5EF4-FFF2-40B4-BE49-F238E27FC236}">
                <a16:creationId xmlns:a16="http://schemas.microsoft.com/office/drawing/2014/main" id="{7DA1B9DA-F81F-3FCF-1421-7C613EFF22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en-US"/>
          </a:p>
        </p:txBody>
      </p:sp>
      <p:sp>
        <p:nvSpPr>
          <p:cNvPr id="86020" name="Slayt Numarası Yer Tutucusu 3">
            <a:extLst>
              <a:ext uri="{FF2B5EF4-FFF2-40B4-BE49-F238E27FC236}">
                <a16:creationId xmlns:a16="http://schemas.microsoft.com/office/drawing/2014/main" id="{CBD97D57-44B1-E1C3-D9DD-199473480F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4FC438-9137-4F7B-BF9A-137FB4FB138B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483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en-US"/>
          </a:p>
        </p:txBody>
      </p:sp>
      <p:sp>
        <p:nvSpPr>
          <p:cNvPr id="8602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4FC438-9137-4F7B-BF9A-137FB4FB138B}" type="slidenum">
              <a:rPr lang="en-US" altLang="en-US" smtClean="0"/>
              <a:pPr/>
              <a:t>58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8125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Yuvarlatılmış Dikdörtgen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4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Dikdörtgen 15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1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2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3" name="Slayt Numarası Yer Tutucus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465EC-3E8E-4C97-8D42-BB2B4C31286A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467A5-5B22-4DF5-BE40-1E9D1665688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8F56D-329A-4ED5-B751-AF0D47BE459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5F403-4DC9-48F4-ACA9-D26C56C3AD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CA6ED-5FBD-49B3-8581-5B113EF0BE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DC050-E27A-4F52-8764-DF75DD3143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61C38-E6B9-428C-89B5-4E5A975A75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1B510-AD04-46B6-9729-E51420DB5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96316-47C4-4A89-A18D-D15BACDB14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38914-3EAF-4846-B16E-BEDDE9DEA0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EE15-B276-40DC-81FD-FBB09E3591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5A81F-03FE-410E-94C1-12BF42B254D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  <a:endParaRPr lang="en-US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39E90-4C92-4876-BBB1-6DF0F09858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576A9-425B-4CA2-BBB3-D6825CBB9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EC929-4ECE-4123-8FF6-424C015907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Yuvarlatılmış Dikdörtgen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1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4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Dikdörtgen 15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0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1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F4FC9-6206-43B5-8302-DDCB70A73906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173E4-9DBC-4F40-84D4-D8814BD0D75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16968-C042-4212-8801-FADB7A96DA6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7BE44-F3FB-4367-9EE7-9B700183551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4CAC9-0376-4BAE-AF67-BD45E870CE7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Yuvarlatılmış Dikdörtgen 10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D4F36-35E8-4FAE-81FD-BBFE32CA039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9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0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1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/>
              <a:t>Resim eklemek için simgeyi tıklatın</a:t>
            </a:r>
            <a:endParaRPr lang="en-US" noProof="0" dirty="0"/>
          </a:p>
        </p:txBody>
      </p:sp>
      <p:sp>
        <p:nvSpPr>
          <p:cNvPr id="8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0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468CB-61DA-4B73-B9D7-47234DB059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Yuvarlatılmış Dikdörtgen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Başlık Yer Tutucusu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  <a:endParaRPr lang="en-US" altLang="en-US"/>
          </a:p>
        </p:txBody>
      </p:sp>
      <p:sp>
        <p:nvSpPr>
          <p:cNvPr id="1029" name="Metin Yer Tutucusu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itchFamily="34" charset="0"/>
              </a:defRPr>
            </a:lvl1pPr>
          </a:lstStyle>
          <a:p>
            <a:pPr>
              <a:defRPr/>
            </a:pPr>
            <a:fld id="{FA522862-7600-4401-BD65-83334E710F6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  <p:sldLayoutId id="2147484391" r:id="rId2"/>
    <p:sldLayoutId id="2147484410" r:id="rId3"/>
    <p:sldLayoutId id="2147484392" r:id="rId4"/>
    <p:sldLayoutId id="2147484393" r:id="rId5"/>
    <p:sldLayoutId id="2147484394" r:id="rId6"/>
    <p:sldLayoutId id="2147484395" r:id="rId7"/>
    <p:sldLayoutId id="2147484411" r:id="rId8"/>
    <p:sldLayoutId id="2147484412" r:id="rId9"/>
    <p:sldLayoutId id="2147484396" r:id="rId10"/>
    <p:sldLayoutId id="21474843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FFAAAA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FF0000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FF0000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8E7F399-7B9B-417C-96CC-58C1514767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8" r:id="rId1"/>
    <p:sldLayoutId id="2147484399" r:id="rId2"/>
    <p:sldLayoutId id="2147484400" r:id="rId3"/>
    <p:sldLayoutId id="2147484401" r:id="rId4"/>
    <p:sldLayoutId id="2147484402" r:id="rId5"/>
    <p:sldLayoutId id="2147484403" r:id="rId6"/>
    <p:sldLayoutId id="2147484404" r:id="rId7"/>
    <p:sldLayoutId id="2147484405" r:id="rId8"/>
    <p:sldLayoutId id="2147484406" r:id="rId9"/>
    <p:sldLayoutId id="2147484407" r:id="rId10"/>
    <p:sldLayoutId id="214748440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357E94B5-E21D-666F-295A-60C4E41FB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3629000"/>
            <a:ext cx="6400800" cy="1600200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Hareket Eğitiminin Tanımı ve Önemi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6FFA97BF-EBED-38C4-B0DC-20DC61D62D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OTURARAK VOLEYBOLA ÖZGÜ HAREKET </a:t>
            </a:r>
            <a:r>
              <a:rPr lang="tr-TR" dirty="0"/>
              <a:t>EĞİTİMİ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4EE6BCFB-7918-0E68-11F4-4BF1B195F3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328" y="188640"/>
            <a:ext cx="116247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34C6F506-E55F-B41B-6F69-8543B76D6D82}"/>
              </a:ext>
            </a:extLst>
          </p:cNvPr>
          <p:cNvSpPr txBox="1"/>
          <p:nvPr/>
        </p:nvSpPr>
        <p:spPr>
          <a:xfrm>
            <a:off x="3203848" y="6093296"/>
            <a:ext cx="2344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/>
              <a:t>Doç. Dr. Hulusi ALP</a:t>
            </a:r>
          </a:p>
        </p:txBody>
      </p:sp>
    </p:spTree>
    <p:extLst>
      <p:ext uri="{BB962C8B-B14F-4D97-AF65-F5344CB8AC3E}">
        <p14:creationId xmlns:p14="http://schemas.microsoft.com/office/powerpoint/2010/main" val="2717256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BEA53-8EFE-9A08-E7BE-FDC0AEA24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89725A13-306F-FE4C-9DA1-4CCDC789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3212976"/>
            <a:ext cx="8507288" cy="3096344"/>
          </a:xfrm>
        </p:spPr>
        <p:txBody>
          <a:bodyPr/>
          <a:lstStyle/>
          <a:p>
            <a:pPr lvl="0" algn="just"/>
            <a:r>
              <a:rPr lang="tr-TR" b="1" dirty="0">
                <a:solidFill>
                  <a:schemeClr val="tx1"/>
                </a:solidFill>
              </a:rPr>
              <a:t>Temel Hareket Becerileri: </a:t>
            </a:r>
            <a:r>
              <a:rPr lang="tr-TR" dirty="0">
                <a:solidFill>
                  <a:schemeClr val="tx1"/>
                </a:solidFill>
              </a:rPr>
              <a:t>Yürüme, koşma, atlama, zıplama, sürünme, sıçrama gibi doğal becerilerdir.</a:t>
            </a:r>
          </a:p>
          <a:p>
            <a:pPr lvl="0" algn="just"/>
            <a:r>
              <a:rPr lang="tr-TR" b="1" dirty="0">
                <a:solidFill>
                  <a:schemeClr val="tx1"/>
                </a:solidFill>
              </a:rPr>
              <a:t>İnce Motor Beceriler: </a:t>
            </a:r>
            <a:r>
              <a:rPr lang="tr-TR" dirty="0">
                <a:solidFill>
                  <a:schemeClr val="tx1"/>
                </a:solidFill>
              </a:rPr>
              <a:t>Parmak ve el kaslarının küçük, hassas hareketleri (örneğin yazı yazma, düğme ilikleme).</a:t>
            </a:r>
          </a:p>
          <a:p>
            <a:pPr lvl="0" algn="just"/>
            <a:r>
              <a:rPr lang="tr-TR" b="1" dirty="0">
                <a:solidFill>
                  <a:schemeClr val="tx1"/>
                </a:solidFill>
              </a:rPr>
              <a:t>Kaba Motor Beceriler: </a:t>
            </a:r>
            <a:r>
              <a:rPr lang="tr-TR" dirty="0">
                <a:solidFill>
                  <a:schemeClr val="tx1"/>
                </a:solidFill>
              </a:rPr>
              <a:t>Vücudun büyük kas gruplarını içeren hareketler (örneğin koşma, sıçrama, topa vurma).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9F65C9F5-50C0-6B71-3368-158720FF61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tr-TR" dirty="0"/>
              <a:t>Hareket (Motor) Becerileri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19190114-7CDB-88F3-1469-94D5615BCA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2286" y="188640"/>
            <a:ext cx="1208186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1805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3C56F020-3506-B582-79BD-D1506B2A3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BB1475AF-F56D-F6B8-09B7-45D36BADB2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536" y="274638"/>
            <a:ext cx="6465912" cy="706090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Yer Değiştirme Hareketleri (</a:t>
            </a:r>
            <a:r>
              <a:rPr lang="tr-TR" sz="2800" b="1" dirty="0" err="1">
                <a:solidFill>
                  <a:schemeClr val="accent1"/>
                </a:solidFill>
              </a:rPr>
              <a:t>Locomotor</a:t>
            </a:r>
            <a:r>
              <a:rPr lang="tr-TR" sz="2800" b="1" dirty="0">
                <a:solidFill>
                  <a:schemeClr val="accent1"/>
                </a:solidFill>
              </a:rPr>
              <a:t>)</a:t>
            </a:r>
            <a:endParaRPr lang="tr-TR" sz="2800" dirty="0">
              <a:solidFill>
                <a:schemeClr val="accent1"/>
              </a:solidFill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9E1B997-0A36-37C4-F437-5D51D95BD57C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4698722" y="1426766"/>
            <a:ext cx="4193758" cy="488255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400" dirty="0"/>
              <a:t>Sürünmek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Emeklemek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Yürümek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Koşmak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Zıplamak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Sıçramak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Kaymak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Tırmanmak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endParaRPr lang="tr-TR" altLang="en-US" sz="2400" dirty="0">
              <a:latin typeface="Calibri" panose="020F0502020204030204" pitchFamily="34" charset="0"/>
            </a:endParaRPr>
          </a:p>
        </p:txBody>
      </p:sp>
      <p:pic>
        <p:nvPicPr>
          <p:cNvPr id="8196" name="Resim 1">
            <a:extLst>
              <a:ext uri="{FF2B5EF4-FFF2-40B4-BE49-F238E27FC236}">
                <a16:creationId xmlns:a16="http://schemas.microsoft.com/office/drawing/2014/main" id="{473ACE38-B0DD-6A9E-E59D-AAEC36D606D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328" y="188640"/>
            <a:ext cx="11586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FE96E5-1A9F-0225-C9DD-A561853409D2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179512" y="1124744"/>
            <a:ext cx="3749040" cy="5016648"/>
          </a:xfrm>
        </p:spPr>
        <p:txBody>
          <a:bodyPr/>
          <a:lstStyle/>
          <a:p>
            <a:pPr algn="just"/>
            <a:endParaRPr lang="tr-TR" sz="2400" b="1" dirty="0"/>
          </a:p>
          <a:p>
            <a:pPr algn="just"/>
            <a:r>
              <a:rPr lang="tr-TR" sz="2400" dirty="0"/>
              <a:t>Bir yerden başka bir yere gitmeyi içeren hareketlerdir.</a:t>
            </a:r>
            <a:endParaRPr lang="tr-TR" sz="2400" b="1" dirty="0"/>
          </a:p>
          <a:p>
            <a:pPr algn="just"/>
            <a:endParaRPr lang="tr-TR" sz="2400" b="1" dirty="0"/>
          </a:p>
          <a:p>
            <a:pPr marL="0" indent="0" algn="just">
              <a:buNone/>
            </a:pPr>
            <a:endParaRPr lang="tr-TR" sz="2400" b="1" dirty="0"/>
          </a:p>
          <a:p>
            <a:pPr algn="just"/>
            <a:r>
              <a:rPr lang="tr-TR" sz="2400" b="1" dirty="0"/>
              <a:t>Amaç:</a:t>
            </a:r>
            <a:r>
              <a:rPr lang="tr-TR" sz="2400" dirty="0"/>
              <a:t> Noktalar arasında hareket etmeyi ve koordinasyonu geliştirmektir. Genellikle geniş alanlarda uygulanır.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736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utoUpdateAnimBg="0"/>
      <p:bldP spid="4505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6B82FC07-0B6E-DD9E-278D-C98B76AF6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4EF76A1D-2BD0-BB20-455A-F3C9986039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3568" y="274638"/>
            <a:ext cx="6537920" cy="706090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1"/>
                </a:solidFill>
              </a:rPr>
              <a:t>Yerinde Yapılan Hareketler (Durağan Hareketler)</a:t>
            </a:r>
            <a:endParaRPr lang="tr-TR" altLang="en-US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FD39D151-F3E0-5B27-9806-4977A975A0D7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251520" y="1447800"/>
            <a:ext cx="4411920" cy="5221560"/>
          </a:xfrm>
        </p:spPr>
        <p:txBody>
          <a:bodyPr/>
          <a:lstStyle/>
          <a:p>
            <a:pPr algn="just"/>
            <a:r>
              <a:rPr lang="tr-TR" sz="2400" dirty="0"/>
              <a:t>Bu hareketlerde kişi sabit bir noktada kalır, vücudun pozisyonu değişmeden yapılan hareketlerdir.</a:t>
            </a:r>
          </a:p>
          <a:p>
            <a:r>
              <a:rPr lang="tr-TR" sz="2400" b="1" dirty="0"/>
              <a:t>Örnekler:</a:t>
            </a:r>
            <a:endParaRPr lang="tr-TR" sz="2400" dirty="0"/>
          </a:p>
          <a:p>
            <a:r>
              <a:rPr lang="tr-TR" sz="2400" dirty="0"/>
              <a:t>Olduğu yerde zıplamak</a:t>
            </a:r>
          </a:p>
          <a:p>
            <a:r>
              <a:rPr lang="tr-TR" sz="2400" dirty="0"/>
              <a:t>Kolları yukarı-aşağı açıp kapamak</a:t>
            </a:r>
          </a:p>
          <a:p>
            <a:r>
              <a:rPr lang="tr-TR" sz="2400" dirty="0"/>
              <a:t>Dönme hareketi (360 derece kendi etrafında)</a:t>
            </a:r>
          </a:p>
          <a:p>
            <a:r>
              <a:rPr lang="tr-TR" sz="2400" dirty="0"/>
              <a:t>Otur-kalk</a:t>
            </a:r>
          </a:p>
          <a:p>
            <a:r>
              <a:rPr lang="tr-TR" sz="2400" dirty="0"/>
              <a:t>Kolları ve bacakları esnetmek</a:t>
            </a:r>
          </a:p>
          <a:p>
            <a:r>
              <a:rPr lang="tr-TR" sz="2400" dirty="0"/>
              <a:t>Diz çekme (yer değiştirmeden)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endParaRPr lang="tr-TR" altLang="en-US" sz="2400" dirty="0">
              <a:latin typeface="Calibri" panose="020F0502020204030204" pitchFamily="34" charset="0"/>
            </a:endParaRPr>
          </a:p>
        </p:txBody>
      </p:sp>
      <p:pic>
        <p:nvPicPr>
          <p:cNvPr id="8196" name="Resim 1">
            <a:extLst>
              <a:ext uri="{FF2B5EF4-FFF2-40B4-BE49-F238E27FC236}">
                <a16:creationId xmlns:a16="http://schemas.microsoft.com/office/drawing/2014/main" id="{649B6117-74A2-4876-EA70-86F90CE1FAE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6336" y="213148"/>
            <a:ext cx="111290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4FE72C-C7AB-66F3-DEEE-DBA360D3D240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789512"/>
          </a:xfrm>
        </p:spPr>
        <p:txBody>
          <a:bodyPr/>
          <a:lstStyle/>
          <a:p>
            <a:pPr algn="just"/>
            <a:r>
              <a:rPr lang="tr-TR" sz="2400" b="1" dirty="0"/>
              <a:t>Amaç:</a:t>
            </a:r>
            <a:r>
              <a:rPr lang="tr-TR" sz="2400" dirty="0"/>
              <a:t> Denge, esneklik, kuvvet ve koordinasyonu geliştirmektir. Dar alanlarda da rahatça uygulanabilir.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945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utoUpdateAnimBg="0"/>
      <p:bldP spid="4505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E2E92DFC-4343-C1E4-F7F4-1F81A8E96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Resim 1">
            <a:extLst>
              <a:ext uri="{FF2B5EF4-FFF2-40B4-BE49-F238E27FC236}">
                <a16:creationId xmlns:a16="http://schemas.microsoft.com/office/drawing/2014/main" id="{C8324346-22EC-51B2-4B65-57DA312ED61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12286" y="188640"/>
            <a:ext cx="113617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lo 10">
            <a:extLst>
              <a:ext uri="{FF2B5EF4-FFF2-40B4-BE49-F238E27FC236}">
                <a16:creationId xmlns:a16="http://schemas.microsoft.com/office/drawing/2014/main" id="{F29FBDDE-EAD6-5616-77BD-83ABB2FF61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946871"/>
              </p:ext>
            </p:extLst>
          </p:nvPr>
        </p:nvGraphicFramePr>
        <p:xfrm>
          <a:off x="323528" y="1412776"/>
          <a:ext cx="8280921" cy="4680520"/>
        </p:xfrm>
        <a:graphic>
          <a:graphicData uri="http://schemas.openxmlformats.org/drawingml/2006/table">
            <a:tbl>
              <a:tblPr/>
              <a:tblGrid>
                <a:gridCol w="2760307">
                  <a:extLst>
                    <a:ext uri="{9D8B030D-6E8A-4147-A177-3AD203B41FA5}">
                      <a16:colId xmlns:a16="http://schemas.microsoft.com/office/drawing/2014/main" val="1439634507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val="3721634811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val="1298344101"/>
                    </a:ext>
                  </a:extLst>
                </a:gridCol>
              </a:tblGrid>
              <a:tr h="1170130">
                <a:tc>
                  <a:txBody>
                    <a:bodyPr/>
                    <a:lstStyle/>
                    <a:p>
                      <a:r>
                        <a:rPr lang="tr-TR" sz="2000" b="1" dirty="0"/>
                        <a:t>Özellik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Yer Değiştirme Hareketleri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Yerinde Yapılan Hareketler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7162030"/>
                  </a:ext>
                </a:extLst>
              </a:tr>
              <a:tr h="1170130">
                <a:tc>
                  <a:txBody>
                    <a:bodyPr/>
                    <a:lstStyle/>
                    <a:p>
                      <a:r>
                        <a:rPr lang="tr-TR" sz="2000" b="1" dirty="0"/>
                        <a:t>Konum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Değişir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Değişmez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3978858"/>
                  </a:ext>
                </a:extLst>
              </a:tr>
              <a:tr h="1170130">
                <a:tc>
                  <a:txBody>
                    <a:bodyPr/>
                    <a:lstStyle/>
                    <a:p>
                      <a:r>
                        <a:rPr lang="tr-TR" sz="2000" b="1"/>
                        <a:t>Alan Kullanımı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Geniş alan gerekir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Dar alan yeterlidir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8549556"/>
                  </a:ext>
                </a:extLst>
              </a:tr>
              <a:tr h="1170130">
                <a:tc>
                  <a:txBody>
                    <a:bodyPr/>
                    <a:lstStyle/>
                    <a:p>
                      <a:r>
                        <a:rPr lang="tr-TR" sz="2000" b="1" dirty="0"/>
                        <a:t>Amaç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Yön ve denge kontrolü, hız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Denge, esneklik, kuvvet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488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422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8D9104F-AEA9-1F78-F9B0-B889911E0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B2F9E3C-CE25-5E24-F6BC-3A171B3034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34678"/>
            <a:ext cx="6033864" cy="850106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1"/>
                </a:solidFill>
              </a:rPr>
              <a:t>Nesne Kontrolü (Manipülatif Hareketler)</a:t>
            </a:r>
            <a:endParaRPr lang="tr-TR" altLang="en-US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54A3EDC-FD6F-816A-D1CA-5419D39432D1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461010" y="1447800"/>
            <a:ext cx="4399022" cy="4572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endParaRPr lang="tr-TR" sz="3600" dirty="0"/>
          </a:p>
          <a:p>
            <a:pPr algn="ctr" eaLnBrk="1" hangingPunct="1">
              <a:lnSpc>
                <a:spcPct val="90000"/>
              </a:lnSpc>
              <a:buNone/>
              <a:defRPr/>
            </a:pPr>
            <a:endParaRPr lang="tr-TR" sz="3600" dirty="0"/>
          </a:p>
          <a:p>
            <a:pPr algn="just" eaLnBrk="1" hangingPunct="1">
              <a:lnSpc>
                <a:spcPct val="90000"/>
              </a:lnSpc>
              <a:buNone/>
              <a:defRPr/>
            </a:pPr>
            <a:r>
              <a:rPr lang="tr-TR" sz="3600" dirty="0"/>
              <a:t>Bir nesneyle yapılan hareketlerdir.</a:t>
            </a:r>
            <a:endParaRPr lang="tr-TR" altLang="en-US" sz="3600" dirty="0">
              <a:latin typeface="Calibri" panose="020F0502020204030204" pitchFamily="34" charset="0"/>
            </a:endParaRPr>
          </a:p>
        </p:txBody>
      </p:sp>
      <p:pic>
        <p:nvPicPr>
          <p:cNvPr id="8196" name="Resim 1">
            <a:extLst>
              <a:ext uri="{FF2B5EF4-FFF2-40B4-BE49-F238E27FC236}">
                <a16:creationId xmlns:a16="http://schemas.microsoft.com/office/drawing/2014/main" id="{C1B30B52-B3FA-04EF-7031-68E91D26CDA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6295" y="300038"/>
            <a:ext cx="1136179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2AA75D-5EE3-2865-2DEE-C4E313C4A8D1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5215448" y="1196752"/>
            <a:ext cx="3749040" cy="4572000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Top atma, </a:t>
            </a:r>
          </a:p>
          <a:p>
            <a:r>
              <a:rPr lang="tr-TR" dirty="0"/>
              <a:t>Top yakalama, </a:t>
            </a:r>
          </a:p>
          <a:p>
            <a:r>
              <a:rPr lang="tr-TR" dirty="0"/>
              <a:t>Tekmeleme, </a:t>
            </a:r>
          </a:p>
          <a:p>
            <a:r>
              <a:rPr lang="tr-TR" dirty="0"/>
              <a:t>İtme, </a:t>
            </a:r>
          </a:p>
          <a:p>
            <a:r>
              <a:rPr lang="tr-TR" dirty="0"/>
              <a:t>Çekme.</a:t>
            </a:r>
          </a:p>
        </p:txBody>
      </p:sp>
    </p:spTree>
    <p:extLst>
      <p:ext uri="{BB962C8B-B14F-4D97-AF65-F5344CB8AC3E}">
        <p14:creationId xmlns:p14="http://schemas.microsoft.com/office/powerpoint/2010/main" val="156174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utoUpdateAnimBg="0"/>
      <p:bldP spid="4505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04DAB-91CC-EB5A-3325-BB7056367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E217A8A5-F1A4-63F1-82A8-78A86EC5C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592931"/>
            <a:ext cx="6105872" cy="531813"/>
          </a:xfrm>
        </p:spPr>
        <p:txBody>
          <a:bodyPr/>
          <a:lstStyle/>
          <a:p>
            <a:r>
              <a:rPr lang="tr-TR" sz="3600" b="1" dirty="0">
                <a:solidFill>
                  <a:schemeClr val="accent1"/>
                </a:solidFill>
              </a:rPr>
              <a:t>Motor Gelişim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0B3B630-BE06-8958-8E81-2FC339CD09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6ADD5B8-619D-4F7C-E9F6-3E1FA60EC86F}"/>
              </a:ext>
            </a:extLst>
          </p:cNvPr>
          <p:cNvSpPr/>
          <p:nvPr/>
        </p:nvSpPr>
        <p:spPr>
          <a:xfrm>
            <a:off x="7426250" y="386104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4C639C-ABAA-535B-B1CE-C21B709A6C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1560" y="1914524"/>
            <a:ext cx="8136904" cy="4105275"/>
          </a:xfrm>
        </p:spPr>
        <p:txBody>
          <a:bodyPr/>
          <a:lstStyle/>
          <a:p>
            <a:r>
              <a:rPr lang="tr-TR" dirty="0"/>
              <a:t>Bireyin doğumdan itibaren motor becerilerinin gelişim sürecidir.</a:t>
            </a:r>
            <a:br>
              <a:rPr lang="tr-TR" dirty="0"/>
            </a:br>
            <a:endParaRPr lang="tr-TR" dirty="0"/>
          </a:p>
          <a:p>
            <a:r>
              <a:rPr lang="tr-TR" b="1" dirty="0"/>
              <a:t>Evreler</a:t>
            </a:r>
            <a:r>
              <a:rPr lang="tr-TR" dirty="0"/>
              <a:t>:</a:t>
            </a:r>
          </a:p>
          <a:p>
            <a:r>
              <a:rPr lang="tr-TR" dirty="0"/>
              <a:t>Refleksif dönem</a:t>
            </a:r>
          </a:p>
          <a:p>
            <a:r>
              <a:rPr lang="tr-TR" dirty="0"/>
              <a:t>İlkel hareketler dönemi</a:t>
            </a:r>
          </a:p>
          <a:p>
            <a:r>
              <a:rPr lang="tr-TR" dirty="0"/>
              <a:t>Temel hareketler dönemi</a:t>
            </a:r>
          </a:p>
          <a:p>
            <a:r>
              <a:rPr lang="tr-TR" dirty="0"/>
              <a:t>Sportif beceri dönemi</a:t>
            </a:r>
          </a:p>
        </p:txBody>
      </p:sp>
    </p:spTree>
    <p:extLst>
      <p:ext uri="{BB962C8B-B14F-4D97-AF65-F5344CB8AC3E}">
        <p14:creationId xmlns:p14="http://schemas.microsoft.com/office/powerpoint/2010/main" val="1184393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B0F93-6CA6-CBDC-6462-91ABC29FA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F0049A6-70C9-F189-9A35-8E253AA73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521492"/>
            <a:ext cx="5889848" cy="531813"/>
          </a:xfrm>
        </p:spPr>
        <p:txBody>
          <a:bodyPr/>
          <a:lstStyle/>
          <a:p>
            <a:r>
              <a:rPr lang="tr-TR" sz="3600" b="1" dirty="0">
                <a:solidFill>
                  <a:schemeClr val="accent1"/>
                </a:solidFill>
              </a:rPr>
              <a:t>Motor Öğrenme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0016496-C5E7-EB44-9AED-F302311226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B239D263-7EAB-179E-9DF2-1D08DC65E15A}"/>
              </a:ext>
            </a:extLst>
          </p:cNvPr>
          <p:cNvSpPr/>
          <p:nvPr/>
        </p:nvSpPr>
        <p:spPr>
          <a:xfrm>
            <a:off x="8176285" y="273600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604AA0-4D11-0E7A-750E-15713E7373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7544" y="1914524"/>
            <a:ext cx="8219256" cy="4105275"/>
          </a:xfrm>
        </p:spPr>
        <p:txBody>
          <a:bodyPr/>
          <a:lstStyle/>
          <a:p>
            <a:pPr marL="0" indent="0" algn="just">
              <a:buNone/>
            </a:pPr>
            <a:r>
              <a:rPr lang="tr-TR" sz="3200" dirty="0"/>
              <a:t>Hareketlerin tekrar ve deneyim yoluyla öğrenilmesidir.</a:t>
            </a:r>
            <a:br>
              <a:rPr lang="tr-TR" sz="3200" dirty="0"/>
            </a:br>
            <a:endParaRPr lang="tr-TR" sz="3200" b="1" dirty="0"/>
          </a:p>
          <a:p>
            <a:pPr marL="0" indent="0" algn="just">
              <a:buNone/>
            </a:pPr>
            <a:endParaRPr lang="tr-TR" sz="3200" b="1" dirty="0"/>
          </a:p>
          <a:p>
            <a:pPr marL="0" indent="0" algn="just">
              <a:buNone/>
            </a:pPr>
            <a:r>
              <a:rPr lang="tr-TR" sz="3200" b="1" dirty="0"/>
              <a:t>İlgili terimler</a:t>
            </a:r>
            <a:r>
              <a:rPr lang="tr-TR" sz="3200" dirty="0"/>
              <a:t>: Geri bildirim, tekrar, transfer, hata düzeltme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673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BB1E3-855C-362F-08AC-34C8CCFB3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5E4DDAE-DF7E-1027-54C7-9F36E6B21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521492"/>
            <a:ext cx="6586538" cy="700087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Motor Koordinasyon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B65AD24-7F7C-625E-FDC0-926531F24A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CF63DC7-2446-99A7-D073-B815D1E6D70F}"/>
              </a:ext>
            </a:extLst>
          </p:cNvPr>
          <p:cNvSpPr/>
          <p:nvPr/>
        </p:nvSpPr>
        <p:spPr>
          <a:xfrm>
            <a:off x="8532440" y="275976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0F40E8-9776-0BEF-5D73-4BE168BAFA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914524"/>
            <a:ext cx="8352928" cy="4105275"/>
          </a:xfrm>
        </p:spPr>
        <p:txBody>
          <a:bodyPr/>
          <a:lstStyle/>
          <a:p>
            <a:r>
              <a:rPr lang="tr-TR" dirty="0"/>
              <a:t>Kaslar ve sinir sisteminin uyumlu çalışmasıyla düzgün hareketin sağlanmasıdır.</a:t>
            </a:r>
            <a:br>
              <a:rPr lang="tr-TR" dirty="0"/>
            </a:br>
            <a:endParaRPr lang="tr-TR" dirty="0"/>
          </a:p>
          <a:p>
            <a:pPr algn="just"/>
            <a:endParaRPr lang="tr-TR" b="1" dirty="0"/>
          </a:p>
          <a:p>
            <a:pPr algn="just"/>
            <a:endParaRPr lang="tr-TR" b="1" dirty="0"/>
          </a:p>
          <a:p>
            <a:pPr algn="just"/>
            <a:r>
              <a:rPr lang="tr-TR" b="1" dirty="0">
                <a:solidFill>
                  <a:schemeClr val="accent1"/>
                </a:solidFill>
              </a:rPr>
              <a:t>Örnek</a:t>
            </a:r>
            <a:r>
              <a:rPr lang="tr-TR" dirty="0">
                <a:solidFill>
                  <a:schemeClr val="accent1"/>
                </a:solidFill>
              </a:rPr>
              <a:t>:</a:t>
            </a:r>
            <a:r>
              <a:rPr lang="tr-TR" dirty="0"/>
              <a:t> Koşarken ellerin ve ayakların uyumlu hareket etmesi.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1507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EFCBA-B2F1-1C92-C5FB-2B88D575C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8271971-E988-A04F-C67C-61A384019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572294"/>
            <a:ext cx="6033864" cy="531813"/>
          </a:xfrm>
        </p:spPr>
        <p:txBody>
          <a:bodyPr/>
          <a:lstStyle/>
          <a:p>
            <a:r>
              <a:rPr lang="tr-TR" sz="3200" b="1" dirty="0">
                <a:solidFill>
                  <a:schemeClr val="accent1"/>
                </a:solidFill>
              </a:rPr>
              <a:t>Denge</a:t>
            </a:r>
            <a:endParaRPr lang="tr-TR" altLang="tr-TR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CB352577-3B1C-8890-A8A7-A79520856F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6173CC16-8613-E1AF-D622-01B4A45E19B1}"/>
              </a:ext>
            </a:extLst>
          </p:cNvPr>
          <p:cNvSpPr/>
          <p:nvPr/>
        </p:nvSpPr>
        <p:spPr>
          <a:xfrm>
            <a:off x="8434362" y="2284983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189873-AB52-6A27-0FC0-409EDA647F8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376362"/>
            <a:ext cx="8060432" cy="4105275"/>
          </a:xfrm>
        </p:spPr>
        <p:txBody>
          <a:bodyPr/>
          <a:lstStyle/>
          <a:p>
            <a:pPr algn="just"/>
            <a:r>
              <a:rPr lang="tr-TR" dirty="0"/>
              <a:t>Vücudun yerçekimine karşı dengede tutulmasıdır.</a:t>
            </a:r>
            <a:br>
              <a:rPr lang="tr-TR" dirty="0"/>
            </a:br>
            <a:endParaRPr lang="tr-TR" dirty="0"/>
          </a:p>
          <a:p>
            <a:pPr algn="just"/>
            <a:r>
              <a:rPr lang="tr-TR" b="1" dirty="0"/>
              <a:t>Statik denge</a:t>
            </a:r>
            <a:r>
              <a:rPr lang="tr-TR" dirty="0"/>
              <a:t>: Sabit dururken denge (tek ayak üzerinde durmak).</a:t>
            </a:r>
            <a:endParaRPr lang="tr-TR" b="1" dirty="0"/>
          </a:p>
          <a:p>
            <a:pPr algn="just"/>
            <a:endParaRPr lang="tr-TR" b="1" dirty="0"/>
          </a:p>
          <a:p>
            <a:pPr algn="just"/>
            <a:r>
              <a:rPr lang="tr-TR" b="1" dirty="0"/>
              <a:t>Dinamik denge</a:t>
            </a:r>
            <a:r>
              <a:rPr lang="tr-TR" dirty="0"/>
              <a:t>: Hareket hâlindeyken denge (denge tahtasında yürümek).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64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16F63-FF6A-10BA-5E4C-459FD23E0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2412D09-5353-F7A7-A76B-3A153188B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871536"/>
            <a:ext cx="6321896" cy="531813"/>
          </a:xfrm>
        </p:spPr>
        <p:txBody>
          <a:bodyPr/>
          <a:lstStyle/>
          <a:p>
            <a:r>
              <a:rPr lang="tr-TR" sz="3200" b="1" dirty="0">
                <a:solidFill>
                  <a:schemeClr val="accent1"/>
                </a:solidFill>
              </a:rPr>
              <a:t>Çeviklik (</a:t>
            </a:r>
            <a:r>
              <a:rPr lang="tr-TR" sz="3200" b="1" dirty="0" err="1">
                <a:solidFill>
                  <a:schemeClr val="accent1"/>
                </a:solidFill>
              </a:rPr>
              <a:t>Agility</a:t>
            </a:r>
            <a:r>
              <a:rPr lang="tr-TR" sz="3200" b="1" dirty="0">
                <a:solidFill>
                  <a:schemeClr val="accent1"/>
                </a:solidFill>
              </a:rPr>
              <a:t>)</a:t>
            </a:r>
            <a:endParaRPr lang="tr-TR" altLang="tr-TR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4D462B63-385D-558A-046E-B391B5B614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DF890254-998B-A76A-0625-48ACFDA5DB97}"/>
              </a:ext>
            </a:extLst>
          </p:cNvPr>
          <p:cNvSpPr/>
          <p:nvPr/>
        </p:nvSpPr>
        <p:spPr>
          <a:xfrm>
            <a:off x="8418378" y="273767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2B5F96-578D-7D23-887A-EBEFF6A4237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1435" y="1914524"/>
            <a:ext cx="7930965" cy="4105275"/>
          </a:xfrm>
        </p:spPr>
        <p:txBody>
          <a:bodyPr/>
          <a:lstStyle/>
          <a:p>
            <a:r>
              <a:rPr lang="tr-TR" sz="2800" dirty="0"/>
              <a:t>Yön değiştirme, hız ve dengeyi bir arada kullanma yeteneğidir.</a:t>
            </a:r>
            <a:br>
              <a:rPr lang="tr-TR" sz="2800" dirty="0"/>
            </a:br>
            <a:endParaRPr lang="tr-TR" sz="2800" dirty="0"/>
          </a:p>
          <a:p>
            <a:endParaRPr lang="tr-TR" sz="2800" b="1" dirty="0"/>
          </a:p>
          <a:p>
            <a:r>
              <a:rPr lang="tr-TR" sz="2800" b="1" dirty="0"/>
              <a:t>Örnek</a:t>
            </a:r>
            <a:r>
              <a:rPr lang="tr-TR" sz="2800" dirty="0"/>
              <a:t>: Aniden yön değiştirmek.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149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E47CB-639C-6301-F2E5-826894A93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A2B85EE9-9CDB-CDF5-99E8-09CF3EB79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05629"/>
            <a:ext cx="6321896" cy="531813"/>
          </a:xfrm>
        </p:spPr>
        <p:txBody>
          <a:bodyPr/>
          <a:lstStyle/>
          <a:p>
            <a:r>
              <a:rPr lang="tr-TR" altLang="tr-TR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Gelişim ve Gelişme</a:t>
            </a: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F4AA955D-CC59-F1B0-B3D1-F124AAB219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93997C53-EF01-FE14-94F5-99FBE75F3EB3}"/>
              </a:ext>
            </a:extLst>
          </p:cNvPr>
          <p:cNvSpPr/>
          <p:nvPr/>
        </p:nvSpPr>
        <p:spPr>
          <a:xfrm>
            <a:off x="8418378" y="272573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AFD6E0-F3AD-DA3E-AD39-4EAA45B152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5536" y="1914524"/>
            <a:ext cx="7848872" cy="4105275"/>
          </a:xfrm>
        </p:spPr>
        <p:txBody>
          <a:bodyPr/>
          <a:lstStyle/>
          <a:p>
            <a:pPr lvl="0" algn="just"/>
            <a:r>
              <a:rPr lang="tr-TR" b="1" dirty="0"/>
              <a:t>Gelişim:</a:t>
            </a:r>
            <a:r>
              <a:rPr lang="tr-TR" dirty="0"/>
              <a:t> Bir süreci, bir bütünü, bir disiplini veya bir kavramı ifade eder. Daha soyut ve genel bir anlam taşır.</a:t>
            </a:r>
          </a:p>
          <a:p>
            <a:pPr lvl="0" algn="just"/>
            <a:endParaRPr lang="tr-TR" b="1" dirty="0"/>
          </a:p>
          <a:p>
            <a:pPr lvl="0" algn="just"/>
            <a:endParaRPr lang="tr-TR" b="1" dirty="0"/>
          </a:p>
          <a:p>
            <a:pPr lvl="0" algn="just"/>
            <a:r>
              <a:rPr lang="tr-TR" b="1" dirty="0"/>
              <a:t>Gelişme:</a:t>
            </a:r>
            <a:r>
              <a:rPr lang="tr-TR" dirty="0"/>
              <a:t> O sürecin içindeki tekil bir olayı, bir sonucu, bir haberi veya somut bir ilerlemeyi ifade eder. Daha somut ve spesifiktir.</a:t>
            </a:r>
          </a:p>
        </p:txBody>
      </p:sp>
    </p:spTree>
    <p:extLst>
      <p:ext uri="{BB962C8B-B14F-4D97-AF65-F5344CB8AC3E}">
        <p14:creationId xmlns:p14="http://schemas.microsoft.com/office/powerpoint/2010/main" val="2864316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D8348-ACFD-A334-2F80-ABC38C4F3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67E85DD0-7735-87B5-D416-96F69C127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521492"/>
            <a:ext cx="5889848" cy="531813"/>
          </a:xfrm>
        </p:spPr>
        <p:txBody>
          <a:bodyPr/>
          <a:lstStyle/>
          <a:p>
            <a:r>
              <a:rPr lang="tr-TR" sz="3200" b="1" dirty="0">
                <a:solidFill>
                  <a:schemeClr val="accent1"/>
                </a:solidFill>
              </a:rPr>
              <a:t>Ritim ve Zamanlama</a:t>
            </a:r>
            <a:endParaRPr lang="tr-TR" altLang="tr-TR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F054087-2287-BE58-92F9-F163B12738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4C9EE39-5962-ADB9-3807-35CECC3D1305}"/>
              </a:ext>
            </a:extLst>
          </p:cNvPr>
          <p:cNvSpPr/>
          <p:nvPr/>
        </p:nvSpPr>
        <p:spPr>
          <a:xfrm>
            <a:off x="8336285" y="263691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7C8978-06F5-B951-B6A1-331A69A40E0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6864" cy="4105275"/>
          </a:xfrm>
        </p:spPr>
        <p:txBody>
          <a:bodyPr/>
          <a:lstStyle/>
          <a:p>
            <a:r>
              <a:rPr lang="tr-TR" sz="2800" dirty="0"/>
              <a:t>Hareketlerin belirli bir ritme veya zamana uygun şekilde yapılması.</a:t>
            </a:r>
            <a:br>
              <a:rPr lang="tr-TR" sz="2800" dirty="0"/>
            </a:br>
            <a:endParaRPr lang="tr-TR" sz="2800" dirty="0"/>
          </a:p>
          <a:p>
            <a:endParaRPr lang="tr-TR" sz="2800" b="1" dirty="0"/>
          </a:p>
          <a:p>
            <a:r>
              <a:rPr lang="tr-TR" sz="2800" b="1" dirty="0"/>
              <a:t>Örnek</a:t>
            </a:r>
            <a:r>
              <a:rPr lang="tr-TR" sz="2800" dirty="0"/>
              <a:t>: Müzikle dans etme, engelli parkurda doğru zamanda sıçrama.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3742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7FFFF-7207-643A-19BA-93201DA38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7D66420D-423D-B472-AA9A-DB9142454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21492"/>
            <a:ext cx="5169768" cy="531813"/>
          </a:xfrm>
        </p:spPr>
        <p:txBody>
          <a:bodyPr/>
          <a:lstStyle/>
          <a:p>
            <a:r>
              <a:rPr lang="tr-TR" sz="3200" b="1" dirty="0">
                <a:solidFill>
                  <a:schemeClr val="accent1"/>
                </a:solidFill>
              </a:rPr>
              <a:t>Algısal Motor Beceriler</a:t>
            </a:r>
            <a:endParaRPr lang="tr-TR" altLang="tr-TR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A799198A-E737-5FE2-487C-FFEFE91A659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6B8EB773-7508-02AD-3DBE-5A769713C15E}"/>
              </a:ext>
            </a:extLst>
          </p:cNvPr>
          <p:cNvSpPr/>
          <p:nvPr/>
        </p:nvSpPr>
        <p:spPr>
          <a:xfrm>
            <a:off x="8418378" y="2924944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9943C2-781C-61FA-7D6F-F8C2AE5A2E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5536" y="1914524"/>
            <a:ext cx="7632848" cy="4105275"/>
          </a:xfrm>
        </p:spPr>
        <p:txBody>
          <a:bodyPr/>
          <a:lstStyle/>
          <a:p>
            <a:endParaRPr lang="tr-TR" sz="2800" dirty="0"/>
          </a:p>
          <a:p>
            <a:r>
              <a:rPr lang="tr-TR" sz="2800" dirty="0"/>
              <a:t>Görsel, işitsel ve dokunsal duyularla hareketin bütünleşmesidir.</a:t>
            </a:r>
            <a:br>
              <a:rPr lang="tr-TR" sz="2800" dirty="0"/>
            </a:br>
            <a:endParaRPr lang="tr-TR" sz="2800" dirty="0"/>
          </a:p>
          <a:p>
            <a:endParaRPr lang="tr-TR" sz="2800" b="1" dirty="0"/>
          </a:p>
          <a:p>
            <a:r>
              <a:rPr lang="tr-TR" sz="2800" b="1" dirty="0"/>
              <a:t>Örnek</a:t>
            </a:r>
            <a:r>
              <a:rPr lang="tr-TR" sz="2800" dirty="0"/>
              <a:t>: Topu görüp zamanında yakalamak.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69831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B0750-094B-1697-EBBB-16B33F93F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8EE85691-F492-C81A-648D-87F5C5868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05629"/>
            <a:ext cx="5241776" cy="531813"/>
          </a:xfrm>
        </p:spPr>
        <p:txBody>
          <a:bodyPr/>
          <a:lstStyle/>
          <a:p>
            <a:r>
              <a:rPr lang="tr-TR" sz="3200" b="1" dirty="0">
                <a:solidFill>
                  <a:schemeClr val="accent1"/>
                </a:solidFill>
              </a:rPr>
              <a:t>Uyaranlara Tepki</a:t>
            </a:r>
            <a:endParaRPr lang="tr-TR" altLang="tr-TR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41362BAA-0215-C6B7-AD29-D3F7253723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545C1076-0ED3-CCF0-F55C-1E0C40778F76}"/>
              </a:ext>
            </a:extLst>
          </p:cNvPr>
          <p:cNvSpPr/>
          <p:nvPr/>
        </p:nvSpPr>
        <p:spPr>
          <a:xfrm>
            <a:off x="8434362" y="299695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245219-FDAF-2B9C-3148-4769339BE25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920880" cy="4105275"/>
          </a:xfrm>
        </p:spPr>
        <p:txBody>
          <a:bodyPr/>
          <a:lstStyle/>
          <a:p>
            <a:pPr algn="just"/>
            <a:endParaRPr lang="tr-TR" sz="2800" dirty="0"/>
          </a:p>
          <a:p>
            <a:pPr algn="just"/>
            <a:r>
              <a:rPr lang="tr-TR" sz="2800" dirty="0"/>
              <a:t>Çevreden gelen uyarana uygun motor tepkisi verme.</a:t>
            </a:r>
            <a:br>
              <a:rPr lang="tr-TR" sz="2800" dirty="0"/>
            </a:br>
            <a:endParaRPr lang="tr-TR" sz="2800" dirty="0"/>
          </a:p>
          <a:p>
            <a:pPr algn="just"/>
            <a:endParaRPr lang="tr-TR" sz="2800" b="1" dirty="0"/>
          </a:p>
          <a:p>
            <a:pPr algn="just"/>
            <a:endParaRPr lang="tr-TR" sz="2800" b="1" dirty="0"/>
          </a:p>
          <a:p>
            <a:pPr algn="just"/>
            <a:r>
              <a:rPr lang="tr-TR" sz="2800" b="1" dirty="0"/>
              <a:t>Örnek</a:t>
            </a:r>
            <a:r>
              <a:rPr lang="tr-TR" sz="2800" dirty="0"/>
              <a:t>: Düdük sesinde durmak, ışık yandığında koşmak.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7290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F31FE-9373-94BB-AA73-4E2BF44E6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8E9156C0-917A-5BBF-23FC-0DE6E49A3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754359"/>
            <a:ext cx="5097760" cy="531813"/>
          </a:xfrm>
        </p:spPr>
        <p:txBody>
          <a:bodyPr/>
          <a:lstStyle/>
          <a:p>
            <a:r>
              <a:rPr lang="tr-TR" sz="3200" b="1" dirty="0">
                <a:solidFill>
                  <a:schemeClr val="accent1"/>
                </a:solidFill>
              </a:rPr>
              <a:t>Uyarlanmış Fiziksel Aktivite</a:t>
            </a:r>
            <a:endParaRPr lang="tr-TR" altLang="tr-TR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23DDB92-4F18-64AF-D941-9E5543EE57F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5889554C-CA89-0E8A-27E4-9FDD7CB1B2AB}"/>
              </a:ext>
            </a:extLst>
          </p:cNvPr>
          <p:cNvSpPr/>
          <p:nvPr/>
        </p:nvSpPr>
        <p:spPr>
          <a:xfrm>
            <a:off x="8418378" y="2820987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A07C19-5948-BFC7-3F5F-F832DCEC20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5536" y="1700808"/>
            <a:ext cx="7848872" cy="4105275"/>
          </a:xfrm>
        </p:spPr>
        <p:txBody>
          <a:bodyPr/>
          <a:lstStyle/>
          <a:p>
            <a:endParaRPr lang="tr-TR" sz="2800" dirty="0"/>
          </a:p>
          <a:p>
            <a:r>
              <a:rPr lang="tr-TR" sz="2800" dirty="0"/>
              <a:t>Bireyin ihtiyaçlarına uygun hareket ve etkinliklerin planlanmasıdır.</a:t>
            </a:r>
            <a:br>
              <a:rPr lang="tr-TR" sz="2800" dirty="0"/>
            </a:br>
            <a:endParaRPr lang="tr-TR" sz="2800" dirty="0"/>
          </a:p>
          <a:p>
            <a:endParaRPr lang="tr-TR" sz="2800" b="1" dirty="0"/>
          </a:p>
          <a:p>
            <a:r>
              <a:rPr lang="tr-TR" sz="2800" b="1" dirty="0"/>
              <a:t>Özellikle önemli</a:t>
            </a:r>
            <a:r>
              <a:rPr lang="tr-TR" sz="2800" dirty="0"/>
              <a:t>: Engelli bireylerde hareket eğitimi uygulamalarında kullanılır.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4850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43800-B4CE-3102-C826-E2446666C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3A10DD62-D2BA-772D-8FBB-D9F180FCD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111250"/>
            <a:ext cx="6586538" cy="531813"/>
          </a:xfrm>
        </p:spPr>
        <p:txBody>
          <a:bodyPr/>
          <a:lstStyle/>
          <a:p>
            <a:r>
              <a:rPr lang="tr-TR" sz="3200" b="1" dirty="0">
                <a:solidFill>
                  <a:schemeClr val="accent1"/>
                </a:solidFill>
              </a:rPr>
              <a:t>Psikomotor Gelişim</a:t>
            </a:r>
            <a:endParaRPr lang="tr-TR" altLang="tr-TR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4C56D37F-5E48-C5E6-7E50-845ACF34D73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892948E0-DF35-E66B-09D3-C4B626094D6D}"/>
              </a:ext>
            </a:extLst>
          </p:cNvPr>
          <p:cNvSpPr/>
          <p:nvPr/>
        </p:nvSpPr>
        <p:spPr>
          <a:xfrm>
            <a:off x="8418378" y="299695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5E22D4-EC90-A4C8-B06E-E44F4092B34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914524"/>
            <a:ext cx="7330008" cy="4105275"/>
          </a:xfrm>
        </p:spPr>
        <p:txBody>
          <a:bodyPr/>
          <a:lstStyle/>
          <a:p>
            <a:endParaRPr lang="tr-TR" dirty="0"/>
          </a:p>
          <a:p>
            <a:r>
              <a:rPr lang="tr-TR" dirty="0"/>
              <a:t>Zihinsel süreçlerle motor hareketlerin koordinasyonu.</a:t>
            </a:r>
            <a:br>
              <a:rPr lang="tr-TR" dirty="0"/>
            </a:br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b="1" dirty="0"/>
              <a:t>Örnek</a:t>
            </a:r>
            <a:r>
              <a:rPr lang="tr-TR" dirty="0"/>
              <a:t>: Planlama, karar verme ve hareketin birleşimi.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04417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64033-BB8F-6E00-F26A-77D71AF4A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7334246D-15C8-EDF7-08AA-AD524FCB7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06399"/>
            <a:ext cx="5817840" cy="531813"/>
          </a:xfrm>
        </p:spPr>
        <p:txBody>
          <a:bodyPr/>
          <a:lstStyle/>
          <a:p>
            <a:r>
              <a:rPr lang="tr-TR" sz="3200" b="1" dirty="0">
                <a:solidFill>
                  <a:schemeClr val="accent1"/>
                </a:solidFill>
              </a:rPr>
              <a:t>Motor Performans Bileşenleri</a:t>
            </a:r>
            <a:endParaRPr lang="tr-TR" altLang="tr-TR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D22B6185-8C80-CCFB-DD99-44786C09F71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E8B7750B-D00E-29E3-C28D-9ABA89C23369}"/>
              </a:ext>
            </a:extLst>
          </p:cNvPr>
          <p:cNvSpPr/>
          <p:nvPr/>
        </p:nvSpPr>
        <p:spPr>
          <a:xfrm>
            <a:off x="8336285" y="2820987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0D8403-E7AA-9C13-0282-1591DA008AD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848872" cy="4105275"/>
          </a:xfrm>
        </p:spPr>
        <p:txBody>
          <a:bodyPr/>
          <a:lstStyle/>
          <a:p>
            <a:r>
              <a:rPr lang="tr-TR" sz="2800" dirty="0"/>
              <a:t>Kuvvet, hız, çeviklik, esneklik, denge ve dayanıklılık gibi fiziksel özelliklerdir.</a:t>
            </a:r>
            <a:br>
              <a:rPr lang="tr-TR" sz="2800" dirty="0"/>
            </a:br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r>
              <a:rPr lang="tr-TR" sz="2800" dirty="0"/>
              <a:t>Bu bileşenler hareketin kalitesini belirler.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14240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7D160-9FCD-28EF-14AF-58DB582EA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Resim 1">
            <a:extLst>
              <a:ext uri="{FF2B5EF4-FFF2-40B4-BE49-F238E27FC236}">
                <a16:creationId xmlns:a16="http://schemas.microsoft.com/office/drawing/2014/main" id="{BF976855-FAE1-F6B3-7627-F8FA75530B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2C4878DB-C29C-995E-983C-2EB5E1154F86}"/>
              </a:ext>
            </a:extLst>
          </p:cNvPr>
          <p:cNvSpPr/>
          <p:nvPr/>
        </p:nvSpPr>
        <p:spPr>
          <a:xfrm>
            <a:off x="8616717" y="270892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47211F-B955-5B96-360B-286F9076084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435280" cy="4895055"/>
          </a:xfrm>
        </p:spPr>
        <p:txBody>
          <a:bodyPr/>
          <a:lstStyle/>
          <a:p>
            <a:pPr marL="0" indent="0" algn="just">
              <a:buNone/>
            </a:pPr>
            <a:r>
              <a:rPr lang="tr-TR" sz="2800" dirty="0"/>
              <a:t>🟩 </a:t>
            </a:r>
            <a:r>
              <a:rPr lang="tr-TR" sz="2800" b="1" dirty="0"/>
              <a:t>Kuvvet (</a:t>
            </a:r>
            <a:r>
              <a:rPr lang="tr-TR" sz="2800" b="1" dirty="0" err="1"/>
              <a:t>Strength</a:t>
            </a:r>
            <a:r>
              <a:rPr lang="tr-TR" sz="2800" b="1" dirty="0"/>
              <a:t>): </a:t>
            </a:r>
            <a:r>
              <a:rPr lang="tr-TR" sz="2800" dirty="0"/>
              <a:t>Vücudun bir dirence karşı kaslar yoluyla uyguladığı maksimum itme veya çekme gücüdür.</a:t>
            </a:r>
          </a:p>
          <a:p>
            <a:pPr marL="0" indent="0" algn="just">
              <a:buNone/>
            </a:pPr>
            <a:r>
              <a:rPr lang="tr-TR" sz="2800" dirty="0"/>
              <a:t>🔹 </a:t>
            </a:r>
            <a:r>
              <a:rPr lang="tr-TR" sz="2800" dirty="0">
                <a:solidFill>
                  <a:schemeClr val="accent1"/>
                </a:solidFill>
              </a:rPr>
              <a:t>Örnek:</a:t>
            </a:r>
            <a:r>
              <a:rPr lang="tr-TR" sz="2800" dirty="0"/>
              <a:t> Ağırlık kaldırmak, halat çekmek.</a:t>
            </a:r>
          </a:p>
          <a:p>
            <a:pPr marL="0" indent="0" algn="just">
              <a:buNone/>
            </a:pPr>
            <a:r>
              <a:rPr lang="tr-TR" sz="2800" dirty="0"/>
              <a:t>🟩 </a:t>
            </a:r>
            <a:r>
              <a:rPr lang="tr-TR" sz="2800" b="1" dirty="0"/>
              <a:t>Hız (</a:t>
            </a:r>
            <a:r>
              <a:rPr lang="tr-TR" sz="2800" b="1" dirty="0" err="1"/>
              <a:t>Speed</a:t>
            </a:r>
            <a:r>
              <a:rPr lang="tr-TR" sz="2800" b="1" dirty="0"/>
              <a:t>): </a:t>
            </a:r>
            <a:r>
              <a:rPr lang="tr-TR" sz="2800" dirty="0"/>
              <a:t>Bir hareketin veya hareketler serisinin en kısa sürede yapılma kapasitesidir.</a:t>
            </a:r>
          </a:p>
          <a:p>
            <a:pPr marL="0" indent="0" algn="just">
              <a:buNone/>
            </a:pPr>
            <a:r>
              <a:rPr lang="tr-TR" sz="2800" dirty="0"/>
              <a:t>🔹 </a:t>
            </a:r>
            <a:r>
              <a:rPr lang="tr-TR" sz="2800" dirty="0">
                <a:solidFill>
                  <a:schemeClr val="accent1"/>
                </a:solidFill>
              </a:rPr>
              <a:t>Örnek:</a:t>
            </a:r>
            <a:r>
              <a:rPr lang="tr-TR" sz="2800" dirty="0"/>
              <a:t> 100 metre koşusu, tepki süresiyle birlikte sprint.</a:t>
            </a:r>
          </a:p>
          <a:p>
            <a:pPr marL="0" indent="0" algn="just">
              <a:buNone/>
            </a:pPr>
            <a:r>
              <a:rPr lang="tr-TR" sz="2800" dirty="0"/>
              <a:t>🟩 </a:t>
            </a:r>
            <a:r>
              <a:rPr lang="tr-TR" sz="2800" b="1" dirty="0"/>
              <a:t>Çeviklik (</a:t>
            </a:r>
            <a:r>
              <a:rPr lang="tr-TR" sz="2800" b="1" dirty="0" err="1"/>
              <a:t>Agility</a:t>
            </a:r>
            <a:r>
              <a:rPr lang="tr-TR" sz="2800" b="1" dirty="0"/>
              <a:t>): </a:t>
            </a:r>
            <a:r>
              <a:rPr lang="tr-TR" sz="2800" dirty="0"/>
              <a:t>Vücudun hızla yön değiştirme, durma ve tekrar harekete geçme yeteneğidir.</a:t>
            </a:r>
          </a:p>
          <a:p>
            <a:pPr marL="0" indent="0" algn="just">
              <a:buNone/>
            </a:pPr>
            <a:r>
              <a:rPr lang="tr-TR" sz="2800" dirty="0"/>
              <a:t>🔹 </a:t>
            </a:r>
            <a:r>
              <a:rPr lang="tr-TR" sz="2800" dirty="0">
                <a:solidFill>
                  <a:schemeClr val="accent1"/>
                </a:solidFill>
              </a:rPr>
              <a:t>Örnek:</a:t>
            </a:r>
            <a:r>
              <a:rPr lang="tr-TR" sz="2800" dirty="0"/>
              <a:t> Futbolcunun rakibini çalımlaması, basketbolcunun hızlı yön değiştirmesi.</a:t>
            </a:r>
          </a:p>
        </p:txBody>
      </p:sp>
    </p:spTree>
    <p:extLst>
      <p:ext uri="{BB962C8B-B14F-4D97-AF65-F5344CB8AC3E}">
        <p14:creationId xmlns:p14="http://schemas.microsoft.com/office/powerpoint/2010/main" val="15902874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3AB5C-918D-A4FB-0744-AC23747B9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Resim 1">
            <a:extLst>
              <a:ext uri="{FF2B5EF4-FFF2-40B4-BE49-F238E27FC236}">
                <a16:creationId xmlns:a16="http://schemas.microsoft.com/office/drawing/2014/main" id="{01152477-B61B-ACCF-0920-107A8BFF81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135DF92A-DBDE-128C-F2F6-691258D29DA6}"/>
              </a:ext>
            </a:extLst>
          </p:cNvPr>
          <p:cNvSpPr/>
          <p:nvPr/>
        </p:nvSpPr>
        <p:spPr>
          <a:xfrm>
            <a:off x="8532440" y="270892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DB9FC5-52D2-7B63-6B3B-37F278CC7E2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764704"/>
            <a:ext cx="8496944" cy="5832648"/>
          </a:xfrm>
        </p:spPr>
        <p:txBody>
          <a:bodyPr/>
          <a:lstStyle/>
          <a:p>
            <a:pPr marL="0" indent="0">
              <a:buNone/>
            </a:pPr>
            <a:r>
              <a:rPr lang="tr-TR" sz="2000" dirty="0"/>
              <a:t>🟩 </a:t>
            </a:r>
            <a:r>
              <a:rPr lang="tr-TR" sz="2800" b="1" dirty="0"/>
              <a:t>Esneklik (</a:t>
            </a:r>
            <a:r>
              <a:rPr lang="tr-TR" sz="2800" b="1" dirty="0" err="1"/>
              <a:t>Flexibility</a:t>
            </a:r>
            <a:r>
              <a:rPr lang="tr-TR" sz="2800" b="1" dirty="0"/>
              <a:t>): </a:t>
            </a:r>
            <a:r>
              <a:rPr lang="tr-TR" sz="2800" dirty="0"/>
              <a:t>Kasların ve eklemlerin geniş bir hareket açıklığında çalışabilme yeteneğidir.</a:t>
            </a:r>
          </a:p>
          <a:p>
            <a:pPr marL="0" indent="0">
              <a:buNone/>
            </a:pPr>
            <a:r>
              <a:rPr lang="tr-TR" sz="2800" dirty="0"/>
              <a:t>🔹 </a:t>
            </a:r>
            <a:r>
              <a:rPr lang="tr-TR" sz="2800" dirty="0">
                <a:solidFill>
                  <a:schemeClr val="accent1"/>
                </a:solidFill>
              </a:rPr>
              <a:t>Örnek: </a:t>
            </a:r>
            <a:r>
              <a:rPr lang="tr-TR" sz="2800" dirty="0"/>
              <a:t>Jimnastikte yapılan açılma hareketleri, bacakların yukarı kalkabilmesi.</a:t>
            </a:r>
          </a:p>
          <a:p>
            <a:pPr marL="0" indent="0">
              <a:buNone/>
            </a:pPr>
            <a:r>
              <a:rPr lang="tr-TR" sz="2800" dirty="0"/>
              <a:t>🟩 </a:t>
            </a:r>
            <a:r>
              <a:rPr lang="tr-TR" sz="2800" b="1" dirty="0"/>
              <a:t>Denge (Balance):</a:t>
            </a:r>
            <a:r>
              <a:rPr lang="tr-TR" sz="2800" dirty="0"/>
              <a:t>Vücudun yerçekimine karşı stabil kalabilme kapasitesidir. </a:t>
            </a:r>
            <a:r>
              <a:rPr lang="tr-TR" sz="2800" dirty="0">
                <a:solidFill>
                  <a:srgbClr val="0070C0"/>
                </a:solidFill>
              </a:rPr>
              <a:t>Statik denge: </a:t>
            </a:r>
            <a:r>
              <a:rPr lang="tr-TR" sz="2800" dirty="0"/>
              <a:t>Hareketsiz pozisyonda dengede kalma (örneğin tek ayak üzerinde durmak).</a:t>
            </a:r>
            <a:r>
              <a:rPr lang="tr-TR" sz="2800" dirty="0">
                <a:solidFill>
                  <a:srgbClr val="0070C0"/>
                </a:solidFill>
              </a:rPr>
              <a:t>Dinamik denge: </a:t>
            </a:r>
            <a:r>
              <a:rPr lang="tr-TR" sz="2800" dirty="0"/>
              <a:t>Hareket hâlindeyken dengede kalma (örneğin denge tahtasında yürümek).</a:t>
            </a:r>
          </a:p>
          <a:p>
            <a:pPr marL="0" indent="0">
              <a:buNone/>
            </a:pPr>
            <a:r>
              <a:rPr lang="tr-TR" sz="2800" dirty="0"/>
              <a:t>🟩 </a:t>
            </a:r>
            <a:r>
              <a:rPr lang="tr-TR" sz="2800" b="1" dirty="0"/>
              <a:t>Dayanıklılık (</a:t>
            </a:r>
            <a:r>
              <a:rPr lang="tr-TR" sz="2800" b="1" dirty="0" err="1"/>
              <a:t>Endurance</a:t>
            </a:r>
            <a:r>
              <a:rPr lang="tr-TR" sz="2800" b="1" dirty="0"/>
              <a:t>): </a:t>
            </a:r>
            <a:r>
              <a:rPr lang="tr-TR" sz="2800" dirty="0"/>
              <a:t>Fiziksel aktivitenin uzun süre sürdürülebilmesini sağlayan kas ve kardiyovasküler sistemin direncidir.</a:t>
            </a:r>
          </a:p>
          <a:p>
            <a:pPr marL="0" indent="0">
              <a:buNone/>
            </a:pPr>
            <a:r>
              <a:rPr lang="tr-TR" sz="2800" dirty="0"/>
              <a:t>🔹 </a:t>
            </a:r>
            <a:r>
              <a:rPr lang="tr-TR" sz="2800" dirty="0">
                <a:solidFill>
                  <a:schemeClr val="accent1"/>
                </a:solidFill>
              </a:rPr>
              <a:t>Örnek: </a:t>
            </a:r>
            <a:r>
              <a:rPr lang="tr-TR" sz="2800" dirty="0"/>
              <a:t>Maraton koşusu, uzun süreli bisiklet sürme.</a:t>
            </a:r>
          </a:p>
        </p:txBody>
      </p:sp>
    </p:spTree>
    <p:extLst>
      <p:ext uri="{BB962C8B-B14F-4D97-AF65-F5344CB8AC3E}">
        <p14:creationId xmlns:p14="http://schemas.microsoft.com/office/powerpoint/2010/main" val="40954339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F22F7-2A26-233A-C395-5ADA7DB42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Resim 1">
            <a:extLst>
              <a:ext uri="{FF2B5EF4-FFF2-40B4-BE49-F238E27FC236}">
                <a16:creationId xmlns:a16="http://schemas.microsoft.com/office/drawing/2014/main" id="{52478F51-1287-F6E2-9AEC-5C07D598C6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3447AE0E-707A-CC37-4D61-F8564FBD4995}"/>
              </a:ext>
            </a:extLst>
          </p:cNvPr>
          <p:cNvSpPr/>
          <p:nvPr/>
        </p:nvSpPr>
        <p:spPr>
          <a:xfrm>
            <a:off x="7922314" y="270892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6FDBCC-A8B5-F8AA-FF21-865738F13B1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914524"/>
            <a:ext cx="7249418" cy="4105275"/>
          </a:xfrm>
        </p:spPr>
        <p:txBody>
          <a:bodyPr/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800" dirty="0"/>
              <a:t>🟩 </a:t>
            </a:r>
            <a:r>
              <a:rPr lang="tr-TR" dirty="0"/>
              <a:t>Bu tanımların her biri; antrenman programlarında, hareket eğitimi planlamasında; özellikle </a:t>
            </a:r>
            <a:r>
              <a:rPr lang="tr-TR" b="1" dirty="0"/>
              <a:t>çocuklar, gençler ve özel gereksinimli bireyler</a:t>
            </a:r>
            <a:r>
              <a:rPr lang="tr-TR" dirty="0"/>
              <a:t> için hazırlanan programlarda temel kriterlerdir.</a:t>
            </a:r>
          </a:p>
        </p:txBody>
      </p:sp>
    </p:spTree>
    <p:extLst>
      <p:ext uri="{BB962C8B-B14F-4D97-AF65-F5344CB8AC3E}">
        <p14:creationId xmlns:p14="http://schemas.microsoft.com/office/powerpoint/2010/main" val="30788554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09F7D-62AE-AF1F-14AF-66D2F141A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F5ACDCB0-BD65-314F-BA21-C635B3D757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3200400"/>
            <a:ext cx="8568952" cy="3180928"/>
          </a:xfrm>
        </p:spPr>
        <p:txBody>
          <a:bodyPr/>
          <a:lstStyle/>
          <a:p>
            <a:pPr lvl="0" algn="just"/>
            <a:endParaRPr lang="tr-TR" b="1" dirty="0">
              <a:solidFill>
                <a:schemeClr val="tx1"/>
              </a:solidFill>
            </a:endParaRPr>
          </a:p>
          <a:p>
            <a:pPr lvl="0" algn="just"/>
            <a:r>
              <a:rPr lang="tr-TR" b="1" dirty="0">
                <a:solidFill>
                  <a:schemeClr val="tx1"/>
                </a:solidFill>
              </a:rPr>
              <a:t>Hareket Eğitimi:</a:t>
            </a:r>
            <a:r>
              <a:rPr lang="tr-TR" dirty="0">
                <a:solidFill>
                  <a:schemeClr val="tx1"/>
                </a:solidFill>
              </a:rPr>
              <a:t> Bireylerin temel motor becerilerini geliştirerek </a:t>
            </a:r>
            <a:r>
              <a:rPr lang="tr-TR" u="sng" dirty="0">
                <a:solidFill>
                  <a:schemeClr val="tx1"/>
                </a:solidFill>
              </a:rPr>
              <a:t>koordinasyon, denge, çeviklik</a:t>
            </a:r>
            <a:r>
              <a:rPr lang="tr-TR" dirty="0">
                <a:solidFill>
                  <a:schemeClr val="tx1"/>
                </a:solidFill>
              </a:rPr>
              <a:t> gibi özellikleri kazandırmayı amaçlayan eğitim sürecidir.</a:t>
            </a:r>
          </a:p>
          <a:p>
            <a:pPr lvl="0" algn="just"/>
            <a:endParaRPr lang="tr-TR" b="1" dirty="0">
              <a:solidFill>
                <a:schemeClr val="tx1"/>
              </a:solidFill>
            </a:endParaRPr>
          </a:p>
          <a:p>
            <a:pPr lvl="0" algn="just"/>
            <a:r>
              <a:rPr lang="tr-TR" b="1" dirty="0">
                <a:solidFill>
                  <a:schemeClr val="tx1"/>
                </a:solidFill>
              </a:rPr>
              <a:t>Amaç:</a:t>
            </a:r>
            <a:r>
              <a:rPr lang="tr-TR" dirty="0">
                <a:solidFill>
                  <a:schemeClr val="tx1"/>
                </a:solidFill>
              </a:rPr>
              <a:t> Fiziksel gelişim, sosyal beceriler, özgüven, disiplin</a:t>
            </a:r>
          </a:p>
          <a:p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495940FD-2CD3-8062-8178-1A101CA67F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tr-TR" b="1" dirty="0"/>
              <a:t>Hareket Eğitiminin Tanımı</a:t>
            </a:r>
            <a:endParaRPr lang="tr-TR"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6F17A7BA-28F9-C170-3C8A-E9793569BD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8309" y="188640"/>
            <a:ext cx="84814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51976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3EE23-C046-A551-BFC1-48BB87617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83667C84-3F61-4375-8FCE-99D89D2E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764704"/>
            <a:ext cx="5385792" cy="531813"/>
          </a:xfrm>
        </p:spPr>
        <p:txBody>
          <a:bodyPr/>
          <a:lstStyle/>
          <a:p>
            <a:r>
              <a:rPr lang="tr-TR" sz="3600" b="1" dirty="0">
                <a:solidFill>
                  <a:schemeClr val="accent1"/>
                </a:solidFill>
              </a:rPr>
              <a:t>Büyüme (</a:t>
            </a:r>
            <a:r>
              <a:rPr lang="tr-TR" sz="3600" b="1" dirty="0" err="1">
                <a:solidFill>
                  <a:schemeClr val="accent1"/>
                </a:solidFill>
              </a:rPr>
              <a:t>Growth</a:t>
            </a:r>
            <a:r>
              <a:rPr lang="tr-TR" sz="3600" b="1" dirty="0">
                <a:solidFill>
                  <a:schemeClr val="accent1"/>
                </a:solidFill>
              </a:rPr>
              <a:t>)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403E48F-731C-6C7C-FF81-3CE0517804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72A0A1CB-91A2-3B5D-1849-EC18EDF4F681}"/>
              </a:ext>
            </a:extLst>
          </p:cNvPr>
          <p:cNvSpPr/>
          <p:nvPr/>
        </p:nvSpPr>
        <p:spPr>
          <a:xfrm>
            <a:off x="8202613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027644-28A3-1767-1285-D17714C16DD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914524"/>
            <a:ext cx="7772400" cy="4105275"/>
          </a:xfrm>
        </p:spPr>
        <p:txBody>
          <a:bodyPr/>
          <a:lstStyle/>
          <a:p>
            <a:pPr algn="just"/>
            <a:r>
              <a:rPr lang="tr-TR" dirty="0"/>
              <a:t>En temel ve somut kavram budur. Büyüme, organizmanın </a:t>
            </a:r>
            <a:r>
              <a:rPr lang="tr-TR" b="1" dirty="0"/>
              <a:t>fiziksel ve niceliksel</a:t>
            </a:r>
            <a:r>
              <a:rPr lang="tr-TR" dirty="0"/>
              <a:t> olarak değişmesidir. Yani, vücudun boy, kilo ve hacim olarak artmasıdır.</a:t>
            </a:r>
          </a:p>
          <a:p>
            <a:pPr algn="just"/>
            <a:r>
              <a:rPr lang="tr-TR" b="1" dirty="0"/>
              <a:t>Örnekler:</a:t>
            </a:r>
          </a:p>
          <a:p>
            <a:pPr algn="just"/>
            <a:r>
              <a:rPr lang="tr-TR" dirty="0"/>
              <a:t>Bir çocuğun boyunun bir yılda 5 cm uzaması.</a:t>
            </a:r>
          </a:p>
          <a:p>
            <a:pPr algn="just"/>
            <a:r>
              <a:rPr lang="tr-TR" dirty="0"/>
              <a:t>Bebeğin kilosunun ilk altı ayda iki katına çıkması.</a:t>
            </a:r>
          </a:p>
          <a:p>
            <a:pPr algn="just"/>
            <a:r>
              <a:rPr lang="tr-TR" dirty="0"/>
              <a:t>Kasların ve kemiklerin irileşmesi.</a:t>
            </a:r>
          </a:p>
          <a:p>
            <a:pPr algn="just"/>
            <a:r>
              <a:rPr lang="tr-TR" dirty="0"/>
              <a:t>Özetle Büyüme: Vücudun sayısal olarak artmasıdır.</a:t>
            </a:r>
          </a:p>
          <a:p>
            <a:pPr algn="just"/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33761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98859-820C-DAF4-B6BD-BE2E6123F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1F3B8F56-DE2C-B807-D294-D29C486C7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3200400"/>
            <a:ext cx="7632848" cy="2532856"/>
          </a:xfrm>
        </p:spPr>
        <p:txBody>
          <a:bodyPr/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Fiziksel Gelişim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Ruhsal Sağlık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Sosyal Beceriler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Akademik Başarıya katkı sağlar.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7F1F5F33-8B03-EEC1-C322-EB3D5409F2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tr-TR" b="1" dirty="0"/>
              <a:t>Hareket Eğitiminin Önemi</a:t>
            </a:r>
            <a:endParaRPr lang="tr-TR"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8C621838-A1AD-4301-6C41-F31DA981CC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00317" y="188640"/>
            <a:ext cx="92015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028851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6B44-7D4B-AB26-AC3D-291F074D7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09F76FB5-A523-7161-13B7-12085DBE2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824" y="605629"/>
            <a:ext cx="6622504" cy="531813"/>
          </a:xfrm>
        </p:spPr>
        <p:txBody>
          <a:bodyPr/>
          <a:lstStyle/>
          <a:p>
            <a:pPr algn="ctr"/>
            <a:r>
              <a:rPr lang="tr-TR" sz="2400" b="1" dirty="0">
                <a:solidFill>
                  <a:schemeClr val="accent1"/>
                </a:solidFill>
              </a:rPr>
              <a:t>Hareket Eğitiminin Fiziksel Gelişime Katkı Alanları</a:t>
            </a:r>
            <a:endParaRPr lang="tr-TR" altLang="tr-TR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E4B1118-F08B-F65F-AFA1-E1B19E92EA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90BF446-6163-3CA6-0634-AE96691901A8}"/>
              </a:ext>
            </a:extLst>
          </p:cNvPr>
          <p:cNvSpPr/>
          <p:nvPr/>
        </p:nvSpPr>
        <p:spPr>
          <a:xfrm>
            <a:off x="8437200" y="314096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BA1DAE11-09F6-74A6-5711-D4C05720FAC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11769384"/>
              </p:ext>
            </p:extLst>
          </p:nvPr>
        </p:nvGraphicFramePr>
        <p:xfrm>
          <a:off x="323528" y="1196752"/>
          <a:ext cx="7992888" cy="5400601"/>
        </p:xfrm>
        <a:graphic>
          <a:graphicData uri="http://schemas.openxmlformats.org/drawingml/2006/table">
            <a:tbl>
              <a:tblPr/>
              <a:tblGrid>
                <a:gridCol w="3996444">
                  <a:extLst>
                    <a:ext uri="{9D8B030D-6E8A-4147-A177-3AD203B41FA5}">
                      <a16:colId xmlns:a16="http://schemas.microsoft.com/office/drawing/2014/main" val="311121271"/>
                    </a:ext>
                  </a:extLst>
                </a:gridCol>
                <a:gridCol w="3996444">
                  <a:extLst>
                    <a:ext uri="{9D8B030D-6E8A-4147-A177-3AD203B41FA5}">
                      <a16:colId xmlns:a16="http://schemas.microsoft.com/office/drawing/2014/main" val="3417558714"/>
                    </a:ext>
                  </a:extLst>
                </a:gridCol>
              </a:tblGrid>
              <a:tr h="634489">
                <a:tc>
                  <a:txBody>
                    <a:bodyPr/>
                    <a:lstStyle/>
                    <a:p>
                      <a:r>
                        <a:rPr lang="tr-TR" sz="1600" b="1" dirty="0"/>
                        <a:t>Fiziksel Alan</a:t>
                      </a:r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/>
                        <a:t>Katkısı</a:t>
                      </a:r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207480"/>
                  </a:ext>
                </a:extLst>
              </a:tr>
              <a:tr h="634489">
                <a:tc>
                  <a:txBody>
                    <a:bodyPr/>
                    <a:lstStyle/>
                    <a:p>
                      <a:r>
                        <a:rPr lang="tr-TR" sz="1600" b="1" dirty="0"/>
                        <a:t>Kas Gelişimi</a:t>
                      </a:r>
                      <a:endParaRPr lang="tr-TR" sz="1600" dirty="0"/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/>
                        <a:t>Kas hacminde artış, güçlenme</a:t>
                      </a:r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040052"/>
                  </a:ext>
                </a:extLst>
              </a:tr>
              <a:tr h="634489">
                <a:tc>
                  <a:txBody>
                    <a:bodyPr/>
                    <a:lstStyle/>
                    <a:p>
                      <a:r>
                        <a:rPr lang="tr-TR" sz="1600" b="1"/>
                        <a:t>Kemik Sağlığı</a:t>
                      </a:r>
                      <a:endParaRPr lang="tr-TR" sz="1600"/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/>
                        <a:t>Kemik mineral yoğunluğunun artışı</a:t>
                      </a:r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415406"/>
                  </a:ext>
                </a:extLst>
              </a:tr>
              <a:tr h="1114078">
                <a:tc>
                  <a:txBody>
                    <a:bodyPr/>
                    <a:lstStyle/>
                    <a:p>
                      <a:r>
                        <a:rPr lang="tr-TR" sz="1600" b="1" dirty="0"/>
                        <a:t>Denge ve Koordinasyon</a:t>
                      </a:r>
                      <a:endParaRPr lang="tr-TR" sz="1600" dirty="0"/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/>
                        <a:t>Statik ve dinamik denge gelişimi, reflekslerin hızlanması</a:t>
                      </a:r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449624"/>
                  </a:ext>
                </a:extLst>
              </a:tr>
              <a:tr h="634489">
                <a:tc>
                  <a:txBody>
                    <a:bodyPr/>
                    <a:lstStyle/>
                    <a:p>
                      <a:r>
                        <a:rPr lang="tr-TR" sz="1600" b="1"/>
                        <a:t>Esneklik</a:t>
                      </a:r>
                      <a:endParaRPr lang="tr-TR" sz="1600"/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/>
                        <a:t>Eklemlerin hareket açıklığının artması</a:t>
                      </a:r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4237251"/>
                  </a:ext>
                </a:extLst>
              </a:tr>
              <a:tr h="634489">
                <a:tc>
                  <a:txBody>
                    <a:bodyPr/>
                    <a:lstStyle/>
                    <a:p>
                      <a:r>
                        <a:rPr lang="tr-TR" sz="1600" b="1"/>
                        <a:t>Kardiyovasküler Sistem</a:t>
                      </a:r>
                      <a:endParaRPr lang="tr-TR" sz="1600"/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/>
                        <a:t>Kalp kapasitesi, solunum verimliliği</a:t>
                      </a:r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9912663"/>
                  </a:ext>
                </a:extLst>
              </a:tr>
              <a:tr h="1114078">
                <a:tc>
                  <a:txBody>
                    <a:bodyPr/>
                    <a:lstStyle/>
                    <a:p>
                      <a:r>
                        <a:rPr lang="tr-TR" sz="1600" b="1"/>
                        <a:t>Vücut Kompozisyonu</a:t>
                      </a:r>
                      <a:endParaRPr lang="tr-TR" sz="1600"/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/>
                        <a:t>Kas-kütle oranının düzenlenmesi, obezite riskinin azalması</a:t>
                      </a:r>
                    </a:p>
                  </a:txBody>
                  <a:tcPr marL="78759" marR="78759" marT="39379" marB="39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101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1207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11577-204C-6C4E-497A-3204C3B8F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58B375D0-63AB-453C-7F71-69D46CC7E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845" y="1114398"/>
            <a:ext cx="7414592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Düzenli Hareket Eğitiminin Kas Gelişimine Etkisi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44D9855-7550-4C0E-D916-5C06F645440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AC3FBDF6-56C8-5E76-9198-3711D1CA19CA}"/>
              </a:ext>
            </a:extLst>
          </p:cNvPr>
          <p:cNvSpPr/>
          <p:nvPr/>
        </p:nvSpPr>
        <p:spPr>
          <a:xfrm>
            <a:off x="7426250" y="242088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9B7796-33AF-B7CE-0C03-B763BDF66AF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88072" y="2573336"/>
            <a:ext cx="7772400" cy="2943896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Hafta →     </a:t>
            </a:r>
            <a:r>
              <a:rPr lang="tr-TR" dirty="0"/>
              <a:t>   </a:t>
            </a:r>
            <a:r>
              <a:rPr lang="sv-SE" dirty="0"/>
              <a:t>1   2   3   </a:t>
            </a:r>
            <a:r>
              <a:rPr lang="tr-TR" dirty="0"/>
              <a:t> </a:t>
            </a:r>
            <a:r>
              <a:rPr lang="sv-SE" dirty="0"/>
              <a:t>4   </a:t>
            </a:r>
            <a:r>
              <a:rPr lang="tr-TR" dirty="0"/>
              <a:t> </a:t>
            </a:r>
            <a:r>
              <a:rPr lang="sv-SE" dirty="0"/>
              <a:t>5  </a:t>
            </a:r>
            <a:r>
              <a:rPr lang="tr-TR" dirty="0"/>
              <a:t> </a:t>
            </a:r>
            <a:r>
              <a:rPr lang="sv-SE" dirty="0"/>
              <a:t> 6   </a:t>
            </a:r>
            <a:r>
              <a:rPr lang="tr-TR" dirty="0"/>
              <a:t> </a:t>
            </a:r>
            <a:r>
              <a:rPr lang="sv-SE" dirty="0"/>
              <a:t>7   </a:t>
            </a:r>
            <a:r>
              <a:rPr lang="tr-TR" dirty="0"/>
              <a:t> </a:t>
            </a:r>
            <a:r>
              <a:rPr lang="sv-SE" dirty="0"/>
              <a:t>8   </a:t>
            </a:r>
            <a:r>
              <a:rPr lang="tr-TR" dirty="0"/>
              <a:t> </a:t>
            </a:r>
            <a:r>
              <a:rPr lang="sv-SE" dirty="0"/>
              <a:t>9   10</a:t>
            </a:r>
          </a:p>
          <a:p>
            <a:pPr marL="0" indent="0">
              <a:buNone/>
            </a:pPr>
            <a:r>
              <a:rPr lang="sv-SE" dirty="0"/>
              <a:t>Kas Gücü %  0   5   9   13  17  21  25  28  30  33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Grafik yorum: </a:t>
            </a:r>
            <a:r>
              <a:rPr lang="tr-TR" dirty="0"/>
              <a:t>Her hafta %3-4 oranında istikrarlı gelişim gözlemlenmiştir.</a:t>
            </a:r>
            <a:endParaRPr lang="sv-SE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57426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9DFAB-A7CD-C447-1F8E-E683207BD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90915270-2CC1-1FEC-BC72-F970AF77B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980728"/>
            <a:ext cx="6996037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Hareket Eğitiminin Etkilediği Temel Sistemler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C0153DB2-59E1-474B-F5D3-43E043CC8B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3580223F-9E89-C66A-FA30-2417C3AA8334}"/>
              </a:ext>
            </a:extLst>
          </p:cNvPr>
          <p:cNvSpPr/>
          <p:nvPr/>
        </p:nvSpPr>
        <p:spPr>
          <a:xfrm>
            <a:off x="7426250" y="249289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9FB269-4AEF-BF7B-8A93-544B34D26AF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5800" y="1947862"/>
            <a:ext cx="7772400" cy="41052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⏺ Kas Sistemi → Güçlenme</a:t>
            </a:r>
          </a:p>
          <a:p>
            <a:pPr marL="0" indent="0">
              <a:buNone/>
            </a:pPr>
            <a:r>
              <a:rPr lang="tr-TR" dirty="0"/>
              <a:t>⏺ İskelet Sistemi → Kemik yoğunluğu</a:t>
            </a:r>
          </a:p>
          <a:p>
            <a:pPr marL="0" indent="0">
              <a:buNone/>
            </a:pPr>
            <a:r>
              <a:rPr lang="tr-TR" dirty="0"/>
              <a:t>⏺ Kalp → Dolaşım kapasitesi artışı</a:t>
            </a:r>
          </a:p>
          <a:p>
            <a:pPr marL="0" indent="0">
              <a:buNone/>
            </a:pPr>
            <a:r>
              <a:rPr lang="tr-TR" dirty="0"/>
              <a:t>⏺ Akciğer → Solunum verimi artışı</a:t>
            </a:r>
          </a:p>
          <a:p>
            <a:pPr marL="0" indent="0">
              <a:buNone/>
            </a:pPr>
            <a:r>
              <a:rPr lang="tr-TR" dirty="0"/>
              <a:t>⏺ Eklemler → Esneklik ve hareket kabiliyeti</a:t>
            </a:r>
          </a:p>
        </p:txBody>
      </p:sp>
    </p:spTree>
    <p:extLst>
      <p:ext uri="{BB962C8B-B14F-4D97-AF65-F5344CB8AC3E}">
        <p14:creationId xmlns:p14="http://schemas.microsoft.com/office/powerpoint/2010/main" val="34160669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8A6E7-D99E-ABD1-854F-23C3E37E8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6F485E05-AE20-19C2-FE25-DAAF32CF2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30845"/>
            <a:ext cx="7113984" cy="531813"/>
          </a:xfrm>
        </p:spPr>
        <p:txBody>
          <a:bodyPr/>
          <a:lstStyle/>
          <a:p>
            <a:r>
              <a:rPr lang="tr-TR" sz="2400" b="1" dirty="0">
                <a:solidFill>
                  <a:schemeClr val="accent1"/>
                </a:solidFill>
              </a:rPr>
              <a:t>Fiziksel Uygunluk Bileşenleri ve Hareket Eğitimi İlişkisi</a:t>
            </a:r>
            <a:endParaRPr lang="tr-TR" altLang="tr-TR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7A87D2F-051C-BF82-DFA7-9545F74A43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A33AEAD-36F5-ED2E-B829-E25315DC0906}"/>
              </a:ext>
            </a:extLst>
          </p:cNvPr>
          <p:cNvSpPr/>
          <p:nvPr/>
        </p:nvSpPr>
        <p:spPr>
          <a:xfrm>
            <a:off x="8418378" y="2924944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48744F67-806C-2BFE-CBAD-59E5629EDF7D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547665" y="1988840"/>
            <a:ext cx="5760639" cy="3672408"/>
          </a:xfrm>
        </p:spPr>
      </p:pic>
    </p:spTree>
    <p:extLst>
      <p:ext uri="{BB962C8B-B14F-4D97-AF65-F5344CB8AC3E}">
        <p14:creationId xmlns:p14="http://schemas.microsoft.com/office/powerpoint/2010/main" val="11948840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C19F4-9A34-57A9-9648-D2E03F2AD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85AC1A6B-0049-096A-B7C4-7A8DD01ED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339723"/>
            <a:ext cx="5542384" cy="531813"/>
          </a:xfrm>
        </p:spPr>
        <p:txBody>
          <a:bodyPr/>
          <a:lstStyle/>
          <a:p>
            <a:r>
              <a:rPr lang="tr-TR" sz="3600" dirty="0">
                <a:solidFill>
                  <a:schemeClr val="accent1"/>
                </a:solidFill>
              </a:rPr>
              <a:t>Temel Sosyal Beceriler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966439D1-DB2C-85D5-7A92-F9490EB87D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61F903DE-5AA9-9004-38BA-8209C888281F}"/>
              </a:ext>
            </a:extLst>
          </p:cNvPr>
          <p:cNvSpPr/>
          <p:nvPr/>
        </p:nvSpPr>
        <p:spPr>
          <a:xfrm>
            <a:off x="8467680" y="270892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B701885E-3E04-0670-659A-D7F8EE9D5883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28876724"/>
              </p:ext>
            </p:extLst>
          </p:nvPr>
        </p:nvGraphicFramePr>
        <p:xfrm>
          <a:off x="467544" y="980728"/>
          <a:ext cx="7920880" cy="5544608"/>
        </p:xfrm>
        <a:graphic>
          <a:graphicData uri="http://schemas.openxmlformats.org/drawingml/2006/table">
            <a:tbl>
              <a:tblPr/>
              <a:tblGrid>
                <a:gridCol w="2592288">
                  <a:extLst>
                    <a:ext uri="{9D8B030D-6E8A-4147-A177-3AD203B41FA5}">
                      <a16:colId xmlns:a16="http://schemas.microsoft.com/office/drawing/2014/main" val="1213946502"/>
                    </a:ext>
                  </a:extLst>
                </a:gridCol>
                <a:gridCol w="5328592">
                  <a:extLst>
                    <a:ext uri="{9D8B030D-6E8A-4147-A177-3AD203B41FA5}">
                      <a16:colId xmlns:a16="http://schemas.microsoft.com/office/drawing/2014/main" val="2644609451"/>
                    </a:ext>
                  </a:extLst>
                </a:gridCol>
              </a:tblGrid>
              <a:tr h="369640">
                <a:tc>
                  <a:txBody>
                    <a:bodyPr/>
                    <a:lstStyle/>
                    <a:p>
                      <a:r>
                        <a:rPr lang="tr-TR" sz="1600" b="1" dirty="0"/>
                        <a:t>Sosyal Beceri</a:t>
                      </a:r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/>
                        <a:t>Tanımı</a:t>
                      </a:r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926125"/>
                  </a:ext>
                </a:extLst>
              </a:tr>
              <a:tr h="646871">
                <a:tc>
                  <a:txBody>
                    <a:bodyPr/>
                    <a:lstStyle/>
                    <a:p>
                      <a:r>
                        <a:rPr lang="tr-TR" sz="1600" b="1" dirty="0"/>
                        <a:t>İletişim Kurma</a:t>
                      </a:r>
                      <a:endParaRPr lang="tr-TR" sz="1600" dirty="0"/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Duygu ve düşünceleri sözlü ya da sözsüz yollarla ifade etme becerisi.</a:t>
                      </a:r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9457757"/>
                  </a:ext>
                </a:extLst>
              </a:tr>
              <a:tr h="646871">
                <a:tc>
                  <a:txBody>
                    <a:bodyPr/>
                    <a:lstStyle/>
                    <a:p>
                      <a:r>
                        <a:rPr lang="tr-TR" sz="1600" b="1" dirty="0"/>
                        <a:t>Dinleme</a:t>
                      </a:r>
                      <a:endParaRPr lang="tr-TR" sz="1600" dirty="0"/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Karşıdaki kişiyi dikkatle, anlayarak ve saygıyla dinleyebilme.</a:t>
                      </a:r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0053737"/>
                  </a:ext>
                </a:extLst>
              </a:tr>
              <a:tr h="646871">
                <a:tc>
                  <a:txBody>
                    <a:bodyPr/>
                    <a:lstStyle/>
                    <a:p>
                      <a:r>
                        <a:rPr lang="tr-TR" sz="1600" b="1" dirty="0"/>
                        <a:t>Empati</a:t>
                      </a:r>
                      <a:endParaRPr lang="tr-TR" sz="1600" dirty="0"/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Başkalarının duygu ve düşüncelerini anlayabilme ve paylaşabilme.</a:t>
                      </a:r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3161877"/>
                  </a:ext>
                </a:extLst>
              </a:tr>
              <a:tr h="646871">
                <a:tc>
                  <a:txBody>
                    <a:bodyPr/>
                    <a:lstStyle/>
                    <a:p>
                      <a:r>
                        <a:rPr lang="tr-TR" sz="1600" b="1" dirty="0"/>
                        <a:t>İşbirliği Yapma</a:t>
                      </a:r>
                      <a:endParaRPr lang="tr-TR" sz="1600" dirty="0"/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Ortak hedefe ulaşmak için başkalarıyla birlikte çalışabilme.</a:t>
                      </a:r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3514227"/>
                  </a:ext>
                </a:extLst>
              </a:tr>
              <a:tr h="646871">
                <a:tc>
                  <a:txBody>
                    <a:bodyPr/>
                    <a:lstStyle/>
                    <a:p>
                      <a:r>
                        <a:rPr lang="tr-TR" sz="1600" b="1" dirty="0"/>
                        <a:t>Problem Çözme</a:t>
                      </a:r>
                      <a:endParaRPr lang="tr-TR" sz="1600" dirty="0"/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Sosyal çatışmalarda çözüm yolları bulabilme ve uygulayabilme.</a:t>
                      </a:r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490968"/>
                  </a:ext>
                </a:extLst>
              </a:tr>
              <a:tr h="646871">
                <a:tc>
                  <a:txBody>
                    <a:bodyPr/>
                    <a:lstStyle/>
                    <a:p>
                      <a:r>
                        <a:rPr lang="tr-TR" sz="1600" b="1" dirty="0"/>
                        <a:t>Özdenetim</a:t>
                      </a:r>
                      <a:endParaRPr lang="tr-TR" sz="1600" dirty="0"/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Duygularını ve davranışlarını kontrol altında tutabilme.</a:t>
                      </a:r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018997"/>
                  </a:ext>
                </a:extLst>
              </a:tr>
              <a:tr h="646871">
                <a:tc>
                  <a:txBody>
                    <a:bodyPr/>
                    <a:lstStyle/>
                    <a:p>
                      <a:r>
                        <a:rPr lang="tr-TR" sz="1600" b="1" dirty="0"/>
                        <a:t>Saygı Gösterme</a:t>
                      </a:r>
                      <a:endParaRPr lang="tr-TR" sz="1600" dirty="0"/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Farklı görüşlere ve bireylere hoşgörüyle yaklaşma.</a:t>
                      </a:r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72676"/>
                  </a:ext>
                </a:extLst>
              </a:tr>
              <a:tr h="646871">
                <a:tc>
                  <a:txBody>
                    <a:bodyPr/>
                    <a:lstStyle/>
                    <a:p>
                      <a:r>
                        <a:rPr lang="tr-TR" sz="1600" b="1" dirty="0"/>
                        <a:t>Göz Teması Kurma</a:t>
                      </a:r>
                      <a:endParaRPr lang="tr-TR" sz="1600" dirty="0"/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Karşılıklı iletişimde güven oluşturan temel sözsüz iletişim biçimi.</a:t>
                      </a:r>
                    </a:p>
                  </a:txBody>
                  <a:tcPr marL="68421" marR="68421" marT="34211" marB="342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6866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5443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D8500-3958-91CE-BE58-E707EBB90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3650B3AC-5C43-7944-1C6E-8C29F5801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538796"/>
            <a:ext cx="6033864" cy="531813"/>
          </a:xfrm>
        </p:spPr>
        <p:txBody>
          <a:bodyPr/>
          <a:lstStyle/>
          <a:p>
            <a:r>
              <a:rPr lang="tr-TR" sz="3600" b="1" dirty="0">
                <a:solidFill>
                  <a:schemeClr val="accent1"/>
                </a:solidFill>
              </a:rPr>
              <a:t>Sosyal Becerilerin Bileşenleri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D96E417B-E03F-F7E1-74E3-2BB4CF730F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FBFD7C95-DB92-4630-1E68-88988A8B6419}"/>
              </a:ext>
            </a:extLst>
          </p:cNvPr>
          <p:cNvSpPr/>
          <p:nvPr/>
        </p:nvSpPr>
        <p:spPr>
          <a:xfrm>
            <a:off x="7426250" y="3005063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6959163A-CCB1-8A28-F37C-1A11149BD4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2060848"/>
            <a:ext cx="5688632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4919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7379C-6D1D-649F-2491-37887882B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B6726351-8EF7-E859-34B8-3B7268E25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05629"/>
            <a:ext cx="5601816" cy="531813"/>
          </a:xfrm>
        </p:spPr>
        <p:txBody>
          <a:bodyPr/>
          <a:lstStyle/>
          <a:p>
            <a:r>
              <a:rPr lang="tr-TR" sz="3600" b="1" dirty="0">
                <a:solidFill>
                  <a:schemeClr val="accent1"/>
                </a:solidFill>
              </a:rPr>
              <a:t>Sosyal Becerilerin Önemi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9C80DE8-0D12-33B1-AFE2-9BD1797591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1D7780C-103E-3D19-B89F-E049AF807CF8}"/>
              </a:ext>
            </a:extLst>
          </p:cNvPr>
          <p:cNvSpPr/>
          <p:nvPr/>
        </p:nvSpPr>
        <p:spPr>
          <a:xfrm>
            <a:off x="7635408" y="2663267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D23C77E-D914-2038-4AD2-2C35ECF67243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 bwMode="auto">
          <a:xfrm>
            <a:off x="755576" y="1313052"/>
            <a:ext cx="5380576" cy="3916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Akademik başarıyı destekler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Grup çalışmalarında uyumu artırır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Duygusal zekâyı geliştirir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Arkadaşlık ilişkilerinin kalitesini artırır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Zorbalıkla baş etmede etkilidir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Toplumsal hayata uyumu kolaylaştırır</a:t>
            </a:r>
          </a:p>
        </p:txBody>
      </p:sp>
    </p:spTree>
    <p:extLst>
      <p:ext uri="{BB962C8B-B14F-4D97-AF65-F5344CB8AC3E}">
        <p14:creationId xmlns:p14="http://schemas.microsoft.com/office/powerpoint/2010/main" val="31624271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727A5-2FFD-BD18-6280-0E2EA26C1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A58675FE-29F5-5ACB-A187-E46B5A4B9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40" y="521492"/>
            <a:ext cx="7056784" cy="531813"/>
          </a:xfrm>
        </p:spPr>
        <p:txBody>
          <a:bodyPr/>
          <a:lstStyle/>
          <a:p>
            <a:r>
              <a:rPr lang="tr-TR" sz="2800" b="1" dirty="0">
                <a:solidFill>
                  <a:schemeClr val="accent1"/>
                </a:solidFill>
              </a:rPr>
              <a:t>Özel Gereksinimli Bireylerde Sosyal Beceriler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0ED36F6-2801-F00F-30AA-FD47B61195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E39F5328-B376-42B8-A9BD-AC02606A6EEA}"/>
              </a:ext>
            </a:extLst>
          </p:cNvPr>
          <p:cNvSpPr/>
          <p:nvPr/>
        </p:nvSpPr>
        <p:spPr>
          <a:xfrm>
            <a:off x="8329008" y="3077071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B4B3CEC4-F463-35F7-237B-34A006344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805" y="1556792"/>
            <a:ext cx="7841595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8387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DB344-2698-5574-52EE-8DC182BA8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DA9852A9-9806-77EC-D133-A05621C4DB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3429000"/>
            <a:ext cx="7416824" cy="2151670"/>
          </a:xfrm>
        </p:spPr>
        <p:txBody>
          <a:bodyPr/>
          <a:lstStyle/>
          <a:p>
            <a:pPr lvl="0" algn="l"/>
            <a:r>
              <a:rPr lang="tr-TR" sz="3200" dirty="0">
                <a:solidFill>
                  <a:schemeClr val="tx1"/>
                </a:solidFill>
              </a:rPr>
              <a:t>3-6 Yaş: Oyun temelli hareketler</a:t>
            </a:r>
          </a:p>
          <a:p>
            <a:pPr lvl="0" algn="l"/>
            <a:r>
              <a:rPr lang="tr-TR" sz="3200" dirty="0">
                <a:solidFill>
                  <a:schemeClr val="tx1"/>
                </a:solidFill>
              </a:rPr>
              <a:t>7-12 Yaş: Temel beceri geliştirme</a:t>
            </a:r>
          </a:p>
          <a:p>
            <a:pPr algn="l"/>
            <a:r>
              <a:rPr lang="tr-TR" sz="3200" dirty="0">
                <a:solidFill>
                  <a:schemeClr val="tx1"/>
                </a:solidFill>
              </a:rPr>
              <a:t>13+ Yaş: Sportif hareketler ve teknik çalışmalar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B1E83527-F177-18A4-5110-459C9ACAA4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Yaş Gruplarına Göre Hareket Eğitimi</a:t>
            </a:r>
            <a:endParaRPr lang="tr-TR"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9A89B30F-A470-CAD7-25F0-D3C1E4DF78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8309" y="188640"/>
            <a:ext cx="92015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96339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B220E-DF5B-DF1B-46E2-E9432AD46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F2EBDF5B-358E-3C58-EF0D-9D207B4E1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584" y="521492"/>
            <a:ext cx="5241776" cy="531813"/>
          </a:xfrm>
        </p:spPr>
        <p:txBody>
          <a:bodyPr/>
          <a:lstStyle/>
          <a:p>
            <a:r>
              <a:rPr lang="tr-TR" altLang="tr-TR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Olgunlaşma</a:t>
            </a: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9E980F56-085C-6889-D08C-A0DCFB5D7BD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1E87BAC-6783-9E39-0E7F-F79E0DAEFFF6}"/>
              </a:ext>
            </a:extLst>
          </p:cNvPr>
          <p:cNvSpPr/>
          <p:nvPr/>
        </p:nvSpPr>
        <p:spPr>
          <a:xfrm>
            <a:off x="8259400" y="213285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0ABF65-9883-8E89-D9B0-36325EB54F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7920880" cy="5256584"/>
          </a:xfrm>
        </p:spPr>
        <p:txBody>
          <a:bodyPr/>
          <a:lstStyle/>
          <a:p>
            <a:pPr marL="0" indent="0" algn="just">
              <a:buNone/>
            </a:pPr>
            <a:r>
              <a:rPr lang="tr-TR" sz="2400" dirty="0"/>
              <a:t>Olgunlaşma, vücut organlarının ve sistemlerinin, </a:t>
            </a:r>
            <a:r>
              <a:rPr lang="tr-TR" sz="2400" b="1" dirty="0"/>
              <a:t>kalıtım tarafından programlandığı şekilde</a:t>
            </a:r>
            <a:r>
              <a:rPr lang="tr-TR" sz="2400" dirty="0"/>
              <a:t>, öğrenmeden bağımsız olarak, kendilerinden beklenen işlevleri yerine getirebilecek biyolojik yeterliliğe ulaşmasıdır.</a:t>
            </a:r>
          </a:p>
          <a:p>
            <a:pPr algn="just"/>
            <a:r>
              <a:rPr lang="tr-TR" sz="2400" b="1" dirty="0"/>
              <a:t>Örnekler:</a:t>
            </a:r>
            <a:endParaRPr lang="tr-TR" sz="2400" dirty="0"/>
          </a:p>
          <a:p>
            <a:pPr lvl="0" algn="just"/>
            <a:r>
              <a:rPr lang="tr-TR" sz="2400" dirty="0"/>
              <a:t>Bir çocuğun parmak kasları yeterli </a:t>
            </a:r>
            <a:r>
              <a:rPr lang="tr-TR" sz="2400" b="1" dirty="0"/>
              <a:t>olgunluğa</a:t>
            </a:r>
            <a:r>
              <a:rPr lang="tr-TR" sz="2400" dirty="0"/>
              <a:t> ulaşmadan ona kalem tutmayı öğretemezsiniz. Kasların o işlevi yapabilecek güce ve koordinasyona erişmesi gerekir.</a:t>
            </a:r>
          </a:p>
          <a:p>
            <a:pPr lvl="0" algn="just"/>
            <a:r>
              <a:rPr lang="tr-TR" sz="2400" dirty="0"/>
              <a:t>Bir bebeğin desteksiz oturabilmesi için ilgili kas ve iskelet sisteminin belirli bir </a:t>
            </a:r>
            <a:r>
              <a:rPr lang="tr-TR" sz="2400" b="1" dirty="0"/>
              <a:t>olgunluğa</a:t>
            </a:r>
            <a:r>
              <a:rPr lang="tr-TR" sz="2400" dirty="0"/>
              <a:t> erişmesi gerekir. Ne kadar pratik yaparsanız yapın, o biyolojik seviyeye gelmeden oturamaz.</a:t>
            </a:r>
          </a:p>
          <a:p>
            <a:pPr marL="0" indent="0" algn="just">
              <a:buNone/>
            </a:pPr>
            <a:r>
              <a:rPr lang="tr-TR" b="1" dirty="0"/>
              <a:t>Özetle Olgunlaşma:</a:t>
            </a:r>
            <a:r>
              <a:rPr lang="tr-TR" dirty="0"/>
              <a:t> Vücudun bir görevi yapabilecek biyolojik seviyeye genetik olarak ulaşmasıdır.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07047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DC398-742B-BC2E-B403-9E67BF4CA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Resim 1">
            <a:extLst>
              <a:ext uri="{FF2B5EF4-FFF2-40B4-BE49-F238E27FC236}">
                <a16:creationId xmlns:a16="http://schemas.microsoft.com/office/drawing/2014/main" id="{2C3806C3-7588-23D2-DB68-A178E442A6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A7237442-8273-DD25-AFFA-CEE16CC8D266}"/>
              </a:ext>
            </a:extLst>
          </p:cNvPr>
          <p:cNvSpPr/>
          <p:nvPr/>
        </p:nvSpPr>
        <p:spPr>
          <a:xfrm>
            <a:off x="7500938" y="400050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2096E0-36D8-9EA0-B9CC-98ACDECB6F2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15281" y="2780928"/>
            <a:ext cx="6465912" cy="2018532"/>
          </a:xfrm>
        </p:spPr>
        <p:txBody>
          <a:bodyPr/>
          <a:lstStyle/>
          <a:p>
            <a:pPr marL="0" indent="0" algn="ctr">
              <a:buNone/>
            </a:pPr>
            <a:r>
              <a:rPr lang="tr-TR" altLang="tr-TR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Oturarak Voleybolda Temel Hareket Becerileri ve Hareket Kavramları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42188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6AF5D-3A7F-442C-CCE2-018D5325D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A9059EBB-005A-638D-6ED6-8FD83838A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572294"/>
            <a:ext cx="6105872" cy="531813"/>
          </a:xfrm>
        </p:spPr>
        <p:txBody>
          <a:bodyPr/>
          <a:lstStyle/>
          <a:p>
            <a:r>
              <a:rPr lang="tr-TR" altLang="tr-TR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Yer Değiştirme Becerileri</a:t>
            </a: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30910314-6897-274A-9535-71522861B0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A0BDA25-58B8-B72D-213B-2FA711530C2F}"/>
              </a:ext>
            </a:extLst>
          </p:cNvPr>
          <p:cNvSpPr/>
          <p:nvPr/>
        </p:nvSpPr>
        <p:spPr>
          <a:xfrm>
            <a:off x="8418378" y="263691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70D49E-0AFD-CB97-BDCC-C6673F40A3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916832"/>
            <a:ext cx="8136904" cy="4105275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Oyuncular sahada ellerini ve kalçalarını kullanarak ileri, geri ve yan yönlere hareket ederler. Bu hareketler şu şekildedir:</a:t>
            </a:r>
          </a:p>
          <a:p>
            <a:pPr marL="0" indent="0" algn="just">
              <a:buNone/>
            </a:pPr>
            <a:r>
              <a:rPr lang="tr-TR" dirty="0"/>
              <a:t>• </a:t>
            </a:r>
            <a:r>
              <a:rPr lang="tr-TR" dirty="0">
                <a:solidFill>
                  <a:schemeClr val="accent1"/>
                </a:solidFill>
              </a:rPr>
              <a:t>Yerde Kayma: </a:t>
            </a:r>
            <a:r>
              <a:rPr lang="tr-TR" dirty="0"/>
              <a:t>Eller ve kalçanın koordineli kullanımı ile gerçekleştirilen temel yer değiştirme biçimidir.</a:t>
            </a:r>
          </a:p>
          <a:p>
            <a:pPr marL="0" indent="0" algn="just">
              <a:buNone/>
            </a:pPr>
            <a:r>
              <a:rPr lang="tr-TR" dirty="0"/>
              <a:t>• </a:t>
            </a:r>
            <a:r>
              <a:rPr lang="tr-TR" dirty="0">
                <a:solidFill>
                  <a:schemeClr val="accent1"/>
                </a:solidFill>
              </a:rPr>
              <a:t>Dönme (Pivot): </a:t>
            </a:r>
            <a:r>
              <a:rPr lang="tr-TR" dirty="0"/>
              <a:t>Oyuncunun eksen etrafında dönerek yön değiştirmesini sağlar.</a:t>
            </a:r>
          </a:p>
          <a:p>
            <a:pPr marL="0" indent="0" algn="just">
              <a:buNone/>
            </a:pPr>
            <a:r>
              <a:rPr lang="tr-TR" dirty="0"/>
              <a:t>• </a:t>
            </a:r>
            <a:r>
              <a:rPr lang="tr-TR" dirty="0">
                <a:solidFill>
                  <a:schemeClr val="accent1"/>
                </a:solidFill>
              </a:rPr>
              <a:t>Topa Uzanma: </a:t>
            </a:r>
            <a:r>
              <a:rPr lang="tr-TR" dirty="0"/>
              <a:t>Gövdenin esnekliği ve ağırlık aktarımıyla topa ulaşma becerisidir.</a:t>
            </a:r>
          </a:p>
        </p:txBody>
      </p:sp>
    </p:spTree>
    <p:extLst>
      <p:ext uri="{BB962C8B-B14F-4D97-AF65-F5344CB8AC3E}">
        <p14:creationId xmlns:p14="http://schemas.microsoft.com/office/powerpoint/2010/main" val="9952525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B20B3-AF88-A02E-C916-3CC63552F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96082349-FAC4-8BD8-171D-5CF2A93F9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367187"/>
            <a:ext cx="5817840" cy="531813"/>
          </a:xfrm>
        </p:spPr>
        <p:txBody>
          <a:bodyPr/>
          <a:lstStyle/>
          <a:p>
            <a:r>
              <a:rPr lang="en-US" sz="3600" b="1" dirty="0">
                <a:solidFill>
                  <a:schemeClr val="accent1"/>
                </a:solidFill>
              </a:rPr>
              <a:t>Manipülatif </a:t>
            </a:r>
            <a:r>
              <a:rPr lang="en-US" sz="3600" b="1" dirty="0" err="1">
                <a:solidFill>
                  <a:schemeClr val="accent1"/>
                </a:solidFill>
              </a:rPr>
              <a:t>Beceriler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60E865C8-68B9-FFF5-0C17-EA79EE8FFB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39EA2CEA-0BFA-AD78-C4BC-C7293ECBD1BA}"/>
              </a:ext>
            </a:extLst>
          </p:cNvPr>
          <p:cNvSpPr/>
          <p:nvPr/>
        </p:nvSpPr>
        <p:spPr>
          <a:xfrm>
            <a:off x="8316416" y="2212975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78EF4A-32BC-2D98-CD6B-32F37664219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7992888" cy="4823047"/>
          </a:xfrm>
        </p:spPr>
        <p:txBody>
          <a:bodyPr/>
          <a:lstStyle/>
          <a:p>
            <a:pPr marL="0" indent="0" algn="just">
              <a:buNone/>
            </a:pPr>
            <a:r>
              <a:rPr lang="en-US" sz="3200" dirty="0"/>
              <a:t>Topla </a:t>
            </a:r>
            <a:r>
              <a:rPr lang="tr-TR" sz="3200" noProof="0" dirty="0"/>
              <a:t>yapılan etkileşimlerdir. En sık kullanılan manipülatif beceriler şunlardır:</a:t>
            </a:r>
          </a:p>
          <a:p>
            <a:pPr algn="just"/>
            <a:r>
              <a:rPr lang="tr-TR" sz="3200" noProof="0" dirty="0">
                <a:solidFill>
                  <a:schemeClr val="accent1"/>
                </a:solidFill>
              </a:rPr>
              <a:t>Servis:</a:t>
            </a:r>
            <a:r>
              <a:rPr lang="tr-TR" sz="3200" noProof="0" dirty="0"/>
              <a:t> Oturarak yapılan alttan veya üstten vuruşlarla topun oyuna sokulması.</a:t>
            </a:r>
          </a:p>
          <a:p>
            <a:pPr algn="just"/>
            <a:r>
              <a:rPr lang="tr-TR" sz="3200" noProof="0" dirty="0">
                <a:solidFill>
                  <a:schemeClr val="accent1"/>
                </a:solidFill>
              </a:rPr>
              <a:t>Pas: </a:t>
            </a:r>
            <a:r>
              <a:rPr lang="tr-TR" sz="3200" noProof="0" dirty="0"/>
              <a:t>Parmak veya manşet pası yoluyla takım arkadaşına top aktarımı.</a:t>
            </a:r>
          </a:p>
          <a:p>
            <a:pPr algn="just"/>
            <a:r>
              <a:rPr lang="tr-TR" sz="3200" noProof="0" dirty="0">
                <a:solidFill>
                  <a:schemeClr val="accent1"/>
                </a:solidFill>
              </a:rPr>
              <a:t>Smaç ve Blok: </a:t>
            </a:r>
            <a:r>
              <a:rPr lang="tr-TR" sz="3200" noProof="0" dirty="0"/>
              <a:t>Güç ve zamanlama gerektiren hücum ve savunma becerileridir.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75119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ECBCB-5C3D-E3E2-59E7-4C20174CD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B019FFA2-D3FC-A712-A5E1-9A5AA6F84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980728"/>
            <a:ext cx="6321896" cy="531813"/>
          </a:xfrm>
        </p:spPr>
        <p:txBody>
          <a:bodyPr/>
          <a:lstStyle/>
          <a:p>
            <a:r>
              <a:rPr lang="en-US" sz="3600" b="1" dirty="0" err="1">
                <a:solidFill>
                  <a:schemeClr val="accent1"/>
                </a:solidFill>
              </a:rPr>
              <a:t>Denge</a:t>
            </a:r>
            <a:r>
              <a:rPr lang="en-US" sz="3600" b="1" dirty="0">
                <a:solidFill>
                  <a:schemeClr val="accent1"/>
                </a:solidFill>
              </a:rPr>
              <a:t> ve </a:t>
            </a:r>
            <a:r>
              <a:rPr lang="en-US" sz="3600" b="1" dirty="0" err="1">
                <a:solidFill>
                  <a:schemeClr val="accent1"/>
                </a:solidFill>
              </a:rPr>
              <a:t>Duruş</a:t>
            </a:r>
            <a:r>
              <a:rPr lang="en-US" sz="3600" b="1" dirty="0">
                <a:solidFill>
                  <a:schemeClr val="accent1"/>
                </a:solidFill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</a:rPr>
              <a:t>Becerileri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F81C616C-74F3-15BB-EAD5-5EE10F16BF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FDE53048-88F8-23C4-977B-5F521C1B61F3}"/>
              </a:ext>
            </a:extLst>
          </p:cNvPr>
          <p:cNvSpPr/>
          <p:nvPr/>
        </p:nvSpPr>
        <p:spPr>
          <a:xfrm>
            <a:off x="8418378" y="263691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8020A-B2E3-4AD3-01D1-41254DEB0D3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1435" y="1914524"/>
            <a:ext cx="8074981" cy="4394796"/>
          </a:xfrm>
        </p:spPr>
        <p:txBody>
          <a:bodyPr/>
          <a:lstStyle/>
          <a:p>
            <a:pPr marL="0" indent="0" algn="just">
              <a:buNone/>
            </a:pPr>
            <a:r>
              <a:rPr lang="tr-TR" sz="2800" noProof="0" dirty="0"/>
              <a:t>Oturarak voleybolda oyuncuların stabiliteyi koruması büyük önem taşır. Bu bağlamda:</a:t>
            </a:r>
          </a:p>
          <a:p>
            <a:pPr algn="just"/>
            <a:r>
              <a:rPr lang="tr-TR" sz="2800" noProof="0" dirty="0">
                <a:solidFill>
                  <a:schemeClr val="accent1"/>
                </a:solidFill>
              </a:rPr>
              <a:t>Postüral Stabilite: </a:t>
            </a:r>
            <a:r>
              <a:rPr lang="tr-TR" sz="2800" noProof="0" dirty="0"/>
              <a:t>Hareket sırasında gövde dengesinin korunması.</a:t>
            </a:r>
          </a:p>
          <a:p>
            <a:pPr algn="just"/>
            <a:r>
              <a:rPr lang="tr-TR" sz="2800" noProof="0" dirty="0">
                <a:solidFill>
                  <a:schemeClr val="accent1"/>
                </a:solidFill>
              </a:rPr>
              <a:t>Ağırlık Transferi: </a:t>
            </a:r>
            <a:r>
              <a:rPr lang="tr-TR" sz="2800" noProof="0" dirty="0"/>
              <a:t>Vücut ağırlığının kontrollü biçimde eller ve kalça arasında dağıtılması.</a:t>
            </a:r>
          </a:p>
          <a:p>
            <a:pPr algn="just"/>
            <a:r>
              <a:rPr lang="tr-TR" sz="2800" noProof="0" dirty="0">
                <a:solidFill>
                  <a:schemeClr val="accent1"/>
                </a:solidFill>
              </a:rPr>
              <a:t>Reaksiyon Süresi: </a:t>
            </a:r>
            <a:r>
              <a:rPr lang="tr-TR" sz="2800" noProof="0" dirty="0"/>
              <a:t>Topa verilen motor tepki süresi.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01117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E3ABD-A5FA-E736-4B83-4D0DC70BD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>
            <a:extLst>
              <a:ext uri="{FF2B5EF4-FFF2-40B4-BE49-F238E27FC236}">
                <a16:creationId xmlns:a16="http://schemas.microsoft.com/office/drawing/2014/main" id="{ADA3D035-E5E8-A491-E62F-B9FE7BEE9F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98935"/>
            <a:ext cx="8229600" cy="1470025"/>
          </a:xfrm>
        </p:spPr>
        <p:txBody>
          <a:bodyPr/>
          <a:lstStyle/>
          <a:p>
            <a:r>
              <a:rPr lang="en-US" dirty="0"/>
              <a:t>Hareket Kavramları</a:t>
            </a:r>
            <a:endParaRPr lang="tr-TR"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0DFCEB09-B1FE-3DDD-5DA0-F7BD6AB6DC9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2286" y="188640"/>
            <a:ext cx="1208186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31063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385ED-2BA6-B0D3-1224-6ADE9E995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7A082A90-FB15-7789-9AD8-8DF281B9C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904" y="692696"/>
            <a:ext cx="6753944" cy="531813"/>
          </a:xfrm>
        </p:spPr>
        <p:txBody>
          <a:bodyPr/>
          <a:lstStyle/>
          <a:p>
            <a:pPr algn="just"/>
            <a:r>
              <a:rPr lang="tr-TR" sz="3600" b="1" noProof="0" dirty="0">
                <a:solidFill>
                  <a:schemeClr val="accent1"/>
                </a:solidFill>
              </a:rPr>
              <a:t>Yön ve Alan Farkındalığı</a:t>
            </a:r>
            <a:endParaRPr lang="tr-TR" sz="3600" b="1" noProof="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9410EFEC-4651-7B7F-6541-0D6B6AB81A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588E3B0C-A546-FE37-F80E-AB8047698FAE}"/>
              </a:ext>
            </a:extLst>
          </p:cNvPr>
          <p:cNvSpPr/>
          <p:nvPr/>
        </p:nvSpPr>
        <p:spPr>
          <a:xfrm>
            <a:off x="8418378" y="2212975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B6E4FB-DDF2-5229-D689-65BCCD76F31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914524"/>
            <a:ext cx="7992888" cy="4105275"/>
          </a:xfrm>
        </p:spPr>
        <p:txBody>
          <a:bodyPr/>
          <a:lstStyle/>
          <a:p>
            <a:pPr algn="just"/>
            <a:r>
              <a:rPr lang="tr-TR" sz="3200" noProof="0" dirty="0"/>
              <a:t>Oyuncuların sağ, sol, ileri ve geri yönlerde hızlı hareket edebilmesi gerekir. Ayrıca, hem kendi sahasını hem de rakip alanı tanıyarak stratejik pozisyon almalıdır.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21789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77F7D-17BB-A263-6BA9-D42659166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C14AD28D-2D3C-F32E-331C-F3A998586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05629"/>
            <a:ext cx="6537920" cy="531813"/>
          </a:xfrm>
        </p:spPr>
        <p:txBody>
          <a:bodyPr/>
          <a:lstStyle/>
          <a:p>
            <a:r>
              <a:rPr lang="tr-TR" sz="3600" b="1" noProof="0" dirty="0">
                <a:solidFill>
                  <a:schemeClr val="accent1"/>
                </a:solidFill>
              </a:rPr>
              <a:t>Seviye Kavramı</a:t>
            </a:r>
            <a:endParaRPr lang="tr-TR" sz="3600" b="1" noProof="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4137510-70F5-C369-8659-77B6EB144F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E86C25D1-52A2-7C83-137B-908E4F904A0D}"/>
              </a:ext>
            </a:extLst>
          </p:cNvPr>
          <p:cNvSpPr/>
          <p:nvPr/>
        </p:nvSpPr>
        <p:spPr>
          <a:xfrm>
            <a:off x="8316416" y="242088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83ECC3-A72F-E5A5-475D-D0698F9EABE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2202556"/>
            <a:ext cx="7920880" cy="2594596"/>
          </a:xfrm>
        </p:spPr>
        <p:txBody>
          <a:bodyPr/>
          <a:lstStyle/>
          <a:p>
            <a:pPr algn="just"/>
            <a:r>
              <a:rPr lang="tr-TR" sz="3200" noProof="0" dirty="0"/>
              <a:t>Hareketler alçak (savunma), orta (pas), yüksek (blok) seviyelerde gerçekleştirilir. Bu durum, topa müdahale biçimini ve vücut pozisyonunu doğrudan etkiler.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11634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9CB0B-D52B-1B61-1ADA-09A7F00C9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00A09CF0-235B-F1F2-D26E-6799EC98C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92696"/>
            <a:ext cx="6586538" cy="531813"/>
          </a:xfrm>
        </p:spPr>
        <p:txBody>
          <a:bodyPr/>
          <a:lstStyle/>
          <a:p>
            <a:r>
              <a:rPr lang="tr-TR" sz="3600" b="1" noProof="0" dirty="0">
                <a:solidFill>
                  <a:schemeClr val="accent1"/>
                </a:solidFill>
              </a:rPr>
              <a:t>Zamanlama</a:t>
            </a:r>
            <a:endParaRPr lang="tr-TR" sz="3600" b="1" noProof="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F8D0CEC4-09B8-212B-4478-830D07EB98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BDB54A33-8A6E-BC5F-BDAC-82915E0802B8}"/>
              </a:ext>
            </a:extLst>
          </p:cNvPr>
          <p:cNvSpPr/>
          <p:nvPr/>
        </p:nvSpPr>
        <p:spPr>
          <a:xfrm>
            <a:off x="8176285" y="275113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D7B3EA-9681-6AD3-36FC-0AF221C921E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2420888"/>
            <a:ext cx="7344816" cy="2306564"/>
          </a:xfrm>
        </p:spPr>
        <p:txBody>
          <a:bodyPr/>
          <a:lstStyle/>
          <a:p>
            <a:pPr algn="just"/>
            <a:r>
              <a:rPr lang="tr-TR" sz="3200" noProof="0" dirty="0"/>
              <a:t>Blok veya savunma sırasında topa doğru zamanda tepki vermek, oyuncunun oyundaki etkinliğini artırır.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004182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D7267-9750-94AF-3C41-4E3584B2B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90626EB5-923F-5C56-3BCC-9B56B0594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764704"/>
            <a:ext cx="6586538" cy="531813"/>
          </a:xfrm>
        </p:spPr>
        <p:txBody>
          <a:bodyPr/>
          <a:lstStyle/>
          <a:p>
            <a:r>
              <a:rPr lang="tr-TR" sz="3600" b="1" noProof="0" dirty="0">
                <a:solidFill>
                  <a:schemeClr val="accent1"/>
                </a:solidFill>
              </a:rPr>
              <a:t>Kuvvet ve Enerji Transferi</a:t>
            </a:r>
            <a:endParaRPr lang="tr-TR" sz="3600" b="1" noProof="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EC45E4AF-8D95-0217-DD8A-660CAB515A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644920C1-F9ED-25B7-9B22-8AFD1709D334}"/>
              </a:ext>
            </a:extLst>
          </p:cNvPr>
          <p:cNvSpPr/>
          <p:nvPr/>
        </p:nvSpPr>
        <p:spPr>
          <a:xfrm>
            <a:off x="8229600" y="2820987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958BD-7FD6-6F87-4C9B-F19CD9750D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2420888"/>
            <a:ext cx="7416824" cy="2450580"/>
          </a:xfrm>
        </p:spPr>
        <p:txBody>
          <a:bodyPr/>
          <a:lstStyle/>
          <a:p>
            <a:pPr algn="just"/>
            <a:r>
              <a:rPr lang="tr-TR" sz="3200" noProof="0" dirty="0"/>
              <a:t>Servis ve smaç gibi becerilerde, özellikle üst gövde kas grupları kullanılarak enerji aktarımı sağlanır.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450149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EADAB-23E5-5F2D-B51C-D08BA7572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0622C18F-55CC-C09E-3F0E-5132DCD42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584" y="692696"/>
            <a:ext cx="6681936" cy="531813"/>
          </a:xfrm>
        </p:spPr>
        <p:txBody>
          <a:bodyPr/>
          <a:lstStyle/>
          <a:p>
            <a:r>
              <a:rPr lang="tr-TR" sz="3600" b="1" noProof="0" dirty="0">
                <a:solidFill>
                  <a:schemeClr val="accent1"/>
                </a:solidFill>
              </a:rPr>
              <a:t>Ritim ve Koordinasyon</a:t>
            </a:r>
            <a:endParaRPr lang="tr-TR" sz="3600" b="1" noProof="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491E0AD-D1CC-8C3C-FEB5-555E6B5DC3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0B8FD203-A760-F387-0A1F-6E97B115BB7E}"/>
              </a:ext>
            </a:extLst>
          </p:cNvPr>
          <p:cNvSpPr/>
          <p:nvPr/>
        </p:nvSpPr>
        <p:spPr>
          <a:xfrm>
            <a:off x="8316416" y="263691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48A0BF-4ADB-1C56-8BA3-8C5DE1FA665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27132" y="2276872"/>
            <a:ext cx="7560840" cy="2882628"/>
          </a:xfrm>
        </p:spPr>
        <p:txBody>
          <a:bodyPr/>
          <a:lstStyle/>
          <a:p>
            <a:pPr algn="just"/>
            <a:r>
              <a:rPr lang="tr-TR" sz="3200" noProof="0" dirty="0"/>
              <a:t>Oyuncuların takım arkadaşlarıyla senkronize hareket etmeleri ve göz-el koordinasyonunun gelişmiş olması gerekmektedir.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2641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C67D2-A639-9209-507A-7A5E05A27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E1D6B0B7-98DC-6888-6827-254280F8A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430323"/>
            <a:ext cx="6321896" cy="531813"/>
          </a:xfrm>
        </p:spPr>
        <p:txBody>
          <a:bodyPr/>
          <a:lstStyle/>
          <a:p>
            <a:r>
              <a:rPr lang="tr-TR" b="1" dirty="0">
                <a:solidFill>
                  <a:schemeClr val="accent1"/>
                </a:solidFill>
              </a:rPr>
              <a:t>Hazırbulunuşluk (Readiness)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3E6D17E-C99D-EBC6-AE15-4EFA1C3FAD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90F8FA78-DE4B-275D-D686-EDA6011EFF15}"/>
              </a:ext>
            </a:extLst>
          </p:cNvPr>
          <p:cNvSpPr/>
          <p:nvPr/>
        </p:nvSpPr>
        <p:spPr>
          <a:xfrm>
            <a:off x="8532440" y="1844824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8FCF8C-CFF6-BA94-2E5C-8B80C2ED328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208912" cy="5544616"/>
          </a:xfrm>
        </p:spPr>
        <p:txBody>
          <a:bodyPr/>
          <a:lstStyle/>
          <a:p>
            <a:r>
              <a:rPr lang="tr-TR" sz="2800" dirty="0"/>
              <a:t>Hazırbulunuşluk, bir bireyin belirli bir öğrenme yaşantısını veya davranışı başarıyla gerçekleştirebilmesi için gerekli olan </a:t>
            </a:r>
            <a:r>
              <a:rPr lang="tr-TR" sz="2800" b="1" dirty="0"/>
              <a:t>tüm koşullara sahip olma durumudur.</a:t>
            </a:r>
            <a:r>
              <a:rPr lang="tr-TR" sz="2800" dirty="0"/>
              <a:t> </a:t>
            </a:r>
          </a:p>
          <a:p>
            <a:r>
              <a:rPr lang="tr-TR" sz="2800" dirty="0"/>
              <a:t>Hazırbulunuşluk şu bileşenlerden oluşur:</a:t>
            </a:r>
          </a:p>
          <a:p>
            <a:pPr lvl="0"/>
            <a:r>
              <a:rPr lang="tr-TR" sz="2800" b="1" dirty="0"/>
              <a:t>Büyüme:</a:t>
            </a:r>
            <a:r>
              <a:rPr lang="tr-TR" sz="2800" dirty="0"/>
              <a:t> Fiziksel olarak yeterli seviyede olmak.</a:t>
            </a:r>
          </a:p>
          <a:p>
            <a:pPr lvl="0"/>
            <a:r>
              <a:rPr lang="tr-TR" sz="2800" b="1" dirty="0"/>
              <a:t>Olgunlaşma:</a:t>
            </a:r>
            <a:r>
              <a:rPr lang="tr-TR" sz="2800" dirty="0"/>
              <a:t> Biyolojik ve zihinsel olarak göreve hazır olmak.</a:t>
            </a:r>
          </a:p>
          <a:p>
            <a:pPr lvl="0"/>
            <a:r>
              <a:rPr lang="tr-TR" sz="2800" b="1" dirty="0"/>
              <a:t>Ön Öğrenmeler (Deneyim):</a:t>
            </a:r>
            <a:r>
              <a:rPr lang="tr-TR" sz="2800" dirty="0"/>
              <a:t> Yeni öğrenilecek konuyla ilgili temel bilgilere veya becerilere sahip olmak.</a:t>
            </a:r>
          </a:p>
          <a:p>
            <a:pPr lvl="0"/>
            <a:r>
              <a:rPr lang="tr-TR" sz="2800" b="1" dirty="0"/>
              <a:t>Motivasyon (İstek, İlgi, Tutum):</a:t>
            </a:r>
            <a:r>
              <a:rPr lang="tr-TR" sz="2800" dirty="0"/>
              <a:t> O şeyi öğrenmeye karşı istekli ve meraklı olmak.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6829687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FF16C-6F76-D7FB-C081-4BC5B27FE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09262423-7F85-B09B-C910-C9D3DC6A9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20688"/>
            <a:ext cx="6586538" cy="531813"/>
          </a:xfrm>
        </p:spPr>
        <p:txBody>
          <a:bodyPr/>
          <a:lstStyle/>
          <a:p>
            <a:pPr algn="ctr"/>
            <a:r>
              <a:rPr lang="en-US" sz="3200" b="1" dirty="0" err="1">
                <a:solidFill>
                  <a:schemeClr val="accent1"/>
                </a:solidFill>
              </a:rPr>
              <a:t>Oturarak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Voleybolda</a:t>
            </a:r>
            <a:r>
              <a:rPr lang="en-US" sz="3200" b="1" dirty="0">
                <a:solidFill>
                  <a:schemeClr val="accent1"/>
                </a:solidFill>
              </a:rPr>
              <a:t> Temel </a:t>
            </a:r>
            <a:r>
              <a:rPr lang="en-US" sz="3200" b="1" dirty="0" err="1">
                <a:solidFill>
                  <a:schemeClr val="accent1"/>
                </a:solidFill>
              </a:rPr>
              <a:t>Hareket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Becerileri</a:t>
            </a:r>
            <a:r>
              <a:rPr lang="en-US" sz="3200" b="1" dirty="0">
                <a:solidFill>
                  <a:schemeClr val="accent1"/>
                </a:solidFill>
              </a:rPr>
              <a:t> ve </a:t>
            </a:r>
            <a:r>
              <a:rPr lang="en-US" sz="3200" b="1" dirty="0" err="1">
                <a:solidFill>
                  <a:schemeClr val="accent1"/>
                </a:solidFill>
              </a:rPr>
              <a:t>Açıklamaları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1D96D4B0-F7E1-1E80-0580-25185C48FC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31C3508-E078-29B2-94E0-ABF597F62445}"/>
              </a:ext>
            </a:extLst>
          </p:cNvPr>
          <p:cNvSpPr/>
          <p:nvPr/>
        </p:nvSpPr>
        <p:spPr>
          <a:xfrm>
            <a:off x="8418378" y="3573016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3C03ABDA-C73B-C64E-5F51-BA295D2B7A87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69461222"/>
              </p:ext>
            </p:extLst>
          </p:nvPr>
        </p:nvGraphicFramePr>
        <p:xfrm>
          <a:off x="241435" y="1268760"/>
          <a:ext cx="8002974" cy="53715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7658">
                  <a:extLst>
                    <a:ext uri="{9D8B030D-6E8A-4147-A177-3AD203B41FA5}">
                      <a16:colId xmlns:a16="http://schemas.microsoft.com/office/drawing/2014/main" val="3760738008"/>
                    </a:ext>
                  </a:extLst>
                </a:gridCol>
                <a:gridCol w="2667658">
                  <a:extLst>
                    <a:ext uri="{9D8B030D-6E8A-4147-A177-3AD203B41FA5}">
                      <a16:colId xmlns:a16="http://schemas.microsoft.com/office/drawing/2014/main" val="1128218498"/>
                    </a:ext>
                  </a:extLst>
                </a:gridCol>
                <a:gridCol w="2667658">
                  <a:extLst>
                    <a:ext uri="{9D8B030D-6E8A-4147-A177-3AD203B41FA5}">
                      <a16:colId xmlns:a16="http://schemas.microsoft.com/office/drawing/2014/main" val="3935793918"/>
                    </a:ext>
                  </a:extLst>
                </a:gridCol>
              </a:tblGrid>
              <a:tr h="573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Hareket Becerisi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Tanımı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Amaç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6892112"/>
                  </a:ext>
                </a:extLst>
              </a:tr>
              <a:tr h="11671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Yerde Kayma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Eller ve kalça koordinasyonu ile sahada hareket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Topa hızlı ulaşma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3239155"/>
                  </a:ext>
                </a:extLst>
              </a:tr>
              <a:tr h="573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Dönme (Pivot)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Eksen etrafında dönerek yön değiştirme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Pozisyon alma ve savunma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7805431"/>
                  </a:ext>
                </a:extLst>
              </a:tr>
              <a:tr h="573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Topa Uzanma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Gövdenin esnekliği ile topa uzanma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Top kontrolü ve müdahale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9370166"/>
                  </a:ext>
                </a:extLst>
              </a:tr>
              <a:tr h="573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Servis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Alttan veya üstten topu oyuna sokma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Oyunu başlatma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6454588"/>
                  </a:ext>
                </a:extLst>
              </a:tr>
              <a:tr h="573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Pas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Topu takım arkadaşına aktarma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Oyunu sürdürme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8476018"/>
                  </a:ext>
                </a:extLst>
              </a:tr>
              <a:tr h="573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Smaç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Sert ve hızlı topa vuruş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Hücumda sayı kazanma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9090846"/>
                  </a:ext>
                </a:extLst>
              </a:tr>
              <a:tr h="573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Blok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Rakip ataklarını engelleme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r-TR" sz="1800" noProof="0" dirty="0">
                          <a:effectLst/>
                        </a:rPr>
                        <a:t>Savunmada etkili olma</a:t>
                      </a:r>
                      <a:endParaRPr lang="tr-TR" sz="1800" noProof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0603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0557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73A47-E660-6115-7BFF-4B97F6E0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95F5C1F-8598-6FFF-D0C4-1CBFBD42C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93202"/>
            <a:ext cx="7772400" cy="531813"/>
          </a:xfrm>
        </p:spPr>
        <p:txBody>
          <a:bodyPr/>
          <a:lstStyle/>
          <a:p>
            <a:pPr algn="ctr"/>
            <a:r>
              <a:rPr lang="tr-TR" sz="3200" b="1" dirty="0">
                <a:solidFill>
                  <a:schemeClr val="accent1"/>
                </a:solidFill>
              </a:rPr>
              <a:t>Hareket Eğitiminin Oturarak Voleyboldaki Rolü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BDB9447E-358C-D833-FD11-3108A7B70C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C3C46526-F79E-47BE-5108-12837EB4BF84}"/>
              </a:ext>
            </a:extLst>
          </p:cNvPr>
          <p:cNvSpPr/>
          <p:nvPr/>
        </p:nvSpPr>
        <p:spPr>
          <a:xfrm>
            <a:off x="8532440" y="263691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1625B3-3502-ABF1-1F1F-49995E28C2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9696" y="1844824"/>
            <a:ext cx="8435280" cy="4538812"/>
          </a:xfrm>
        </p:spPr>
        <p:txBody>
          <a:bodyPr/>
          <a:lstStyle/>
          <a:p>
            <a:r>
              <a:rPr lang="tr-TR" b="1" dirty="0">
                <a:solidFill>
                  <a:schemeClr val="accent1"/>
                </a:solidFill>
              </a:rPr>
              <a:t>Motor Gelişim Açısından</a:t>
            </a:r>
            <a:endParaRPr lang="tr-TR" dirty="0">
              <a:solidFill>
                <a:schemeClr val="accent1"/>
              </a:solidFill>
            </a:endParaRPr>
          </a:p>
          <a:p>
            <a:r>
              <a:rPr lang="tr-TR" dirty="0"/>
              <a:t>Oturarak voleybol oyuncularında hareket eğitimi;</a:t>
            </a:r>
          </a:p>
          <a:p>
            <a:pPr lvl="0"/>
            <a:r>
              <a:rPr lang="tr-TR" dirty="0"/>
              <a:t>Üst ekstremite kuvveti,</a:t>
            </a:r>
          </a:p>
          <a:p>
            <a:pPr lvl="0"/>
            <a:r>
              <a:rPr lang="tr-TR" dirty="0"/>
              <a:t>Gövde kontrolü,</a:t>
            </a:r>
          </a:p>
          <a:p>
            <a:pPr lvl="0"/>
            <a:r>
              <a:rPr lang="tr-TR" dirty="0"/>
              <a:t>El-göz koordinasyonu,</a:t>
            </a:r>
          </a:p>
          <a:p>
            <a:pPr lvl="0"/>
            <a:r>
              <a:rPr lang="tr-TR" dirty="0"/>
              <a:t>Hız, çeviklik ve esneklik</a:t>
            </a:r>
          </a:p>
          <a:p>
            <a:pPr marL="0" indent="0" algn="just">
              <a:buNone/>
            </a:pPr>
            <a:r>
              <a:rPr lang="tr-TR" dirty="0"/>
              <a:t>gibi temel fiziksel özellikleri geliştirmeye yöneliktir. Bu sayede oyuncu hem bireysel performansını artırır hem de oyun içinde daha aktif rol alabilir.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494704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39115-EB64-17F5-416B-3F1B09035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9FE3265B-B675-4C2A-E612-1ACD3FF1E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612774"/>
            <a:ext cx="7772400" cy="531813"/>
          </a:xfrm>
        </p:spPr>
        <p:txBody>
          <a:bodyPr/>
          <a:lstStyle/>
          <a:p>
            <a:r>
              <a:rPr lang="tr-TR" sz="3600" b="1" dirty="0">
                <a:solidFill>
                  <a:schemeClr val="accent1"/>
                </a:solidFill>
              </a:rPr>
              <a:t>Teknik Becerilerin Öğretiminde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9AAA7700-9D5A-C556-6296-143C1C9951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7E5690CF-5CDB-851E-4751-F005EA1607A6}"/>
              </a:ext>
            </a:extLst>
          </p:cNvPr>
          <p:cNvSpPr/>
          <p:nvPr/>
        </p:nvSpPr>
        <p:spPr>
          <a:xfrm>
            <a:off x="8447088" y="227687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E497FA-B298-A016-4865-779B3BD5E0F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2725" y="1376362"/>
            <a:ext cx="8234363" cy="4105275"/>
          </a:xfrm>
        </p:spPr>
        <p:txBody>
          <a:bodyPr/>
          <a:lstStyle/>
          <a:p>
            <a:pPr algn="just"/>
            <a:r>
              <a:rPr lang="tr-TR" dirty="0"/>
              <a:t>Hareket eğitimi;</a:t>
            </a:r>
          </a:p>
          <a:p>
            <a:pPr lvl="0" algn="just"/>
            <a:r>
              <a:rPr lang="tr-TR" dirty="0"/>
              <a:t>Topa doğru pozisyon almayı öğretir,</a:t>
            </a:r>
          </a:p>
          <a:p>
            <a:pPr lvl="0" algn="just"/>
            <a:r>
              <a:rPr lang="tr-TR" dirty="0"/>
              <a:t>Zamanlama ve ritim duygusunu geliştirir,</a:t>
            </a:r>
          </a:p>
          <a:p>
            <a:pPr lvl="0" algn="just"/>
            <a:r>
              <a:rPr lang="tr-TR" dirty="0"/>
              <a:t>Servis ve pas gibi becerilerin doğru teknikle uygulanmasını sağlar.</a:t>
            </a:r>
          </a:p>
          <a:p>
            <a:pPr marL="0" indent="0" algn="just">
              <a:buNone/>
            </a:pPr>
            <a:r>
              <a:rPr lang="tr-TR" dirty="0"/>
              <a:t>Ayrıca hareket eğitimi, oyuncunun stratejik düşünmesini destekleyen </a:t>
            </a:r>
            <a:r>
              <a:rPr lang="tr-TR" b="1" dirty="0"/>
              <a:t>algısal farkındalık</a:t>
            </a:r>
            <a:r>
              <a:rPr lang="tr-TR" dirty="0"/>
              <a:t> ile birleştiğinde, oyun içi karar verme sürecini de güçlendirir.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40988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FA7A5-8418-02D4-0A94-2BEBE1B6E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E4A5659A-09CA-132B-310D-4FB7F19C2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871536"/>
            <a:ext cx="6753944" cy="531813"/>
          </a:xfrm>
        </p:spPr>
        <p:txBody>
          <a:bodyPr/>
          <a:lstStyle/>
          <a:p>
            <a:pPr algn="ctr"/>
            <a:r>
              <a:rPr lang="tr-TR" sz="3600" b="1" dirty="0">
                <a:solidFill>
                  <a:schemeClr val="accent1"/>
                </a:solidFill>
              </a:rPr>
              <a:t>Rehabilitasyon ve Fonksiyonellik Açısından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3B708A01-8E42-71FC-87FB-CE6A7F7DBE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9D7F2C10-5800-952B-F40E-42E03CD97EF6}"/>
              </a:ext>
            </a:extLst>
          </p:cNvPr>
          <p:cNvSpPr/>
          <p:nvPr/>
        </p:nvSpPr>
        <p:spPr>
          <a:xfrm>
            <a:off x="8388181" y="2420888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78C117-1676-C6EC-B7CA-8E1EAB876FC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7992888" cy="4824536"/>
          </a:xfrm>
        </p:spPr>
        <p:txBody>
          <a:bodyPr/>
          <a:lstStyle/>
          <a:p>
            <a:pPr algn="just"/>
            <a:r>
              <a:rPr lang="tr-TR" sz="2800" dirty="0"/>
              <a:t>Oturarak voleybol sporcularının çoğu, ortopedik veya nörolojik engel grubundadır. Bu bireyler için hareket eğitimi, sadece sportif performans değil;</a:t>
            </a:r>
          </a:p>
          <a:p>
            <a:pPr lvl="0" algn="just"/>
            <a:r>
              <a:rPr lang="tr-TR" sz="2800" b="1" dirty="0"/>
              <a:t>Günlük yaşam aktivitelerine katılım,</a:t>
            </a:r>
            <a:endParaRPr lang="tr-TR" sz="2800" dirty="0"/>
          </a:p>
          <a:p>
            <a:pPr lvl="0" algn="just"/>
            <a:r>
              <a:rPr lang="tr-TR" sz="2800" b="1" dirty="0"/>
              <a:t>Kas iskelet sağlığı,</a:t>
            </a:r>
            <a:endParaRPr lang="tr-TR" sz="2800" dirty="0"/>
          </a:p>
          <a:p>
            <a:pPr lvl="0" algn="just"/>
            <a:r>
              <a:rPr lang="tr-TR" sz="2800" b="1" dirty="0"/>
              <a:t>Bağımsızlık düzeyi,</a:t>
            </a:r>
            <a:endParaRPr lang="tr-TR" sz="2800" dirty="0"/>
          </a:p>
          <a:p>
            <a:pPr marL="0" indent="0" algn="just">
              <a:buNone/>
            </a:pPr>
            <a:r>
              <a:rPr lang="tr-TR" sz="2800" dirty="0"/>
              <a:t>gibi alanlarda da iyileşme sağlar. Ayrıca hareket eğitimi, fiziksel rehabilitasyonun da önemli bir parçasıdır.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466933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EA84B-8E78-B85C-0AAC-EB90A7C82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269903C5-A081-4C64-8749-B1BEDC7FE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605629"/>
            <a:ext cx="6825952" cy="531813"/>
          </a:xfrm>
        </p:spPr>
        <p:txBody>
          <a:bodyPr/>
          <a:lstStyle/>
          <a:p>
            <a:r>
              <a:rPr lang="tr-TR" sz="3600" dirty="0">
                <a:solidFill>
                  <a:schemeClr val="accent1"/>
                </a:solidFill>
              </a:rPr>
              <a:t>Psikososyal Kazanımlar</a:t>
            </a:r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A1EC27E0-DA69-8427-37BB-9B2DDE1C42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442E929A-2EFF-4C79-6332-9C76EEC02D3D}"/>
              </a:ext>
            </a:extLst>
          </p:cNvPr>
          <p:cNvSpPr/>
          <p:nvPr/>
        </p:nvSpPr>
        <p:spPr>
          <a:xfrm>
            <a:off x="8418378" y="2500262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7DF3E7-3959-851C-E8DA-D64F21BFA8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166858" cy="4607023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Hareket eğitimi sadece fiziksel gelişimle sınırlı kalmaz. Oturarak voleybol oyuncularında:</a:t>
            </a:r>
          </a:p>
          <a:p>
            <a:pPr marL="0" indent="0" algn="just">
              <a:buNone/>
            </a:pPr>
            <a:r>
              <a:rPr lang="tr-TR" dirty="0"/>
              <a:t>•	Öz güven artışı,</a:t>
            </a:r>
          </a:p>
          <a:p>
            <a:pPr marL="0" indent="0" algn="just">
              <a:buNone/>
            </a:pPr>
            <a:r>
              <a:rPr lang="tr-TR" dirty="0"/>
              <a:t>•	Kendini ifade etme becerisi,</a:t>
            </a:r>
          </a:p>
          <a:p>
            <a:pPr marL="0" indent="0" algn="just">
              <a:buNone/>
            </a:pPr>
            <a:r>
              <a:rPr lang="tr-TR" dirty="0"/>
              <a:t>•	Toplumsal aidiyet hissi,</a:t>
            </a:r>
          </a:p>
          <a:p>
            <a:pPr marL="0" indent="0" algn="just">
              <a:buNone/>
            </a:pPr>
            <a:r>
              <a:rPr lang="tr-TR" dirty="0"/>
              <a:t>•	Sosyal becerilerin gelişimi</a:t>
            </a:r>
          </a:p>
          <a:p>
            <a:pPr marL="0" indent="0" algn="just">
              <a:buNone/>
            </a:pPr>
            <a:r>
              <a:rPr lang="tr-TR" dirty="0"/>
              <a:t>gibi önemli psikososyal etkiler de gözlenmektedir. Hareket becerileri kazanan birey, kendini daha yeterli hissetmekte ve sosyal çevreye daha aktif katılım göstermektedir.</a:t>
            </a:r>
          </a:p>
        </p:txBody>
      </p:sp>
    </p:spTree>
    <p:extLst>
      <p:ext uri="{BB962C8B-B14F-4D97-AF65-F5344CB8AC3E}">
        <p14:creationId xmlns:p14="http://schemas.microsoft.com/office/powerpoint/2010/main" val="364461783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DCB8D-FB9F-911F-E355-532C7DB55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63591BE7-A91A-7949-6F3F-A5DE7CDE0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111250"/>
            <a:ext cx="7772400" cy="531813"/>
          </a:xfrm>
        </p:spPr>
        <p:txBody>
          <a:bodyPr/>
          <a:lstStyle/>
          <a:p>
            <a:pPr algn="ctr"/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29FB5961-07DE-70A8-E32A-6944AEF2AB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7CA1FB84-1790-DBE1-30A4-5F933314D170}"/>
              </a:ext>
            </a:extLst>
          </p:cNvPr>
          <p:cNvSpPr/>
          <p:nvPr/>
        </p:nvSpPr>
        <p:spPr>
          <a:xfrm>
            <a:off x="8246184" y="2212975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E636B9-8F89-52B8-8106-A22D51DAD0C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914525"/>
            <a:ext cx="6897960" cy="2162548"/>
          </a:xfrm>
        </p:spPr>
        <p:txBody>
          <a:bodyPr/>
          <a:lstStyle/>
          <a:p>
            <a:pPr lvl="0"/>
            <a:r>
              <a:rPr lang="tr-TR" dirty="0"/>
              <a:t>Hareket eğitimi erken yaşta başlamalı</a:t>
            </a:r>
          </a:p>
          <a:p>
            <a:pPr lvl="0"/>
            <a:r>
              <a:rPr lang="tr-TR" dirty="0"/>
              <a:t>Bireysel farklılıklar gözetilmeli</a:t>
            </a:r>
          </a:p>
          <a:p>
            <a:pPr lvl="0"/>
            <a:r>
              <a:rPr lang="tr-TR" dirty="0"/>
              <a:t>Oyunlarla desteklenmeli</a:t>
            </a:r>
          </a:p>
        </p:txBody>
      </p:sp>
    </p:spTree>
    <p:extLst>
      <p:ext uri="{BB962C8B-B14F-4D97-AF65-F5344CB8AC3E}">
        <p14:creationId xmlns:p14="http://schemas.microsoft.com/office/powerpoint/2010/main" val="133499181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3 Dikdörtgen"/>
          <p:cNvSpPr>
            <a:spLocks noChangeArrowheads="1"/>
          </p:cNvSpPr>
          <p:nvPr/>
        </p:nvSpPr>
        <p:spPr bwMode="auto">
          <a:xfrm>
            <a:off x="1643063" y="2214563"/>
            <a:ext cx="6143625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sz="4400" b="1">
                <a:solidFill>
                  <a:schemeClr val="accent1"/>
                </a:solidFill>
              </a:rPr>
              <a:t>DİNLEDİĞİNİZ İÇİN TEŞEKKÜRLER </a:t>
            </a:r>
            <a:r>
              <a:rPr lang="tr-TR" altLang="tr-TR" sz="4400" b="1">
                <a:solidFill>
                  <a:schemeClr val="accent1"/>
                </a:solidFill>
                <a:sym typeface="Wingdings" pitchFamily="2" charset="2"/>
              </a:rPr>
              <a:t></a:t>
            </a:r>
            <a:endParaRPr lang="tr-TR" altLang="tr-TR" sz="4400" b="1">
              <a:solidFill>
                <a:schemeClr val="accent1"/>
              </a:solidFill>
            </a:endParaRPr>
          </a:p>
        </p:txBody>
      </p:sp>
      <p:pic>
        <p:nvPicPr>
          <p:cNvPr id="83971" name="Resim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312" y="357188"/>
            <a:ext cx="14969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809A9-A575-36BF-142A-B509E9B83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E5FA3B83-2EF7-1AD9-BFA4-A58749CB05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87A1C611-CD8C-B584-93AA-57DCC893E0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159CAFF4-16B6-A144-6E9A-26866E9AEF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90725" y="188640"/>
            <a:ext cx="92015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89799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endParaRPr lang="tr-TR" altLang="en-US" sz="2400" dirty="0">
              <a:latin typeface="Calibri" panose="020F0502020204030204" pitchFamily="34" charset="0"/>
            </a:endParaRPr>
          </a:p>
        </p:txBody>
      </p:sp>
      <p:pic>
        <p:nvPicPr>
          <p:cNvPr id="8196" name="Resim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6295" y="300038"/>
            <a:ext cx="1136179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8D1C8A-5EF2-3924-082D-126D9674EE04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24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utoUpdateAnimBg="0"/>
      <p:bldP spid="45059" grpId="0" build="p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>
          <a:xfrm>
            <a:off x="914400" y="1111250"/>
            <a:ext cx="7772400" cy="531813"/>
          </a:xfrm>
        </p:spPr>
        <p:txBody>
          <a:bodyPr/>
          <a:lstStyle/>
          <a:p>
            <a:pPr algn="ctr"/>
            <a:endParaRPr lang="tr-TR" altLang="tr-TR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/>
          <p:cNvSpPr/>
          <p:nvPr/>
        </p:nvSpPr>
        <p:spPr>
          <a:xfrm>
            <a:off x="7500938" y="400050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25A2BD-66BD-4E9C-85E8-2F946FE447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914524"/>
            <a:ext cx="7772400" cy="4105275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8FD5D-90F5-4632-1AB3-C8B60188F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Resim 1">
            <a:extLst>
              <a:ext uri="{FF2B5EF4-FFF2-40B4-BE49-F238E27FC236}">
                <a16:creationId xmlns:a16="http://schemas.microsoft.com/office/drawing/2014/main" id="{4998A50D-9A3C-2287-D3B5-F01AD9384A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BF1AB59B-6B1F-E024-A9B6-D7E7C5626315}"/>
              </a:ext>
            </a:extLst>
          </p:cNvPr>
          <p:cNvSpPr/>
          <p:nvPr/>
        </p:nvSpPr>
        <p:spPr>
          <a:xfrm>
            <a:off x="8418378" y="2348880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1087EF-B624-6F42-DF15-A00E6DC00D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1435" y="1124744"/>
            <a:ext cx="8002973" cy="5184576"/>
          </a:xfrm>
        </p:spPr>
        <p:txBody>
          <a:bodyPr/>
          <a:lstStyle/>
          <a:p>
            <a:r>
              <a:rPr lang="tr-TR" sz="2400" b="1" dirty="0">
                <a:solidFill>
                  <a:schemeClr val="accent1"/>
                </a:solidFill>
              </a:rPr>
              <a:t>Bir Beceriyi Öğrenmek İçin Hazırbulunuşluk:</a:t>
            </a:r>
            <a:endParaRPr lang="tr-TR" sz="2400" dirty="0">
              <a:solidFill>
                <a:schemeClr val="accent1"/>
              </a:solidFill>
            </a:endParaRPr>
          </a:p>
          <a:p>
            <a:pPr lvl="0"/>
            <a:r>
              <a:rPr lang="tr-TR" sz="2400" b="1" dirty="0"/>
              <a:t>Büyüme:</a:t>
            </a:r>
            <a:r>
              <a:rPr lang="tr-TR" sz="2400" dirty="0"/>
              <a:t> Çocuğun beceriyi yapabilmek için bedensel olarak gerekli büyüklüğe ulaşmasıdır.</a:t>
            </a:r>
          </a:p>
          <a:p>
            <a:pPr lvl="0"/>
            <a:r>
              <a:rPr lang="tr-TR" sz="2400" b="1" dirty="0"/>
              <a:t>Olgunlaşma:</a:t>
            </a:r>
            <a:r>
              <a:rPr lang="tr-TR" sz="2400" dirty="0"/>
              <a:t> Dengeyi sağlayacak sinir sistemi ve koordinasyonu sağlayacak kas-iskelet sistemi yeterli olgunluğa ulaşmış olmalıdır.</a:t>
            </a:r>
          </a:p>
          <a:p>
            <a:pPr lvl="0"/>
            <a:r>
              <a:rPr lang="tr-TR" sz="2400" b="1" dirty="0"/>
              <a:t>Ön Öğrenmeler:</a:t>
            </a:r>
            <a:r>
              <a:rPr lang="tr-TR" sz="2400" dirty="0"/>
              <a:t> Belki daha önce ön öğrenmeler olması bir avantajdır.</a:t>
            </a:r>
          </a:p>
          <a:p>
            <a:pPr lvl="0"/>
            <a:r>
              <a:rPr lang="tr-TR" sz="2400" b="1" dirty="0"/>
              <a:t>Motivasyon:</a:t>
            </a:r>
            <a:r>
              <a:rPr lang="tr-TR" sz="2400" dirty="0"/>
              <a:t> Arkadaşlarının yapabildiğini görüp heveslenmesi, ve kendisinin de yapmak istemesi.</a:t>
            </a:r>
          </a:p>
          <a:p>
            <a:r>
              <a:rPr lang="tr-TR" sz="2400" dirty="0"/>
              <a:t>Bu dört koşul bir araya geldiğinde, çocuk bir beceriyi öğrenmek için </a:t>
            </a:r>
            <a:r>
              <a:rPr lang="tr-TR" sz="2400" b="1" dirty="0"/>
              <a:t>yüksek bir hazırbulunuşluk düzeyindedir.</a:t>
            </a:r>
            <a:endParaRPr lang="tr-TR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924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4827F-5538-2F13-A435-79DBF54B9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3FFD715D-51C0-FE19-A07C-C4E07B42E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28" y="595311"/>
            <a:ext cx="7113984" cy="531813"/>
          </a:xfrm>
        </p:spPr>
        <p:txBody>
          <a:bodyPr/>
          <a:lstStyle/>
          <a:p>
            <a:r>
              <a:rPr lang="tr-TR" sz="3200" b="1" dirty="0">
                <a:solidFill>
                  <a:schemeClr val="accent1"/>
                </a:solidFill>
              </a:rPr>
              <a:t>Kavramlar Arasındaki İlişki ve Özet Tablo</a:t>
            </a:r>
            <a:endParaRPr lang="tr-TR" altLang="tr-TR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C8DBA749-9B93-735A-68E4-B643E6071F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2E27CB3F-CF31-602A-A759-7A6C7C6E3CD2}"/>
              </a:ext>
            </a:extLst>
          </p:cNvPr>
          <p:cNvSpPr/>
          <p:nvPr/>
        </p:nvSpPr>
        <p:spPr>
          <a:xfrm>
            <a:off x="8447089" y="3289039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0772EA24-4377-BC04-187B-9722741B51EB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79927636"/>
              </p:ext>
            </p:extLst>
          </p:nvPr>
        </p:nvGraphicFramePr>
        <p:xfrm>
          <a:off x="212724" y="1412776"/>
          <a:ext cx="8103690" cy="4968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0738">
                  <a:extLst>
                    <a:ext uri="{9D8B030D-6E8A-4147-A177-3AD203B41FA5}">
                      <a16:colId xmlns:a16="http://schemas.microsoft.com/office/drawing/2014/main" val="2471030834"/>
                    </a:ext>
                  </a:extLst>
                </a:gridCol>
                <a:gridCol w="1620738">
                  <a:extLst>
                    <a:ext uri="{9D8B030D-6E8A-4147-A177-3AD203B41FA5}">
                      <a16:colId xmlns:a16="http://schemas.microsoft.com/office/drawing/2014/main" val="1591901711"/>
                    </a:ext>
                  </a:extLst>
                </a:gridCol>
                <a:gridCol w="1620738">
                  <a:extLst>
                    <a:ext uri="{9D8B030D-6E8A-4147-A177-3AD203B41FA5}">
                      <a16:colId xmlns:a16="http://schemas.microsoft.com/office/drawing/2014/main" val="2190914040"/>
                    </a:ext>
                  </a:extLst>
                </a:gridCol>
                <a:gridCol w="1620738">
                  <a:extLst>
                    <a:ext uri="{9D8B030D-6E8A-4147-A177-3AD203B41FA5}">
                      <a16:colId xmlns:a16="http://schemas.microsoft.com/office/drawing/2014/main" val="3204595663"/>
                    </a:ext>
                  </a:extLst>
                </a:gridCol>
                <a:gridCol w="1620738">
                  <a:extLst>
                    <a:ext uri="{9D8B030D-6E8A-4147-A177-3AD203B41FA5}">
                      <a16:colId xmlns:a16="http://schemas.microsoft.com/office/drawing/2014/main" val="4067603864"/>
                    </a:ext>
                  </a:extLst>
                </a:gridCol>
              </a:tblGrid>
              <a:tr h="5841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Kavram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Tanım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Niteliği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Temel Etken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Örnek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57237922"/>
                  </a:ext>
                </a:extLst>
              </a:tr>
              <a:tr h="1112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Büyüme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Vücudun boy, kilo gibi fiziksel boyutlarının artması.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Niceliksel (Sayısal)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Beslenme, Sağlık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Boyun uzaması, kilo alma.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99304827"/>
                  </a:ext>
                </a:extLst>
              </a:tr>
              <a:tr h="1631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Olgunlaşma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Organların bir işlevi yerine getirecek biyolojik seviyeye ulaşması.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Niteliksel (Kalitatif)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Kalıtım (Genetik)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Parmak kaslarının kalemi tutabilecek hale gelmesi.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49342159"/>
                  </a:ext>
                </a:extLst>
              </a:tr>
              <a:tr h="1640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Hazırbulunuşluk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Yeni bir öğrenme için gerekli tüm koşullara sahip olma durumu.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Bütünsel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Büyüme + Olgunlaşma + Deneyim + İstek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Okula başlamak için gereken fiziksel, zihinsel ve duygusal hazırlık.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85299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271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D48BE-39C8-B3FF-36A5-2CEA9D673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163F3BA9-2A2B-2967-3292-6890C9F25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072" y="367979"/>
            <a:ext cx="4980072" cy="531813"/>
          </a:xfrm>
        </p:spPr>
        <p:txBody>
          <a:bodyPr/>
          <a:lstStyle/>
          <a:p>
            <a:r>
              <a:rPr lang="tr-TR" altLang="tr-TR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Gelişim Aşamaları</a:t>
            </a:r>
          </a:p>
        </p:txBody>
      </p:sp>
      <p:pic>
        <p:nvPicPr>
          <p:cNvPr id="10244" name="Resim 1">
            <a:extLst>
              <a:ext uri="{FF2B5EF4-FFF2-40B4-BE49-F238E27FC236}">
                <a16:creationId xmlns:a16="http://schemas.microsoft.com/office/drawing/2014/main" id="{04229819-9E4D-AE59-524A-E6364B3CAD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344" y="171449"/>
            <a:ext cx="992128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Yukarı Aşağı Ok">
            <a:extLst>
              <a:ext uri="{FF2B5EF4-FFF2-40B4-BE49-F238E27FC236}">
                <a16:creationId xmlns:a16="http://schemas.microsoft.com/office/drawing/2014/main" id="{132FE745-314F-C063-0324-C45D23CF19C5}"/>
              </a:ext>
            </a:extLst>
          </p:cNvPr>
          <p:cNvSpPr/>
          <p:nvPr/>
        </p:nvSpPr>
        <p:spPr>
          <a:xfrm>
            <a:off x="7762677" y="3317041"/>
            <a:ext cx="484187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2C26A0F5-0E6B-2201-F762-924B7EBC9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072" y="1052735"/>
            <a:ext cx="6706683" cy="543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406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8F634-0422-0559-8776-5AA83E594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42CE01EF-7636-FEF8-B4F3-315051169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192" y="3573016"/>
            <a:ext cx="8507288" cy="2892896"/>
          </a:xfrm>
        </p:spPr>
        <p:txBody>
          <a:bodyPr/>
          <a:lstStyle/>
          <a:p>
            <a:pPr lvl="0" algn="just"/>
            <a:r>
              <a:rPr lang="tr-TR" sz="2800" dirty="0">
                <a:solidFill>
                  <a:schemeClr val="tx1"/>
                </a:solidFill>
              </a:rPr>
              <a:t>Hareket, vücudun bir ya da daha fazla bölgesinin yer ve pozisyon değiştirmesidir.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092F844-229A-C4B4-E500-71982C6C40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tr-TR" b="1" dirty="0"/>
              <a:t>Hareket Nedir?</a:t>
            </a:r>
            <a:endParaRPr lang="tr-TR"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5AC59F08-9DB1-51F7-DDBA-612833237F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2286" y="188640"/>
            <a:ext cx="1208186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31775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Özel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0000"/>
      </a:accent1>
      <a:accent2>
        <a:srgbClr val="DB140F"/>
      </a:accent2>
      <a:accent3>
        <a:srgbClr val="FF0000"/>
      </a:accent3>
      <a:accent4>
        <a:srgbClr val="FF0000"/>
      </a:accent4>
      <a:accent5>
        <a:srgbClr val="FF0000"/>
      </a:accent5>
      <a:accent6>
        <a:srgbClr val="855D5D"/>
      </a:accent6>
      <a:hlink>
        <a:srgbClr val="FF0000"/>
      </a:hlink>
      <a:folHlink>
        <a:srgbClr val="FF000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VOLEYBOLDA KUVVET ANTRENMANI-HACETTEPE27 (2)</Template>
  <TotalTime>3929</TotalTime>
  <Words>2108</Words>
  <Application>Microsoft Office PowerPoint</Application>
  <PresentationFormat>Ekran Gösterisi (4:3)</PresentationFormat>
  <Paragraphs>336</Paragraphs>
  <Slides>59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59</vt:i4>
      </vt:variant>
    </vt:vector>
  </HeadingPairs>
  <TitlesOfParts>
    <vt:vector size="69" baseType="lpstr">
      <vt:lpstr>Aptos</vt:lpstr>
      <vt:lpstr>Arial</vt:lpstr>
      <vt:lpstr>Calibri</vt:lpstr>
      <vt:lpstr>Franklin Gothic Book</vt:lpstr>
      <vt:lpstr>Perpetua</vt:lpstr>
      <vt:lpstr>Times New Roman</vt:lpstr>
      <vt:lpstr>Wingdings</vt:lpstr>
      <vt:lpstr>Wingdings 2</vt:lpstr>
      <vt:lpstr>Hisse Senedi</vt:lpstr>
      <vt:lpstr>Default Design</vt:lpstr>
      <vt:lpstr>OTURARAK VOLEYBOLA ÖZGÜ HAREKET EĞİTİMİ</vt:lpstr>
      <vt:lpstr>Gelişim ve Gelişme</vt:lpstr>
      <vt:lpstr>Büyüme (Growth)</vt:lpstr>
      <vt:lpstr>Olgunlaşma</vt:lpstr>
      <vt:lpstr>Hazırbulunuşluk (Readiness)</vt:lpstr>
      <vt:lpstr>PowerPoint Sunusu</vt:lpstr>
      <vt:lpstr>Kavramlar Arasındaki İlişki ve Özet Tablo</vt:lpstr>
      <vt:lpstr>Gelişim Aşamaları</vt:lpstr>
      <vt:lpstr>Hareket Nedir?</vt:lpstr>
      <vt:lpstr>Hareket (Motor) Becerileri</vt:lpstr>
      <vt:lpstr>Yer Değiştirme Hareketleri (Locomotor)</vt:lpstr>
      <vt:lpstr>Yerinde Yapılan Hareketler (Durağan Hareketler)</vt:lpstr>
      <vt:lpstr>PowerPoint Sunusu</vt:lpstr>
      <vt:lpstr>Nesne Kontrolü (Manipülatif Hareketler)</vt:lpstr>
      <vt:lpstr>Motor Gelişim</vt:lpstr>
      <vt:lpstr>Motor Öğrenme</vt:lpstr>
      <vt:lpstr>Motor Koordinasyon</vt:lpstr>
      <vt:lpstr>Denge</vt:lpstr>
      <vt:lpstr>Çeviklik (Agility)</vt:lpstr>
      <vt:lpstr>Ritim ve Zamanlama</vt:lpstr>
      <vt:lpstr>Algısal Motor Beceriler</vt:lpstr>
      <vt:lpstr>Uyaranlara Tepki</vt:lpstr>
      <vt:lpstr>Uyarlanmış Fiziksel Aktivite</vt:lpstr>
      <vt:lpstr>Psikomotor Gelişim</vt:lpstr>
      <vt:lpstr>Motor Performans Bileşenleri</vt:lpstr>
      <vt:lpstr>PowerPoint Sunusu</vt:lpstr>
      <vt:lpstr>PowerPoint Sunusu</vt:lpstr>
      <vt:lpstr>PowerPoint Sunusu</vt:lpstr>
      <vt:lpstr>Hareket Eğitiminin Tanımı</vt:lpstr>
      <vt:lpstr>Hareket Eğitiminin Önemi</vt:lpstr>
      <vt:lpstr>Hareket Eğitiminin Fiziksel Gelişime Katkı Alanları</vt:lpstr>
      <vt:lpstr>Düzenli Hareket Eğitiminin Kas Gelişimine Etkisi</vt:lpstr>
      <vt:lpstr>Hareket Eğitiminin Etkilediği Temel Sistemler</vt:lpstr>
      <vt:lpstr>Fiziksel Uygunluk Bileşenleri ve Hareket Eğitimi İlişkisi</vt:lpstr>
      <vt:lpstr>Temel Sosyal Beceriler</vt:lpstr>
      <vt:lpstr>Sosyal Becerilerin Bileşenleri</vt:lpstr>
      <vt:lpstr>Sosyal Becerilerin Önemi</vt:lpstr>
      <vt:lpstr>Özel Gereksinimli Bireylerde Sosyal Beceriler</vt:lpstr>
      <vt:lpstr>Yaş Gruplarına Göre Hareket Eğitimi</vt:lpstr>
      <vt:lpstr>PowerPoint Sunusu</vt:lpstr>
      <vt:lpstr>Yer Değiştirme Becerileri</vt:lpstr>
      <vt:lpstr>Manipülatif Beceriler</vt:lpstr>
      <vt:lpstr>Denge ve Duruş Becerileri</vt:lpstr>
      <vt:lpstr>Hareket Kavramları</vt:lpstr>
      <vt:lpstr>Yön ve Alan Farkındalığı</vt:lpstr>
      <vt:lpstr>Seviye Kavramı</vt:lpstr>
      <vt:lpstr>Zamanlama</vt:lpstr>
      <vt:lpstr>Kuvvet ve Enerji Transferi</vt:lpstr>
      <vt:lpstr>Ritim ve Koordinasyon</vt:lpstr>
      <vt:lpstr>Oturarak Voleybolda Temel Hareket Becerileri ve Açıklamaları</vt:lpstr>
      <vt:lpstr>Hareket Eğitiminin Oturarak Voleyboldaki Rolü</vt:lpstr>
      <vt:lpstr>Teknik Becerilerin Öğretiminde</vt:lpstr>
      <vt:lpstr>Rehabilitasyon ve Fonksiyonellik Açısından</vt:lpstr>
      <vt:lpstr>Psikososyal Kazanımlar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baum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cbu</dc:creator>
  <cp:lastModifiedBy>Şahsine ATEŞ</cp:lastModifiedBy>
  <cp:revision>273</cp:revision>
  <cp:lastPrinted>1601-01-01T00:00:00Z</cp:lastPrinted>
  <dcterms:created xsi:type="dcterms:W3CDTF">2004-02-09T21:00:45Z</dcterms:created>
  <dcterms:modified xsi:type="dcterms:W3CDTF">2025-10-04T09:39:38Z</dcterms:modified>
</cp:coreProperties>
</file>