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50"/>
  </p:notesMasterIdLst>
  <p:sldIdLst>
    <p:sldId id="269" r:id="rId3"/>
    <p:sldId id="267" r:id="rId4"/>
    <p:sldId id="315" r:id="rId5"/>
    <p:sldId id="357" r:id="rId6"/>
    <p:sldId id="325" r:id="rId7"/>
    <p:sldId id="318" r:id="rId8"/>
    <p:sldId id="319" r:id="rId9"/>
    <p:sldId id="317" r:id="rId10"/>
    <p:sldId id="320" r:id="rId11"/>
    <p:sldId id="321" r:id="rId12"/>
    <p:sldId id="322" r:id="rId13"/>
    <p:sldId id="323" r:id="rId14"/>
    <p:sldId id="324" r:id="rId15"/>
    <p:sldId id="331" r:id="rId16"/>
    <p:sldId id="379" r:id="rId17"/>
    <p:sldId id="359" r:id="rId18"/>
    <p:sldId id="327" r:id="rId19"/>
    <p:sldId id="378" r:id="rId20"/>
    <p:sldId id="316" r:id="rId21"/>
    <p:sldId id="326" r:id="rId22"/>
    <p:sldId id="358" r:id="rId23"/>
    <p:sldId id="377" r:id="rId24"/>
    <p:sldId id="361" r:id="rId25"/>
    <p:sldId id="362" r:id="rId26"/>
    <p:sldId id="363" r:id="rId27"/>
    <p:sldId id="365" r:id="rId28"/>
    <p:sldId id="366" r:id="rId29"/>
    <p:sldId id="367" r:id="rId30"/>
    <p:sldId id="368" r:id="rId31"/>
    <p:sldId id="329" r:id="rId32"/>
    <p:sldId id="328" r:id="rId33"/>
    <p:sldId id="330" r:id="rId34"/>
    <p:sldId id="369" r:id="rId35"/>
    <p:sldId id="332" r:id="rId36"/>
    <p:sldId id="370" r:id="rId37"/>
    <p:sldId id="333" r:id="rId38"/>
    <p:sldId id="334" r:id="rId39"/>
    <p:sldId id="371" r:id="rId40"/>
    <p:sldId id="335" r:id="rId41"/>
    <p:sldId id="372" r:id="rId42"/>
    <p:sldId id="336" r:id="rId43"/>
    <p:sldId id="374" r:id="rId44"/>
    <p:sldId id="375" r:id="rId45"/>
    <p:sldId id="376" r:id="rId46"/>
    <p:sldId id="337" r:id="rId47"/>
    <p:sldId id="338" r:id="rId48"/>
    <p:sldId id="353" r:id="rId49"/>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3" d="100"/>
          <a:sy n="73" d="100"/>
        </p:scale>
        <p:origin x="12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smtClean="0">
              <a:solidFill>
                <a:schemeClr val="tx1"/>
              </a:solidFill>
              <a:latin typeface="Times New Roman" pitchFamily="18" charset="0"/>
              <a:cs typeface="Times New Roman" pitchFamily="18" charset="0"/>
            </a:rPr>
            <a:t>Temel Hareket Becerileri</a:t>
          </a:r>
          <a:endParaRPr lang="tr-TR" b="1" dirty="0">
            <a:solidFill>
              <a:schemeClr val="tx1"/>
            </a:solidFill>
            <a:latin typeface="Times New Roman" pitchFamily="18" charset="0"/>
            <a:cs typeface="Times New Roman" pitchFamily="18" charset="0"/>
          </a:endParaRP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smtClean="0">
              <a:solidFill>
                <a:schemeClr val="tx1"/>
              </a:solidFill>
              <a:latin typeface="Times New Roman" pitchFamily="18" charset="0"/>
              <a:cs typeface="Times New Roman" pitchFamily="18" charset="0"/>
            </a:rPr>
            <a:t>Hareket Kavramları</a:t>
          </a:r>
          <a:endParaRPr lang="tr-TR" b="1" dirty="0">
            <a:solidFill>
              <a:schemeClr val="tx1"/>
            </a:solidFill>
            <a:latin typeface="Times New Roman" pitchFamily="18" charset="0"/>
            <a:cs typeface="Times New Roman" pitchFamily="18" charset="0"/>
          </a:endParaRP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smtClean="0">
              <a:solidFill>
                <a:schemeClr val="tx1"/>
              </a:solidFill>
              <a:latin typeface="Times New Roman" pitchFamily="18" charset="0"/>
              <a:cs typeface="Times New Roman" pitchFamily="18" charset="0"/>
            </a:rPr>
            <a:t>HAREKET EĞİTİMİ</a:t>
          </a:r>
          <a:endParaRPr lang="tr-TR" sz="2000" b="1" dirty="0">
            <a:solidFill>
              <a:schemeClr val="tx1"/>
            </a:solidFill>
            <a:latin typeface="Times New Roman" pitchFamily="18" charset="0"/>
            <a:cs typeface="Times New Roman" pitchFamily="18" charset="0"/>
          </a:endParaRP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t>
        <a:bodyPr/>
        <a:lstStyle/>
        <a:p>
          <a:endParaRPr lang="tr-TR"/>
        </a:p>
      </dgm:t>
    </dgm:pt>
    <dgm:pt modelId="{C6841D5F-CD42-44BB-AB3F-96F91DD4DFD9}" type="pres">
      <dgm:prSet presAssocID="{20C73725-2650-4A59-B393-86337F984AAA}" presName="node" presStyleLbl="node1" presStyleIdx="0" presStyleCnt="3">
        <dgm:presLayoutVars>
          <dgm:bulletEnabled val="1"/>
        </dgm:presLayoutVars>
      </dgm:prSet>
      <dgm:spPr/>
      <dgm:t>
        <a:bodyPr/>
        <a:lstStyle/>
        <a:p>
          <a:endParaRPr lang="tr-TR"/>
        </a:p>
      </dgm:t>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t>
        <a:bodyPr/>
        <a:lstStyle/>
        <a:p>
          <a:endParaRPr lang="tr-TR"/>
        </a:p>
      </dgm:t>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t>
        <a:bodyPr/>
        <a:lstStyle/>
        <a:p>
          <a:endParaRPr lang="tr-TR"/>
        </a:p>
      </dgm:t>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t>
        <a:bodyPr/>
        <a:lstStyle/>
        <a:p>
          <a:endParaRPr lang="tr-TR"/>
        </a:p>
      </dgm:t>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t>
        <a:bodyPr/>
        <a:lstStyle/>
        <a:p>
          <a:endParaRPr lang="tr-TR"/>
        </a:p>
      </dgm:t>
    </dgm:pt>
  </dgm:ptLst>
  <dgm:cxnLst>
    <dgm:cxn modelId="{D7CE5E09-CEA9-48EF-8B47-1A4059789A50}" type="presOf" srcId="{0EB6713E-86FC-4E1E-956E-CE5D0D15EAFF}" destId="{F4FC7BA6-6E26-4709-ACC6-01B7D3E3FFC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7AB53F38-B291-44C0-B3E5-641D3F54E2A7}" type="presOf" srcId="{F47A1194-11B6-4F8E-B5DE-5D20FA31EB9B}" destId="{E9381A86-463D-4A0F-92D9-E8BD655D3F9C}" srcOrd="0" destOrd="0" presId="urn:microsoft.com/office/officeart/2005/8/layout/equation1"/>
    <dgm:cxn modelId="{0A22AA36-1061-48CE-80D6-D9FED4D17F7F}" type="presOf" srcId="{E17B1D52-2F25-449E-9B96-0562F71BE26A}" destId="{FD6C723F-208F-4556-BF0C-711DE301AB72}"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1E7591B3-B80C-41FB-BBAD-54238B7CC4E4}" type="presOf" srcId="{C20D1CFC-8FA9-4F29-A0CD-39DE33F063FF}" destId="{EB895DD7-EF18-443F-9B45-5C41DAC521E1}" srcOrd="0" destOrd="0" presId="urn:microsoft.com/office/officeart/2005/8/layout/equation1"/>
    <dgm:cxn modelId="{1D5DB4AD-37C6-41D0-9D59-57E9573AC521}" type="presOf" srcId="{20C73725-2650-4A59-B393-86337F984AAA}" destId="{C6841D5F-CD42-44BB-AB3F-96F91DD4DFD9}" srcOrd="0" destOrd="0" presId="urn:microsoft.com/office/officeart/2005/8/layout/equation1"/>
    <dgm:cxn modelId="{2A96D26D-BBFA-4AFF-A0D8-3A820E59390A}" srcId="{FF244878-0FB4-42EC-ABE3-60EC4BC237D6}" destId="{E17B1D52-2F25-449E-9B96-0562F71BE26A}" srcOrd="2" destOrd="0" parTransId="{067F96F5-B211-489A-B67E-8DBA554D343F}" sibTransId="{81ADBCA4-D297-4224-8CA5-2844042DE6DC}"/>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smtClean="0">
              <a:latin typeface="Times New Roman" pitchFamily="18" charset="0"/>
              <a:cs typeface="Times New Roman" pitchFamily="18" charset="0"/>
            </a:rPr>
            <a:t>Kazanmak için Antrenman</a:t>
          </a:r>
        </a:p>
        <a:p>
          <a:r>
            <a:rPr lang="tr-TR" sz="1100" b="0" dirty="0" smtClean="0">
              <a:latin typeface="Times New Roman" pitchFamily="18" charset="0"/>
              <a:cs typeface="Times New Roman" pitchFamily="18" charset="0"/>
            </a:rPr>
            <a:t>Kızlar 18+, Erkekler 19+</a:t>
          </a:r>
          <a:endParaRPr lang="tr-TR" sz="1100" b="0" dirty="0">
            <a:latin typeface="Times New Roman" pitchFamily="18" charset="0"/>
            <a:cs typeface="Times New Roman" pitchFamily="18" charset="0"/>
          </a:endParaRP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smtClean="0">
              <a:latin typeface="Times New Roman" pitchFamily="18" charset="0"/>
              <a:cs typeface="Times New Roman" pitchFamily="18" charset="0"/>
            </a:rPr>
            <a:t>Temel Hareket Becerileri</a:t>
          </a:r>
        </a:p>
        <a:p>
          <a:r>
            <a:rPr lang="tr-TR" sz="1400" b="1" dirty="0" smtClean="0">
              <a:latin typeface="Times New Roman" pitchFamily="18" charset="0"/>
              <a:cs typeface="Times New Roman" pitchFamily="18" charset="0"/>
            </a:rPr>
            <a:t>(Oyun-eğlence)</a:t>
          </a:r>
        </a:p>
        <a:p>
          <a:r>
            <a:rPr lang="tr-TR" sz="1400" b="1" dirty="0" smtClean="0">
              <a:latin typeface="Times New Roman" pitchFamily="18" charset="0"/>
              <a:cs typeface="Times New Roman" pitchFamily="18" charset="0"/>
            </a:rPr>
            <a:t>Kızlar 6-8 yaş, Erkekler 6-9 yaş</a:t>
          </a:r>
          <a:endParaRPr lang="tr-TR" sz="1400" b="1" dirty="0">
            <a:latin typeface="Times New Roman" pitchFamily="18" charset="0"/>
            <a:cs typeface="Times New Roman" pitchFamily="18" charset="0"/>
          </a:endParaRP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smtClean="0">
              <a:latin typeface="Times New Roman" pitchFamily="18" charset="0"/>
              <a:cs typeface="Times New Roman" pitchFamily="18" charset="0"/>
            </a:rPr>
            <a:t>Aktif Başlangıç</a:t>
          </a:r>
        </a:p>
        <a:p>
          <a:r>
            <a:rPr lang="tr-TR" sz="1400" b="1" dirty="0" smtClean="0">
              <a:latin typeface="Times New Roman" pitchFamily="18" charset="0"/>
              <a:cs typeface="Times New Roman" pitchFamily="18" charset="0"/>
            </a:rPr>
            <a:t>(Oyun)</a:t>
          </a:r>
        </a:p>
        <a:p>
          <a:r>
            <a:rPr lang="tr-TR" sz="1400" b="1" dirty="0" smtClean="0">
              <a:latin typeface="Times New Roman" pitchFamily="18" charset="0"/>
              <a:cs typeface="Times New Roman" pitchFamily="18" charset="0"/>
            </a:rPr>
            <a:t>0-6 yaş</a:t>
          </a:r>
          <a:endParaRPr lang="tr-TR" sz="1400" b="1" dirty="0">
            <a:latin typeface="Times New Roman" pitchFamily="18" charset="0"/>
            <a:cs typeface="Times New Roman" pitchFamily="18" charset="0"/>
          </a:endParaRP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smtClean="0">
              <a:latin typeface="Times New Roman" pitchFamily="18" charset="0"/>
              <a:cs typeface="Times New Roman" pitchFamily="18" charset="0"/>
            </a:rPr>
            <a:t>Yarışmak için Antrenman</a:t>
          </a:r>
        </a:p>
        <a:p>
          <a:r>
            <a:rPr lang="tr-TR" sz="1100" b="0" dirty="0" smtClean="0">
              <a:latin typeface="Times New Roman" pitchFamily="18" charset="0"/>
              <a:cs typeface="Times New Roman" pitchFamily="18" charset="0"/>
            </a:rPr>
            <a:t>Kızlar 15-21 yaş, Erkekler 16-23 yaş</a:t>
          </a:r>
          <a:endParaRPr lang="tr-TR" sz="1100" b="0" dirty="0">
            <a:latin typeface="Times New Roman" pitchFamily="18" charset="0"/>
            <a:cs typeface="Times New Roman" pitchFamily="18" charset="0"/>
          </a:endParaRP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smtClean="0">
              <a:latin typeface="Times New Roman" pitchFamily="18" charset="0"/>
              <a:cs typeface="Times New Roman" pitchFamily="18" charset="0"/>
            </a:rPr>
            <a:t>Antrenman  için Antrenman</a:t>
          </a:r>
        </a:p>
        <a:p>
          <a:r>
            <a:rPr lang="tr-TR" sz="1100" b="0" dirty="0" smtClean="0">
              <a:latin typeface="Times New Roman" pitchFamily="18" charset="0"/>
              <a:cs typeface="Times New Roman" pitchFamily="18" charset="0"/>
            </a:rPr>
            <a:t>Kızlar 11-15 yaş, Erkekler 12-16 yaş</a:t>
          </a:r>
          <a:endParaRPr lang="tr-TR" sz="1100" b="0" dirty="0">
            <a:latin typeface="Times New Roman" pitchFamily="18" charset="0"/>
            <a:cs typeface="Times New Roman" pitchFamily="18" charset="0"/>
          </a:endParaRP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smtClean="0">
              <a:latin typeface="Times New Roman" pitchFamily="18" charset="0"/>
              <a:cs typeface="Times New Roman" pitchFamily="18" charset="0"/>
            </a:rPr>
            <a:t>Antrenmanı  Öğrenme</a:t>
          </a:r>
        </a:p>
        <a:p>
          <a:r>
            <a:rPr lang="tr-TR" sz="1400" b="1" dirty="0" smtClean="0">
              <a:latin typeface="Times New Roman" pitchFamily="18" charset="0"/>
              <a:cs typeface="Times New Roman" pitchFamily="18" charset="0"/>
            </a:rPr>
            <a:t>Kızlar 8-11 yaş, Erkekler 9-12 yaş</a:t>
          </a:r>
          <a:endParaRPr lang="tr-TR" sz="1400" b="1" dirty="0">
            <a:latin typeface="Times New Roman" pitchFamily="18" charset="0"/>
            <a:cs typeface="Times New Roman" pitchFamily="18" charset="0"/>
          </a:endParaRP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t>
        <a:bodyPr/>
        <a:lstStyle/>
        <a:p>
          <a:endParaRPr lang="tr-TR"/>
        </a:p>
      </dgm:t>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t>
        <a:bodyPr/>
        <a:lstStyle/>
        <a:p>
          <a:endParaRPr lang="tr-TR"/>
        </a:p>
      </dgm:t>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t>
        <a:bodyPr/>
        <a:lstStyle/>
        <a:p>
          <a:endParaRPr lang="tr-TR"/>
        </a:p>
      </dgm:t>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t>
        <a:bodyPr/>
        <a:lstStyle/>
        <a:p>
          <a:endParaRPr lang="tr-TR"/>
        </a:p>
      </dgm:t>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t>
        <a:bodyPr/>
        <a:lstStyle/>
        <a:p>
          <a:endParaRPr lang="tr-TR"/>
        </a:p>
      </dgm:t>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t>
        <a:bodyPr/>
        <a:lstStyle/>
        <a:p>
          <a:endParaRPr lang="tr-TR"/>
        </a:p>
      </dgm:t>
    </dgm:pt>
    <dgm:pt modelId="{AA56AA30-5FDA-4497-9520-EFBAF0741AEF}" type="pres">
      <dgm:prSet presAssocID="{B860C2CE-746B-4DC4-97B2-3826D2823FC5}" presName="aSpace" presStyleCnt="0"/>
      <dgm:spPr/>
    </dgm:pt>
  </dgm:ptLst>
  <dgm:cxnLst>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92AEAA11-5E9D-4B99-ABC6-0656214282FA}" type="presOf" srcId="{9FDF4664-0215-489D-A81F-FC201E7F1188}" destId="{8BDB1D39-13E3-406B-95EF-F5D628748E60}" srcOrd="0" destOrd="0" presId="urn:microsoft.com/office/officeart/2005/8/layout/pyramid2"/>
    <dgm:cxn modelId="{553591D3-3A1B-408C-991D-E50EF230A2AD}" type="presOf" srcId="{35FE327C-1D8B-4087-910F-5E835F69BE60}" destId="{AEBFE197-EE31-4F6C-BF2B-7979A314E43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7F7D4BD4-A2BE-4B1D-9B1D-891B61782D7B}" type="presOf" srcId="{3804BE81-1E94-4716-BAFD-A5B51D18C44F}" destId="{FC6DB5AD-3995-4B5A-9C97-153959A1306F}" srcOrd="0" destOrd="0" presId="urn:microsoft.com/office/officeart/2005/8/layout/pyramid2"/>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E07821D2-459B-4CCE-913D-2F58909CAD45}" srcId="{A2E17501-C891-48DC-BDA9-DE76D71B4011}" destId="{B860C2CE-746B-4DC4-97B2-3826D2823FC5}" srcOrd="5" destOrd="0" parTransId="{51C06864-E195-486D-A2CA-FC54650E9FAD}" sibTransId="{2CDFBF79-13A2-457B-B2E3-E3D8F1B10804}"/>
    <dgm:cxn modelId="{E8B822E7-36B1-4BFA-BB1B-79AB040205A0}" srcId="{A2E17501-C891-48DC-BDA9-DE76D71B4011}" destId="{9FDF4664-0215-489D-A81F-FC201E7F1188}" srcOrd="4" destOrd="0" parTransId="{CF883CAF-DBF8-4470-8C14-78A1C01F896D}" sibTransId="{9DA1FF0C-A2F0-4698-AABB-E88595CE5C0A}"/>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smtClean="0"/>
            <a:t>Yüksek Performans</a:t>
          </a:r>
        </a:p>
        <a:p>
          <a:r>
            <a:rPr lang="tr-TR" dirty="0" smtClean="0"/>
            <a:t>(Olgunlaşma)</a:t>
          </a:r>
          <a:endParaRPr lang="tr-TR" dirty="0"/>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smtClean="0"/>
            <a:t>Özel Antrenman</a:t>
          </a:r>
        </a:p>
        <a:p>
          <a:r>
            <a:rPr lang="tr-TR" dirty="0" smtClean="0"/>
            <a:t>(Genç Sporcular)</a:t>
          </a:r>
          <a:endParaRPr lang="tr-TR" dirty="0"/>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smtClean="0"/>
            <a:t>Çok Yönlü Gelişim</a:t>
          </a:r>
        </a:p>
        <a:p>
          <a:r>
            <a:rPr lang="tr-TR" dirty="0" smtClean="0"/>
            <a:t>(Çocukluk Dönemi)</a:t>
          </a:r>
          <a:endParaRPr lang="tr-TR" dirty="0"/>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t>
        <a:bodyPr/>
        <a:lstStyle/>
        <a:p>
          <a:endParaRPr lang="tr-TR"/>
        </a:p>
      </dgm:t>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t>
        <a:bodyPr/>
        <a:lstStyle/>
        <a:p>
          <a:endParaRPr lang="tr-TR"/>
        </a:p>
      </dgm:t>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t>
        <a:bodyPr/>
        <a:lstStyle/>
        <a:p>
          <a:endParaRPr lang="tr-TR"/>
        </a:p>
      </dgm:t>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A9E478C3-050A-4008-A313-E9443940B2C8}" srcId="{99F86E1A-10DE-4C29-9CDF-1A87B127E94E}" destId="{F0CB8A5B-768F-4B7E-9E1A-148E4C96C9A3}" srcOrd="1" destOrd="0" parTransId="{D0113014-F74E-4F79-9B6E-A14D83137575}" sibTransId="{08A50EAC-3E4A-4E82-ADEA-453C66B26EBA}"/>
    <dgm:cxn modelId="{B8C10E60-38EC-4626-A06D-A656E9DE1F12}" type="presOf" srcId="{AA8EDF03-C54C-4A81-955C-C6B107F0A357}" destId="{52A6ED6D-E59F-4FBF-B7C1-BA6C89CD9365}" srcOrd="0" destOrd="0" presId="urn:microsoft.com/office/officeart/2005/8/layout/pyramid2"/>
    <dgm:cxn modelId="{DF81982D-7989-41DB-B326-2C66CE288C3E}" type="presOf" srcId="{F0CB8A5B-768F-4B7E-9E1A-148E4C96C9A3}" destId="{C29B5AE7-6D8E-42C0-862F-C52A88A53D67}"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smtClean="0">
              <a:solidFill>
                <a:schemeClr val="tx1"/>
              </a:solidFill>
              <a:latin typeface="Times New Roman" pitchFamily="18" charset="0"/>
              <a:cs typeface="Times New Roman" pitchFamily="18" charset="0"/>
            </a:rPr>
            <a:t>YER DEĞİŞTİRME HAREKETLERİ</a:t>
          </a:r>
          <a:endParaRPr lang="tr-TR" sz="1400" b="1" dirty="0">
            <a:solidFill>
              <a:schemeClr val="tx1"/>
            </a:solidFill>
            <a:latin typeface="Times New Roman" pitchFamily="18" charset="0"/>
            <a:cs typeface="Times New Roman" pitchFamily="18" charset="0"/>
          </a:endParaRP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smtClean="0">
              <a:solidFill>
                <a:schemeClr val="tx1"/>
              </a:solidFill>
              <a:latin typeface="Times New Roman" pitchFamily="18" charset="0"/>
              <a:cs typeface="Times New Roman" pitchFamily="18" charset="0"/>
            </a:rPr>
            <a:t>DENGELEME HAREKETLERİ</a:t>
          </a:r>
          <a:endParaRPr lang="tr-TR" sz="1400" b="1" dirty="0">
            <a:solidFill>
              <a:schemeClr val="tx1"/>
            </a:solidFill>
            <a:latin typeface="Times New Roman" pitchFamily="18" charset="0"/>
            <a:cs typeface="Times New Roman" pitchFamily="18" charset="0"/>
          </a:endParaRP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smtClean="0">
              <a:solidFill>
                <a:schemeClr val="tx1"/>
              </a:solidFill>
              <a:latin typeface="Times New Roman" pitchFamily="18" charset="0"/>
              <a:cs typeface="Times New Roman" pitchFamily="18" charset="0"/>
            </a:rPr>
            <a:t>NESNE KONTROLÜ GEREKTİREN HAREKETLER</a:t>
          </a:r>
          <a:endParaRPr lang="tr-TR" sz="1400" b="1" dirty="0">
            <a:solidFill>
              <a:schemeClr val="tx1"/>
            </a:solidFill>
            <a:latin typeface="Times New Roman" pitchFamily="18" charset="0"/>
            <a:cs typeface="Times New Roman" pitchFamily="18" charset="0"/>
          </a:endParaRP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smtClean="0">
              <a:latin typeface="Times New Roman" pitchFamily="18" charset="0"/>
              <a:cs typeface="Times New Roman" pitchFamily="18" charset="0"/>
            </a:rPr>
            <a:t>Vücut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smtClean="0">
              <a:latin typeface="Times New Roman" pitchFamily="18" charset="0"/>
              <a:cs typeface="Times New Roman" pitchFamily="18" charset="0"/>
            </a:rPr>
            <a:t>Alan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smtClean="0">
              <a:latin typeface="Times New Roman" pitchFamily="18" charset="0"/>
              <a:cs typeface="Times New Roman" pitchFamily="18" charset="0"/>
            </a:rPr>
            <a:t>Efor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smtClean="0">
              <a:latin typeface="Times New Roman" pitchFamily="18" charset="0"/>
              <a:cs typeface="Times New Roman" pitchFamily="18" charset="0"/>
            </a:rPr>
            <a:t>İlişkiler </a:t>
          </a:r>
          <a:r>
            <a:rPr lang="tr-TR" sz="1800" b="1" dirty="0" err="1" smtClean="0">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smtClean="0">
              <a:latin typeface="Times New Roman" pitchFamily="18" charset="0"/>
              <a:cs typeface="Times New Roman" pitchFamily="18" charset="0"/>
            </a:rPr>
            <a:t>İlişkiler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smtClean="0">
              <a:latin typeface="Times New Roman" pitchFamily="18" charset="0"/>
              <a:cs typeface="Times New Roman" pitchFamily="18" charset="0"/>
            </a:rPr>
            <a:t>Efor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smtClean="0">
              <a:latin typeface="Times New Roman" pitchFamily="18" charset="0"/>
              <a:cs typeface="Times New Roman" pitchFamily="18" charset="0"/>
            </a:rPr>
            <a:t>Alan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smtClean="0">
              <a:latin typeface="Times New Roman" pitchFamily="18" charset="0"/>
              <a:cs typeface="Times New Roman" pitchFamily="18" charset="0"/>
            </a:rPr>
            <a:t>Vücut </a:t>
          </a:r>
          <a:r>
            <a:rPr lang="tr-TR" b="1" dirty="0" err="1" smtClean="0">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t>
        <a:bodyPr/>
        <a:lstStyle/>
        <a:p>
          <a:endParaRPr lang="tr-TR"/>
        </a:p>
      </dgm:t>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33374">
        <dgm:presLayoutVars>
          <dgm:chMax val="1"/>
          <dgm:bulletEnabled val="1"/>
        </dgm:presLayoutVars>
      </dgm:prSet>
      <dgm:spPr/>
      <dgm:t>
        <a:bodyPr/>
        <a:lstStyle/>
        <a:p>
          <a:endParaRPr lang="tr-TR"/>
        </a:p>
      </dgm:t>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t>
        <a:bodyPr/>
        <a:lstStyle/>
        <a:p>
          <a:endParaRPr lang="tr-TR"/>
        </a:p>
      </dgm:t>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34228">
        <dgm:presLayoutVars>
          <dgm:chMax val="1"/>
          <dgm:bulletEnabled val="1"/>
        </dgm:presLayoutVars>
      </dgm:prSet>
      <dgm:spPr/>
      <dgm:t>
        <a:bodyPr/>
        <a:lstStyle/>
        <a:p>
          <a:endParaRPr lang="tr-TR"/>
        </a:p>
      </dgm:t>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t>
        <a:bodyPr/>
        <a:lstStyle/>
        <a:p>
          <a:endParaRPr lang="tr-TR"/>
        </a:p>
      </dgm:t>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29097">
        <dgm:presLayoutVars>
          <dgm:chMax val="1"/>
          <dgm:bulletEnabled val="1"/>
        </dgm:presLayoutVars>
      </dgm:prSet>
      <dgm:spPr/>
      <dgm:t>
        <a:bodyPr/>
        <a:lstStyle/>
        <a:p>
          <a:endParaRPr lang="tr-TR"/>
        </a:p>
      </dgm:t>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t>
        <a:bodyPr/>
        <a:lstStyle/>
        <a:p>
          <a:endParaRPr lang="tr-TR"/>
        </a:p>
      </dgm:t>
    </dgm:pt>
  </dgm:ptLst>
  <dgm:cxnLst>
    <dgm:cxn modelId="{2C613672-3A76-40DE-8F7B-B65DDE6F8D0F}" type="presOf" srcId="{1700925D-34A2-4CCA-A1D0-CC5C085470E5}" destId="{185A93C7-7E24-4777-AD26-B4BA1E6AF4A9}" srcOrd="0" destOrd="3"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9BD93B4B-E627-48EC-A0B0-3470B80CF12F}" type="presOf" srcId="{4F1799E6-EC15-43CA-BC66-856E73FDAE3D}" destId="{4FB482BB-7D98-4C81-813D-FFC1C94C06E5}" srcOrd="0" destOrd="1" presId="urn:microsoft.com/office/officeart/2005/8/layout/chevron2"/>
    <dgm:cxn modelId="{B46BF071-2355-4D35-AADB-77D3EF1D89EE}" type="presOf" srcId="{33806847-7ED8-4896-968A-A465F0DFEF57}" destId="{AD17E676-41C4-4AD6-95C5-B384DDF13B14}" srcOrd="0" destOrd="0" presId="urn:microsoft.com/office/officeart/2005/8/layout/chevron2"/>
    <dgm:cxn modelId="{2CD9648C-DFF6-41C2-AC20-DE2ABCB69044}" type="presOf" srcId="{4584B0C3-10C0-4FFF-8F08-C968C0AFA659}" destId="{4FB482BB-7D98-4C81-813D-FFC1C94C06E5}" srcOrd="0" destOrd="3" presId="urn:microsoft.com/office/officeart/2005/8/layout/chevron2"/>
    <dgm:cxn modelId="{A49C7F6E-5616-411E-823E-6A42737E3406}" type="presOf" srcId="{CA5F098F-97B1-4E7F-B8DF-526E70278DEC}" destId="{185A93C7-7E24-4777-AD26-B4BA1E6AF4A9}" srcOrd="0" destOrd="2" presId="urn:microsoft.com/office/officeart/2005/8/layout/chevron2"/>
    <dgm:cxn modelId="{8E3AF5E5-027B-4BD8-9F2B-4A7722AF2309}" type="presOf" srcId="{1663466D-7BF4-49DC-B51D-F12071627870}" destId="{185A93C7-7E24-4777-AD26-B4BA1E6AF4A9}" srcOrd="0" destOrd="0" presId="urn:microsoft.com/office/officeart/2005/8/layout/chevron2"/>
    <dgm:cxn modelId="{3C99A876-8AF6-412F-A698-BA06B80FEA42}" srcId="{33806847-7ED8-4896-968A-A465F0DFEF57}" destId="{79265E2D-1343-4153-8BEA-0D23A1C60B64}" srcOrd="2" destOrd="0" parTransId="{7F09FD7A-7DD5-4585-959A-48602EA3FB14}" sibTransId="{A562F0AC-60FF-4654-A3E3-6727B7A48A30}"/>
    <dgm:cxn modelId="{9CC7E067-4301-4A41-90D0-3B96E2CE3B93}" srcId="{37455D2D-66DB-4A98-900C-9AC0BC9671DA}" destId="{1700925D-34A2-4CCA-A1D0-CC5C085470E5}" srcOrd="3" destOrd="0" parTransId="{854CC4E4-D288-4D65-BDC8-D1DFDA2666E9}" sibTransId="{9432A5EE-702B-4A20-8F38-C69A9BA92FE4}"/>
    <dgm:cxn modelId="{AB35BDB7-0FF4-46DE-92C9-84D69147ECB1}" type="presOf" srcId="{AC1459B9-54BD-40CD-87D9-486518B8245F}" destId="{DCC04304-56E2-40EE-AD8A-B6B9D7895707}"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D5292BFC-6E4F-4BF7-A60E-38EFF9826A0C}" srcId="{519A2DA1-810C-4D1A-AF95-DE310F03DAE0}" destId="{37455D2D-66DB-4A98-900C-9AC0BC9671DA}" srcOrd="0" destOrd="0" parTransId="{8CF0306F-AF0E-4957-8658-5D631D5BADEE}" sibTransId="{138003D4-D7F2-42FB-B0F9-2E9A3D16908D}"/>
    <dgm:cxn modelId="{704DCD38-0A20-45D1-94EF-D04D5A5A5D10}" type="presOf" srcId="{ACC9932B-BBB7-49AB-A2AC-DF9BC7F93771}" destId="{185A93C7-7E24-4777-AD26-B4BA1E6AF4A9}" srcOrd="0" destOrd="1"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9E24CEF5-9E1E-40DC-95DF-0E8036105F55}" srcId="{37455D2D-66DB-4A98-900C-9AC0BC9671DA}" destId="{CA5F098F-97B1-4E7F-B8DF-526E70278DEC}" srcOrd="2" destOrd="0" parTransId="{7BEA3711-BE79-4D43-AF25-65F3D28661E8}" sibTransId="{DC02B68C-0F4E-443D-B010-38E7F8AE79DA}"/>
    <dgm:cxn modelId="{EBB39C91-7C0B-46B1-8DD5-062E96798D98}" type="presOf" srcId="{519A2DA1-810C-4D1A-AF95-DE310F03DAE0}" destId="{459B4A99-844E-4520-9E37-0B0AAAC08CB5}" srcOrd="0" destOrd="0" presId="urn:microsoft.com/office/officeart/2005/8/layout/chevron2"/>
    <dgm:cxn modelId="{0ACA9FAE-441A-4CBF-B3B5-778BF49DC10F}" srcId="{AC1459B9-54BD-40CD-87D9-486518B8245F}" destId="{57DF5DF6-5C8A-4049-9B83-01567500F4E3}" srcOrd="0" destOrd="0" parTransId="{A0DBFADB-68F1-4FB2-A635-20C39DFDE39F}" sibTransId="{9B1B5D8D-7334-4914-B9F0-6D902EDE496F}"/>
    <dgm:cxn modelId="{79601F12-0EC6-4573-835E-2E34E6EC79F7}" srcId="{AC1459B9-54BD-40CD-87D9-486518B8245F}" destId="{A76E7BD0-8EB0-463A-87AE-C970C96E4E3D}" srcOrd="2" destOrd="0" parTransId="{F08DB5D6-096A-4C12-A6B1-51B8A0FD72FA}" sibTransId="{4D3FED1C-AD29-437C-A4ED-D806CA27D452}"/>
    <dgm:cxn modelId="{BFAD8109-30CB-4384-A1C9-A7DB16B643A4}" type="presOf" srcId="{37455D2D-66DB-4A98-900C-9AC0BC9671DA}" destId="{A372D748-5E1F-4DE6-A7BA-2BA84F58834C}" srcOrd="0" destOrd="0" presId="urn:microsoft.com/office/officeart/2005/8/layout/chevron2"/>
    <dgm:cxn modelId="{A9F6074B-ED7C-43A3-9584-F0885B97C3D2}" type="presOf" srcId="{A76E7BD0-8EB0-463A-87AE-C970C96E4E3D}" destId="{4FB482BB-7D98-4C81-813D-FFC1C94C06E5}" srcOrd="0" destOrd="2" presId="urn:microsoft.com/office/officeart/2005/8/layout/chevron2"/>
    <dgm:cxn modelId="{9537FD01-F027-4F07-8A6B-AE55AC211C54}" srcId="{519A2DA1-810C-4D1A-AF95-DE310F03DAE0}" destId="{AC1459B9-54BD-40CD-87D9-486518B8245F}" srcOrd="2" destOrd="0" parTransId="{0CE964FA-6C4E-4C82-A661-6FA880FE6F49}" sibTransId="{914BD776-7653-4398-A87C-2B89A23D65C8}"/>
    <dgm:cxn modelId="{1CE7C015-52B4-44C7-A12F-02624ED19073}" type="presOf" srcId="{57DF5DF6-5C8A-4049-9B83-01567500F4E3}" destId="{4FB482BB-7D98-4C81-813D-FFC1C94C06E5}" srcOrd="0" destOrd="0"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65B11852-43C1-41D8-A315-2202B63C58DF}" type="presOf" srcId="{2C9E6591-1DAD-4F1D-8C46-1C53C5E4D046}" destId="{D3D09B08-F798-4018-9D68-A22AA491A369}" srcOrd="0" destOrd="0" presId="urn:microsoft.com/office/officeart/2005/8/layout/chevron2"/>
    <dgm:cxn modelId="{C5077482-952E-4497-AAA1-C4F642209CDB}" srcId="{33806847-7ED8-4896-968A-A465F0DFEF57}" destId="{B5BC60A7-44AD-4EAD-84C5-040BF8E0AC6E}" srcOrd="3" destOrd="0" parTransId="{A12DE856-D689-4432-A20D-012AFFB7408A}" sibTransId="{24BAC9F5-F9CF-4222-B9A9-D2C1597BABBD}"/>
    <dgm:cxn modelId="{B4317C98-505B-4D82-8952-9986AA8CA814}" srcId="{33806847-7ED8-4896-968A-A465F0DFEF57}" destId="{68A28357-02E7-4799-A299-A75E0CF59635}" srcOrd="1" destOrd="0" parTransId="{F4A43D58-0EF3-459D-8267-6A960E5C868A}" sibTransId="{A3374439-3E92-47D6-AFB4-4E017FA6F2CA}"/>
    <dgm:cxn modelId="{D0AB4292-327F-49FE-BC75-600C92D758C3}" srcId="{AC1459B9-54BD-40CD-87D9-486518B8245F}" destId="{4F1799E6-EC15-43CA-BC66-856E73FDAE3D}" srcOrd="1" destOrd="0" parTransId="{5A07F156-25C4-48CF-A210-8C041501347B}" sibTransId="{FC9B486E-1F38-4A20-9CE2-C7E15EE5A5C1}"/>
    <dgm:cxn modelId="{FDA4CB5B-144F-4168-85C9-1D92DA9980CE}" type="presOf" srcId="{B5BC60A7-44AD-4EAD-84C5-040BF8E0AC6E}" destId="{D3D09B08-F798-4018-9D68-A22AA491A369}" srcOrd="0" destOrd="3" presId="urn:microsoft.com/office/officeart/2005/8/layout/chevron2"/>
    <dgm:cxn modelId="{30CF9B07-61BF-4A77-BC9A-D26A20A89D39}" type="presOf" srcId="{79265E2D-1343-4153-8BEA-0D23A1C60B64}" destId="{D3D09B08-F798-4018-9D68-A22AA491A369}" srcOrd="0" destOrd="2" presId="urn:microsoft.com/office/officeart/2005/8/layout/chevron2"/>
    <dgm:cxn modelId="{0536A8FB-8475-484E-BDBE-9645EE36C40A}" srcId="{33806847-7ED8-4896-968A-A465F0DFEF57}" destId="{2C9E6591-1DAD-4F1D-8C46-1C53C5E4D046}" srcOrd="0" destOrd="0" parTransId="{FAAA3149-614B-4669-B480-3953E6A39FCB}" sibTransId="{D7A9DE6B-01E6-4DF3-947C-E24A5B3BD529}"/>
    <dgm:cxn modelId="{49CE5A51-471A-4FDE-908C-E01BD0A510F9}" srcId="{AC1459B9-54BD-40CD-87D9-486518B8245F}" destId="{4584B0C3-10C0-4FFF-8F08-C968C0AFA659}" srcOrd="3" destOrd="0" parTransId="{F89A51DA-99AB-4808-911E-2D256872266A}" sibTransId="{757CA974-A4A8-4816-85D9-3161E256B98E}"/>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Temel Hareket Becerileri</a:t>
          </a:r>
          <a:endParaRPr lang="tr-TR" sz="1700" b="1" kern="1200" dirty="0">
            <a:solidFill>
              <a:schemeClr val="tx1"/>
            </a:solidFill>
            <a:latin typeface="Times New Roman" pitchFamily="18" charset="0"/>
            <a:cs typeface="Times New Roman" pitchFamily="18" charset="0"/>
          </a:endParaRP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b="1" kern="1200" dirty="0" smtClean="0">
              <a:solidFill>
                <a:schemeClr val="tx1"/>
              </a:solidFill>
              <a:latin typeface="Times New Roman" pitchFamily="18" charset="0"/>
              <a:cs typeface="Times New Roman" pitchFamily="18" charset="0"/>
            </a:rPr>
            <a:t>Hareket Kavramları</a:t>
          </a:r>
          <a:endParaRPr lang="tr-TR" sz="1700" b="1" kern="1200" dirty="0">
            <a:solidFill>
              <a:schemeClr val="tx1"/>
            </a:solidFill>
            <a:latin typeface="Times New Roman" pitchFamily="18" charset="0"/>
            <a:cs typeface="Times New Roman" pitchFamily="18" charset="0"/>
          </a:endParaRP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latin typeface="Times New Roman" pitchFamily="18" charset="0"/>
              <a:cs typeface="Times New Roman" pitchFamily="18" charset="0"/>
            </a:rPr>
            <a:t>HAREKET EĞİTİMİ</a:t>
          </a:r>
          <a:endParaRPr lang="tr-TR" sz="2000" b="1" kern="1200" dirty="0">
            <a:solidFill>
              <a:schemeClr val="tx1"/>
            </a:solidFill>
            <a:latin typeface="Times New Roman" pitchFamily="18" charset="0"/>
            <a:cs typeface="Times New Roman" pitchFamily="18" charset="0"/>
          </a:endParaRP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Kazanmak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18+, Erkekler 19+</a:t>
          </a:r>
          <a:endParaRPr lang="tr-TR" sz="1100" b="0" kern="1200" dirty="0">
            <a:latin typeface="Times New Roman" pitchFamily="18" charset="0"/>
            <a:cs typeface="Times New Roman" pitchFamily="18" charset="0"/>
          </a:endParaRP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Yarışmak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15-21 yaş, Erkekler 16-23 yaş</a:t>
          </a:r>
          <a:endParaRPr lang="tr-TR" sz="1100" b="0" kern="1200" dirty="0">
            <a:latin typeface="Times New Roman" pitchFamily="18" charset="0"/>
            <a:cs typeface="Times New Roman" pitchFamily="18" charset="0"/>
          </a:endParaRP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Antrenman  için Antrenman</a:t>
          </a:r>
        </a:p>
        <a:p>
          <a:pPr lvl="0" algn="ctr" defTabSz="488950">
            <a:lnSpc>
              <a:spcPct val="90000"/>
            </a:lnSpc>
            <a:spcBef>
              <a:spcPct val="0"/>
            </a:spcBef>
            <a:spcAft>
              <a:spcPct val="35000"/>
            </a:spcAft>
          </a:pPr>
          <a:r>
            <a:rPr lang="tr-TR" sz="1100" b="0" kern="1200" dirty="0" smtClean="0">
              <a:latin typeface="Times New Roman" pitchFamily="18" charset="0"/>
              <a:cs typeface="Times New Roman" pitchFamily="18" charset="0"/>
            </a:rPr>
            <a:t>Kızlar 11-15 yaş, Erkekler 12-16 yaş</a:t>
          </a:r>
          <a:endParaRPr lang="tr-TR" sz="1100" b="0" kern="1200" dirty="0">
            <a:latin typeface="Times New Roman" pitchFamily="18" charset="0"/>
            <a:cs typeface="Times New Roman" pitchFamily="18" charset="0"/>
          </a:endParaRP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Antrenmanı  Öğrenme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8-11 yaş, Erkekler 9-12 yaş</a:t>
          </a:r>
          <a:endParaRPr lang="tr-TR" sz="1400" b="1" kern="1200" dirty="0">
            <a:latin typeface="Times New Roman" pitchFamily="18" charset="0"/>
            <a:cs typeface="Times New Roman" pitchFamily="18" charset="0"/>
          </a:endParaRP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Temel Hareket Becerileri</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(Oyun-eğlence)</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Kızlar 6-8 yaş, Erkekler 6-9 yaş</a:t>
          </a:r>
          <a:endParaRPr lang="tr-TR" sz="1400" b="1" kern="1200" dirty="0">
            <a:latin typeface="Times New Roman" pitchFamily="18" charset="0"/>
            <a:cs typeface="Times New Roman" pitchFamily="18" charset="0"/>
          </a:endParaRP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Aktif Başlangıç</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(Oyun)</a:t>
          </a:r>
        </a:p>
        <a:p>
          <a:pPr lvl="0" algn="ctr" defTabSz="622300">
            <a:lnSpc>
              <a:spcPct val="90000"/>
            </a:lnSpc>
            <a:spcBef>
              <a:spcPct val="0"/>
            </a:spcBef>
            <a:spcAft>
              <a:spcPct val="35000"/>
            </a:spcAft>
          </a:pPr>
          <a:r>
            <a:rPr lang="tr-TR" sz="1400" b="1" kern="1200" dirty="0" smtClean="0">
              <a:latin typeface="Times New Roman" pitchFamily="18" charset="0"/>
              <a:cs typeface="Times New Roman" pitchFamily="18" charset="0"/>
            </a:rPr>
            <a:t>0-6 yaş</a:t>
          </a:r>
          <a:endParaRPr lang="tr-TR" sz="1400" b="1" kern="1200" dirty="0">
            <a:latin typeface="Times New Roman" pitchFamily="18" charset="0"/>
            <a:cs typeface="Times New Roman" pitchFamily="18" charset="0"/>
          </a:endParaRP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0" y="0"/>
          <a:ext cx="3016246" cy="4572000"/>
        </a:xfrm>
        <a:prstGeom prst="triangl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1508123" y="459655"/>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Yüksek Performans</a:t>
          </a:r>
        </a:p>
        <a:p>
          <a:pPr lvl="0" algn="ctr" defTabSz="800100">
            <a:lnSpc>
              <a:spcPct val="90000"/>
            </a:lnSpc>
            <a:spcBef>
              <a:spcPct val="0"/>
            </a:spcBef>
            <a:spcAft>
              <a:spcPct val="35000"/>
            </a:spcAft>
          </a:pPr>
          <a:r>
            <a:rPr lang="tr-TR" sz="1800" kern="1200" dirty="0" smtClean="0"/>
            <a:t>(Olgunlaşma)</a:t>
          </a:r>
          <a:endParaRPr lang="tr-TR" sz="1800" kern="1200" dirty="0"/>
        </a:p>
      </dsp:txBody>
      <dsp:txXfrm>
        <a:off x="1560955" y="512487"/>
        <a:ext cx="1854895" cy="976614"/>
      </dsp:txXfrm>
    </dsp:sp>
    <dsp:sp modelId="{C29B5AE7-6D8E-42C0-862F-C52A88A53D67}">
      <dsp:nvSpPr>
        <dsp:cNvPr id="0" name=""/>
        <dsp:cNvSpPr/>
      </dsp:nvSpPr>
      <dsp:spPr>
        <a:xfrm>
          <a:off x="1508123" y="1677218"/>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Özel Antrenman</a:t>
          </a:r>
        </a:p>
        <a:p>
          <a:pPr lvl="0" algn="ctr" defTabSz="800100">
            <a:lnSpc>
              <a:spcPct val="90000"/>
            </a:lnSpc>
            <a:spcBef>
              <a:spcPct val="0"/>
            </a:spcBef>
            <a:spcAft>
              <a:spcPct val="35000"/>
            </a:spcAft>
          </a:pPr>
          <a:r>
            <a:rPr lang="tr-TR" sz="1800" kern="1200" dirty="0" smtClean="0"/>
            <a:t>(Genç Sporcular)</a:t>
          </a:r>
          <a:endParaRPr lang="tr-TR" sz="1800" kern="1200" dirty="0"/>
        </a:p>
      </dsp:txBody>
      <dsp:txXfrm>
        <a:off x="1560955" y="1730050"/>
        <a:ext cx="1854895" cy="976614"/>
      </dsp:txXfrm>
    </dsp:sp>
    <dsp:sp modelId="{52A6ED6D-E59F-4FBF-B7C1-BA6C89CD9365}">
      <dsp:nvSpPr>
        <dsp:cNvPr id="0" name=""/>
        <dsp:cNvSpPr/>
      </dsp:nvSpPr>
      <dsp:spPr>
        <a:xfrm>
          <a:off x="1508123" y="2894781"/>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Çok Yönlü Gelişim</a:t>
          </a:r>
        </a:p>
        <a:p>
          <a:pPr lvl="0" algn="ctr" defTabSz="800100">
            <a:lnSpc>
              <a:spcPct val="90000"/>
            </a:lnSpc>
            <a:spcBef>
              <a:spcPct val="0"/>
            </a:spcBef>
            <a:spcAft>
              <a:spcPct val="35000"/>
            </a:spcAft>
          </a:pPr>
          <a:r>
            <a:rPr lang="tr-TR" sz="1800" kern="1200" dirty="0" smtClean="0"/>
            <a:t>(Çocukluk Dönemi)</a:t>
          </a:r>
          <a:endParaRPr lang="tr-TR" sz="1800" kern="1200" dirty="0"/>
        </a:p>
      </dsp:txBody>
      <dsp:txXfrm>
        <a:off x="1560955" y="2947613"/>
        <a:ext cx="1854895" cy="976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014441" y="143283"/>
          <a:ext cx="1828070" cy="17067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YER DEĞİŞTİRME HAREKETLERİ</a:t>
          </a:r>
          <a:endParaRPr lang="tr-TR" sz="1400" b="1" kern="1200" dirty="0">
            <a:solidFill>
              <a:schemeClr val="tx1"/>
            </a:solidFill>
            <a:latin typeface="Times New Roman" pitchFamily="18" charset="0"/>
            <a:cs typeface="Times New Roman" pitchFamily="18" charset="0"/>
          </a:endParaRPr>
        </a:p>
      </dsp:txBody>
      <dsp:txXfrm rot="-5400000">
        <a:off x="1075117" y="935968"/>
        <a:ext cx="1706719" cy="121351"/>
      </dsp:txXfrm>
    </dsp:sp>
    <dsp:sp modelId="{185A93C7-7E24-4777-AD26-B4BA1E6AF4A9}">
      <dsp:nvSpPr>
        <dsp:cNvPr id="0" name=""/>
        <dsp:cNvSpPr/>
      </dsp:nvSpPr>
      <dsp:spPr>
        <a:xfrm rot="5400000">
          <a:off x="445290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Vücut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Alan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Efor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smtClean="0">
              <a:latin typeface="Times New Roman" pitchFamily="18" charset="0"/>
              <a:cs typeface="Times New Roman" pitchFamily="18" charset="0"/>
            </a:rPr>
            <a:t>İlişkiler </a:t>
          </a:r>
          <a:r>
            <a:rPr lang="tr-TR" sz="1700" b="1" kern="1200" dirty="0" err="1" smtClean="0">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dsp:txBody>
      <dsp:txXfrm rot="-5400000">
        <a:off x="3462063" y="72763"/>
        <a:ext cx="3255620" cy="1208562"/>
      </dsp:txXfrm>
    </dsp:sp>
    <dsp:sp modelId="{AD17E676-41C4-4AD6-95C5-B384DDF13B14}">
      <dsp:nvSpPr>
        <dsp:cNvPr id="0" name=""/>
        <dsp:cNvSpPr/>
      </dsp:nvSpPr>
      <dsp:spPr>
        <a:xfrm rot="5400000">
          <a:off x="1019905" y="1812789"/>
          <a:ext cx="1828070" cy="1717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DENGELEME HAREKETLERİ</a:t>
          </a:r>
          <a:endParaRPr lang="tr-TR" sz="1400" b="1" kern="1200" dirty="0">
            <a:solidFill>
              <a:schemeClr val="tx1"/>
            </a:solidFill>
            <a:latin typeface="Times New Roman" pitchFamily="18" charset="0"/>
            <a:cs typeface="Times New Roman" pitchFamily="18" charset="0"/>
          </a:endParaRPr>
        </a:p>
      </dsp:txBody>
      <dsp:txXfrm rot="-5400000">
        <a:off x="1075117" y="2616402"/>
        <a:ext cx="1717647" cy="110423"/>
      </dsp:txXfrm>
    </dsp:sp>
    <dsp:sp modelId="{D3D09B08-F798-4018-9D68-A22AA491A369}">
      <dsp:nvSpPr>
        <dsp:cNvPr id="0" name=""/>
        <dsp:cNvSpPr/>
      </dsp:nvSpPr>
      <dsp:spPr>
        <a:xfrm rot="5400000">
          <a:off x="4169432"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38932" y="1784906"/>
        <a:ext cx="2455913" cy="1133589"/>
      </dsp:txXfrm>
    </dsp:sp>
    <dsp:sp modelId="{DCC04304-56E2-40EE-AD8A-B6B9D7895707}">
      <dsp:nvSpPr>
        <dsp:cNvPr id="0" name=""/>
        <dsp:cNvSpPr/>
      </dsp:nvSpPr>
      <dsp:spPr>
        <a:xfrm rot="5400000">
          <a:off x="987075" y="3486593"/>
          <a:ext cx="1828070" cy="16519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itchFamily="18" charset="0"/>
              <a:cs typeface="Times New Roman" pitchFamily="18" charset="0"/>
            </a:rPr>
            <a:t>NESNE KONTROLÜ GEREKTİREN HAREKETLER</a:t>
          </a:r>
          <a:endParaRPr lang="tr-TR" sz="1400" b="1" kern="1200" dirty="0">
            <a:solidFill>
              <a:schemeClr val="tx1"/>
            </a:solidFill>
            <a:latin typeface="Times New Roman" pitchFamily="18" charset="0"/>
            <a:cs typeface="Times New Roman" pitchFamily="18" charset="0"/>
          </a:endParaRPr>
        </a:p>
      </dsp:txBody>
      <dsp:txXfrm rot="-5400000">
        <a:off x="1075116" y="4224548"/>
        <a:ext cx="1651989" cy="176081"/>
      </dsp:txXfrm>
    </dsp:sp>
    <dsp:sp modelId="{4FB482BB-7D98-4C81-813D-FFC1C94C06E5}">
      <dsp:nvSpPr>
        <dsp:cNvPr id="0" name=""/>
        <dsp:cNvSpPr/>
      </dsp:nvSpPr>
      <dsp:spPr>
        <a:xfrm rot="5400000">
          <a:off x="4360196"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Vücut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Alan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Efor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smtClean="0">
              <a:latin typeface="Times New Roman" pitchFamily="18" charset="0"/>
              <a:cs typeface="Times New Roman" pitchFamily="18" charset="0"/>
            </a:rPr>
            <a:t>İlişkiler </a:t>
          </a:r>
          <a:r>
            <a:rPr lang="tr-TR" sz="1800" b="1" kern="1200" dirty="0" err="1" smtClean="0">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472593"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11/9/2023</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smtClean="0"/>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smtClean="0"/>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smtClean="0"/>
              <a:t>Asıl başlık stili için tıklatın</a:t>
            </a:r>
            <a:endParaRPr lang="en-US" altLang="en-US" smtClean="0"/>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smtClean="0"/>
              <a:t>Asıl başlık stili için tıklatın</a:t>
            </a:r>
            <a:endParaRPr lang="en-US" altLang="en-US"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smtClean="0">
                <a:solidFill>
                  <a:srgbClr val="000000"/>
                </a:solidFill>
                <a:latin typeface="Times New Roman" pitchFamily="18" charset="0"/>
                <a:cs typeface="Times New Roman" pitchFamily="18" charset="0"/>
              </a:rPr>
              <a:t> </a:t>
            </a:r>
            <a:r>
              <a:rPr lang="tr-TR" altLang="en-US" sz="2000" b="1" smtClean="0">
                <a:solidFill>
                  <a:srgbClr val="000000"/>
                </a:solidFill>
                <a:latin typeface="Times New Roman" pitchFamily="18" charset="0"/>
                <a:cs typeface="Times New Roman" pitchFamily="18" charset="0"/>
              </a:rPr>
              <a:t>PROF. </a:t>
            </a:r>
            <a:r>
              <a:rPr lang="en-US" altLang="en-US" sz="2000" b="1" smtClean="0">
                <a:solidFill>
                  <a:srgbClr val="000000"/>
                </a:solidFill>
                <a:latin typeface="Times New Roman" pitchFamily="18" charset="0"/>
                <a:cs typeface="Times New Roman" pitchFamily="18" charset="0"/>
              </a:rPr>
              <a:t>DR. </a:t>
            </a:r>
            <a:r>
              <a:rPr lang="tr-TR" altLang="en-US" sz="2000" b="1" smtClean="0">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SAKARYA</a:t>
            </a:r>
            <a:r>
              <a:rPr lang="en-US" altLang="en-US" sz="1800" smtClean="0">
                <a:solidFill>
                  <a:srgbClr val="000000"/>
                </a:solidFill>
                <a:latin typeface="Times New Roman" pitchFamily="18" charset="0"/>
                <a:cs typeface="Times New Roman" pitchFamily="18" charset="0"/>
              </a:rPr>
              <a:t> </a:t>
            </a:r>
            <a:r>
              <a:rPr lang="tr-TR" altLang="en-US" sz="1800" smtClean="0">
                <a:solidFill>
                  <a:srgbClr val="000000"/>
                </a:solidFill>
                <a:latin typeface="Times New Roman" pitchFamily="18" charset="0"/>
                <a:cs typeface="Times New Roman" pitchFamily="18" charset="0"/>
              </a:rPr>
              <a:t> UYGULAMALI BİLİMLER </a:t>
            </a:r>
            <a:r>
              <a:rPr lang="en-US" altLang="en-US" sz="1800" smtClean="0">
                <a:solidFill>
                  <a:srgbClr val="000000"/>
                </a:solidFill>
                <a:latin typeface="Times New Roman" pitchFamily="18" charset="0"/>
                <a:cs typeface="Times New Roman" pitchFamily="18" charset="0"/>
              </a:rPr>
              <a:t>ÜNİVERSİTESİ</a:t>
            </a:r>
            <a:endParaRPr lang="tr-TR" altLang="en-US" sz="1800" smtClean="0">
              <a:solidFill>
                <a:srgbClr val="000000"/>
              </a:solidFill>
              <a:latin typeface="Times New Roman" pitchFamily="18" charset="0"/>
              <a:cs typeface="Times New Roman" pitchFamily="18" charset="0"/>
            </a:endParaRPr>
          </a:p>
          <a:p>
            <a:pPr eaLnBrk="1" hangingPunct="1">
              <a:lnSpc>
                <a:spcPct val="80000"/>
              </a:lnSpc>
            </a:pPr>
            <a:r>
              <a:rPr lang="tr-TR" altLang="en-US" sz="1800" smtClean="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smtClean="0">
              <a:solidFill>
                <a:srgbClr val="000000"/>
              </a:solidFill>
              <a:latin typeface="Arial" charset="0"/>
            </a:endParaRPr>
          </a:p>
          <a:p>
            <a:pPr eaLnBrk="1" hangingPunct="1">
              <a:lnSpc>
                <a:spcPct val="80000"/>
              </a:lnSpc>
            </a:pPr>
            <a:endParaRPr lang="en-US" altLang="en-US" sz="1800" smtClean="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r>
              <a:rPr lang="tr-TR" b="1" dirty="0" smtClean="0">
                <a:solidFill>
                  <a:schemeClr val="bg1"/>
                </a:solidFill>
              </a:rPr>
              <a:t/>
            </a:r>
            <a:br>
              <a:rPr lang="tr-TR" b="1" dirty="0" smtClean="0">
                <a:solidFill>
                  <a:schemeClr val="bg1"/>
                </a:solidFill>
              </a:rPr>
            </a:br>
            <a:r>
              <a:rPr lang="tr-TR" b="1" dirty="0" smtClean="0">
                <a:solidFill>
                  <a:schemeClr val="bg1"/>
                </a:solidFill>
              </a:rPr>
              <a:t>VOLEYBOLA ÖZGÜ HAREKET EĞİTİMİ</a:t>
            </a:r>
            <a:r>
              <a:rPr dirty="0"/>
              <a:t/>
            </a:r>
            <a:br>
              <a:rPr dirty="0"/>
            </a:br>
            <a:r>
              <a:rPr dirty="0" smtClean="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smtClean="0">
                <a:solidFill>
                  <a:srgbClr val="FF0000"/>
                </a:solidFill>
                <a:latin typeface="Times New Roman" pitchFamily="18" charset="0"/>
                <a:cs typeface="Times New Roman" pitchFamily="18" charset="0"/>
              </a:rPr>
              <a:t>Uygun Zamanda Özelleşmenin </a:t>
            </a:r>
            <a:br>
              <a:rPr lang="tr-TR" altLang="tr-TR" sz="3200" b="1" dirty="0" smtClean="0">
                <a:solidFill>
                  <a:srgbClr val="FF0000"/>
                </a:solidFill>
                <a:latin typeface="Times New Roman" pitchFamily="18" charset="0"/>
                <a:cs typeface="Times New Roman" pitchFamily="18" charset="0"/>
              </a:rPr>
            </a:br>
            <a:r>
              <a:rPr lang="tr-TR" altLang="tr-TR" sz="3200" b="1" dirty="0" smtClean="0">
                <a:solidFill>
                  <a:srgbClr val="FF0000"/>
                </a:solidFill>
                <a:latin typeface="Times New Roman" pitchFamily="18" charset="0"/>
                <a:cs typeface="Times New Roman" pitchFamily="18" charset="0"/>
              </a:rPr>
              <a:t>Olumlu Etkileri</a:t>
            </a:r>
          </a:p>
        </p:txBody>
      </p:sp>
      <p:sp>
        <p:nvSpPr>
          <p:cNvPr id="16387" name="2 İçerik Yer Tutucusu"/>
          <p:cNvSpPr>
            <a:spLocks noGrp="1"/>
          </p:cNvSpPr>
          <p:nvPr>
            <p:ph sz="quarter" idx="1"/>
          </p:nvPr>
        </p:nvSpPr>
        <p:spPr>
          <a:xfrm>
            <a:off x="428596" y="1447800"/>
            <a:ext cx="4429156" cy="4572000"/>
          </a:xfrm>
        </p:spPr>
        <p:txBody>
          <a:bodyPr/>
          <a:lstStyle/>
          <a:p>
            <a:pPr algn="just"/>
            <a:r>
              <a:rPr lang="tr-TR" altLang="tr-TR" sz="2000" dirty="0" smtClean="0">
                <a:latin typeface="Times New Roman" pitchFamily="18" charset="0"/>
                <a:cs typeface="Times New Roman" pitchFamily="18" charset="0"/>
              </a:rPr>
              <a:t>Yumuşak ve eğlenceli bir yaklaşımla karşılaşan sporcular, bu şekilde yaklaşım görmeyen sporculara göre </a:t>
            </a:r>
            <a:r>
              <a:rPr lang="tr-TR" altLang="tr-TR" sz="2000" b="1" dirty="0" smtClean="0">
                <a:solidFill>
                  <a:srgbClr val="FF0000"/>
                </a:solidFill>
                <a:latin typeface="Times New Roman" pitchFamily="18" charset="0"/>
                <a:cs typeface="Times New Roman" pitchFamily="18" charset="0"/>
              </a:rPr>
              <a:t>daha dengeli ve çok yönlü olarak yetişirler </a:t>
            </a:r>
            <a:r>
              <a:rPr lang="tr-TR" altLang="tr-TR" sz="2000" dirty="0" smtClean="0">
                <a:latin typeface="Times New Roman" pitchFamily="18" charset="0"/>
                <a:cs typeface="Times New Roman" pitchFamily="18" charset="0"/>
              </a:rPr>
              <a:t>ve kendi spor dallarında elit düzeye ulaşma şansları artar.</a:t>
            </a:r>
          </a:p>
          <a:p>
            <a:pPr algn="just"/>
            <a:r>
              <a:rPr lang="tr-TR" altLang="tr-TR" sz="2000" dirty="0" smtClean="0">
                <a:latin typeface="Times New Roman" pitchFamily="18" charset="0"/>
                <a:cs typeface="Times New Roman" pitchFamily="18" charset="0"/>
              </a:rPr>
              <a:t>Daha iyi bir hareket yapısı ve </a:t>
            </a:r>
            <a:r>
              <a:rPr lang="tr-TR" altLang="tr-TR" sz="2000" b="1" dirty="0" smtClean="0">
                <a:solidFill>
                  <a:srgbClr val="FF0000"/>
                </a:solidFill>
                <a:latin typeface="Times New Roman" pitchFamily="18" charset="0"/>
                <a:cs typeface="Times New Roman" pitchFamily="18" charset="0"/>
              </a:rPr>
              <a:t>karar verme becerileri geliştirme </a:t>
            </a:r>
            <a:r>
              <a:rPr lang="tr-TR" altLang="tr-TR" sz="2000" dirty="0" smtClean="0">
                <a:latin typeface="Times New Roman" pitchFamily="18" charset="0"/>
                <a:cs typeface="Times New Roman" pitchFamily="18" charset="0"/>
              </a:rPr>
              <a:t>fırsatı bulurlar. </a:t>
            </a:r>
          </a:p>
          <a:p>
            <a:pPr algn="just"/>
            <a:r>
              <a:rPr lang="tr-TR" altLang="tr-TR" sz="2000" dirty="0" smtClean="0">
                <a:latin typeface="Times New Roman" pitchFamily="18" charset="0"/>
                <a:cs typeface="Times New Roman" pitchFamily="18" charset="0"/>
              </a:rPr>
              <a:t>Çeşitli spor dallarını </a:t>
            </a:r>
            <a:r>
              <a:rPr lang="tr-TR" altLang="tr-TR" sz="2000" dirty="0" err="1" smtClean="0">
                <a:latin typeface="Times New Roman" pitchFamily="18" charset="0"/>
                <a:cs typeface="Times New Roman" pitchFamily="18" charset="0"/>
              </a:rPr>
              <a:t>deneyimlemek</a:t>
            </a:r>
            <a:r>
              <a:rPr lang="tr-TR" altLang="tr-TR" sz="2000" dirty="0" smtClean="0">
                <a:latin typeface="Times New Roman" pitchFamily="18" charset="0"/>
                <a:cs typeface="Times New Roman" pitchFamily="18" charset="0"/>
              </a:rPr>
              <a:t> sporcuların sportif olarak daha çeşitli ve </a:t>
            </a:r>
            <a:r>
              <a:rPr lang="tr-TR" altLang="tr-TR" sz="2000" b="1" dirty="0" smtClean="0">
                <a:solidFill>
                  <a:srgbClr val="FF0000"/>
                </a:solidFill>
                <a:latin typeface="Times New Roman" pitchFamily="18" charset="0"/>
                <a:cs typeface="Times New Roman" pitchFamily="18" charset="0"/>
              </a:rPr>
              <a:t>uyumlu olmalarını </a:t>
            </a:r>
            <a:r>
              <a:rPr lang="tr-TR" altLang="tr-TR" sz="2000" dirty="0" smtClean="0">
                <a:latin typeface="Times New Roman" pitchFamily="18" charset="0"/>
                <a:cs typeface="Times New Roman" pitchFamily="18" charset="0"/>
              </a:rPr>
              <a:t>sağlar.</a:t>
            </a:r>
          </a:p>
          <a:p>
            <a:pPr algn="just"/>
            <a:r>
              <a:rPr lang="tr-TR" altLang="tr-TR" sz="2000" dirty="0" smtClean="0">
                <a:latin typeface="Times New Roman" pitchFamily="18" charset="0"/>
                <a:cs typeface="Times New Roman" pitchFamily="18" charset="0"/>
              </a:rPr>
              <a:t>Çocukluk döneminde denenen spor dalı sayısı arttıkça sporda </a:t>
            </a:r>
            <a:r>
              <a:rPr lang="tr-TR" altLang="tr-TR" sz="2000" b="1" dirty="0" smtClean="0">
                <a:solidFill>
                  <a:srgbClr val="FF0000"/>
                </a:solidFill>
                <a:latin typeface="Times New Roman" pitchFamily="18" charset="0"/>
                <a:cs typeface="Times New Roman" pitchFamily="18" charset="0"/>
              </a:rPr>
              <a:t>başarılı olma ve elit sporcu olma şansı </a:t>
            </a:r>
            <a:r>
              <a:rPr lang="tr-TR" altLang="tr-TR" sz="2000" dirty="0" smtClean="0">
                <a:latin typeface="Times New Roman" pitchFamily="18" charset="0"/>
                <a:cs typeface="Times New Roman" pitchFamily="18" charset="0"/>
              </a:rPr>
              <a:t>da artmaktadır. </a:t>
            </a:r>
          </a:p>
          <a:p>
            <a:pPr>
              <a:buFont typeface="Wingdings 2" pitchFamily="18" charset="2"/>
              <a:buNone/>
            </a:pPr>
            <a:endParaRPr lang="tr-TR" altLang="tr-TR" dirty="0" smtClean="0"/>
          </a:p>
        </p:txBody>
      </p:sp>
      <p:pic>
        <p:nvPicPr>
          <p:cNvPr id="16388" name="Resim 1"/>
          <p:cNvPicPr>
            <a:picLocks noChangeAspect="1"/>
          </p:cNvPicPr>
          <p:nvPr/>
        </p:nvPicPr>
        <p:blipFill>
          <a:blip r:embed="rId2"/>
          <a:srcRect/>
          <a:stretch>
            <a:fillRect/>
          </a:stretch>
        </p:blipFill>
        <p:spPr bwMode="auto">
          <a:xfrm>
            <a:off x="6929453" y="714375"/>
            <a:ext cx="1785921" cy="642938"/>
          </a:xfrm>
          <a:prstGeom prst="rect">
            <a:avLst/>
          </a:prstGeom>
          <a:noFill/>
          <a:ln w="9525">
            <a:noFill/>
            <a:miter lim="800000"/>
            <a:headEnd/>
            <a:tailEnd/>
          </a:ln>
        </p:spPr>
      </p:pic>
      <p:pic>
        <p:nvPicPr>
          <p:cNvPr id="6" name="Picture 2" descr="C:\Users\user\Desktop\LTAD.jpg"/>
          <p:cNvPicPr>
            <a:picLocks noGrp="1" noChangeAspect="1" noChangeArrowheads="1"/>
          </p:cNvPicPr>
          <p:nvPr>
            <p:ph sz="quarter" idx="2"/>
          </p:nvPr>
        </p:nvPicPr>
        <p:blipFill>
          <a:blip r:embed="rId3"/>
          <a:srcRect/>
          <a:stretch>
            <a:fillRect/>
          </a:stretch>
        </p:blipFill>
        <p:spPr bwMode="auto">
          <a:xfrm>
            <a:off x="5429256" y="1857364"/>
            <a:ext cx="3321047" cy="42148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785813"/>
            <a:ext cx="8329612" cy="1357312"/>
          </a:xfrm>
        </p:spPr>
        <p:txBody>
          <a:bodyPr/>
          <a:lstStyle/>
          <a:p>
            <a:pPr algn="ctr"/>
            <a:r>
              <a:rPr lang="tr-TR" altLang="tr-TR" sz="3600" b="1" smtClean="0">
                <a:solidFill>
                  <a:srgbClr val="FF0000"/>
                </a:solidFill>
                <a:latin typeface="Times New Roman" pitchFamily="18" charset="0"/>
                <a:cs typeface="Times New Roman" pitchFamily="18" charset="0"/>
              </a:rPr>
              <a:t>Uygun Zamanda Özelleşmenin </a:t>
            </a:r>
            <a:br>
              <a:rPr lang="tr-TR" altLang="tr-TR" sz="3600" b="1" smtClean="0">
                <a:solidFill>
                  <a:srgbClr val="FF0000"/>
                </a:solidFill>
                <a:latin typeface="Times New Roman" pitchFamily="18" charset="0"/>
                <a:cs typeface="Times New Roman" pitchFamily="18" charset="0"/>
              </a:rPr>
            </a:br>
            <a:r>
              <a:rPr lang="tr-TR" altLang="tr-TR" sz="3600" b="1" smtClean="0">
                <a:solidFill>
                  <a:srgbClr val="FF0000"/>
                </a:solidFill>
                <a:latin typeface="Times New Roman" pitchFamily="18" charset="0"/>
                <a:cs typeface="Times New Roman" pitchFamily="18" charset="0"/>
              </a:rPr>
              <a:t>Olumlu Etkileri</a:t>
            </a:r>
            <a:endParaRPr lang="tr-TR" altLang="tr-TR" sz="3600" smtClean="0">
              <a:latin typeface="Times New Roman" pitchFamily="18" charset="0"/>
              <a:cs typeface="Times New Roman" pitchFamily="18" charset="0"/>
            </a:endParaRPr>
          </a:p>
        </p:txBody>
      </p:sp>
      <p:sp>
        <p:nvSpPr>
          <p:cNvPr id="17411" name="2 İçerik Yer Tutucusu"/>
          <p:cNvSpPr>
            <a:spLocks noGrp="1"/>
          </p:cNvSpPr>
          <p:nvPr>
            <p:ph sz="quarter" idx="1"/>
          </p:nvPr>
        </p:nvSpPr>
        <p:spPr>
          <a:xfrm>
            <a:off x="571500" y="1928813"/>
            <a:ext cx="8115300" cy="4090987"/>
          </a:xfrm>
        </p:spPr>
        <p:txBody>
          <a:bodyPr/>
          <a:lstStyle/>
          <a:p>
            <a:pPr algn="just">
              <a:buFont typeface="Wingdings 2" pitchFamily="18" charset="2"/>
              <a:buNone/>
            </a:pPr>
            <a:endParaRPr lang="tr-TR" altLang="tr-TR" sz="3200" smtClean="0"/>
          </a:p>
          <a:p>
            <a:pPr>
              <a:buFont typeface="Wingdings 2" pitchFamily="18" charset="2"/>
              <a:buNone/>
            </a:pPr>
            <a:r>
              <a:rPr lang="tr-TR" altLang="tr-TR" sz="3200" smtClean="0"/>
              <a:t>	</a:t>
            </a:r>
            <a:r>
              <a:rPr lang="tr-TR" altLang="tr-TR" sz="3200" b="1" smtClean="0">
                <a:solidFill>
                  <a:srgbClr val="FF0000"/>
                </a:solidFill>
                <a:latin typeface="Times New Roman" pitchFamily="18" charset="0"/>
                <a:cs typeface="Times New Roman" pitchFamily="18" charset="0"/>
              </a:rPr>
              <a:t>UNUTULMAMALIDIR Kİ:</a:t>
            </a:r>
          </a:p>
          <a:p>
            <a:pPr>
              <a:buFont typeface="Wingdings 2" pitchFamily="18" charset="2"/>
              <a:buNone/>
            </a:pPr>
            <a:r>
              <a:rPr lang="tr-TR" altLang="tr-TR" sz="3200" b="1" smtClean="0">
                <a:solidFill>
                  <a:srgbClr val="FF0000"/>
                </a:solidFill>
                <a:latin typeface="Times New Roman" pitchFamily="18" charset="0"/>
                <a:cs typeface="Times New Roman" pitchFamily="18" charset="0"/>
              </a:rPr>
              <a:t>	</a:t>
            </a:r>
            <a:r>
              <a:rPr lang="tr-TR" altLang="tr-TR" sz="3200" smtClean="0">
                <a:latin typeface="Times New Roman" pitchFamily="18" charset="0"/>
                <a:cs typeface="Times New Roman" pitchFamily="18" charset="0"/>
              </a:rPr>
              <a:t> Ebeveynler çocukları 6-12 yaşları arasındayken onların çeşitli spor dallarına katılmalarını sağlamaktan sorumludurlar</a:t>
            </a:r>
            <a:r>
              <a:rPr lang="tr-TR" altLang="tr-TR" sz="3200" smtClean="0">
                <a:solidFill>
                  <a:srgbClr val="FF0000"/>
                </a:solidFill>
                <a:latin typeface="Times New Roman" pitchFamily="18" charset="0"/>
                <a:cs typeface="Times New Roman" pitchFamily="18" charset="0"/>
              </a:rPr>
              <a:t>=</a:t>
            </a:r>
            <a:r>
              <a:rPr lang="tr-TR" altLang="tr-TR" sz="3200" smtClean="0">
                <a:solidFill>
                  <a:srgbClr val="FF0000"/>
                </a:solidFill>
                <a:latin typeface="Times New Roman" pitchFamily="18" charset="0"/>
                <a:cs typeface="Times New Roman" pitchFamily="18" charset="0"/>
                <a:sym typeface="Wingdings" pitchFamily="2" charset="2"/>
              </a:rPr>
              <a:t></a:t>
            </a:r>
            <a:r>
              <a:rPr lang="tr-TR" altLang="tr-TR" sz="3200" b="1" smtClean="0">
                <a:solidFill>
                  <a:srgbClr val="FF0000"/>
                </a:solidFill>
                <a:latin typeface="Times New Roman" pitchFamily="18" charset="0"/>
                <a:cs typeface="Times New Roman" pitchFamily="18" charset="0"/>
                <a:sym typeface="Wingdings" pitchFamily="2" charset="2"/>
              </a:rPr>
              <a:t>DENEME YILLARI</a:t>
            </a:r>
            <a:endParaRPr lang="tr-TR" altLang="tr-TR" sz="3200" b="1" smtClean="0">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914400" y="274638"/>
            <a:ext cx="7772400" cy="868362"/>
          </a:xfrm>
        </p:spPr>
        <p:txBody>
          <a:bodyPr/>
          <a:lstStyle/>
          <a:p>
            <a:r>
              <a:rPr lang="tr-TR" altLang="tr-TR" sz="3600" b="1" dirty="0" smtClean="0">
                <a:solidFill>
                  <a:srgbClr val="FF0000"/>
                </a:solidFill>
                <a:latin typeface="Times New Roman" pitchFamily="18" charset="0"/>
                <a:cs typeface="Times New Roman" pitchFamily="18" charset="0"/>
              </a:rPr>
              <a:t>Özelleşme Grupları</a:t>
            </a:r>
          </a:p>
        </p:txBody>
      </p:sp>
      <p:sp>
        <p:nvSpPr>
          <p:cNvPr id="3" name="2 İçerik Yer Tutucusu"/>
          <p:cNvSpPr>
            <a:spLocks noGrp="1"/>
          </p:cNvSpPr>
          <p:nvPr>
            <p:ph sz="quarter" idx="1"/>
          </p:nvPr>
        </p:nvSpPr>
        <p:spPr>
          <a:xfrm>
            <a:off x="285750" y="1285875"/>
            <a:ext cx="8329613" cy="4786313"/>
          </a:xfrm>
        </p:spPr>
        <p:txBody>
          <a:bodyPr/>
          <a:lstStyle/>
          <a:p>
            <a:pPr marL="514350" indent="-514350">
              <a:buFont typeface="Wingdings 2" pitchFamily="18" charset="2"/>
              <a:buNone/>
              <a:defRPr/>
            </a:pPr>
            <a:r>
              <a:rPr lang="tr-TR" sz="2400" b="1" dirty="0" smtClean="0">
                <a:solidFill>
                  <a:srgbClr val="FF0000"/>
                </a:solidFill>
                <a:latin typeface="Times New Roman" pitchFamily="18" charset="0"/>
                <a:cs typeface="Times New Roman" pitchFamily="18" charset="0"/>
              </a:rPr>
              <a:t>Erken Özelleşme:   </a:t>
            </a:r>
            <a:r>
              <a:rPr lang="tr-TR" sz="2400" dirty="0" smtClean="0">
                <a:latin typeface="Times New Roman" pitchFamily="18" charset="0"/>
                <a:cs typeface="Times New Roman" pitchFamily="18" charset="0"/>
              </a:rPr>
              <a:t>Akrobatik Sporlar (Buz pateni, jimnastik vb.)</a:t>
            </a:r>
          </a:p>
          <a:p>
            <a:pPr marL="514350" indent="-514350">
              <a:buFont typeface="Wingdings 2" pitchFamily="18" charset="2"/>
              <a:buNone/>
              <a:defRPr/>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Kinestetik</a:t>
            </a:r>
            <a:r>
              <a:rPr lang="tr-TR" sz="2400" dirty="0" smtClean="0">
                <a:latin typeface="Times New Roman" pitchFamily="18" charset="0"/>
                <a:cs typeface="Times New Roman" pitchFamily="18" charset="0"/>
              </a:rPr>
              <a:t> Sporlar (Binicilik, </a:t>
            </a:r>
            <a:r>
              <a:rPr lang="tr-TR" sz="2400" dirty="0" err="1" smtClean="0">
                <a:latin typeface="Times New Roman" pitchFamily="18" charset="0"/>
                <a:cs typeface="Times New Roman" pitchFamily="18" charset="0"/>
              </a:rPr>
              <a:t>snowboard</a:t>
            </a:r>
            <a:r>
              <a:rPr lang="tr-TR" sz="2400" dirty="0" smtClean="0">
                <a:latin typeface="Times New Roman" pitchFamily="18" charset="0"/>
                <a:cs typeface="Times New Roman" pitchFamily="18" charset="0"/>
              </a:rPr>
              <a:t>, yüzme vb.)</a:t>
            </a:r>
          </a:p>
          <a:p>
            <a:pPr marL="514350" indent="-514350">
              <a:buFont typeface="Wingdings 2" pitchFamily="18" charset="2"/>
              <a:buNone/>
              <a:defRPr/>
            </a:pPr>
            <a:r>
              <a:rPr lang="tr-TR" sz="2400" b="1" dirty="0" smtClean="0">
                <a:solidFill>
                  <a:srgbClr val="FF0000"/>
                </a:solidFill>
                <a:latin typeface="Times New Roman" pitchFamily="18" charset="0"/>
                <a:cs typeface="Times New Roman" pitchFamily="18" charset="0"/>
              </a:rPr>
              <a:t>Geç Özelleşme:      </a:t>
            </a:r>
            <a:r>
              <a:rPr lang="tr-TR" sz="2400" dirty="0" smtClean="0">
                <a:latin typeface="Times New Roman" pitchFamily="18" charset="0"/>
                <a:cs typeface="Times New Roman" pitchFamily="18" charset="0"/>
              </a:rPr>
              <a:t>Erken Katılımlı </a:t>
            </a:r>
            <a:r>
              <a:rPr lang="tr-TR" sz="2400" dirty="0" err="1" smtClean="0">
                <a:latin typeface="Times New Roman" pitchFamily="18" charset="0"/>
                <a:cs typeface="Times New Roman" pitchFamily="18" charset="0"/>
              </a:rPr>
              <a:t>Kinestetik</a:t>
            </a:r>
            <a:r>
              <a:rPr lang="tr-TR" sz="2400" dirty="0" smtClean="0">
                <a:latin typeface="Times New Roman" pitchFamily="18" charset="0"/>
                <a:cs typeface="Times New Roman" pitchFamily="18" charset="0"/>
              </a:rPr>
              <a:t> Sporlar (Serbest stil kayak, kayaklı koşu, kızak vb.)</a:t>
            </a:r>
          </a:p>
          <a:p>
            <a:pPr marL="514350" indent="-514350">
              <a:buFont typeface="Wingdings 2" pitchFamily="18" charset="2"/>
              <a:buNone/>
              <a:defRPr/>
            </a:pPr>
            <a:r>
              <a:rPr lang="tr-TR" sz="2400" dirty="0" smtClean="0">
                <a:latin typeface="Times New Roman" pitchFamily="18" charset="0"/>
                <a:cs typeface="Times New Roman" pitchFamily="18" charset="0"/>
              </a:rPr>
              <a:t>			        Erken Katılımlı Takım Sporları (Basketbol, çim hokeyi, buz hokeyi vb.)</a:t>
            </a:r>
          </a:p>
          <a:p>
            <a:pPr marL="514350" indent="-514350">
              <a:buFont typeface="Wingdings 2" pitchFamily="18" charset="2"/>
              <a:buNone/>
              <a:defRPr/>
            </a:pPr>
            <a:r>
              <a:rPr lang="tr-TR" sz="2400" dirty="0" smtClean="0">
                <a:latin typeface="Times New Roman" pitchFamily="18" charset="0"/>
                <a:cs typeface="Times New Roman" pitchFamily="18" charset="0"/>
              </a:rPr>
              <a:t>			        Erken Katılımlı Görsel Sporlar (Badminton, eskrim, tenis vb.)</a:t>
            </a:r>
          </a:p>
          <a:p>
            <a:pPr marL="514350" indent="-514350">
              <a:buFont typeface="Wingdings 2" pitchFamily="18" charset="2"/>
              <a:buNone/>
              <a:defRPr/>
            </a:pPr>
            <a:r>
              <a:rPr lang="tr-TR" sz="2400" dirty="0" smtClean="0">
                <a:latin typeface="Times New Roman" pitchFamily="18" charset="0"/>
                <a:cs typeface="Times New Roman" pitchFamily="18" charset="0"/>
              </a:rPr>
              <a:t>			        Geç Özelleşme Gerektiren Sporlar (Atletizm, bowling, boks vb.)</a:t>
            </a:r>
          </a:p>
          <a:p>
            <a:pPr marL="514350" indent="-514350">
              <a:buFont typeface="Wingdings 2" pitchFamily="18" charset="2"/>
              <a:buNone/>
              <a:defRPr/>
            </a:pPr>
            <a:r>
              <a:rPr lang="tr-TR" sz="2400" dirty="0" smtClean="0">
                <a:latin typeface="Times New Roman" pitchFamily="18" charset="0"/>
                <a:cs typeface="Times New Roman" pitchFamily="18" charset="0"/>
              </a:rPr>
              <a:t>			        Çok Geç veya Başka Spor Branşına Geçiş (Bisiklet, Golf, </a:t>
            </a:r>
            <a:r>
              <a:rPr lang="tr-TR" sz="2400" b="1" dirty="0" smtClean="0">
                <a:solidFill>
                  <a:srgbClr val="FF0000"/>
                </a:solidFill>
                <a:latin typeface="Times New Roman" pitchFamily="18" charset="0"/>
                <a:cs typeface="Times New Roman" pitchFamily="18" charset="0"/>
              </a:rPr>
              <a:t>VOLEYBOL </a:t>
            </a:r>
            <a:r>
              <a:rPr lang="tr-TR" sz="2400" dirty="0" smtClean="0">
                <a:latin typeface="Times New Roman" pitchFamily="18" charset="0"/>
                <a:cs typeface="Times New Roman" pitchFamily="18" charset="0"/>
              </a:rPr>
              <a:t>vb.) </a:t>
            </a:r>
          </a:p>
          <a:p>
            <a:pPr marL="1612900" lvl="4" indent="-514350">
              <a:buFontTx/>
              <a:buAutoNum type="arabicPeriod"/>
              <a:defRPr/>
            </a:pPr>
            <a:endParaRPr lang="tr-TR" dirty="0" smtClean="0"/>
          </a:p>
          <a:p>
            <a:pPr lvl="4">
              <a:buFontTx/>
              <a:buNone/>
              <a:defRPr/>
            </a:pPr>
            <a:r>
              <a:rPr lang="tr-TR" dirty="0" smtClean="0"/>
              <a:t>			</a:t>
            </a:r>
            <a:endParaRPr lang="tr-TR" sz="2400" dirty="0" smtClean="0"/>
          </a:p>
          <a:p>
            <a:pPr lvl="4">
              <a:buFontTx/>
              <a:buNone/>
              <a:defRPr/>
            </a:pPr>
            <a:endParaRPr lang="tr-TR" sz="2400" dirty="0" smtClean="0"/>
          </a:p>
          <a:p>
            <a:pPr lvl="4">
              <a:buFontTx/>
              <a:buNone/>
              <a:defRPr/>
            </a:pPr>
            <a:endParaRPr lang="tr-TR" dirty="0" smtClean="0"/>
          </a:p>
        </p:txBody>
      </p:sp>
      <p:pic>
        <p:nvPicPr>
          <p:cNvPr id="18436"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smtClean="0">
                <a:solidFill>
                  <a:srgbClr val="FF0000"/>
                </a:solidFill>
                <a:latin typeface="Times New Roman" pitchFamily="18" charset="0"/>
                <a:cs typeface="Times New Roman" pitchFamily="18" charset="0"/>
              </a:rPr>
              <a:t>Bu Spor Dallarının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altLang="tr-TR" sz="2000" dirty="0" smtClean="0">
                <a:latin typeface="Times New Roman" pitchFamily="18" charset="0"/>
                <a:cs typeface="Times New Roman" pitchFamily="18" charset="0"/>
              </a:rPr>
              <a:t>Güç çok önemlidir (voleybolda filedeki hareketlere yönelik olarak sıçramak güç gerektirir)</a:t>
            </a:r>
          </a:p>
          <a:p>
            <a:pPr algn="just"/>
            <a:r>
              <a:rPr lang="tr-TR" altLang="tr-TR" sz="2000" dirty="0" smtClean="0">
                <a:latin typeface="Times New Roman" pitchFamily="18" charset="0"/>
                <a:cs typeface="Times New Roman" pitchFamily="18" charset="0"/>
              </a:rPr>
              <a:t>Temel karar vermeyi ve taktikleri içerir</a:t>
            </a:r>
          </a:p>
          <a:p>
            <a:pPr algn="just"/>
            <a:r>
              <a:rPr lang="tr-TR" altLang="tr-TR" sz="2000" dirty="0" err="1" smtClean="0">
                <a:latin typeface="Times New Roman" pitchFamily="18" charset="0"/>
                <a:cs typeface="Times New Roman" pitchFamily="18" charset="0"/>
              </a:rPr>
              <a:t>Kinestetik</a:t>
            </a:r>
            <a:r>
              <a:rPr lang="tr-TR" altLang="tr-TR" sz="2000" dirty="0" smtClean="0">
                <a:latin typeface="Times New Roman" pitchFamily="18" charset="0"/>
                <a:cs typeface="Times New Roman" pitchFamily="18" charset="0"/>
              </a:rPr>
              <a:t> önemlidir</a:t>
            </a:r>
          </a:p>
          <a:p>
            <a:pPr algn="just"/>
            <a:r>
              <a:rPr lang="tr-TR" altLang="tr-TR" sz="2000" dirty="0" smtClean="0">
                <a:latin typeface="Times New Roman" pitchFamily="18" charset="0"/>
                <a:cs typeface="Times New Roman" pitchFamily="18" charset="0"/>
              </a:rPr>
              <a:t>Teknik önemlidir</a:t>
            </a:r>
          </a:p>
          <a:p>
            <a:pPr algn="just"/>
            <a:r>
              <a:rPr lang="tr-TR" altLang="tr-TR" sz="2000" dirty="0" smtClean="0">
                <a:latin typeface="Times New Roman" pitchFamily="18" charset="0"/>
                <a:cs typeface="Times New Roman" pitchFamily="18" charset="0"/>
              </a:rPr>
              <a:t>Yarışmak için antrenman aşamasına girmeden önce çok geniş bir toplam antrenman kapsamı gerektirir</a:t>
            </a:r>
          </a:p>
          <a:p>
            <a:pPr algn="just"/>
            <a:r>
              <a:rPr lang="tr-TR" altLang="tr-TR" sz="2000" dirty="0" smtClean="0">
                <a:latin typeface="Times New Roman" pitchFamily="18" charset="0"/>
                <a:cs typeface="Times New Roman" pitchFamily="18" charset="0"/>
              </a:rPr>
              <a:t>Uzmanlaşma 18-20 yaş arasında değişir</a:t>
            </a:r>
          </a:p>
          <a:p>
            <a:pPr algn="just"/>
            <a:r>
              <a:rPr lang="tr-TR" altLang="tr-TR" sz="2000" dirty="0" smtClean="0">
                <a:latin typeface="Times New Roman" pitchFamily="18" charset="0"/>
                <a:cs typeface="Times New Roman" pitchFamily="18" charset="0"/>
              </a:rPr>
              <a:t>Kızlar erkeklerle yaklaşık olarak aynı yaşta uzmanlaşır</a:t>
            </a:r>
          </a:p>
          <a:p>
            <a:endParaRPr lang="tr-TR" altLang="tr-TR" sz="2000" dirty="0" smtClean="0"/>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5122" name="Picture 2" descr="C:\Users\user\Desktop\images (3).jpg"/>
          <p:cNvPicPr>
            <a:picLocks noGrp="1" noChangeAspect="1" noChangeArrowheads="1"/>
          </p:cNvPicPr>
          <p:nvPr>
            <p:ph sz="quarter" idx="2"/>
          </p:nvPr>
        </p:nvPicPr>
        <p:blipFill>
          <a:blip r:embed="rId3"/>
          <a:srcRect/>
          <a:stretch>
            <a:fillRect/>
          </a:stretch>
        </p:blipFill>
        <p:spPr bwMode="auto">
          <a:xfrm>
            <a:off x="5500694" y="1714488"/>
            <a:ext cx="3000396" cy="44291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smtClean="0">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624155" y="2276872"/>
            <a:ext cx="7772400" cy="3526904"/>
          </a:xfrm>
        </p:spPr>
        <p:txBody>
          <a:bodyPr/>
          <a:lstStyle/>
          <a:p>
            <a:pPr algn="just">
              <a:buFont typeface="Wingdings" panose="05000000000000000000" pitchFamily="2" charset="2"/>
              <a:buChar char="Ø"/>
            </a:pPr>
            <a:r>
              <a:rPr lang="tr-TR" altLang="tr-TR" dirty="0"/>
              <a:t>E</a:t>
            </a:r>
            <a:r>
              <a:rPr lang="tr-TR" altLang="tr-TR" dirty="0" smtClean="0"/>
              <a:t>tkili bir beceri öğrenimi </a:t>
            </a:r>
          </a:p>
          <a:p>
            <a:pPr algn="just">
              <a:buFont typeface="Wingdings" panose="05000000000000000000" pitchFamily="2" charset="2"/>
              <a:buChar char="Ø"/>
            </a:pPr>
            <a:r>
              <a:rPr lang="tr-TR" altLang="tr-TR" dirty="0" smtClean="0"/>
              <a:t>Çoklu deneyim kazanma</a:t>
            </a:r>
          </a:p>
          <a:p>
            <a:pPr algn="just">
              <a:buFont typeface="Wingdings" panose="05000000000000000000" pitchFamily="2" charset="2"/>
              <a:buChar char="Ø"/>
            </a:pPr>
            <a:r>
              <a:rPr lang="tr-TR" altLang="tr-TR" dirty="0"/>
              <a:t>F</a:t>
            </a:r>
            <a:r>
              <a:rPr lang="tr-TR" altLang="tr-TR" dirty="0" smtClean="0"/>
              <a:t>iziksel aktiviteye yönelik istek ve katılımı arttırma</a:t>
            </a:r>
          </a:p>
          <a:p>
            <a:pPr algn="just">
              <a:buFont typeface="Wingdings" panose="05000000000000000000" pitchFamily="2" charset="2"/>
              <a:buChar char="Ø"/>
            </a:pPr>
            <a:r>
              <a:rPr lang="tr-TR" altLang="tr-TR" dirty="0"/>
              <a:t>Ö</a:t>
            </a:r>
            <a:r>
              <a:rPr lang="tr-TR" altLang="tr-TR" dirty="0" smtClean="0"/>
              <a:t>ğrenme ve gelişim </a:t>
            </a:r>
          </a:p>
          <a:p>
            <a:pPr algn="just">
              <a:buFont typeface="Wingdings" panose="05000000000000000000" pitchFamily="2" charset="2"/>
              <a:buChar char="Ø"/>
            </a:pPr>
            <a:r>
              <a:rPr lang="tr-TR" altLang="tr-TR" dirty="0" smtClean="0"/>
              <a:t>Eğlenme</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148064" y="4653136"/>
            <a:ext cx="3467299" cy="1981027"/>
          </a:xfrm>
          <a:prstGeom prst="rect">
            <a:avLst/>
          </a:prstGeom>
          <a:noFill/>
          <a:ln w="9525">
            <a:noFill/>
            <a:miter lim="800000"/>
            <a:headEnd/>
            <a:tailEnd/>
          </a:ln>
        </p:spPr>
      </p:pic>
    </p:spTree>
    <p:extLst>
      <p:ext uri="{BB962C8B-B14F-4D97-AF65-F5344CB8AC3E}">
        <p14:creationId xmlns:p14="http://schemas.microsoft.com/office/powerpoint/2010/main" val="739357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600" b="1" smtClean="0">
                <a:solidFill>
                  <a:srgbClr val="FF0000"/>
                </a:solidFill>
              </a:rPr>
              <a:t>Hareket Eğitimi Yaklaşımının </a:t>
            </a:r>
            <a:br>
              <a:rPr lang="tr-TR" sz="3600" b="1" smtClean="0">
                <a:solidFill>
                  <a:srgbClr val="FF0000"/>
                </a:solidFill>
              </a:rPr>
            </a:br>
            <a:r>
              <a:rPr lang="tr-TR" sz="3600" b="1" smtClean="0">
                <a:solidFill>
                  <a:srgbClr val="FF0000"/>
                </a:solidFill>
              </a:rPr>
              <a:t>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dirty="0" err="1" smtClean="0"/>
              <a:t>Yapılandırmacı</a:t>
            </a:r>
            <a:r>
              <a:rPr lang="tr-TR" sz="2400" dirty="0" smtClean="0"/>
              <a:t> anlayışın prensiplerinin yansıması olan hareket eğitiminde, çocuklarda, </a:t>
            </a:r>
            <a:r>
              <a:rPr lang="tr-TR" sz="2400" dirty="0" smtClean="0">
                <a:solidFill>
                  <a:srgbClr val="FF0000"/>
                </a:solidFill>
              </a:rPr>
              <a:t>kendine güveni geliştirme, problem çözme becerilerini geliştirme </a:t>
            </a:r>
            <a:r>
              <a:rPr lang="tr-TR" sz="2400" dirty="0" smtClean="0"/>
              <a:t>ve</a:t>
            </a:r>
            <a:r>
              <a:rPr lang="tr-TR" sz="2400" dirty="0" smtClean="0">
                <a:solidFill>
                  <a:srgbClr val="FF0000"/>
                </a:solidFill>
              </a:rPr>
              <a:t> iş </a:t>
            </a:r>
            <a:r>
              <a:rPr lang="tr-TR" sz="2400" dirty="0" err="1" smtClean="0">
                <a:solidFill>
                  <a:srgbClr val="FF0000"/>
                </a:solidFill>
              </a:rPr>
              <a:t>birlikli</a:t>
            </a:r>
            <a:r>
              <a:rPr lang="tr-TR" sz="2400" dirty="0" smtClean="0">
                <a:solidFill>
                  <a:srgbClr val="FF0000"/>
                </a:solidFill>
              </a:rPr>
              <a:t> öğrenme becerilerini geliştirmek önemlidir. </a:t>
            </a:r>
          </a:p>
          <a:p>
            <a:pPr algn="just"/>
            <a:r>
              <a:rPr lang="tr-TR" sz="2400" dirty="0" smtClean="0"/>
              <a:t>6-9 yaş dönemi çocuklar için temel hareket becerilerinin en hassas dönemini oluşturmaktadır. </a:t>
            </a:r>
          </a:p>
          <a:p>
            <a:pPr algn="just"/>
            <a:r>
              <a:rPr lang="tr-TR" sz="2400" dirty="0" smtClean="0"/>
              <a:t>Hareket eğitimi yaklaşımını kullanan öğreticilerin dikkat etmeleri gereken hususlar;</a:t>
            </a:r>
          </a:p>
          <a:p>
            <a:pPr algn="just">
              <a:buFont typeface="Wingdings 2" pitchFamily="18" charset="2"/>
              <a:buNone/>
            </a:pPr>
            <a:r>
              <a:rPr lang="tr-TR" sz="2400" dirty="0" smtClean="0"/>
              <a:t>		√çocukların keşfetmelerine yardımcı olmak ve hareket deneyimleri yaratmak,</a:t>
            </a:r>
          </a:p>
          <a:p>
            <a:pPr algn="just">
              <a:buFont typeface="Wingdings 2" pitchFamily="18" charset="2"/>
              <a:buNone/>
            </a:pPr>
            <a:r>
              <a:rPr lang="tr-TR" sz="2400" dirty="0" smtClean="0"/>
              <a:t>		 √ çocukları hareket problemlerini tanımlamaya ve çözmeye teşvik etmek ve </a:t>
            </a:r>
          </a:p>
          <a:p>
            <a:pPr algn="just">
              <a:buFont typeface="Wingdings 2" pitchFamily="18" charset="2"/>
              <a:buNone/>
            </a:pPr>
            <a:r>
              <a:rPr lang="tr-TR" sz="2400" dirty="0" smtClean="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6786563" y="142875"/>
            <a:ext cx="1928812" cy="928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smtClean="0">
                <a:latin typeface="Times New Roman" pitchFamily="18" charset="0"/>
                <a:cs typeface="Times New Roman" pitchFamily="18" charset="0"/>
              </a:rPr>
              <a:t>Hareket eğitimi bireysel keşiftir.</a:t>
            </a:r>
          </a:p>
          <a:p>
            <a:pPr algn="just"/>
            <a:r>
              <a:rPr lang="tr-TR" altLang="tr-TR" sz="2200" dirty="0" smtClean="0">
                <a:latin typeface="Times New Roman" pitchFamily="18" charset="0"/>
                <a:cs typeface="Times New Roman" pitchFamily="18" charset="0"/>
              </a:rPr>
              <a:t>Sporcu merkezlidir.</a:t>
            </a:r>
          </a:p>
          <a:p>
            <a:pPr algn="just"/>
            <a:r>
              <a:rPr lang="tr-TR" altLang="tr-TR" sz="2200" dirty="0" smtClean="0">
                <a:latin typeface="Times New Roman" pitchFamily="18" charset="0"/>
                <a:cs typeface="Times New Roman" pitchFamily="18" charset="0"/>
              </a:rPr>
              <a:t>Temelinde problem çözme vardır.</a:t>
            </a:r>
          </a:p>
          <a:p>
            <a:pPr algn="just"/>
            <a:r>
              <a:rPr lang="tr-TR" altLang="tr-TR" sz="2200" dirty="0" smtClean="0">
                <a:latin typeface="Times New Roman" pitchFamily="18" charset="0"/>
                <a:cs typeface="Times New Roman" pitchFamily="18" charset="0"/>
              </a:rPr>
              <a:t>Geleneksel spor eğitiminden daha az </a:t>
            </a:r>
            <a:r>
              <a:rPr lang="tr-TR" altLang="tr-TR" sz="2200" dirty="0" err="1" smtClean="0">
                <a:latin typeface="Times New Roman" pitchFamily="18" charset="0"/>
                <a:cs typeface="Times New Roman" pitchFamily="18" charset="0"/>
              </a:rPr>
              <a:t>formal</a:t>
            </a:r>
            <a:r>
              <a:rPr lang="tr-TR" altLang="tr-TR" sz="2200" dirty="0" smtClean="0">
                <a:latin typeface="Times New Roman" pitchFamily="18" charset="0"/>
                <a:cs typeface="Times New Roman" pitchFamily="18" charset="0"/>
              </a:rPr>
              <a:t> yapıdadır.</a:t>
            </a:r>
          </a:p>
          <a:p>
            <a:pPr algn="just"/>
            <a:r>
              <a:rPr lang="tr-TR" altLang="tr-TR" sz="2200" dirty="0" smtClean="0">
                <a:latin typeface="Times New Roman" pitchFamily="18" charset="0"/>
                <a:cs typeface="Times New Roman" pitchFamily="18" charset="0"/>
              </a:rPr>
              <a:t>Motor becerilerin öğrenilmesini kolaylaştırır.</a:t>
            </a:r>
          </a:p>
          <a:p>
            <a:pPr algn="just"/>
            <a:r>
              <a:rPr lang="tr-TR" altLang="tr-TR" sz="2200" dirty="0" smtClean="0">
                <a:latin typeface="Times New Roman" pitchFamily="18" charset="0"/>
                <a:cs typeface="Times New Roman" pitchFamily="18" charset="0"/>
              </a:rPr>
              <a:t>Hareket analizini destekler.</a:t>
            </a:r>
          </a:p>
          <a:p>
            <a:pPr algn="just"/>
            <a:r>
              <a:rPr lang="tr-TR" altLang="tr-TR" sz="2200" dirty="0" smtClean="0">
                <a:latin typeface="Times New Roman" pitchFamily="18" charset="0"/>
                <a:cs typeface="Times New Roman" pitchFamily="18" charset="0"/>
              </a:rPr>
              <a:t>Uygun malzeme/araç-gereç (pahalı olmayan) gerektirir.</a:t>
            </a:r>
          </a:p>
          <a:p>
            <a:pPr algn="just"/>
            <a:r>
              <a:rPr lang="tr-TR" altLang="tr-TR" sz="2200" dirty="0" smtClean="0">
                <a:latin typeface="Times New Roman" pitchFamily="18" charset="0"/>
                <a:cs typeface="Times New Roman" pitchFamily="18" charset="0"/>
              </a:rPr>
              <a:t>Hareket eğitimindeki gelişmeler, belirli aralıklarla ölçülmelidir</a:t>
            </a:r>
            <a:r>
              <a:rPr lang="tr-TR" altLang="tr-TR" sz="2200" dirty="0" smtClean="0"/>
              <a:t>.</a:t>
            </a:r>
          </a:p>
          <a:p>
            <a:endParaRPr lang="tr-TR" altLang="tr-TR" dirty="0" smtClean="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796925"/>
          </a:xfrm>
        </p:spPr>
        <p:txBody>
          <a:bodyPr/>
          <a:lstStyle/>
          <a:p>
            <a:r>
              <a:rPr lang="tr-TR" sz="3200" b="1" smtClean="0">
                <a:solidFill>
                  <a:srgbClr val="FF0000"/>
                </a:solidFill>
              </a:rPr>
              <a:t>Hareket Eğitimi Uygulama İlkeleri</a:t>
            </a:r>
          </a:p>
        </p:txBody>
      </p:sp>
      <p:sp>
        <p:nvSpPr>
          <p:cNvPr id="23555" name="2 İçerik Yer Tutucusu"/>
          <p:cNvSpPr>
            <a:spLocks noGrp="1"/>
          </p:cNvSpPr>
          <p:nvPr>
            <p:ph sz="quarter" idx="1"/>
          </p:nvPr>
        </p:nvSpPr>
        <p:spPr>
          <a:xfrm>
            <a:off x="285750" y="1143000"/>
            <a:ext cx="8401050" cy="4876800"/>
          </a:xfrm>
        </p:spPr>
        <p:txBody>
          <a:bodyPr/>
          <a:lstStyle/>
          <a:p>
            <a:pPr algn="just"/>
            <a:r>
              <a:rPr lang="tr-TR" sz="2000" dirty="0" smtClean="0"/>
              <a:t>Çocukların yaş ve gelişim özelliklerine uygun hazırlanan temel hareket eğitimi ile </a:t>
            </a:r>
            <a:r>
              <a:rPr lang="tr-TR" sz="2000" dirty="0" smtClean="0">
                <a:solidFill>
                  <a:schemeClr val="accent1"/>
                </a:solidFill>
              </a:rPr>
              <a:t>çoklu deneyim kazanması </a:t>
            </a:r>
            <a:r>
              <a:rPr lang="tr-TR" sz="2000" dirty="0" smtClean="0"/>
              <a:t>hedeflenmelidir. </a:t>
            </a:r>
          </a:p>
          <a:p>
            <a:pPr algn="just"/>
            <a:r>
              <a:rPr lang="tr-TR" sz="2000" dirty="0" smtClean="0"/>
              <a:t>Her çocuğun temel hareket becerilerini geliştirebilmesi için </a:t>
            </a:r>
            <a:r>
              <a:rPr lang="tr-TR" sz="2000" dirty="0" smtClean="0">
                <a:solidFill>
                  <a:schemeClr val="accent1"/>
                </a:solidFill>
              </a:rPr>
              <a:t>etkinlikler yeteri kadar uygulanmalıdır. </a:t>
            </a:r>
          </a:p>
          <a:p>
            <a:pPr algn="just"/>
            <a:r>
              <a:rPr lang="tr-TR" sz="2000" dirty="0" smtClean="0"/>
              <a:t>Amaca uygun planlanmış etkinlikler öncelikle </a:t>
            </a:r>
            <a:r>
              <a:rPr lang="tr-TR" sz="2000" dirty="0" smtClean="0">
                <a:solidFill>
                  <a:schemeClr val="accent1"/>
                </a:solidFill>
              </a:rPr>
              <a:t>eğlenceli</a:t>
            </a:r>
            <a:r>
              <a:rPr lang="tr-TR" sz="2000" dirty="0" smtClean="0"/>
              <a:t> olmalıdır. </a:t>
            </a:r>
          </a:p>
          <a:p>
            <a:pPr algn="just"/>
            <a:r>
              <a:rPr lang="tr-TR" sz="2000" dirty="0" smtClean="0"/>
              <a:t>Etkinlikler uygulanırken her çocuğun </a:t>
            </a:r>
            <a:r>
              <a:rPr lang="tr-TR" sz="2000" dirty="0" smtClean="0">
                <a:solidFill>
                  <a:schemeClr val="accent1"/>
                </a:solidFill>
              </a:rPr>
              <a:t>aktif katılımının sağlanmasına </a:t>
            </a:r>
            <a:r>
              <a:rPr lang="tr-TR" sz="2000" dirty="0" smtClean="0"/>
              <a:t>özen gösterilmelidir. Eğer grubun genelinde hareket becerilerin uygulaması veya akıcılığı konusunda sorun yaşanıyorsa, beceriler grubun ihtiyacına göre tekrar şekillendirilmelidir. Çocukların hareketleri zorlanmadan yavaş ve doğru yapması sağlanmalıdır. Sonra daha akıcı ve hızlı yapacak şekilde uygulanmalıdır. </a:t>
            </a:r>
          </a:p>
          <a:p>
            <a:pPr algn="just"/>
            <a:r>
              <a:rPr lang="tr-TR" sz="2000" dirty="0" smtClean="0">
                <a:solidFill>
                  <a:schemeClr val="accent1"/>
                </a:solidFill>
              </a:rPr>
              <a:t>Güvenlik için uygulama alanları ve malzemeler </a:t>
            </a:r>
            <a:r>
              <a:rPr lang="tr-TR" sz="2000" dirty="0" smtClean="0"/>
              <a:t>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pPr algn="just"/>
            <a:r>
              <a:rPr lang="tr-TR" sz="2000" dirty="0" smtClean="0"/>
              <a:t>Yapılacak etkinliklerde mümkün olduğunca </a:t>
            </a:r>
            <a:r>
              <a:rPr lang="tr-TR" sz="2000" dirty="0" smtClean="0">
                <a:solidFill>
                  <a:schemeClr val="accent1"/>
                </a:solidFill>
              </a:rPr>
              <a:t>tüm spor dallarına yönelik</a:t>
            </a:r>
            <a:r>
              <a:rPr lang="tr-TR" sz="2000" dirty="0" smtClean="0"/>
              <a:t> temel hareket becerilerin yer alması sağlanmalıdır.</a:t>
            </a:r>
          </a:p>
          <a:p>
            <a:pPr>
              <a:buFont typeface="Wingdings 2" pitchFamily="18" charset="2"/>
              <a:buNone/>
            </a:pPr>
            <a:endParaRPr lang="tr-TR" sz="2000" dirty="0" smtClean="0"/>
          </a:p>
          <a:p>
            <a:endParaRPr lang="tr-TR" dirty="0" smtClean="0"/>
          </a:p>
        </p:txBody>
      </p:sp>
    </p:spTree>
    <p:extLst>
      <p:ext uri="{BB962C8B-B14F-4D97-AF65-F5344CB8AC3E}">
        <p14:creationId xmlns:p14="http://schemas.microsoft.com/office/powerpoint/2010/main" val="1055213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smtClean="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smtClean="0"/>
              <a:t>Te</a:t>
            </a:r>
            <a:r>
              <a:rPr lang="tr-TR" altLang="tr-TR" sz="2400" dirty="0" smtClean="0">
                <a:latin typeface="Times New Roman" pitchFamily="18" charset="0"/>
                <a:cs typeface="Times New Roman" pitchFamily="18" charset="0"/>
              </a:rPr>
              <a:t>mel hareket becerileri ve</a:t>
            </a:r>
          </a:p>
          <a:p>
            <a:r>
              <a:rPr lang="tr-TR" altLang="tr-TR" sz="2400" dirty="0" smtClean="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smtClean="0">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Organizmanın durağan bir noktaya göre durumunun ya da yerinin değişmesine hareket denilmektedir. </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Antrenman bilimi açısından hareket; mekan ve zaman içinde meydana gelen ve daima bir hedefe yönelik olan dinamik bir süreçtir.  </a:t>
            </a:r>
          </a:p>
          <a:p>
            <a:pPr eaLnBrk="1" hangingPunct="1">
              <a:lnSpc>
                <a:spcPct val="90000"/>
              </a:lnSpc>
              <a:buFont typeface="Wingdings 2" pitchFamily="18" charset="2"/>
              <a:buNone/>
              <a:defRPr/>
            </a:pPr>
            <a:endParaRPr lang="tr-TR" altLang="en-US" sz="2400" dirty="0" smtClean="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smtClean="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smtClean="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smtClean="0">
                <a:latin typeface="Times New Roman" pitchFamily="18" charset="0"/>
                <a:cs typeface="Times New Roman" pitchFamily="18" charset="0"/>
              </a:rPr>
              <a:t>Bu kavramlar ve beceriler istenilen seviyede öğrenildikten sonra tüm yaşam boyunca kullanılır</a:t>
            </a:r>
            <a:r>
              <a:rPr lang="tr-TR" altLang="tr-TR" sz="2800" smtClean="0"/>
              <a:t>.</a:t>
            </a:r>
          </a:p>
          <a:p>
            <a:endParaRPr lang="tr-TR" altLang="tr-TR" smtClean="0"/>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00063" y="1214438"/>
          <a:ext cx="8286808" cy="5318756"/>
        </p:xfrm>
        <a:graphic>
          <a:graphicData uri="http://schemas.openxmlformats.org/drawingml/2006/table">
            <a:tbl>
              <a:tblPr/>
              <a:tblGrid>
                <a:gridCol w="2814156">
                  <a:extLst>
                    <a:ext uri="{9D8B030D-6E8A-4147-A177-3AD203B41FA5}">
                      <a16:colId xmlns:a16="http://schemas.microsoft.com/office/drawing/2014/main" val="20000"/>
                    </a:ext>
                  </a:extLst>
                </a:gridCol>
                <a:gridCol w="2968070">
                  <a:extLst>
                    <a:ext uri="{9D8B030D-6E8A-4147-A177-3AD203B41FA5}">
                      <a16:colId xmlns:a16="http://schemas.microsoft.com/office/drawing/2014/main" val="20001"/>
                    </a:ext>
                  </a:extLst>
                </a:gridCol>
                <a:gridCol w="2504582">
                  <a:extLst>
                    <a:ext uri="{9D8B030D-6E8A-4147-A177-3AD203B41FA5}">
                      <a16:colId xmlns:a16="http://schemas.microsoft.com/office/drawing/2014/main" val="20002"/>
                    </a:ext>
                  </a:extLst>
                </a:gridCol>
              </a:tblGrid>
              <a:tr h="198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BECERİ TEMALARI</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Temel Hareket Becerileri</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ŞEKİL</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18031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Times New Roman" pitchFamily="18" charset="0"/>
                          <a:cs typeface="Times New Roman" pitchFamily="18" charset="0"/>
                        </a:rPr>
                        <a:t>Nesne Kontrolü Gerektiren Hareketler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*Topa alıştırma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*Tutma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*Yakalama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*Ayakla vurma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*Yuvarlama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*Durdurma kontrol</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*Top sürme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*Raketle vurma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*Uzun saplı araçla vurma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12625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imes New Roman" pitchFamily="18" charset="0"/>
                          <a:cs typeface="Times New Roman" pitchFamily="18" charset="0"/>
                        </a:rPr>
                        <a:t>Yer Değiştirme Gerektiren Hareketler</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*Yürüme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*Koşma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*Atlama-sıçrama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*Adım al sek </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tr-TR" sz="1200" b="0" i="0" u="none" strike="noStrike" cap="none" normalizeH="0" baseline="0" dirty="0" err="1" smtClean="0">
                          <a:ln>
                            <a:noFill/>
                          </a:ln>
                          <a:solidFill>
                            <a:srgbClr val="000000"/>
                          </a:solidFill>
                          <a:effectLst/>
                          <a:latin typeface="Times New Roman" pitchFamily="18" charset="0"/>
                          <a:cs typeface="Times New Roman" pitchFamily="18" charset="0"/>
                        </a:rPr>
                        <a:t>Galop</a:t>
                      </a: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-kayma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*Yuvarlanma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*Tırmanma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283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Times New Roman" pitchFamily="18" charset="0"/>
                          <a:cs typeface="Times New Roman" pitchFamily="18" charset="0"/>
                        </a:rPr>
                        <a:t>Dengeleme Gerektiren Hareketler</a:t>
                      </a:r>
                      <a:endParaRPr kumimoji="0" lang="tr-TR"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*Eğilme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*Esnetme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*Dönme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*Salınım</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*Ağırlık aktarma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*Atlama ve konma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*Başlama-durma</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*Dinamik-statik denge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*Duruş-Oturuş</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*İtme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Times New Roman" pitchFamily="18" charset="0"/>
                          <a:cs typeface="Times New Roman" pitchFamily="18" charset="0"/>
                        </a:rPr>
                        <a:t>*Çekme</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3"/>
                  </a:ext>
                </a:extLst>
              </a:tr>
            </a:tbl>
          </a:graphicData>
        </a:graphic>
      </p:graphicFrame>
      <p:pic>
        <p:nvPicPr>
          <p:cNvPr id="29718" name="Picture 3"/>
          <p:cNvPicPr>
            <a:picLocks noChangeAspect="1" noChangeArrowheads="1"/>
          </p:cNvPicPr>
          <p:nvPr/>
        </p:nvPicPr>
        <p:blipFill>
          <a:blip r:embed="rId2"/>
          <a:srcRect/>
          <a:stretch>
            <a:fillRect/>
          </a:stretch>
        </p:blipFill>
        <p:spPr bwMode="auto">
          <a:xfrm>
            <a:off x="6500813" y="1928813"/>
            <a:ext cx="1571625" cy="1285875"/>
          </a:xfrm>
          <a:prstGeom prst="rect">
            <a:avLst/>
          </a:prstGeom>
          <a:noFill/>
          <a:ln w="9525">
            <a:noFill/>
            <a:miter lim="800000"/>
            <a:headEnd/>
            <a:tailEnd/>
          </a:ln>
        </p:spPr>
      </p:pic>
      <p:pic>
        <p:nvPicPr>
          <p:cNvPr id="29719" name="Picture 2"/>
          <p:cNvPicPr>
            <a:picLocks noChangeAspect="1" noChangeArrowheads="1"/>
          </p:cNvPicPr>
          <p:nvPr/>
        </p:nvPicPr>
        <p:blipFill>
          <a:blip r:embed="rId3"/>
          <a:srcRect/>
          <a:stretch>
            <a:fillRect/>
          </a:stretch>
        </p:blipFill>
        <p:spPr bwMode="auto">
          <a:xfrm>
            <a:off x="6357938" y="3357563"/>
            <a:ext cx="1857375" cy="1000125"/>
          </a:xfrm>
          <a:prstGeom prst="rect">
            <a:avLst/>
          </a:prstGeom>
          <a:noFill/>
          <a:ln w="9525">
            <a:noFill/>
            <a:miter lim="800000"/>
            <a:headEnd/>
            <a:tailEnd/>
          </a:ln>
        </p:spPr>
      </p:pic>
      <p:pic>
        <p:nvPicPr>
          <p:cNvPr id="29720" name="Picture 1"/>
          <p:cNvPicPr>
            <a:picLocks noChangeAspect="1" noChangeArrowheads="1"/>
          </p:cNvPicPr>
          <p:nvPr/>
        </p:nvPicPr>
        <p:blipFill>
          <a:blip r:embed="rId4"/>
          <a:srcRect/>
          <a:stretch>
            <a:fillRect/>
          </a:stretch>
        </p:blipFill>
        <p:spPr bwMode="auto">
          <a:xfrm>
            <a:off x="6572250" y="4786313"/>
            <a:ext cx="1785938" cy="1619250"/>
          </a:xfrm>
          <a:prstGeom prst="rect">
            <a:avLst/>
          </a:prstGeom>
          <a:noFill/>
          <a:ln w="9525">
            <a:noFill/>
            <a:miter lim="800000"/>
            <a:headEnd/>
            <a:tailEnd/>
          </a:ln>
        </p:spPr>
      </p:pic>
      <p:sp>
        <p:nvSpPr>
          <p:cNvPr id="29721" name="Rectangle 4"/>
          <p:cNvSpPr>
            <a:spLocks noGrp="1" noChangeArrowheads="1"/>
          </p:cNvSpPr>
          <p:nvPr>
            <p:ph type="title" idx="4294967295"/>
          </p:nvPr>
        </p:nvSpPr>
        <p:spPr>
          <a:xfrm>
            <a:off x="1371600" y="274638"/>
            <a:ext cx="7772400" cy="1200150"/>
          </a:xfrm>
          <a:noFill/>
        </p:spPr>
        <p:txBody>
          <a:bodyPr bIns="45720" anchor="ctr">
            <a:spAutoFit/>
          </a:bodyPr>
          <a:lstStyle/>
          <a:p>
            <a:pPr indent="180975"/>
            <a:r>
              <a:rPr lang="tr-TR" sz="3600" b="1" smtClean="0">
                <a:solidFill>
                  <a:srgbClr val="FF0000"/>
                </a:solidFill>
                <a:latin typeface="Times New Roman" pitchFamily="18" charset="0"/>
                <a:cs typeface="Times New Roman" pitchFamily="18" charset="0"/>
              </a:rPr>
              <a:t>Beceri Temaları </a:t>
            </a:r>
            <a:r>
              <a:rPr lang="tr-TR" sz="3600" b="1" smtClean="0">
                <a:solidFill>
                  <a:srgbClr val="FF0000"/>
                </a:solidFill>
                <a:latin typeface="Times New Roman" pitchFamily="18" charset="0"/>
              </a:rPr>
              <a:t/>
            </a:r>
            <a:br>
              <a:rPr lang="tr-TR" sz="3600" b="1" smtClean="0">
                <a:solidFill>
                  <a:srgbClr val="FF0000"/>
                </a:solidFill>
                <a:latin typeface="Times New Roman" pitchFamily="18" charset="0"/>
              </a:rPr>
            </a:br>
            <a:endParaRPr lang="tr-TR" sz="3600" smtClean="0">
              <a:solidFill>
                <a:schemeClr val="tx1"/>
              </a:solidFill>
              <a:latin typeface="Times New Roman" pitchFamily="18" charset="0"/>
            </a:endParaRPr>
          </a:p>
        </p:txBody>
      </p:sp>
      <p:pic>
        <p:nvPicPr>
          <p:cNvPr id="29722" name="Resim 1"/>
          <p:cNvPicPr>
            <a:picLocks noChangeAspect="1"/>
          </p:cNvPicPr>
          <p:nvPr/>
        </p:nvPicPr>
        <p:blipFill>
          <a:blip r:embed="rId5"/>
          <a:srcRect/>
          <a:stretch>
            <a:fillRect/>
          </a:stretch>
        </p:blipFill>
        <p:spPr bwMode="auto">
          <a:xfrm>
            <a:off x="6786563" y="214313"/>
            <a:ext cx="1928812"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500063" y="274638"/>
            <a:ext cx="8186737" cy="582612"/>
          </a:xfrm>
        </p:spPr>
        <p:txBody>
          <a:bodyPr/>
          <a:lstStyle/>
          <a:p>
            <a:r>
              <a:rPr lang="tr-TR" sz="2800" b="1" smtClean="0">
                <a:solidFill>
                  <a:srgbClr val="FF0000"/>
                </a:solidFill>
              </a:rPr>
              <a:t>Temel Hareket Becerilerine Ait Örnek Etkinlikler</a:t>
            </a:r>
            <a:endParaRPr lang="tr-TR" sz="2800" smtClean="0">
              <a:solidFill>
                <a:srgbClr val="FF0000"/>
              </a:solidFill>
            </a:endParaRPr>
          </a:p>
        </p:txBody>
      </p:sp>
      <p:sp>
        <p:nvSpPr>
          <p:cNvPr id="30723" name="2 İçerik Yer Tutucusu"/>
          <p:cNvSpPr>
            <a:spLocks noGrp="1"/>
          </p:cNvSpPr>
          <p:nvPr>
            <p:ph sz="quarter" idx="1"/>
          </p:nvPr>
        </p:nvSpPr>
        <p:spPr>
          <a:xfrm>
            <a:off x="285750" y="857250"/>
            <a:ext cx="8858250" cy="5162550"/>
          </a:xfrm>
        </p:spPr>
        <p:txBody>
          <a:bodyPr/>
          <a:lstStyle/>
          <a:p>
            <a:pPr>
              <a:buFont typeface="Wingdings 2" pitchFamily="18" charset="2"/>
              <a:buNone/>
            </a:pPr>
            <a:r>
              <a:rPr lang="tr-TR" sz="2000" b="1" i="1" smtClean="0">
                <a:solidFill>
                  <a:srgbClr val="FF0000"/>
                </a:solidFill>
              </a:rPr>
              <a:t>Nesne Kontrolü Gerektiren Hareketler (Top sürme-Raketle vurma-Durdurma, Kontrol)</a:t>
            </a:r>
            <a:endParaRPr lang="tr-TR" sz="2000" smtClean="0">
              <a:solidFill>
                <a:srgbClr val="FF0000"/>
              </a:solidFill>
            </a:endParaRPr>
          </a:p>
          <a:p>
            <a:pPr algn="just">
              <a:buFont typeface="Wingdings 2" pitchFamily="18" charset="2"/>
              <a:buNone/>
            </a:pPr>
            <a:r>
              <a:rPr lang="tr-TR" sz="1800" b="1" smtClean="0">
                <a:solidFill>
                  <a:srgbClr val="FF0000"/>
                </a:solidFill>
              </a:rPr>
              <a:t>Etkinlik 1: </a:t>
            </a:r>
            <a:r>
              <a:rPr lang="tr-TR" sz="1800" smtClean="0"/>
              <a:t>Yüksek seviyede, alçak seviyede, boy hizasında, kısa mesafelerde top sürülür. Çocuklardan söylenen hedeflere doğru top sürmeleri istenir (Voleybol sahasında hücum çizgisine kadar, antrenörün tuttuğu çembere kadar vb.). Antrenör, sözel olarak ritim vererek oyuncuların ritme göre top sürmelerini ister (örneğin; topu elinizle sürün- sürün- sürün -topu tutun! Topu sürün- topu sürün- topu sürün -başınızın üstünde tutun!  vb.). Top tek elle ileri sürülürken aynı anda da, bir kez el çırpılır ve bir kez kendi etrafında dönülür</a:t>
            </a:r>
          </a:p>
          <a:p>
            <a:pPr algn="just">
              <a:buFont typeface="Wingdings 2" pitchFamily="18" charset="2"/>
              <a:buNone/>
            </a:pPr>
            <a:r>
              <a:rPr lang="tr-TR" sz="1800" b="1" smtClean="0">
                <a:solidFill>
                  <a:srgbClr val="FF0000"/>
                </a:solidFill>
              </a:rPr>
              <a:t>Etkinlik 2:</a:t>
            </a:r>
            <a:r>
              <a:rPr lang="tr-TR" sz="1800" smtClean="0">
                <a:solidFill>
                  <a:srgbClr val="FF0000"/>
                </a:solidFill>
              </a:rPr>
              <a:t> </a:t>
            </a:r>
            <a:r>
              <a:rPr lang="tr-TR" sz="1800" smtClean="0"/>
              <a:t>Her çocukta bir raket ve küçük top vardır ve her çocuk sahada dağınık düzende yer alır. Her öğrenci raketin telleri üzerine bir küçük bir top koyar. Raketi çemberi (hula hup) çevirirmiş gibi çevirirken top da raketin yüzeyinde dönecektir. Daha sonra raketin üzerinde balon sektirilir. Öğrenciler balonları raketle yukarı atar ardından tutar. Balonları raketle yukarı atarlar, balonla birlikte yere çömelirler. Karşılıklı eşler birbirlerine balonu atarlar. 5 kişilik daire olurlar ve raketle balona vurarak birbirlerine pas verirler. </a:t>
            </a:r>
          </a:p>
          <a:p>
            <a:pPr algn="just">
              <a:buFont typeface="Wingdings 2" pitchFamily="18" charset="2"/>
              <a:buNone/>
            </a:pPr>
            <a:r>
              <a:rPr lang="tr-TR" sz="1800" b="1" smtClean="0">
                <a:solidFill>
                  <a:srgbClr val="FF0000"/>
                </a:solidFill>
              </a:rPr>
              <a:t>Etkinlik 3:</a:t>
            </a:r>
            <a:r>
              <a:rPr lang="tr-TR" sz="1800" smtClean="0"/>
              <a:t> Her öğrenci badminton raketinin üzerine masa tenisi (pin-pon) topunu koyar. Rakette top sektirilir.  Badminton raketi ile topu yukarı atar ve el değiştirirler. İki elde badminton raketi vardır ve her iki rakette tüy top bulunur. Aynı anda iki raketle toplar yukarı atılıp tutulur.</a:t>
            </a:r>
          </a:p>
          <a:p>
            <a:pPr algn="just">
              <a:buFont typeface="Wingdings 2" pitchFamily="18" charset="2"/>
              <a:buNone/>
            </a:pPr>
            <a:r>
              <a:rPr lang="tr-TR" sz="1800" b="1" smtClean="0">
                <a:solidFill>
                  <a:srgbClr val="FF0000"/>
                </a:solidFill>
              </a:rPr>
              <a:t>PAS OYUNU:</a:t>
            </a:r>
            <a:r>
              <a:rPr lang="tr-TR" sz="1800" smtClean="0">
                <a:solidFill>
                  <a:srgbClr val="FF0000"/>
                </a:solidFill>
              </a:rPr>
              <a:t> </a:t>
            </a:r>
            <a:r>
              <a:rPr lang="tr-TR" sz="1800" smtClean="0"/>
              <a:t>Takımlar beşer veya altışar kişilik iki gruba ayrılır. Takımların kalesi yoktur. İlk önce oyunda bir top vardır. Topu kapan takım elle top sürerek ve paslaşarak topu rakipten korumaya çalışır. Bir süre sonra ikinci top oyuna dâhil edilir ve iki takım da, iki topa sahip olmaya ve rakibe kaptırmamaya ça</a:t>
            </a:r>
            <a:r>
              <a:rPr lang="tr-TR" sz="2000" smtClean="0"/>
              <a:t>lışır.</a:t>
            </a:r>
          </a:p>
          <a:p>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smtClean="0">
                <a:solidFill>
                  <a:srgbClr val="FF0000"/>
                </a:solidFill>
              </a:rPr>
              <a:t>Temel Hareket Becerilerine Ait Örnek Etkinlikler</a:t>
            </a:r>
            <a:endParaRPr lang="tr-TR" sz="3200" smtClean="0"/>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r>
              <a:rPr lang="tr-TR" sz="2400" b="1" i="1" smtClean="0">
                <a:solidFill>
                  <a:srgbClr val="FF0000"/>
                </a:solidFill>
              </a:rPr>
              <a:t>Nesne Kontrolü Gerektiren Hareketler (Topa alıştırma, Atma, Tutma-yakalama, Ayakla vurma)</a:t>
            </a:r>
          </a:p>
          <a:p>
            <a:pPr>
              <a:buFont typeface="Wingdings 2" pitchFamily="18" charset="2"/>
              <a:buNone/>
            </a:pPr>
            <a:r>
              <a:rPr lang="tr-TR" sz="2000" b="1" smtClean="0">
                <a:solidFill>
                  <a:srgbClr val="FF0000"/>
                </a:solidFill>
              </a:rPr>
              <a:t>Etkinlik 1:</a:t>
            </a:r>
            <a:r>
              <a:rPr lang="tr-TR" sz="2000" smtClean="0"/>
              <a:t> İkişerli gruplar oluşturulur. Gruptaki bir çocuğa sünger topu verilir. Topu çift elle 10 kez havaya atıp, tuttuktan sonra arkadaşına verir. Aynı hareketi diğer çocuk yapar. </a:t>
            </a:r>
          </a:p>
          <a:p>
            <a:pPr>
              <a:buFont typeface="Wingdings 2" pitchFamily="18" charset="2"/>
              <a:buNone/>
            </a:pPr>
            <a:r>
              <a:rPr lang="tr-TR" sz="2000" b="1" smtClean="0">
                <a:solidFill>
                  <a:srgbClr val="FF0000"/>
                </a:solidFill>
              </a:rPr>
              <a:t>Etkinlik 2:</a:t>
            </a:r>
            <a:r>
              <a:rPr lang="tr-TR" sz="2000" smtClean="0">
                <a:solidFill>
                  <a:srgbClr val="FF0000"/>
                </a:solidFill>
              </a:rPr>
              <a:t> </a:t>
            </a:r>
            <a:r>
              <a:rPr lang="tr-TR" sz="2000" smtClean="0"/>
              <a:t>İkişerli gruplar oluşturulur.  Çocuklarda bir top olur, komutla beraber sağ elleriyle topu 5 kez havaya atarlar, sol elleriyle tutmaya çalışırlar. Sonra aynı hareketi diğer çocuk yapar. </a:t>
            </a:r>
          </a:p>
          <a:p>
            <a:pPr>
              <a:buFont typeface="Wingdings 2" pitchFamily="18" charset="2"/>
              <a:buNone/>
            </a:pPr>
            <a:r>
              <a:rPr lang="tr-TR" sz="2000" b="1" smtClean="0">
                <a:solidFill>
                  <a:srgbClr val="FF0000"/>
                </a:solidFill>
              </a:rPr>
              <a:t>Etkinlik 3:</a:t>
            </a:r>
            <a:r>
              <a:rPr lang="tr-TR" sz="2000" smtClean="0">
                <a:solidFill>
                  <a:srgbClr val="FF0000"/>
                </a:solidFill>
              </a:rPr>
              <a:t>  </a:t>
            </a:r>
            <a:r>
              <a:rPr lang="tr-TR" sz="2000" smtClean="0"/>
              <a:t>2 veya 3 grup oluşturulur. Daire içinde ve dışında 5’er veya 6’şar çocuk olur. Çocukların her birine farklı büyüklükte toplar verilir. Komutla beraber daire içindeki çocuklar topu daire dışındakilere atarlar ve sola bir pozisyon dönerler. </a:t>
            </a:r>
          </a:p>
          <a:p>
            <a:pPr>
              <a:buFont typeface="Wingdings 2" pitchFamily="18" charset="2"/>
              <a:buNone/>
            </a:pPr>
            <a:r>
              <a:rPr lang="tr-TR" sz="2000" b="1" smtClean="0">
                <a:solidFill>
                  <a:srgbClr val="FF0000"/>
                </a:solidFill>
              </a:rPr>
              <a:t>Etkinlik 4:</a:t>
            </a:r>
            <a:r>
              <a:rPr lang="tr-TR" sz="2000" smtClean="0"/>
              <a:t> Çocuklardan 4 grup oluşturulur. Çocuklar 4-5 metre mesafede ayak içi vuruşla karşılıklı paslaşırlar. Pası veren karşıdaki grubun arkasına geçer.</a:t>
            </a:r>
          </a:p>
          <a:p>
            <a:pPr>
              <a:buFont typeface="Wingdings 2" pitchFamily="18" charset="2"/>
              <a:buNone/>
            </a:pPr>
            <a:endParaRPr lang="tr-TR" smtClean="0"/>
          </a:p>
          <a:p>
            <a:endParaRPr lang="tr-T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357188" y="274638"/>
            <a:ext cx="8329612" cy="654050"/>
          </a:xfrm>
        </p:spPr>
        <p:txBody>
          <a:bodyPr/>
          <a:lstStyle/>
          <a:p>
            <a:r>
              <a:rPr lang="tr-TR" sz="3200" b="1" smtClean="0">
                <a:solidFill>
                  <a:srgbClr val="FF0000"/>
                </a:solidFill>
              </a:rPr>
              <a:t>Temel Hareket Becerilerine Ait Örnek Etkinlikler</a:t>
            </a:r>
            <a:endParaRPr lang="tr-TR" sz="3200" smtClean="0"/>
          </a:p>
        </p:txBody>
      </p:sp>
      <p:sp>
        <p:nvSpPr>
          <p:cNvPr id="32771" name="2 İçerik Yer Tutucusu"/>
          <p:cNvSpPr>
            <a:spLocks noGrp="1"/>
          </p:cNvSpPr>
          <p:nvPr>
            <p:ph sz="quarter" idx="1"/>
          </p:nvPr>
        </p:nvSpPr>
        <p:spPr>
          <a:xfrm>
            <a:off x="214313" y="1000125"/>
            <a:ext cx="8643937" cy="5019675"/>
          </a:xfrm>
        </p:spPr>
        <p:txBody>
          <a:bodyPr/>
          <a:lstStyle/>
          <a:p>
            <a:pPr>
              <a:buFont typeface="Wingdings 2" pitchFamily="18" charset="2"/>
              <a:buNone/>
            </a:pPr>
            <a:r>
              <a:rPr lang="tr-TR" sz="2000" b="1" i="1" smtClean="0">
                <a:solidFill>
                  <a:srgbClr val="FF0000"/>
                </a:solidFill>
              </a:rPr>
              <a:t>Yer Değiştirme Gerektiren Hareketler (Yürüme, koşma)</a:t>
            </a:r>
          </a:p>
          <a:p>
            <a:pPr algn="just">
              <a:buFont typeface="Wingdings 2" pitchFamily="18" charset="2"/>
              <a:buNone/>
            </a:pPr>
            <a:r>
              <a:rPr lang="tr-TR" sz="2000" b="1" smtClean="0">
                <a:solidFill>
                  <a:srgbClr val="FF0000"/>
                </a:solidFill>
              </a:rPr>
              <a:t>Etkinlik 1:</a:t>
            </a:r>
            <a:r>
              <a:rPr lang="tr-TR" sz="2000" smtClean="0"/>
              <a:t> Salona çeşitli ebatlarda çemberler, toplar, ipler, sopalar, alçak seviyede engeller yerleştirilir. Çocuklar sahada nesnelere ve birbirlerine çarpmadan koşarlar. Antrenör sesli komutla bir rakam ve nesne (örn: “3-çember”) söyler. Çocuk çembere giderek 3 kez çembere dokunur ve koşmaya devam eder.</a:t>
            </a:r>
          </a:p>
          <a:p>
            <a:pPr algn="just">
              <a:buFont typeface="Wingdings 2" pitchFamily="18" charset="2"/>
              <a:buNone/>
            </a:pPr>
            <a:r>
              <a:rPr lang="tr-TR" sz="2000" b="1" smtClean="0">
                <a:solidFill>
                  <a:srgbClr val="FF0000"/>
                </a:solidFill>
              </a:rPr>
              <a:t>Etkinlik 2:</a:t>
            </a:r>
            <a:r>
              <a:rPr lang="tr-TR" sz="2000" smtClean="0">
                <a:solidFill>
                  <a:srgbClr val="FF0000"/>
                </a:solidFill>
              </a:rPr>
              <a:t> </a:t>
            </a:r>
            <a:r>
              <a:rPr lang="tr-TR" sz="2000" smtClean="0"/>
              <a:t>Alanda 3’er m. ara ile huniler yerleştirilir. Her çocuk sırası gelince ilk işarete kadar hızlı, ikinci işarete kadar yavaş yürür, üçüncü işarete kadar tekrar hızlı, son işarete kadar yavaş olarak koşar. Dönüşte tam tersini yapar.</a:t>
            </a:r>
          </a:p>
          <a:p>
            <a:pPr algn="just">
              <a:buFont typeface="Wingdings 2" pitchFamily="18" charset="2"/>
              <a:buNone/>
            </a:pPr>
            <a:r>
              <a:rPr lang="tr-TR" sz="2000" b="1" smtClean="0">
                <a:solidFill>
                  <a:srgbClr val="FF0000"/>
                </a:solidFill>
              </a:rPr>
              <a:t>Etkinlik 3:</a:t>
            </a:r>
            <a:r>
              <a:rPr lang="tr-TR" sz="2000" smtClean="0"/>
              <a:t> Dörder kişilik gruplar oluşturulur. Her grubun önünde 3 tane huni 3 metrelik aralarla yerleştirilir. Antrenör işaret verdiğinde, her grubun önündeki çocuk hunilerin arasından slalom koşu ile koşarak orta çizgiye kadar ilerler. Orta çizgiye gelince geriye ters yürüme yaparak döner, arkadaşının eline dokunur ve sıranın arkasına geçer. Etkinlik her çocuk 2-3 defa yapıncaya kadar devam eder.</a:t>
            </a:r>
          </a:p>
          <a:p>
            <a:pPr algn="just">
              <a:buFont typeface="Wingdings 2" pitchFamily="18" charset="2"/>
              <a:buNone/>
            </a:pPr>
            <a:r>
              <a:rPr lang="tr-TR" sz="2000" b="1" smtClean="0">
                <a:solidFill>
                  <a:srgbClr val="FF0000"/>
                </a:solidFill>
              </a:rPr>
              <a:t>Etkinlik 4:</a:t>
            </a:r>
            <a:r>
              <a:rPr lang="tr-TR" sz="2000" smtClean="0"/>
              <a:t> Alana çember, ip, sopalar, huniler ve engeller yerleştirilir. Çocuklar sahada serbestçe koşmaktadırlar. Antrenör “üstünden” (altından, çevresinden, içinden, sağından dön, üstüne dokun, ayağını değdir, dirseğinle dokun… vb.) komutunu verince çocuklar komuta göre hareketini tamamlayıp koşmaya devam eder.</a:t>
            </a:r>
          </a:p>
          <a:p>
            <a:pPr>
              <a:buFont typeface="Wingdings 2" pitchFamily="18" charset="2"/>
              <a:buNone/>
            </a:pPr>
            <a:endParaRPr lang="tr-T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428625" y="274638"/>
            <a:ext cx="8258175" cy="582612"/>
          </a:xfrm>
        </p:spPr>
        <p:txBody>
          <a:bodyPr/>
          <a:lstStyle/>
          <a:p>
            <a:pPr algn="just"/>
            <a:r>
              <a:rPr lang="tr-TR" sz="2800" b="1" smtClean="0">
                <a:solidFill>
                  <a:srgbClr val="FF0000"/>
                </a:solidFill>
              </a:rPr>
              <a:t>Temel Hareket Becerilerine Ait Örnek Etkinlikler</a:t>
            </a:r>
            <a:endParaRPr lang="tr-TR" sz="2800" smtClean="0"/>
          </a:p>
        </p:txBody>
      </p:sp>
      <p:sp>
        <p:nvSpPr>
          <p:cNvPr id="33795" name="2 İçerik Yer Tutucusu"/>
          <p:cNvSpPr>
            <a:spLocks noGrp="1"/>
          </p:cNvSpPr>
          <p:nvPr>
            <p:ph sz="quarter" idx="1"/>
          </p:nvPr>
        </p:nvSpPr>
        <p:spPr>
          <a:xfrm>
            <a:off x="285750" y="1071563"/>
            <a:ext cx="8501063" cy="4948237"/>
          </a:xfrm>
        </p:spPr>
        <p:txBody>
          <a:bodyPr/>
          <a:lstStyle/>
          <a:p>
            <a:pPr algn="just">
              <a:buFont typeface="Wingdings 2" pitchFamily="18" charset="2"/>
              <a:buNone/>
            </a:pPr>
            <a:r>
              <a:rPr lang="tr-TR" sz="2000" b="1" i="1" smtClean="0">
                <a:solidFill>
                  <a:srgbClr val="FF0000"/>
                </a:solidFill>
              </a:rPr>
              <a:t>Yer Değiştirme Gerektiren Hareketler (Atlama ve Sıçrama)</a:t>
            </a:r>
          </a:p>
          <a:p>
            <a:pPr algn="just">
              <a:buFont typeface="Wingdings 2" pitchFamily="18" charset="2"/>
              <a:buNone/>
            </a:pPr>
            <a:r>
              <a:rPr lang="tr-TR" sz="2000" b="1" smtClean="0"/>
              <a:t>Etkinlik 1:</a:t>
            </a:r>
            <a:r>
              <a:rPr lang="tr-TR" sz="2000" smtClean="0"/>
              <a:t> Çocuklar yan yana dururlar. Yerde açık ip bulunur Antrenörün komutu ile çift ayak ile ipin üzerinden olduğu yerde sıçrama, sol ayak ile ipin üzerinden olduğu yerde sıçrama, sağ ayak ile ipin üzerinden olduğu yerde sıçrama yapılır.</a:t>
            </a:r>
          </a:p>
          <a:p>
            <a:pPr algn="just">
              <a:buFont typeface="Wingdings 2" pitchFamily="18" charset="2"/>
              <a:buNone/>
            </a:pPr>
            <a:r>
              <a:rPr lang="tr-TR" sz="2000" b="1" smtClean="0"/>
              <a:t>Etkinlik 2:</a:t>
            </a:r>
            <a:r>
              <a:rPr lang="tr-TR" sz="2000" smtClean="0"/>
              <a:t> Çocuklar sahada dağınık düzendedirler. Antrenörün komutu ile sırayla; tek ayak üzerinde durup, serbest ayağı geride bilekten yakalayıp kaldırarak olduğu yerde 4 kez sıçrama. Aynı hareket ile ileri 4 adım atma ve geriye 4 adım atma. Sağa ve sola 4’er adım atma. 4 adımda olduğu yerde bir tur dönme. Yukarıdaki etkinlikleri diğer ayakta tekrar etme.</a:t>
            </a:r>
          </a:p>
          <a:p>
            <a:pPr algn="just">
              <a:buFont typeface="Wingdings 2" pitchFamily="18" charset="2"/>
              <a:buNone/>
            </a:pPr>
            <a:r>
              <a:rPr lang="tr-TR" sz="2000" b="1" smtClean="0"/>
              <a:t>Etkinlik 3:</a:t>
            </a:r>
            <a:r>
              <a:rPr lang="tr-TR" sz="2000" smtClean="0"/>
              <a:t> Her bir çocuğun elinde atlama ipi vardır ve dağınık düzende esas duruştadırlar. Antrenörün komutu ile çift bacak ip atlama, tek tek (bir sağ-bir sol) ip atlama, tek sağ bacak üzerinde ip atlama, tek sol bacak ip atlama yapılır.</a:t>
            </a:r>
          </a:p>
          <a:p>
            <a:pPr algn="just">
              <a:buFont typeface="Wingdings 2" pitchFamily="18" charset="2"/>
              <a:buNone/>
            </a:pPr>
            <a:r>
              <a:rPr lang="tr-TR" sz="2000" b="1" smtClean="0"/>
              <a:t>OYUN:</a:t>
            </a:r>
            <a:r>
              <a:rPr lang="tr-TR" sz="2000" smtClean="0"/>
              <a:t> Çocuklardan sıçrayan topu taklit etmelerini istenir. Bunu yaparken çömelmiş durumda ve sırtları dik olmalıdır. Top gibi sıçrarlarken her defasında değişik yüksekliğe sıçramaları istenir. Topu taklit ettikten sonra çocuklar ikişerli eş olurlar. Biri top olur, diğeri topu sıçratan olur. Antrenörün komutu ile topu sıçratan arkadaşının ya omzunu ya da başını hafifçe iterek sıçratmayı başlatır.</a:t>
            </a:r>
          </a:p>
          <a:p>
            <a:endParaRPr lang="tr-TR"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357188" y="274638"/>
            <a:ext cx="8329612" cy="796925"/>
          </a:xfrm>
        </p:spPr>
        <p:txBody>
          <a:bodyPr/>
          <a:lstStyle/>
          <a:p>
            <a:r>
              <a:rPr lang="tr-TR" sz="3200" b="1" smtClean="0">
                <a:solidFill>
                  <a:srgbClr val="FF0000"/>
                </a:solidFill>
              </a:rPr>
              <a:t>Temel Hareket Becerilerine Ait Örnek Etkinlikler</a:t>
            </a:r>
            <a:endParaRPr lang="tr-TR" sz="3200" smtClean="0"/>
          </a:p>
        </p:txBody>
      </p:sp>
      <p:sp>
        <p:nvSpPr>
          <p:cNvPr id="34819" name="2 İçerik Yer Tutucusu"/>
          <p:cNvSpPr>
            <a:spLocks noGrp="1"/>
          </p:cNvSpPr>
          <p:nvPr>
            <p:ph sz="quarter" idx="1"/>
          </p:nvPr>
        </p:nvSpPr>
        <p:spPr>
          <a:xfrm>
            <a:off x="428625" y="1214438"/>
            <a:ext cx="8258175" cy="4805362"/>
          </a:xfrm>
        </p:spPr>
        <p:txBody>
          <a:bodyPr/>
          <a:lstStyle/>
          <a:p>
            <a:pPr>
              <a:buFont typeface="Wingdings 2" pitchFamily="18" charset="2"/>
              <a:buNone/>
            </a:pPr>
            <a:r>
              <a:rPr lang="tr-TR" sz="2000" b="1" i="1" smtClean="0">
                <a:solidFill>
                  <a:srgbClr val="FF0000"/>
                </a:solidFill>
              </a:rPr>
              <a:t>Dengeleme Gerektiren Hareketler Becerileri (İtme ve Çekme)</a:t>
            </a:r>
          </a:p>
          <a:p>
            <a:pPr algn="just">
              <a:buFont typeface="Wingdings 2" pitchFamily="18" charset="2"/>
              <a:buNone/>
            </a:pPr>
            <a:r>
              <a:rPr lang="tr-TR" sz="2000" b="1" smtClean="0"/>
              <a:t>Etkinlik 1:</a:t>
            </a:r>
            <a:r>
              <a:rPr lang="tr-TR" sz="2000" smtClean="0"/>
              <a:t> Çocuklar ikişerli eş olur. Antrenörün verdiği komutla birlikte iki elle, bir diz ile, tek elle, oturma pozisyonunda iki ayakla, oturma pozisyonunda tek ayakla, sırt ile ve tek omuzla birbirlerini kontrollü olarak iterler.</a:t>
            </a:r>
          </a:p>
          <a:p>
            <a:pPr algn="just">
              <a:buFont typeface="Wingdings 2" pitchFamily="18" charset="2"/>
              <a:buNone/>
            </a:pPr>
            <a:r>
              <a:rPr lang="tr-TR" sz="2000" b="1" smtClean="0"/>
              <a:t>Etkinlik 2:</a:t>
            </a:r>
            <a:r>
              <a:rPr lang="tr-TR" sz="2000" smtClean="0"/>
              <a:t> Çocuklar ikişerli eş olurlar ve birbirlerine bakacak şekilde bir çizginin sağında ve solunda çömelerek pozisyon alırlar. Antrenörün komutu ile iki ellerini kullanarak birbirlerini iterek dengelerini bozmaya çalışırlar.</a:t>
            </a:r>
          </a:p>
          <a:p>
            <a:pPr algn="just">
              <a:buFont typeface="Wingdings 2" pitchFamily="18" charset="2"/>
              <a:buNone/>
            </a:pPr>
            <a:r>
              <a:rPr lang="tr-TR" sz="2000" b="1" smtClean="0"/>
              <a:t>Etkinlik 3:</a:t>
            </a:r>
            <a:r>
              <a:rPr lang="tr-TR" sz="2000" smtClean="0"/>
              <a:t> Çocuklar alanda dağınık biçimde ikişerli eş olarak dururlar. Her iki çocukta bir tane el havlusu vardır. Antrenörün komutu ile sırasıyla havlunun ucundan karşılıklı tutup çekme hareketi yaparlar (ayaklar bitişik iki el ile tutma), havlunun ucundan karşılıklı tutup çekme hareketi yaparlar (bir ayak öndedir iki el ile tutma) ve havlunun ucundan karşılıklı tutup çekme hareketi yaparlar (ayaklar bitişik iki el ile tutma).</a:t>
            </a:r>
          </a:p>
          <a:p>
            <a:pPr algn="just">
              <a:buFont typeface="Wingdings 2" pitchFamily="18" charset="2"/>
              <a:buNone/>
            </a:pPr>
            <a:r>
              <a:rPr lang="tr-TR" sz="2000" b="1" smtClean="0"/>
              <a:t>HALAT ÇEKME OYUNU:</a:t>
            </a:r>
            <a:r>
              <a:rPr lang="tr-TR" sz="2000" smtClean="0"/>
              <a:t> Çocuklar bireysel özelliklerine göre iki grup oluşturulur. Her grup halatın bir ucunu tutar. Belirlenen çizgi ortada olmak üzere antrenörün komutu ile halat çekilir. Çizgiyi geçen taraf oyunu kaybeder.</a:t>
            </a:r>
          </a:p>
          <a:p>
            <a:endParaRPr lang="tr-TR" smtClean="0"/>
          </a:p>
          <a:p>
            <a:endParaRPr lang="tr-T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357188" y="274638"/>
            <a:ext cx="8329612" cy="725487"/>
          </a:xfrm>
        </p:spPr>
        <p:txBody>
          <a:bodyPr/>
          <a:lstStyle/>
          <a:p>
            <a:r>
              <a:rPr lang="tr-TR" sz="3200" b="1" smtClean="0">
                <a:solidFill>
                  <a:srgbClr val="FF0000"/>
                </a:solidFill>
              </a:rPr>
              <a:t>Temel Hareket Becerilerine Ait Örnek Etkinlikler</a:t>
            </a:r>
            <a:endParaRPr lang="tr-TR" sz="3200" smtClean="0"/>
          </a:p>
        </p:txBody>
      </p:sp>
      <p:sp>
        <p:nvSpPr>
          <p:cNvPr id="35843" name="2 İçerik Yer Tutucusu"/>
          <p:cNvSpPr>
            <a:spLocks noGrp="1"/>
          </p:cNvSpPr>
          <p:nvPr>
            <p:ph sz="quarter" idx="1"/>
          </p:nvPr>
        </p:nvSpPr>
        <p:spPr>
          <a:xfrm>
            <a:off x="285750" y="1000125"/>
            <a:ext cx="8572500" cy="5019675"/>
          </a:xfrm>
        </p:spPr>
        <p:txBody>
          <a:bodyPr/>
          <a:lstStyle/>
          <a:p>
            <a:pPr algn="just">
              <a:buFont typeface="Wingdings 2" pitchFamily="18" charset="2"/>
              <a:buNone/>
            </a:pPr>
            <a:r>
              <a:rPr lang="tr-TR" sz="2000" b="1" i="1" smtClean="0">
                <a:solidFill>
                  <a:srgbClr val="FF0000"/>
                </a:solidFill>
              </a:rPr>
              <a:t>Dengeleme Gerektiren Hareketler becerileri (Statik ve Dinamik Denge)</a:t>
            </a:r>
            <a:endParaRPr lang="tr-TR" sz="2000" smtClean="0">
              <a:solidFill>
                <a:srgbClr val="FF0000"/>
              </a:solidFill>
            </a:endParaRPr>
          </a:p>
          <a:p>
            <a:pPr algn="just">
              <a:buFont typeface="Wingdings 2" pitchFamily="18" charset="2"/>
              <a:buNone/>
            </a:pPr>
            <a:r>
              <a:rPr lang="tr-TR" sz="2000" b="1" smtClean="0"/>
              <a:t>Etkinlik 1:</a:t>
            </a:r>
            <a:r>
              <a:rPr lang="tr-TR" sz="2000" smtClean="0"/>
              <a:t> Çocuklar sahada yerde otururlar. Antrenörün komutu ile sırasıyla, iki ayağını yerden kaldırır (eller arkadadır) ve iki ayağını yerden kaldırır (eller önde yere paralel).  Bir destek noktası kullanarak, denge hareketi gösterirler (planör, tek ayak üzerinde durma vb.). İki destek noktası kullanarak denge hareketi gösterirler (ayakta durma, tek ayak bir el yerde vb.). Üç destek noktası kullanarak, denge hareketi gösterirler (ayakta durma ve tek el yerde, iki el yerde tek ayak üzerinde vb.). Dört destek noktası kullanarak, denge hareketi gösterirler (iki ayak iki el yerde, iki diz ve iki ayak yerde vb.). Beş destek noktası kullanarak denge hareketi gösterirler (iki ayak, iki el, burun yerle temas halinde vb.).</a:t>
            </a:r>
          </a:p>
          <a:p>
            <a:pPr algn="just">
              <a:buFont typeface="Wingdings 2" pitchFamily="18" charset="2"/>
              <a:buNone/>
            </a:pPr>
            <a:r>
              <a:rPr lang="tr-TR" sz="2000" b="1" smtClean="0"/>
              <a:t>Etkinlik 2:</a:t>
            </a:r>
            <a:r>
              <a:rPr lang="tr-TR" sz="2000" smtClean="0"/>
              <a:t> Çocuklar ikişerli eş olup sahada dağınık şekilde dururlar. Antrenörün komutu ile sırasıyla, ikili grup olan çocuklar el arabası yürümesi yaparlar, ikili grup olan çocuklar birbirlerini tek bacağını tutarlar, önce beklerler sonra oldukları yerde 360̊ dönerler. İkili grup olan çocuklar tek bacaklarını tutarlar, biri ayakta esas duruşta iken diğeri yerdeki bacağının üzerine doğru eğilir ve bekler.</a:t>
            </a:r>
          </a:p>
          <a:p>
            <a:pPr algn="just">
              <a:buFont typeface="Wingdings 2" pitchFamily="18" charset="2"/>
              <a:buNone/>
            </a:pPr>
            <a:r>
              <a:rPr lang="tr-TR" sz="2000" b="1" smtClean="0"/>
              <a:t>Etkinlik 3:</a:t>
            </a:r>
            <a:r>
              <a:rPr lang="tr-TR" sz="2000" smtClean="0"/>
              <a:t> Antrenör dengeleme hareket kartlarını (planör, V duruşu, kartal duruşu vb.) alana ters olarak dağıtır. Komut verdiğinde her çocuk bir denge hareket kartını alarak oradaki hareketi yapar.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smtClean="0">
                <a:latin typeface="Times New Roman" pitchFamily="18" charset="0"/>
                <a:cs typeface="Times New Roman" pitchFamily="18" charset="0"/>
              </a:rPr>
              <a:t>Fizyolojik faktörler</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Kalp-dolaşım dayanıklılığı, kassal kuvvet ve dayanıklılık ve esneklik</a:t>
            </a:r>
            <a:r>
              <a:rPr lang="en-US" sz="2200" dirty="0" smtClean="0">
                <a:latin typeface="Times New Roman" pitchFamily="18" charset="0"/>
                <a:cs typeface="Times New Roman" pitchFamily="18" charset="0"/>
              </a:rPr>
              <a:t>.</a:t>
            </a:r>
          </a:p>
          <a:p>
            <a:pPr algn="just">
              <a:defRPr/>
            </a:pPr>
            <a:r>
              <a:rPr lang="tr-TR" sz="2200" b="1" dirty="0" smtClean="0">
                <a:latin typeface="Times New Roman" pitchFamily="18" charset="0"/>
                <a:cs typeface="Times New Roman" pitchFamily="18" charset="0"/>
              </a:rPr>
              <a:t>Psikolojik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Korku, kaygı, kendine güven.</a:t>
            </a:r>
            <a:endParaRPr lang="en-US" sz="2200" dirty="0" smtClean="0">
              <a:latin typeface="Times New Roman" pitchFamily="18" charset="0"/>
              <a:cs typeface="Times New Roman" pitchFamily="18" charset="0"/>
            </a:endParaRPr>
          </a:p>
          <a:p>
            <a:pPr algn="just">
              <a:defRPr/>
            </a:pPr>
            <a:r>
              <a:rPr lang="en-US" sz="2200" b="1" dirty="0" smtClean="0">
                <a:latin typeface="Times New Roman" pitchFamily="18" charset="0"/>
                <a:cs typeface="Times New Roman" pitchFamily="18" charset="0"/>
              </a:rPr>
              <a:t>So</a:t>
            </a:r>
            <a:r>
              <a:rPr lang="tr-TR" sz="2200" b="1" dirty="0" err="1" smtClean="0">
                <a:latin typeface="Times New Roman" pitchFamily="18" charset="0"/>
                <a:cs typeface="Times New Roman" pitchFamily="18" charset="0"/>
              </a:rPr>
              <a:t>syolojik</a:t>
            </a:r>
            <a:r>
              <a:rPr lang="tr-TR" sz="2200" b="1" dirty="0" smtClean="0">
                <a:latin typeface="Times New Roman" pitchFamily="18" charset="0"/>
                <a:cs typeface="Times New Roman" pitchFamily="18" charset="0"/>
              </a:rPr>
              <a:t> faktörler</a:t>
            </a:r>
            <a:endParaRPr lang="en-US" sz="2200" b="1"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smtClean="0">
                <a:latin typeface="Times New Roman" pitchFamily="18" charset="0"/>
                <a:cs typeface="Times New Roman" pitchFamily="18" charset="0"/>
              </a:rPr>
              <a:t>(örn. Fiziksel olarak aktif bir aile rol model olabilir)</a:t>
            </a:r>
            <a:r>
              <a:rPr lang="en-US" sz="2200" dirty="0" smtClean="0">
                <a:latin typeface="Times New Roman" pitchFamily="18" charset="0"/>
                <a:cs typeface="Times New Roman" pitchFamily="18" charset="0"/>
              </a:rPr>
              <a:t> </a:t>
            </a:r>
          </a:p>
          <a:p>
            <a:pPr lvl="1" algn="just">
              <a:defRPr/>
            </a:pPr>
            <a:r>
              <a:rPr lang="tr-TR" sz="2200" dirty="0" smtClean="0">
                <a:latin typeface="Times New Roman" pitchFamily="18" charset="0"/>
                <a:cs typeface="Times New Roman" pitchFamily="18" charset="0"/>
              </a:rPr>
              <a:t>Cinsiyet rolleri</a:t>
            </a:r>
            <a:endParaRPr lang="en-US" sz="2200" dirty="0" smtClean="0">
              <a:latin typeface="Times New Roman" pitchFamily="18" charset="0"/>
              <a:cs typeface="Times New Roman" pitchFamily="18" charset="0"/>
            </a:endParaRPr>
          </a:p>
          <a:p>
            <a:pPr lvl="1" algn="just">
              <a:defRPr/>
            </a:pPr>
            <a:r>
              <a:rPr lang="tr-TR" sz="2200" dirty="0" smtClean="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smtClean="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smtClean="0">
              <a:latin typeface="Times New Roman" pitchFamily="18" charset="0"/>
              <a:cs typeface="Times New Roman" pitchFamily="18" charset="0"/>
            </a:endParaRPr>
          </a:p>
          <a:p>
            <a:endParaRPr lang="tr-TR" altLang="tr-TR" smtClean="0"/>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28625" y="571500"/>
            <a:ext cx="8258175" cy="1071563"/>
          </a:xfrm>
        </p:spPr>
        <p:txBody>
          <a:bodyPr/>
          <a:lstStyle/>
          <a:p>
            <a:r>
              <a:rPr lang="tr-TR" altLang="tr-TR" sz="3600" b="1" smtClean="0">
                <a:solidFill>
                  <a:srgbClr val="FF0000"/>
                </a:solidFill>
                <a:latin typeface="Times New Roman" pitchFamily="18" charset="0"/>
                <a:cs typeface="Times New Roman" pitchFamily="18" charset="0"/>
              </a:rPr>
              <a:t>Hareket Eğitimi ile İlgili Sorular?</a:t>
            </a:r>
          </a:p>
        </p:txBody>
      </p:sp>
      <p:sp>
        <p:nvSpPr>
          <p:cNvPr id="37891" name="2 İçerik Yer Tutucusu"/>
          <p:cNvSpPr>
            <a:spLocks noGrp="1"/>
          </p:cNvSpPr>
          <p:nvPr>
            <p:ph sz="quarter" idx="1"/>
          </p:nvPr>
        </p:nvSpPr>
        <p:spPr>
          <a:xfrm>
            <a:off x="714375" y="2071688"/>
            <a:ext cx="7972425" cy="3948112"/>
          </a:xfrm>
        </p:spPr>
        <p:txBody>
          <a:bodyPr/>
          <a:lstStyle/>
          <a:p>
            <a:r>
              <a:rPr lang="tr-TR" altLang="tr-TR" sz="2400" smtClean="0">
                <a:latin typeface="Times New Roman" pitchFamily="18" charset="0"/>
                <a:cs typeface="Times New Roman" pitchFamily="18" charset="0"/>
              </a:rPr>
              <a:t>Vücudumuz nasıl hareket eder?</a:t>
            </a:r>
          </a:p>
          <a:p>
            <a:r>
              <a:rPr lang="tr-TR" altLang="tr-TR" sz="2400" smtClean="0">
                <a:latin typeface="Times New Roman" pitchFamily="18" charset="0"/>
                <a:cs typeface="Times New Roman" pitchFamily="18" charset="0"/>
              </a:rPr>
              <a:t>Nerede hareket ederiz?</a:t>
            </a:r>
          </a:p>
          <a:p>
            <a:r>
              <a:rPr lang="tr-TR" altLang="tr-TR" sz="2400" smtClean="0">
                <a:latin typeface="Times New Roman" pitchFamily="18" charset="0"/>
                <a:cs typeface="Times New Roman" pitchFamily="18" charset="0"/>
              </a:rPr>
              <a:t>Nasıl hareket ederiz?</a:t>
            </a:r>
          </a:p>
          <a:p>
            <a:r>
              <a:rPr lang="tr-TR" altLang="tr-TR" sz="2400" smtClean="0">
                <a:latin typeface="Times New Roman" pitchFamily="18" charset="0"/>
                <a:cs typeface="Times New Roman" pitchFamily="18" charset="0"/>
              </a:rPr>
              <a:t>Kiminle veya ne ile hareket ederiz?</a:t>
            </a:r>
          </a:p>
          <a:p>
            <a:endParaRPr lang="tr-TR" altLang="tr-TR" smtClean="0"/>
          </a:p>
        </p:txBody>
      </p:sp>
      <p:pic>
        <p:nvPicPr>
          <p:cNvPr id="37893"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6" name="Picture 4" descr="D:\beanquest.gif"/>
          <p:cNvPicPr>
            <a:picLocks noChangeAspect="1" noChangeArrowheads="1"/>
          </p:cNvPicPr>
          <p:nvPr/>
        </p:nvPicPr>
        <p:blipFill>
          <a:blip r:embed="rId3"/>
          <a:srcRect/>
          <a:stretch>
            <a:fillRect/>
          </a:stretch>
        </p:blipFill>
        <p:spPr bwMode="auto">
          <a:xfrm>
            <a:off x="6429388" y="2143116"/>
            <a:ext cx="1928826"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714375" y="274638"/>
            <a:ext cx="7972425" cy="1143000"/>
          </a:xfrm>
        </p:spPr>
        <p:txBody>
          <a:bodyPr/>
          <a:lstStyle/>
          <a:p>
            <a:r>
              <a:rPr lang="tr-TR" altLang="tr-TR" sz="3600" b="1" smtClean="0">
                <a:solidFill>
                  <a:srgbClr val="FF0000"/>
                </a:solidFill>
                <a:latin typeface="Times New Roman" pitchFamily="18" charset="0"/>
                <a:cs typeface="Times New Roman" pitchFamily="18" charset="0"/>
              </a:rPr>
              <a:t>Hareket İçin;</a:t>
            </a:r>
          </a:p>
        </p:txBody>
      </p:sp>
      <p:sp>
        <p:nvSpPr>
          <p:cNvPr id="38915" name="2 İçerik Yer Tutucusu"/>
          <p:cNvSpPr>
            <a:spLocks noGrp="1"/>
          </p:cNvSpPr>
          <p:nvPr>
            <p:ph sz="quarter" idx="1"/>
          </p:nvPr>
        </p:nvSpPr>
        <p:spPr>
          <a:xfrm>
            <a:off x="642938" y="1571625"/>
            <a:ext cx="8043862" cy="4448175"/>
          </a:xfrm>
        </p:spPr>
        <p:txBody>
          <a:bodyPr/>
          <a:lstStyle/>
          <a:p>
            <a:pPr algn="just"/>
            <a:r>
              <a:rPr lang="tr-TR" altLang="tr-TR" sz="2400" smtClean="0">
                <a:latin typeface="Times New Roman" pitchFamily="18" charset="0"/>
                <a:cs typeface="Times New Roman" pitchFamily="18" charset="0"/>
              </a:rPr>
              <a:t>Hareket etmek için bazı şeylere ihtiyacınız var-</a:t>
            </a:r>
            <a:r>
              <a:rPr lang="tr-TR" altLang="tr-TR" sz="2400" b="1" smtClean="0">
                <a:latin typeface="Times New Roman" pitchFamily="18" charset="0"/>
                <a:cs typeface="Times New Roman" pitchFamily="18" charset="0"/>
              </a:rPr>
              <a:t>VÜCUTLARINIZ </a:t>
            </a:r>
            <a:endParaRPr lang="en-US" altLang="tr-TR" sz="2400" b="1" smtClean="0">
              <a:latin typeface="Times New Roman" pitchFamily="18" charset="0"/>
              <a:cs typeface="Times New Roman" pitchFamily="18" charset="0"/>
            </a:endParaRPr>
          </a:p>
          <a:p>
            <a:pPr algn="just"/>
            <a:r>
              <a:rPr lang="tr-TR" altLang="tr-TR" sz="2400" smtClean="0">
                <a:latin typeface="Times New Roman" pitchFamily="18" charset="0"/>
                <a:cs typeface="Times New Roman" pitchFamily="18" charset="0"/>
              </a:rPr>
              <a:t>Hareket etmek için bir yere ihtiyacınız var-</a:t>
            </a:r>
            <a:r>
              <a:rPr lang="tr-TR" altLang="tr-TR" sz="2400" b="1" smtClean="0">
                <a:latin typeface="Times New Roman" pitchFamily="18" charset="0"/>
                <a:cs typeface="Times New Roman" pitchFamily="18" charset="0"/>
              </a:rPr>
              <a:t>ALAN</a:t>
            </a:r>
            <a:endParaRPr lang="en-US" altLang="tr-TR" sz="2400" b="1" smtClean="0">
              <a:latin typeface="Times New Roman" pitchFamily="18" charset="0"/>
              <a:cs typeface="Times New Roman" pitchFamily="18" charset="0"/>
            </a:endParaRPr>
          </a:p>
          <a:p>
            <a:pPr algn="just"/>
            <a:r>
              <a:rPr lang="tr-TR" altLang="tr-TR" sz="2400" smtClean="0">
                <a:latin typeface="Times New Roman" pitchFamily="18" charset="0"/>
                <a:cs typeface="Times New Roman" pitchFamily="18" charset="0"/>
              </a:rPr>
              <a:t>Hareket etmek için enerjiye ihtiyacınız var-</a:t>
            </a:r>
            <a:r>
              <a:rPr lang="tr-TR" altLang="tr-TR" sz="2400" b="1" smtClean="0">
                <a:latin typeface="Times New Roman" pitchFamily="18" charset="0"/>
                <a:cs typeface="Times New Roman" pitchFamily="18" charset="0"/>
              </a:rPr>
              <a:t>ÇABA (EFOR)</a:t>
            </a:r>
          </a:p>
          <a:p>
            <a:pPr algn="just"/>
            <a:r>
              <a:rPr lang="en-US" altLang="tr-TR" sz="2400" smtClean="0">
                <a:latin typeface="Times New Roman" pitchFamily="18" charset="0"/>
                <a:cs typeface="Times New Roman" pitchFamily="18" charset="0"/>
              </a:rPr>
              <a:t> </a:t>
            </a:r>
            <a:r>
              <a:rPr lang="tr-TR" altLang="tr-TR" sz="2400" smtClean="0">
                <a:latin typeface="Times New Roman" pitchFamily="18" charset="0"/>
                <a:cs typeface="Times New Roman" pitchFamily="18" charset="0"/>
              </a:rPr>
              <a:t>Hareket etmek için sık sık diğer kişilerle, nesnelerle ilişki kurmaya ihtiyacınız var-</a:t>
            </a:r>
            <a:r>
              <a:rPr lang="tr-TR" altLang="tr-TR" sz="2400" b="1" smtClean="0">
                <a:latin typeface="Times New Roman" pitchFamily="18" charset="0"/>
                <a:cs typeface="Times New Roman" pitchFamily="18" charset="0"/>
              </a:rPr>
              <a:t>İLİŞKİLER</a:t>
            </a:r>
          </a:p>
          <a:p>
            <a:endParaRPr lang="tr-TR" altLang="tr-TR" smtClean="0"/>
          </a:p>
        </p:txBody>
      </p:sp>
      <p:pic>
        <p:nvPicPr>
          <p:cNvPr id="38916"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8917" name="Picture 6" descr="D:\stretch.gif"/>
          <p:cNvPicPr>
            <a:picLocks noChangeAspect="1" noChangeArrowheads="1"/>
          </p:cNvPicPr>
          <p:nvPr/>
        </p:nvPicPr>
        <p:blipFill>
          <a:blip r:embed="rId3"/>
          <a:srcRect/>
          <a:stretch>
            <a:fillRect/>
          </a:stretch>
        </p:blipFill>
        <p:spPr bwMode="auto">
          <a:xfrm>
            <a:off x="6572250" y="4500563"/>
            <a:ext cx="180022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28625" y="928688"/>
          <a:ext cx="8501063" cy="5479416"/>
        </p:xfrm>
        <a:graphic>
          <a:graphicData uri="http://schemas.openxmlformats.org/drawingml/2006/table">
            <a:tbl>
              <a:tblPr/>
              <a:tblGrid>
                <a:gridCol w="2193925">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051050">
                  <a:extLst>
                    <a:ext uri="{9D8B030D-6E8A-4147-A177-3AD203B41FA5}">
                      <a16:colId xmlns:a16="http://schemas.microsoft.com/office/drawing/2014/main" val="20002"/>
                    </a:ext>
                  </a:extLst>
                </a:gridCol>
                <a:gridCol w="2033588">
                  <a:extLst>
                    <a:ext uri="{9D8B030D-6E8A-4147-A177-3AD203B41FA5}">
                      <a16:colId xmlns:a16="http://schemas.microsoft.com/office/drawing/2014/main" val="20003"/>
                    </a:ext>
                  </a:extLst>
                </a:gridCol>
              </a:tblGrid>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Times New Roman" pitchFamily="18" charset="0"/>
                          <a:cs typeface="Times New Roman" pitchFamily="18" charset="0"/>
                        </a:rPr>
                        <a:t>Vücut </a:t>
                      </a:r>
                      <a:r>
                        <a:rPr kumimoji="0" lang="tr-TR" sz="1400" b="1" i="0" u="none" strike="noStrike" cap="none" normalizeH="0" baseline="0" dirty="0" err="1" smtClean="0">
                          <a:ln>
                            <a:noFill/>
                          </a:ln>
                          <a:solidFill>
                            <a:srgbClr val="FFFFFF"/>
                          </a:solidFill>
                          <a:effectLst/>
                          <a:latin typeface="Times New Roman" pitchFamily="18" charset="0"/>
                          <a:cs typeface="Times New Roman" pitchFamily="18" charset="0"/>
                        </a:rPr>
                        <a:t>Farkındalığı</a:t>
                      </a: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Alan Farkındalığı</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Efor Farkındalığı</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Hareket İlişkileri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Ne Yapabilir?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Nerede Hareket Eder?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Nasıl Hareket Eder?</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Vücut parçalarıyla nesne veya bireyle, eş ve grupla neler yapabilirim?</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438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a.Vücudun bölümlerini tanıma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(kol, el, dirsek, bacak, diz, ayak, gövde, baş vb.)</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b.Vücudun bölümlerinin ve tamamının yapacağı hareketleri açıklama</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c.Vücut ağırlığının transferi</a:t>
                      </a:r>
                      <a:endParaRPr kumimoji="0" lang="tr-TR"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a. Alan</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Kişisel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Genel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b. Yönler</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Yukarı-aşağı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Öne-geriye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Sağ-sol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Saat yönü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Saat yönünün tersine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c. Seviyeler</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Düşük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Orta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Yüksek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Derin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d. Yol</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Eğimli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Dairesel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Zikzak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e. Uzamsal</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Geniş-dar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Yakın-uzak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f. Ebat</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Büyük- küçük</a:t>
                      </a: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a. Zaman: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Kısa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Orta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                  Uzun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b.Tempo: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Hızlı-yavaş</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c.Güç: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Güçlü-güçsüz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d. Akıcılık: </a:t>
                      </a: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Serbest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Zorunlu (yönergeler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doğrultusunda)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a. Vücut parçaları ile: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Dar-geniş, Salınarak Simetrik-asimetrik</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b. Nesne ve/veya bireyle: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Üzerinde-altında İçinde-dışında Yakın-uzak Ön-arka Birlikte-aracılığıyla Birlikte-ayrı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Çevresinde, Yanında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Etrafında, Boyunca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c.Eş-grup ile: </a:t>
                      </a: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Yönetme/takip etme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Ayna/eşleştirme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Beraber/karşı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Gruplar arası, Gruplar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Eşler, Bireysel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Grup içinde bireysel</a:t>
                      </a: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957" name="5 Dikdörtgen"/>
          <p:cNvSpPr>
            <a:spLocks noChangeArrowheads="1"/>
          </p:cNvSpPr>
          <p:nvPr/>
        </p:nvSpPr>
        <p:spPr bwMode="auto">
          <a:xfrm>
            <a:off x="1000125" y="357188"/>
            <a:ext cx="6572250" cy="461962"/>
          </a:xfrm>
          <a:prstGeom prst="rect">
            <a:avLst/>
          </a:prstGeom>
          <a:noFill/>
          <a:ln w="9525">
            <a:noFill/>
            <a:miter lim="800000"/>
            <a:headEnd/>
            <a:tailEnd/>
          </a:ln>
        </p:spPr>
        <p:txBody>
          <a:bodyPr>
            <a:spAutoFit/>
          </a:bodyPr>
          <a:lstStyle/>
          <a:p>
            <a:r>
              <a:rPr lang="tr-TR" sz="2400" b="1">
                <a:solidFill>
                  <a:srgbClr val="FF0000"/>
                </a:solidFill>
                <a:cs typeface="Times New Roman" pitchFamily="18" charset="0"/>
              </a:rPr>
              <a:t>Temel Hareket Kavramları</a:t>
            </a:r>
            <a:endParaRPr lang="tr-TR" sz="2400" b="1">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28625" y="274638"/>
            <a:ext cx="8258175" cy="1143000"/>
          </a:xfrm>
        </p:spPr>
        <p:txBody>
          <a:bodyPr/>
          <a:lstStyle/>
          <a:p>
            <a:r>
              <a:rPr lang="tr-TR" altLang="tr-TR" sz="3600" b="1" smtClean="0">
                <a:solidFill>
                  <a:srgbClr val="FF0000"/>
                </a:solidFill>
                <a:latin typeface="Times New Roman" pitchFamily="18" charset="0"/>
                <a:cs typeface="Times New Roman" pitchFamily="18" charset="0"/>
              </a:rPr>
              <a:t>Hareket Kavramları-I</a:t>
            </a:r>
          </a:p>
        </p:txBody>
      </p:sp>
      <p:sp>
        <p:nvSpPr>
          <p:cNvPr id="3" name="2 İçerik Yer Tutucusu"/>
          <p:cNvSpPr>
            <a:spLocks noGrp="1"/>
          </p:cNvSpPr>
          <p:nvPr>
            <p:ph sz="quarter" idx="1"/>
          </p:nvPr>
        </p:nvSpPr>
        <p:spPr>
          <a:xfrm>
            <a:off x="357188" y="1714500"/>
            <a:ext cx="8329612" cy="4500563"/>
          </a:xfrm>
        </p:spPr>
        <p:txBody>
          <a:bodyPr/>
          <a:lstStyle/>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VÜCUT FARKINDALIĞI: </a:t>
            </a:r>
            <a:r>
              <a:rPr lang="tr-TR" sz="2400" dirty="0" smtClean="0">
                <a:latin typeface="Times New Roman" pitchFamily="18" charset="0"/>
                <a:cs typeface="Times New Roman" pitchFamily="18" charset="0"/>
              </a:rPr>
              <a:t>Öğrencinin vücut bölümlerinin ve vücudunun yapabileceği hareketlerin ayrımında olarak hareket edebilmesidir. </a:t>
            </a:r>
          </a:p>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Vücut </a:t>
            </a:r>
            <a:r>
              <a:rPr lang="tr-TR" sz="2400" b="1" dirty="0" err="1" smtClean="0">
                <a:solidFill>
                  <a:srgbClr val="FF0000"/>
                </a:solidFill>
                <a:latin typeface="Times New Roman" pitchFamily="18" charset="0"/>
                <a:cs typeface="Times New Roman" pitchFamily="18" charset="0"/>
              </a:rPr>
              <a:t>Farkındalığının</a:t>
            </a:r>
            <a:r>
              <a:rPr lang="tr-TR" sz="2400" b="1" dirty="0" smtClean="0">
                <a:solidFill>
                  <a:srgbClr val="FF0000"/>
                </a:solidFill>
                <a:latin typeface="Times New Roman" pitchFamily="18" charset="0"/>
                <a:cs typeface="Times New Roman" pitchFamily="18" charset="0"/>
              </a:rPr>
              <a:t> Amaçları</a:t>
            </a: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Vücut parçalarını tanımlama ve yerlerini söyleme</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Vücudun alacağı şekiller ve pozisyonları bilme</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Vücut hareketlerinin farkında olma</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Vücudu duyguları anlatan bir iletişim aracı olarak algılama/kullanma</a:t>
            </a:r>
            <a:endParaRPr lang="en-US" sz="2400" dirty="0" smtClean="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smtClean="0">
                <a:latin typeface="Times New Roman" pitchFamily="18" charset="0"/>
                <a:cs typeface="Times New Roman" pitchFamily="18" charset="0"/>
              </a:rPr>
              <a:t>Kas geriliminin ve rahatlamanın farkında olma</a:t>
            </a:r>
            <a:endParaRPr lang="en-US" sz="2400" dirty="0" smtClean="0">
              <a:latin typeface="Times New Roman" pitchFamily="18" charset="0"/>
              <a:cs typeface="Times New Roman" pitchFamily="18" charset="0"/>
            </a:endParaRPr>
          </a:p>
          <a:p>
            <a:pPr>
              <a:defRPr/>
            </a:pPr>
            <a:endParaRPr lang="tr-TR" dirty="0"/>
          </a:p>
        </p:txBody>
      </p:sp>
      <p:pic>
        <p:nvPicPr>
          <p:cNvPr id="40964"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0965" name="Picture 2" descr="C:\Users\user\Desktop\indir.jpg"/>
          <p:cNvPicPr>
            <a:picLocks noChangeAspect="1" noChangeArrowheads="1"/>
          </p:cNvPicPr>
          <p:nvPr/>
        </p:nvPicPr>
        <p:blipFill>
          <a:blip r:embed="rId3"/>
          <a:srcRect/>
          <a:stretch>
            <a:fillRect/>
          </a:stretch>
        </p:blipFill>
        <p:spPr bwMode="auto">
          <a:xfrm>
            <a:off x="7215188" y="5072063"/>
            <a:ext cx="171450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357188" y="274638"/>
            <a:ext cx="8329612" cy="796925"/>
          </a:xfrm>
        </p:spPr>
        <p:txBody>
          <a:bodyPr/>
          <a:lstStyle/>
          <a:p>
            <a:r>
              <a:rPr lang="tr-TR" sz="3200" b="1" smtClean="0">
                <a:solidFill>
                  <a:srgbClr val="FF0000"/>
                </a:solidFill>
              </a:rPr>
              <a:t>1.</a:t>
            </a:r>
            <a:r>
              <a:rPr lang="tr-TR" sz="3200" b="1" i="1" smtClean="0">
                <a:solidFill>
                  <a:srgbClr val="FF0000"/>
                </a:solidFill>
              </a:rPr>
              <a:t>Vücut Farkındalığı ile İlgili Örnek Etkinlikler</a:t>
            </a:r>
            <a:endParaRPr lang="tr-TR" sz="3200" smtClean="0">
              <a:solidFill>
                <a:srgbClr val="FF0000"/>
              </a:solidFill>
            </a:endParaRPr>
          </a:p>
        </p:txBody>
      </p:sp>
      <p:sp>
        <p:nvSpPr>
          <p:cNvPr id="4198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smtClean="0"/>
              <a:t>Etkinlik 1:</a:t>
            </a:r>
            <a:r>
              <a:rPr lang="tr-TR" sz="2000" smtClean="0"/>
              <a:t> Çocuklar yarı voleybol sahasında yürürler. Antrenör komutla yapılması gereken hareketi söyleyince çocuklar “çak bir beşlik” hareketini yaparlar. Antrenörün sırası ile komutları: “Sol el” (çocuklar birbirlerine sol el ile beşlik hareketini yapar), “sağ diz” (çocuklar birbirlerinin dizlerine beşlik hareketini yapar) vb.</a:t>
            </a:r>
          </a:p>
          <a:p>
            <a:pPr algn="just">
              <a:buFont typeface="Wingdings 2" pitchFamily="18" charset="2"/>
              <a:buNone/>
            </a:pPr>
            <a:r>
              <a:rPr lang="tr-TR" sz="2000" b="1" smtClean="0"/>
              <a:t>	Kavramlar:</a:t>
            </a:r>
            <a:r>
              <a:rPr lang="tr-TR" sz="2000" smtClean="0"/>
              <a:t> Farklı vücut parçaları.</a:t>
            </a:r>
          </a:p>
          <a:p>
            <a:pPr algn="just">
              <a:buFont typeface="Wingdings 2" pitchFamily="18" charset="2"/>
              <a:buNone/>
            </a:pPr>
            <a:r>
              <a:rPr lang="tr-TR" sz="2000" smtClean="0"/>
              <a:t> </a:t>
            </a:r>
          </a:p>
          <a:p>
            <a:pPr algn="just">
              <a:buFont typeface="Wingdings 2" pitchFamily="18" charset="2"/>
              <a:buNone/>
            </a:pPr>
            <a:r>
              <a:rPr lang="tr-TR" sz="2000" b="1" smtClean="0"/>
              <a:t>Etkinlik 2:</a:t>
            </a:r>
            <a:r>
              <a:rPr lang="tr-TR" sz="2000" smtClean="0"/>
              <a:t> Çocuklara birer tane fasulye torbası verilir. Bu fasulye torbasını çocuk vücudunun istediği bir bölgesine yerleştirir (baş üstü, elin üstü, omuz vb.). Çocuklar sahada dağınık düzende yürümeye başlarlar. Çocuklar yürüme sırasında fasulye torbasına dokunmayacaklardır. Fasulye torbasını düşüren çocuk alıp tekrar vücut bölgesine yerleştirir. Beş kez düşüren çocuk olduğu yere oturur. Antrenör komut verdiğinde fasulye torbasının yeri değişir.</a:t>
            </a:r>
          </a:p>
          <a:p>
            <a:pPr algn="just">
              <a:buFont typeface="Wingdings 2" pitchFamily="18" charset="2"/>
              <a:buNone/>
            </a:pPr>
            <a:r>
              <a:rPr lang="tr-TR" sz="2000" b="1" smtClean="0"/>
              <a:t>	Kavramlar:</a:t>
            </a:r>
            <a:r>
              <a:rPr lang="tr-TR" sz="2000" smtClean="0"/>
              <a:t> Vücut bölümleri.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642938" y="274638"/>
            <a:ext cx="8043862" cy="1143000"/>
          </a:xfrm>
        </p:spPr>
        <p:txBody>
          <a:bodyPr/>
          <a:lstStyle/>
          <a:p>
            <a:r>
              <a:rPr lang="tr-TR" altLang="tr-TR" b="1" smtClean="0">
                <a:solidFill>
                  <a:srgbClr val="FF0000"/>
                </a:solidFill>
                <a:latin typeface="Times New Roman" pitchFamily="18" charset="0"/>
                <a:cs typeface="Times New Roman" pitchFamily="18" charset="0"/>
              </a:rPr>
              <a:t>Hareket Kavramları-II</a:t>
            </a:r>
            <a:endParaRPr lang="tr-TR" altLang="tr-TR" smtClean="0"/>
          </a:p>
        </p:txBody>
      </p:sp>
      <p:sp>
        <p:nvSpPr>
          <p:cNvPr id="43011" name="2 İçerik Yer Tutucusu"/>
          <p:cNvSpPr>
            <a:spLocks noGrp="1"/>
          </p:cNvSpPr>
          <p:nvPr>
            <p:ph sz="quarter" idx="1"/>
          </p:nvPr>
        </p:nvSpPr>
        <p:spPr>
          <a:xfrm>
            <a:off x="571500" y="1857375"/>
            <a:ext cx="8115300" cy="4162425"/>
          </a:xfrm>
        </p:spPr>
        <p:txBody>
          <a:bodyPr/>
          <a:lstStyle/>
          <a:p>
            <a:pPr algn="just">
              <a:buFont typeface="Arial" charset="0"/>
              <a:buNone/>
            </a:pPr>
            <a:r>
              <a:rPr lang="tr-TR" altLang="tr-TR" sz="2400" b="1" smtClean="0">
                <a:solidFill>
                  <a:srgbClr val="FF0000"/>
                </a:solidFill>
                <a:latin typeface="Times New Roman" pitchFamily="18" charset="0"/>
                <a:cs typeface="Times New Roman" pitchFamily="18" charset="0"/>
              </a:rPr>
              <a:t>ALAN FARKINDALIĞI: </a:t>
            </a:r>
            <a:r>
              <a:rPr lang="tr-TR" altLang="tr-TR" sz="2400" smtClean="0">
                <a:latin typeface="Times New Roman" pitchFamily="18" charset="0"/>
                <a:cs typeface="Times New Roman" pitchFamily="18" charset="0"/>
              </a:rPr>
              <a:t>Öğrencinin vücudunu farklı yönlere hareket ettirirken daha güvenli hareket edebilmesi için seviye, uzam, yol, yön ve konumun farkında olmasıdır.</a:t>
            </a:r>
          </a:p>
          <a:p>
            <a:pPr algn="just">
              <a:buFont typeface="Arial" charset="0"/>
              <a:buNone/>
            </a:pPr>
            <a:r>
              <a:rPr lang="tr-TR" altLang="tr-TR" sz="2400" smtClean="0">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Genel Alan: </a:t>
            </a:r>
            <a:r>
              <a:rPr lang="tr-TR" altLang="tr-TR" sz="2400" smtClean="0">
                <a:latin typeface="Times New Roman" pitchFamily="18" charset="0"/>
                <a:cs typeface="Times New Roman" pitchFamily="18" charset="0"/>
              </a:rPr>
              <a:t>Öğrenciler güvenli bir şekilde yer değiştirme yapabileceği, sınırları belli olan alandır.</a:t>
            </a:r>
          </a:p>
          <a:p>
            <a:pPr algn="just">
              <a:buFont typeface="Arial" charset="0"/>
              <a:buNone/>
            </a:pPr>
            <a:r>
              <a:rPr lang="tr-TR" altLang="tr-TR" sz="2400" smtClean="0">
                <a:latin typeface="Times New Roman" pitchFamily="18" charset="0"/>
                <a:cs typeface="Times New Roman" pitchFamily="18" charset="0"/>
              </a:rPr>
              <a:t>		</a:t>
            </a:r>
            <a:r>
              <a:rPr lang="tr-TR" altLang="tr-TR" sz="2400" b="1" smtClean="0">
                <a:solidFill>
                  <a:srgbClr val="FF0000"/>
                </a:solidFill>
                <a:latin typeface="Times New Roman" pitchFamily="18" charset="0"/>
                <a:cs typeface="Times New Roman" pitchFamily="18" charset="0"/>
              </a:rPr>
              <a:t>Kişisel Alan: </a:t>
            </a:r>
            <a:r>
              <a:rPr lang="tr-TR" altLang="tr-TR" sz="2400" smtClean="0">
                <a:latin typeface="Times New Roman" pitchFamily="18" charset="0"/>
                <a:cs typeface="Times New Roman" pitchFamily="18" charset="0"/>
              </a:rPr>
              <a:t>Öğrencinin hareket ederken kollarını açtığında sahip olduğu varsayılan alan boşluğudur.</a:t>
            </a:r>
          </a:p>
          <a:p>
            <a:endParaRPr lang="tr-TR" altLang="tr-TR" smtClean="0"/>
          </a:p>
        </p:txBody>
      </p:sp>
      <p:pic>
        <p:nvPicPr>
          <p:cNvPr id="43012"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3013" name="Picture 6" descr="D:\develop.gif"/>
          <p:cNvPicPr>
            <a:picLocks noChangeAspect="1" noChangeArrowheads="1"/>
          </p:cNvPicPr>
          <p:nvPr/>
        </p:nvPicPr>
        <p:blipFill>
          <a:blip r:embed="rId3"/>
          <a:srcRect/>
          <a:stretch>
            <a:fillRect/>
          </a:stretch>
        </p:blipFill>
        <p:spPr bwMode="auto">
          <a:xfrm>
            <a:off x="6572250" y="4786313"/>
            <a:ext cx="1882775" cy="173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r>
              <a:rPr lang="tr-TR" altLang="tr-TR" b="1" smtClean="0">
                <a:solidFill>
                  <a:srgbClr val="FF0000"/>
                </a:solidFill>
                <a:latin typeface="Times New Roman" pitchFamily="18" charset="0"/>
                <a:cs typeface="Times New Roman" pitchFamily="18" charset="0"/>
              </a:rPr>
              <a:t>Hareket Kavramları-II</a:t>
            </a:r>
            <a:endParaRPr lang="tr-TR" altLang="tr-TR" smtClean="0"/>
          </a:p>
        </p:txBody>
      </p:sp>
      <p:sp>
        <p:nvSpPr>
          <p:cNvPr id="44035" name="2 İçerik Yer Tutucusu"/>
          <p:cNvSpPr>
            <a:spLocks noGrp="1"/>
          </p:cNvSpPr>
          <p:nvPr>
            <p:ph sz="quarter" idx="1"/>
          </p:nvPr>
        </p:nvSpPr>
        <p:spPr>
          <a:xfrm>
            <a:off x="357158" y="1785926"/>
            <a:ext cx="4429156" cy="4233874"/>
          </a:xfrm>
        </p:spPr>
        <p:txBody>
          <a:bodyPr/>
          <a:lstStyle/>
          <a:p>
            <a:pPr>
              <a:buFont typeface="Wingdings 2" pitchFamily="18" charset="2"/>
              <a:buNone/>
            </a:pPr>
            <a:r>
              <a:rPr lang="tr-TR" altLang="tr-TR" sz="2000" b="1" dirty="0" smtClean="0">
                <a:solidFill>
                  <a:srgbClr val="FF0000"/>
                </a:solidFill>
                <a:latin typeface="Times New Roman" pitchFamily="18" charset="0"/>
                <a:cs typeface="Times New Roman" pitchFamily="18" charset="0"/>
              </a:rPr>
              <a:t>Alan </a:t>
            </a:r>
            <a:r>
              <a:rPr lang="tr-TR" altLang="tr-TR" sz="2000" b="1" dirty="0" err="1" smtClean="0">
                <a:solidFill>
                  <a:srgbClr val="FF0000"/>
                </a:solidFill>
                <a:latin typeface="Times New Roman" pitchFamily="18" charset="0"/>
                <a:cs typeface="Times New Roman" pitchFamily="18" charset="0"/>
              </a:rPr>
              <a:t>Farkındalığının</a:t>
            </a:r>
            <a:r>
              <a:rPr lang="tr-TR" altLang="tr-TR" sz="2000" b="1" dirty="0" smtClean="0">
                <a:solidFill>
                  <a:srgbClr val="FF0000"/>
                </a:solidFill>
                <a:latin typeface="Times New Roman" pitchFamily="18" charset="0"/>
                <a:cs typeface="Times New Roman" pitchFamily="18" charset="0"/>
              </a:rPr>
              <a:t> Amaçları</a:t>
            </a:r>
            <a:endParaRPr lang="en-US" altLang="tr-TR" sz="2000" b="1" dirty="0" smtClean="0">
              <a:solidFill>
                <a:srgbClr val="FF0000"/>
              </a:solidFill>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Kişisel alanını tanır ve diğerlerine saygılı olur</a:t>
            </a:r>
          </a:p>
          <a:p>
            <a:r>
              <a:rPr lang="tr-TR" altLang="tr-TR" sz="2000" dirty="0" smtClean="0">
                <a:latin typeface="Times New Roman" pitchFamily="18" charset="0"/>
                <a:cs typeface="Times New Roman" pitchFamily="18" charset="0"/>
              </a:rPr>
              <a:t>Genel alanda güvenle hareket eder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Farklı yönleri tanır ve yönleri nasıl değiştireceğini bilir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Hareketin farklı seviyelerini anlar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Çeşitli hareketli objeler ile farklı yollar boyunca hareket eder</a:t>
            </a:r>
            <a:endParaRPr lang="en-US" altLang="tr-TR" sz="2000" dirty="0" smtClean="0">
              <a:latin typeface="Times New Roman" pitchFamily="18" charset="0"/>
              <a:cs typeface="Times New Roman" pitchFamily="18" charset="0"/>
            </a:endParaRPr>
          </a:p>
          <a:p>
            <a:r>
              <a:rPr lang="tr-TR" altLang="tr-TR" sz="2000" dirty="0" smtClean="0">
                <a:latin typeface="Times New Roman" pitchFamily="18" charset="0"/>
                <a:cs typeface="Times New Roman" pitchFamily="18" charset="0"/>
              </a:rPr>
              <a:t>Görev ve duruma göre hareket serisi düzenler</a:t>
            </a:r>
          </a:p>
          <a:p>
            <a:endParaRPr lang="tr-TR" altLang="tr-TR" dirty="0" smtClean="0"/>
          </a:p>
        </p:txBody>
      </p:sp>
      <p:pic>
        <p:nvPicPr>
          <p:cNvPr id="44036"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8194" name="Picture 2" descr="C:\Users\user\Desktop\indir (3).jpg"/>
          <p:cNvPicPr>
            <a:picLocks noGrp="1" noChangeAspect="1" noChangeArrowheads="1"/>
          </p:cNvPicPr>
          <p:nvPr>
            <p:ph sz="quarter" idx="2"/>
          </p:nvPr>
        </p:nvPicPr>
        <p:blipFill>
          <a:blip r:embed="rId3"/>
          <a:srcRect/>
          <a:stretch>
            <a:fillRect/>
          </a:stretch>
        </p:blipFill>
        <p:spPr bwMode="auto">
          <a:xfrm>
            <a:off x="5499100" y="1714488"/>
            <a:ext cx="3144866" cy="421484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357188" y="274638"/>
            <a:ext cx="8329612" cy="725487"/>
          </a:xfrm>
        </p:spPr>
        <p:txBody>
          <a:bodyPr/>
          <a:lstStyle/>
          <a:p>
            <a:r>
              <a:rPr lang="tr-TR" sz="3200" b="1" smtClean="0">
                <a:solidFill>
                  <a:srgbClr val="FF0000"/>
                </a:solidFill>
              </a:rPr>
              <a:t>2. Alan Farkındalığı ile İlgili Örnek Etkinlikler</a:t>
            </a:r>
          </a:p>
        </p:txBody>
      </p:sp>
      <p:sp>
        <p:nvSpPr>
          <p:cNvPr id="45059" name="2 İçerik Yer Tutucusu"/>
          <p:cNvSpPr>
            <a:spLocks noGrp="1"/>
          </p:cNvSpPr>
          <p:nvPr>
            <p:ph sz="quarter" idx="1"/>
          </p:nvPr>
        </p:nvSpPr>
        <p:spPr>
          <a:xfrm>
            <a:off x="357188" y="1071563"/>
            <a:ext cx="8429625" cy="4948237"/>
          </a:xfrm>
        </p:spPr>
        <p:txBody>
          <a:bodyPr/>
          <a:lstStyle/>
          <a:p>
            <a:pPr algn="just">
              <a:buFont typeface="Wingdings 2" pitchFamily="18" charset="2"/>
              <a:buNone/>
            </a:pPr>
            <a:r>
              <a:rPr lang="tr-TR" sz="2000" b="1" smtClean="0"/>
              <a:t>Etkinlik 1:</a:t>
            </a:r>
            <a:r>
              <a:rPr lang="tr-TR" sz="2000" smtClean="0"/>
              <a:t> Çocuklar sekizer kişilik gruplar oluştururlar. Her grup servis çizgisinde arka arkaya dizilir. Her gruba ait orta çizgide iki tane A4 boyutlarında birer kâğıt vardır. Bu kâğıtlardan birinde çöp adam çizilidir. Grubun başındaki çocuklarda keçeli kalem vardır. Antrenörün komutu ile grubun ilk çocukları orta çizgiye kadar koşarak çöp adam çizili kâğıda bakar ve boş olan kâğıda çöp adamın bir çizgisini çizer ve geriye koşarak keçeli kalemi arkadaşına verir.</a:t>
            </a:r>
          </a:p>
          <a:p>
            <a:pPr algn="just">
              <a:buFont typeface="Wingdings 2" pitchFamily="18" charset="2"/>
              <a:buNone/>
            </a:pPr>
            <a:r>
              <a:rPr lang="tr-TR" sz="2000" b="1" smtClean="0"/>
              <a:t>	Kavramlar:</a:t>
            </a:r>
            <a:r>
              <a:rPr lang="tr-TR" sz="2000" smtClean="0"/>
              <a:t> Genel ve kişisel alan, hızlı-yavaş, sağ-sol, öne-geriye, bireysel-grup.</a:t>
            </a:r>
          </a:p>
          <a:p>
            <a:pPr algn="just">
              <a:buFont typeface="Wingdings 2" pitchFamily="18" charset="2"/>
              <a:buNone/>
            </a:pPr>
            <a:r>
              <a:rPr lang="tr-TR" sz="2000" smtClean="0"/>
              <a:t> </a:t>
            </a:r>
            <a:r>
              <a:rPr lang="tr-TR" sz="2000" b="1" smtClean="0"/>
              <a:t>Etkinlik 2:</a:t>
            </a:r>
            <a:r>
              <a:rPr lang="tr-TR" sz="2000" smtClean="0"/>
              <a:t> Antrenör orta çizgide durur. Çocuklar hücum çizgisindedir. Antrenör basketbol topunu yere vurur. Çocuklar top yere vurunca servis çizgiye kadar yerden gelen toptan kaçarak yürürler. Antrenör yere vurduğu topu çocuklara yuvarlayarak onları vurmaya çalışır.</a:t>
            </a:r>
          </a:p>
          <a:p>
            <a:pPr algn="just">
              <a:buFont typeface="Wingdings 2" pitchFamily="18" charset="2"/>
              <a:buNone/>
            </a:pPr>
            <a:r>
              <a:rPr lang="tr-TR" sz="2000" b="1" smtClean="0"/>
              <a:t>Kavramlar:</a:t>
            </a:r>
            <a:r>
              <a:rPr lang="tr-TR" sz="2000" smtClean="0"/>
              <a:t> Hızlı-yavaş, yakın uzak, genel-kişisel alan, bireysel</a:t>
            </a:r>
          </a:p>
          <a:p>
            <a:pPr algn="just">
              <a:buFont typeface="Wingdings 2" pitchFamily="18" charset="2"/>
              <a:buNone/>
            </a:pPr>
            <a:r>
              <a:rPr lang="tr-TR" sz="2000" smtClean="0"/>
              <a:t> </a:t>
            </a:r>
            <a:r>
              <a:rPr lang="tr-TR" sz="2000" b="1" smtClean="0"/>
              <a:t>Etkinlik 3:</a:t>
            </a:r>
            <a:r>
              <a:rPr lang="tr-TR" sz="2000" smtClean="0"/>
              <a:t> Çocuklar kendi kişisel alanlarında bacaklarını yana doğru açarak geniş, kollarını yukarı uzatarak uzun hareket etmeyi öğrenir. </a:t>
            </a:r>
          </a:p>
          <a:p>
            <a:pPr algn="just">
              <a:buFont typeface="Wingdings 2" pitchFamily="18" charset="2"/>
              <a:buNone/>
            </a:pPr>
            <a:r>
              <a:rPr lang="tr-TR" sz="2000" b="1" smtClean="0"/>
              <a:t>	Kavramlar:</a:t>
            </a:r>
            <a:r>
              <a:rPr lang="tr-TR" sz="2000" smtClean="0"/>
              <a:t> Kişisel alan, öne-geriye, sağ-sol, geniş-dar, bireysel-eşle, ayna-eşleştirme, yakın-uzak</a:t>
            </a:r>
          </a:p>
          <a:p>
            <a:endParaRPr lang="tr-T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642938" y="274638"/>
            <a:ext cx="8043862" cy="1143000"/>
          </a:xfrm>
        </p:spPr>
        <p:txBody>
          <a:bodyPr/>
          <a:lstStyle/>
          <a:p>
            <a:r>
              <a:rPr lang="tr-TR" altLang="tr-TR" b="1" smtClean="0">
                <a:solidFill>
                  <a:srgbClr val="FF0000"/>
                </a:solidFill>
                <a:latin typeface="Times New Roman" pitchFamily="18" charset="0"/>
                <a:cs typeface="Times New Roman" pitchFamily="18" charset="0"/>
              </a:rPr>
              <a:t>Hareket Kavramları-III</a:t>
            </a:r>
            <a:endParaRPr lang="tr-TR" altLang="tr-TR" smtClean="0"/>
          </a:p>
        </p:txBody>
      </p:sp>
      <p:sp>
        <p:nvSpPr>
          <p:cNvPr id="46083" name="2 İçerik Yer Tutucusu"/>
          <p:cNvSpPr>
            <a:spLocks noGrp="1"/>
          </p:cNvSpPr>
          <p:nvPr>
            <p:ph sz="quarter" idx="1"/>
          </p:nvPr>
        </p:nvSpPr>
        <p:spPr>
          <a:xfrm>
            <a:off x="571500" y="1447800"/>
            <a:ext cx="8115300" cy="4572000"/>
          </a:xfrm>
        </p:spPr>
        <p:txBody>
          <a:bodyPr/>
          <a:lstStyle/>
          <a:p>
            <a:pPr algn="just">
              <a:buFont typeface="Wingdings 2" pitchFamily="18" charset="2"/>
              <a:buNone/>
            </a:pPr>
            <a:r>
              <a:rPr lang="tr-TR" altLang="tr-TR" b="1" smtClean="0">
                <a:solidFill>
                  <a:srgbClr val="FF0000"/>
                </a:solidFill>
                <a:latin typeface="Times New Roman" pitchFamily="18" charset="0"/>
                <a:cs typeface="Times New Roman" pitchFamily="18" charset="0"/>
              </a:rPr>
              <a:t>EFOR FARKINDALIĞI: </a:t>
            </a:r>
            <a:r>
              <a:rPr lang="tr-TR" altLang="tr-TR" smtClean="0">
                <a:latin typeface="Times New Roman" pitchFamily="18" charset="0"/>
                <a:cs typeface="Times New Roman" pitchFamily="18" charset="0"/>
              </a:rPr>
              <a:t>Zaman, güç ve akıcılık bileşenlerinden oluşan ve vücudun nasıl hareket ettiğinin tanımlanmasıdır.</a:t>
            </a:r>
          </a:p>
          <a:p>
            <a:pPr algn="just">
              <a:buFont typeface="Wingdings 2" pitchFamily="18" charset="2"/>
              <a:buNone/>
            </a:pPr>
            <a:r>
              <a:rPr lang="tr-TR" altLang="tr-TR" b="1" smtClean="0">
                <a:solidFill>
                  <a:srgbClr val="FF0000"/>
                </a:solidFill>
                <a:latin typeface="Times New Roman" pitchFamily="18" charset="0"/>
                <a:cs typeface="Times New Roman" pitchFamily="18" charset="0"/>
              </a:rPr>
              <a:t>Efor Farkındalığının Amaçları</a:t>
            </a:r>
            <a:endParaRPr lang="tr-TR" altLang="tr-TR" sz="2400" smtClean="0">
              <a:latin typeface="Times New Roman" pitchFamily="18" charset="0"/>
              <a:cs typeface="Times New Roman" pitchFamily="18" charset="0"/>
            </a:endParaRPr>
          </a:p>
          <a:p>
            <a:pPr algn="just">
              <a:buFont typeface="Wingdings 2" pitchFamily="18" charset="2"/>
              <a:buNone/>
            </a:pPr>
            <a:r>
              <a:rPr lang="tr-TR" altLang="tr-TR" sz="2400" b="1" smtClean="0">
                <a:latin typeface="Times New Roman" pitchFamily="18" charset="0"/>
                <a:cs typeface="Times New Roman" pitchFamily="18" charset="0"/>
              </a:rPr>
              <a:t>Tempo: </a:t>
            </a:r>
            <a:r>
              <a:rPr lang="tr-TR" altLang="tr-TR" sz="2400" smtClean="0">
                <a:latin typeface="Times New Roman" pitchFamily="18" charset="0"/>
                <a:cs typeface="Times New Roman" pitchFamily="18" charset="0"/>
              </a:rPr>
              <a:t>Hızda (süratte) farklılaşmayı anlar ve hareket hızında artma ve azalmayı kavrar</a:t>
            </a:r>
            <a:r>
              <a:rPr lang="en-US" altLang="tr-TR" sz="2400" smtClean="0">
                <a:latin typeface="Times New Roman" pitchFamily="18" charset="0"/>
                <a:cs typeface="Times New Roman" pitchFamily="18" charset="0"/>
              </a:rPr>
              <a:t>.</a:t>
            </a:r>
            <a:endParaRPr lang="tr-TR" altLang="tr-TR" sz="2400" smtClean="0">
              <a:latin typeface="Times New Roman" pitchFamily="18" charset="0"/>
              <a:cs typeface="Times New Roman" pitchFamily="18" charset="0"/>
            </a:endParaRPr>
          </a:p>
          <a:p>
            <a:pPr algn="just">
              <a:buFont typeface="Wingdings 2" pitchFamily="18" charset="2"/>
              <a:buNone/>
            </a:pPr>
            <a:r>
              <a:rPr lang="tr-TR" altLang="tr-TR" sz="2400" b="1" smtClean="0">
                <a:latin typeface="Times New Roman" pitchFamily="18" charset="0"/>
                <a:cs typeface="Times New Roman" pitchFamily="18" charset="0"/>
              </a:rPr>
              <a:t>Güç: </a:t>
            </a:r>
            <a:r>
              <a:rPr lang="tr-TR" altLang="tr-TR" sz="2400" smtClean="0">
                <a:latin typeface="Times New Roman" pitchFamily="18" charset="0"/>
                <a:cs typeface="Times New Roman" pitchFamily="18" charset="0"/>
              </a:rPr>
              <a:t>Yaratıcı olur ve görevin gerektirdiği gücü karşılamak için düzenleme yapar.</a:t>
            </a:r>
            <a:endParaRPr lang="en-US" altLang="tr-TR" sz="2400" smtClean="0">
              <a:latin typeface="Times New Roman" pitchFamily="18" charset="0"/>
              <a:cs typeface="Times New Roman" pitchFamily="18" charset="0"/>
            </a:endParaRPr>
          </a:p>
          <a:p>
            <a:pPr algn="just">
              <a:buFont typeface="Wingdings 2" pitchFamily="18" charset="2"/>
              <a:buNone/>
            </a:pPr>
            <a:r>
              <a:rPr lang="tr-TR" altLang="tr-TR" sz="2400" b="1" smtClean="0">
                <a:latin typeface="Times New Roman" pitchFamily="18" charset="0"/>
                <a:cs typeface="Times New Roman" pitchFamily="18" charset="0"/>
              </a:rPr>
              <a:t>Akıcılık:</a:t>
            </a:r>
            <a:r>
              <a:rPr lang="tr-TR" altLang="tr-TR" sz="2400" smtClean="0">
                <a:latin typeface="Times New Roman" pitchFamily="18" charset="0"/>
                <a:cs typeface="Times New Roman" pitchFamily="18" charset="0"/>
              </a:rPr>
              <a:t>Hareketleri kolayca birbirine bağlar ve sınırlı zaman ve alanda hareketlerini gerçekleştirir.</a:t>
            </a:r>
          </a:p>
          <a:p>
            <a:pPr algn="just">
              <a:buFont typeface="Wingdings 2" pitchFamily="18" charset="2"/>
              <a:buNone/>
            </a:pPr>
            <a:r>
              <a:rPr lang="tr-TR" altLang="tr-TR" sz="2400" b="1" smtClean="0">
                <a:latin typeface="Times New Roman" pitchFamily="18" charset="0"/>
                <a:cs typeface="Times New Roman" pitchFamily="18" charset="0"/>
              </a:rPr>
              <a:t>Süre: </a:t>
            </a:r>
            <a:r>
              <a:rPr lang="tr-TR" altLang="tr-TR" sz="2400" smtClean="0">
                <a:latin typeface="Times New Roman" pitchFamily="18" charset="0"/>
                <a:cs typeface="Times New Roman" pitchFamily="18" charset="0"/>
              </a:rPr>
              <a:t>Hareket süresini anlar ve farklı </a:t>
            </a:r>
          </a:p>
          <a:p>
            <a:pPr algn="just">
              <a:buFont typeface="Wingdings 2" pitchFamily="18" charset="2"/>
              <a:buNone/>
            </a:pPr>
            <a:r>
              <a:rPr lang="tr-TR" altLang="tr-TR" sz="2400" smtClean="0">
                <a:latin typeface="Times New Roman" pitchFamily="18" charset="0"/>
                <a:cs typeface="Times New Roman" pitchFamily="18" charset="0"/>
              </a:rPr>
              <a:t>sürelerde hareketlerini gerçekleştirir.</a:t>
            </a:r>
          </a:p>
          <a:p>
            <a:pPr algn="just">
              <a:buFont typeface="Wingdings 2" pitchFamily="18" charset="2"/>
              <a:buNone/>
            </a:pPr>
            <a:endParaRPr lang="en-US" altLang="tr-TR" sz="2400" smtClean="0">
              <a:latin typeface="Times New Roman" pitchFamily="18" charset="0"/>
              <a:cs typeface="Times New Roman" pitchFamily="18" charset="0"/>
            </a:endParaRPr>
          </a:p>
          <a:p>
            <a:endParaRPr lang="tr-TR" altLang="tr-TR" smtClean="0"/>
          </a:p>
        </p:txBody>
      </p:sp>
      <p:pic>
        <p:nvPicPr>
          <p:cNvPr id="46084"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6085" name="Picture 9" descr="D:\push.gif"/>
          <p:cNvPicPr>
            <a:picLocks noChangeAspect="1" noChangeArrowheads="1"/>
          </p:cNvPicPr>
          <p:nvPr/>
        </p:nvPicPr>
        <p:blipFill>
          <a:blip r:embed="rId3"/>
          <a:srcRect/>
          <a:stretch>
            <a:fillRect/>
          </a:stretch>
        </p:blipFill>
        <p:spPr bwMode="auto">
          <a:xfrm>
            <a:off x="6143625" y="5357813"/>
            <a:ext cx="2519363"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smtClean="0">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428625" y="274638"/>
            <a:ext cx="8258175" cy="796925"/>
          </a:xfrm>
        </p:spPr>
        <p:txBody>
          <a:bodyPr/>
          <a:lstStyle/>
          <a:p>
            <a:r>
              <a:rPr lang="tr-TR" sz="3200" b="1" smtClean="0">
                <a:solidFill>
                  <a:srgbClr val="FF0000"/>
                </a:solidFill>
              </a:rPr>
              <a:t>Efor Farkındalığı ile İlgili Örnek Etkinlik</a:t>
            </a:r>
          </a:p>
        </p:txBody>
      </p:sp>
      <p:sp>
        <p:nvSpPr>
          <p:cNvPr id="47107"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smtClean="0"/>
              <a:t>Etkinlik 1:</a:t>
            </a:r>
            <a:r>
              <a:rPr lang="tr-TR" smtClean="0"/>
              <a:t> Çemberler alçak hedefler olarak yere konulur. Kare kutu duvar dibindedir. Üç lobut cimnastik sırasının üstünde yan yana durur. Üç huni piramit şeklinde yerde dizilmiştir. Çöp kutusu da duvar dibine konur. Çocuklar sırasıyla ellerindeki sünger topları çembere, kutuya, çöp kutusuna ve son olarak da lobutlara atarlar. Yüksek hedefler çember duvara bantlanır. Kâğıtlar üzerine çizilen geometrik şekiller duvara bant yardımıyla yapıştırılır. Duvara bir adet gülen yüz çizilir. Çocuklar hedeflere sırayla topu atıp tutarlar.</a:t>
            </a:r>
          </a:p>
          <a:p>
            <a:pPr algn="just">
              <a:buFont typeface="Wingdings 2" pitchFamily="18" charset="2"/>
              <a:buNone/>
            </a:pPr>
            <a:r>
              <a:rPr lang="tr-TR" b="1" smtClean="0"/>
              <a:t>	Kavramlar:</a:t>
            </a:r>
            <a:r>
              <a:rPr lang="tr-TR" smtClean="0"/>
              <a:t> Güçlü-güçsüz, hızlı-yavaş, yukarı-aşağı, sağ-sol, yakın-uzak, büyük-küçük. </a:t>
            </a:r>
          </a:p>
          <a:p>
            <a:pPr>
              <a:buFont typeface="Wingdings 2" pitchFamily="18" charset="2"/>
              <a:buNone/>
            </a:pPr>
            <a:r>
              <a:rPr lang="tr-TR" i="1" smtClean="0"/>
              <a:t> </a:t>
            </a:r>
            <a:endParaRPr lang="tr-TR" smtClean="0"/>
          </a:p>
          <a:p>
            <a:endParaRPr lang="tr-T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571500" y="274638"/>
            <a:ext cx="8115300" cy="1143000"/>
          </a:xfrm>
        </p:spPr>
        <p:txBody>
          <a:bodyPr/>
          <a:lstStyle/>
          <a:p>
            <a:r>
              <a:rPr lang="tr-TR" altLang="tr-TR" sz="3600" b="1" smtClean="0">
                <a:solidFill>
                  <a:srgbClr val="FF0000"/>
                </a:solidFill>
                <a:latin typeface="Times New Roman" pitchFamily="18" charset="0"/>
                <a:cs typeface="Times New Roman" pitchFamily="18" charset="0"/>
              </a:rPr>
              <a:t>Hareket Kavramları-IV</a:t>
            </a:r>
            <a:endParaRPr lang="tr-TR" altLang="tr-TR" sz="3600" smtClean="0"/>
          </a:p>
        </p:txBody>
      </p:sp>
      <p:sp>
        <p:nvSpPr>
          <p:cNvPr id="3" name="2 İçerik Yer Tutucusu"/>
          <p:cNvSpPr>
            <a:spLocks noGrp="1"/>
          </p:cNvSpPr>
          <p:nvPr>
            <p:ph sz="quarter" idx="1"/>
          </p:nvPr>
        </p:nvSpPr>
        <p:spPr>
          <a:xfrm>
            <a:off x="500063" y="1447800"/>
            <a:ext cx="8186737" cy="4572000"/>
          </a:xfrm>
        </p:spPr>
        <p:txBody>
          <a:bodyPr/>
          <a:lstStyle/>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HAREKET İLİŞKİLERİ: </a:t>
            </a:r>
            <a:r>
              <a:rPr lang="tr-TR" sz="2400" dirty="0" smtClean="0">
                <a:latin typeface="Times New Roman" pitchFamily="18" charset="0"/>
                <a:cs typeface="Times New Roman" pitchFamily="18" charset="0"/>
              </a:rPr>
              <a:t>Hareket ederken vücut parçaları ile, nesne ile, eşli ve grupla nasıl doğru hareket edileceğinin tanımlanmasıdır.</a:t>
            </a:r>
          </a:p>
          <a:p>
            <a:pPr marL="274320" indent="-274320" algn="just" fontAlgn="auto">
              <a:spcAft>
                <a:spcPts val="0"/>
              </a:spcAft>
              <a:buFont typeface="Arial" charset="0"/>
              <a:buNone/>
              <a:defRPr/>
            </a:pPr>
            <a:r>
              <a:rPr lang="tr-TR" sz="2400" b="1" dirty="0" smtClean="0">
                <a:solidFill>
                  <a:srgbClr val="FF0000"/>
                </a:solidFill>
                <a:latin typeface="Times New Roman" pitchFamily="18" charset="0"/>
                <a:cs typeface="Times New Roman" pitchFamily="18" charset="0"/>
              </a:rPr>
              <a:t>Hareket İlişkileri Amaçları</a:t>
            </a:r>
          </a:p>
          <a:p>
            <a:pPr marL="274320" indent="-274320" fontAlgn="auto">
              <a:spcAft>
                <a:spcPts val="0"/>
              </a:spcAft>
              <a:buFont typeface="Wingdings 2"/>
              <a:buChar char=""/>
              <a:defRPr/>
            </a:pPr>
            <a:r>
              <a:rPr lang="tr-TR" sz="2400" dirty="0" smtClean="0">
                <a:latin typeface="Times New Roman" pitchFamily="18" charset="0"/>
                <a:cs typeface="Times New Roman" pitchFamily="18" charset="0"/>
              </a:rPr>
              <a:t>Vücut parçalarının birbiriyle ve tüm vücutla olan ilişkilerini anlar</a:t>
            </a:r>
            <a:r>
              <a:rPr lang="en-US" sz="2400" dirty="0" smtClean="0">
                <a:latin typeface="Times New Roman" pitchFamily="18" charset="0"/>
                <a:cs typeface="Times New Roman" pitchFamily="18" charset="0"/>
              </a:rPr>
              <a:t>.</a:t>
            </a:r>
          </a:p>
          <a:p>
            <a:pPr marL="274320" indent="-274320" fontAlgn="auto">
              <a:spcAft>
                <a:spcPts val="0"/>
              </a:spcAft>
              <a:buFont typeface="Wingdings 2"/>
              <a:buChar char=""/>
              <a:defRPr/>
            </a:pPr>
            <a:r>
              <a:rPr lang="tr-TR" sz="2400" dirty="0" smtClean="0">
                <a:latin typeface="Times New Roman" pitchFamily="18" charset="0"/>
                <a:cs typeface="Times New Roman" pitchFamily="18" charset="0"/>
              </a:rPr>
              <a:t>Eşle ve/veya grupla etkili bir şekilde hareket eder.</a:t>
            </a:r>
            <a:endParaRPr lang="en-US" sz="2400" dirty="0" smtClean="0">
              <a:latin typeface="Times New Roman" pitchFamily="18" charset="0"/>
              <a:cs typeface="Times New Roman" pitchFamily="18" charset="0"/>
            </a:endParaRPr>
          </a:p>
          <a:p>
            <a:pPr marL="274320" indent="-274320" fontAlgn="auto">
              <a:spcAft>
                <a:spcPts val="0"/>
              </a:spcAft>
              <a:buFont typeface="Wingdings 2"/>
              <a:buChar char=""/>
              <a:defRPr/>
            </a:pPr>
            <a:r>
              <a:rPr lang="tr-TR" sz="2400" dirty="0" smtClean="0">
                <a:latin typeface="Times New Roman" pitchFamily="18" charset="0"/>
                <a:cs typeface="Times New Roman" pitchFamily="18" charset="0"/>
              </a:rPr>
              <a:t>Vücut veya onun parçalarının ile obje arasındaki ilişkiyi anlar.</a:t>
            </a:r>
            <a:endParaRPr lang="en-US" sz="2400" dirty="0" smtClean="0">
              <a:latin typeface="Times New Roman" pitchFamily="18" charset="0"/>
              <a:cs typeface="Times New Roman" pitchFamily="18" charset="0"/>
            </a:endParaRPr>
          </a:p>
          <a:p>
            <a:pPr>
              <a:defRPr/>
            </a:pPr>
            <a:endParaRPr lang="tr-TR" dirty="0"/>
          </a:p>
        </p:txBody>
      </p:sp>
      <p:pic>
        <p:nvPicPr>
          <p:cNvPr id="48132"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8133" name="Picture 6"/>
          <p:cNvPicPr>
            <a:picLocks noChangeAspect="1" noChangeArrowheads="1"/>
          </p:cNvPicPr>
          <p:nvPr/>
        </p:nvPicPr>
        <p:blipFill>
          <a:blip r:embed="rId3"/>
          <a:srcRect/>
          <a:stretch>
            <a:fillRect/>
          </a:stretch>
        </p:blipFill>
        <p:spPr bwMode="auto">
          <a:xfrm>
            <a:off x="6143625" y="5000625"/>
            <a:ext cx="2714625"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a:xfrm>
            <a:off x="428625" y="274638"/>
            <a:ext cx="8258175" cy="1143000"/>
          </a:xfrm>
        </p:spPr>
        <p:txBody>
          <a:bodyPr/>
          <a:lstStyle/>
          <a:p>
            <a:r>
              <a:rPr lang="tr-TR" sz="3200" b="1" smtClean="0">
                <a:solidFill>
                  <a:srgbClr val="FF0000"/>
                </a:solidFill>
              </a:rPr>
              <a:t>İlişkiler Farkındalığı ile İlgili Örnek Etkinlik</a:t>
            </a:r>
          </a:p>
        </p:txBody>
      </p:sp>
      <p:sp>
        <p:nvSpPr>
          <p:cNvPr id="49155"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smtClean="0"/>
              <a:t>Etkinlik1:</a:t>
            </a:r>
            <a:r>
              <a:rPr lang="tr-TR" sz="2000" smtClean="0"/>
              <a:t> Üzerinden, yakınından, altından, uzağından ve içinden geçme kavramlarının algılanması için çocuklar karşılıklı olarak ipi tutarlar. Çocuk ipin üzerinden geçer. İpi yerden 15 cm. yukarı kaldıran çocuklar diğer çocuğun ipin altından geçmesini sağlarlar. Zemine yerleştirilen ip ve çemberler vardır. Çocuklara verilen komutlarla çemberin uzağından geç, içinden geç gibi yönergelerle kavramlar öğretilir. Daha sonra aynı çalışmalar eşle yapılır.</a:t>
            </a:r>
          </a:p>
          <a:p>
            <a:pPr algn="just"/>
            <a:r>
              <a:rPr lang="tr-TR" sz="2000" b="1" smtClean="0"/>
              <a:t>Kavramlar:</a:t>
            </a:r>
            <a:r>
              <a:rPr lang="tr-TR" sz="2000" smtClean="0"/>
              <a:t> </a:t>
            </a:r>
            <a:r>
              <a:rPr lang="tr-TR" sz="2000" b="1" smtClean="0"/>
              <a:t> </a:t>
            </a:r>
            <a:endParaRPr lang="tr-TR" sz="2000" smtClean="0"/>
          </a:p>
          <a:p>
            <a:pPr>
              <a:buFont typeface="Wingdings 2" pitchFamily="18" charset="2"/>
              <a:buNone/>
            </a:pPr>
            <a:endParaRPr lang="tr-TR" smtClean="0"/>
          </a:p>
          <a:p>
            <a:endParaRPr lang="tr-TR"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428625" y="500063"/>
            <a:ext cx="8258175" cy="917575"/>
          </a:xfrm>
        </p:spPr>
        <p:txBody>
          <a:bodyPr/>
          <a:lstStyle/>
          <a:p>
            <a:r>
              <a:rPr lang="tr-TR" smtClean="0"/>
              <a:t/>
            </a:r>
            <a:br>
              <a:rPr lang="tr-TR" smtClean="0"/>
            </a:br>
            <a:r>
              <a:rPr lang="tr-TR" sz="2800" b="1" smtClean="0">
                <a:solidFill>
                  <a:srgbClr val="FF0000"/>
                </a:solidFill>
              </a:rPr>
              <a:t>Temel Hareket Becerileri ve Hareket Kavramlarına Ait Örnek Etkinlikler </a:t>
            </a:r>
            <a:endParaRPr lang="tr-TR" sz="2800" smtClean="0"/>
          </a:p>
        </p:txBody>
      </p:sp>
      <p:sp>
        <p:nvSpPr>
          <p:cNvPr id="50179" name="2 İçerik Yer Tutucusu"/>
          <p:cNvSpPr>
            <a:spLocks noGrp="1"/>
          </p:cNvSpPr>
          <p:nvPr>
            <p:ph sz="quarter" idx="1"/>
          </p:nvPr>
        </p:nvSpPr>
        <p:spPr>
          <a:xfrm>
            <a:off x="500063" y="1428750"/>
            <a:ext cx="8258175" cy="4572000"/>
          </a:xfrm>
        </p:spPr>
        <p:txBody>
          <a:bodyPr/>
          <a:lstStyle/>
          <a:p>
            <a:pPr>
              <a:buFont typeface="Wingdings 2" pitchFamily="18" charset="2"/>
              <a:buNone/>
            </a:pPr>
            <a:r>
              <a:rPr lang="tr-TR" smtClean="0"/>
              <a:t> </a:t>
            </a:r>
            <a:r>
              <a:rPr lang="tr-TR" sz="2000" b="1" smtClean="0"/>
              <a:t>Etkinlik 1:</a:t>
            </a:r>
            <a:r>
              <a:rPr lang="tr-TR" sz="2000" smtClean="0"/>
              <a:t> Voleybol sahasına ip merdivenleri yerleştirilir. Merdivenin aralıklarından oluşan boşluklarda adım al-sekme hareketi ileri, yana ve geriye yapılır.</a:t>
            </a:r>
          </a:p>
          <a:p>
            <a:pPr>
              <a:buFont typeface="Wingdings 2" pitchFamily="18" charset="2"/>
              <a:buNone/>
            </a:pPr>
            <a:r>
              <a:rPr lang="tr-TR" sz="2000" b="1" i="1" smtClean="0"/>
              <a:t>	Beceri Teması</a:t>
            </a:r>
            <a:r>
              <a:rPr lang="tr-TR" sz="2000" b="1" smtClean="0"/>
              <a:t>: </a:t>
            </a:r>
            <a:r>
              <a:rPr lang="tr-TR" sz="2000" smtClean="0"/>
              <a:t>Yer değiştirme hareketleri: Adım al-sek</a:t>
            </a:r>
          </a:p>
          <a:p>
            <a:pPr>
              <a:buFont typeface="Wingdings 2" pitchFamily="18" charset="2"/>
              <a:buNone/>
            </a:pPr>
            <a:r>
              <a:rPr lang="tr-TR" sz="2000" b="1" i="1" smtClean="0"/>
              <a:t>	Hareket Kavramları</a:t>
            </a:r>
            <a:r>
              <a:rPr lang="tr-TR" sz="2000" b="1" smtClean="0"/>
              <a:t>:</a:t>
            </a:r>
            <a:r>
              <a:rPr lang="tr-TR" sz="2000" smtClean="0"/>
              <a:t>  Alan farkındalığı: Genel-kişisel alan, öne-geriye, sağ-sol, </a:t>
            </a:r>
          </a:p>
          <a:p>
            <a:pPr>
              <a:buFont typeface="Wingdings 2" pitchFamily="18" charset="2"/>
              <a:buNone/>
            </a:pPr>
            <a:r>
              <a:rPr lang="tr-TR" sz="2000" smtClean="0"/>
              <a:t>			           Hareket İlişkileri</a:t>
            </a:r>
            <a:r>
              <a:rPr lang="tr-TR" sz="2000" b="1" i="1" smtClean="0"/>
              <a:t>: </a:t>
            </a:r>
            <a:r>
              <a:rPr lang="tr-TR" sz="2000" smtClean="0"/>
              <a:t>bireysel, uzak-yakın</a:t>
            </a:r>
          </a:p>
          <a:p>
            <a:pPr>
              <a:buFont typeface="Wingdings 2" pitchFamily="18" charset="2"/>
              <a:buNone/>
            </a:pPr>
            <a:r>
              <a:rPr lang="tr-TR" sz="2000" b="1" smtClean="0"/>
              <a:t>Etkinlik 2:</a:t>
            </a:r>
            <a:r>
              <a:rPr lang="tr-TR" sz="2000" smtClean="0"/>
              <a:t> Duvara çeşitli büyüklüklerde hedefler çizilir ve her hedefin içine büyüklüklerine göre puanlar yazılır (1 puan, 2 puan, 3 puan vb). Çocuklar çift elle baş üzerinden topu hedeflere atar ve puan toplamaya çalışırlar. Sonra aynı etkinlik sadece sağ ve sol el kullanılarak yapılır. </a:t>
            </a:r>
          </a:p>
          <a:p>
            <a:pPr>
              <a:buFont typeface="Wingdings 2" pitchFamily="18" charset="2"/>
              <a:buNone/>
            </a:pPr>
            <a:r>
              <a:rPr lang="tr-TR" sz="2000" b="1" i="1" smtClean="0"/>
              <a:t>	Beceri Teması</a:t>
            </a:r>
            <a:r>
              <a:rPr lang="tr-TR" sz="2000" b="1" smtClean="0"/>
              <a:t>:</a:t>
            </a:r>
            <a:r>
              <a:rPr lang="tr-TR" sz="2000" smtClean="0"/>
              <a:t> 	Nesne Kontrolü: Atma</a:t>
            </a:r>
          </a:p>
          <a:p>
            <a:pPr>
              <a:buFont typeface="Wingdings 2" pitchFamily="18" charset="2"/>
              <a:buNone/>
            </a:pPr>
            <a:r>
              <a:rPr lang="tr-TR" sz="2000" b="1" i="1" smtClean="0"/>
              <a:t>	Hareket Kavramları</a:t>
            </a:r>
            <a:r>
              <a:rPr lang="tr-TR" sz="2000" b="1" smtClean="0"/>
              <a:t>:  </a:t>
            </a:r>
            <a:r>
              <a:rPr lang="tr-TR" sz="2000" smtClean="0"/>
              <a:t>	Efor farkındalığı: Hızlı-yavaş,</a:t>
            </a:r>
          </a:p>
          <a:p>
            <a:pPr>
              <a:buFont typeface="Wingdings 2" pitchFamily="18" charset="2"/>
              <a:buNone/>
            </a:pPr>
            <a:r>
              <a:rPr lang="tr-TR" sz="2000" smtClean="0"/>
              <a:t>				Alan farkındalığı: alçak-yüksek, uzun-kısa, </a:t>
            </a:r>
          </a:p>
          <a:p>
            <a:pPr>
              <a:buFont typeface="Wingdings 2" pitchFamily="18" charset="2"/>
              <a:buNone/>
            </a:pPr>
            <a:r>
              <a:rPr lang="tr-TR" sz="2000" smtClean="0"/>
              <a:t>				Hareket ilişkileri: bireysel</a:t>
            </a:r>
          </a:p>
          <a:p>
            <a:pPr>
              <a:buFont typeface="Wingdings 2" pitchFamily="18" charset="2"/>
              <a:buNone/>
            </a:pPr>
            <a:r>
              <a:rPr lang="tr-TR" sz="2000" smtClean="0"/>
              <a:t> </a:t>
            </a:r>
          </a:p>
          <a:p>
            <a:endParaRPr lang="tr-TR" sz="20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28625" y="274638"/>
            <a:ext cx="8258175" cy="1143000"/>
          </a:xfrm>
        </p:spPr>
        <p:txBody>
          <a:bodyPr/>
          <a:lstStyle/>
          <a:p>
            <a:pPr algn="just"/>
            <a:r>
              <a:rPr lang="tr-TR" sz="2800" b="1" smtClean="0">
                <a:solidFill>
                  <a:srgbClr val="FF0000"/>
                </a:solidFill>
              </a:rPr>
              <a:t>Temel Hareket Becerileri ve Hareket Kavramlarına Ait Örnek Etkinlikler</a:t>
            </a:r>
            <a:endParaRPr lang="tr-TR" sz="2800" smtClean="0"/>
          </a:p>
        </p:txBody>
      </p:sp>
      <p:sp>
        <p:nvSpPr>
          <p:cNvPr id="5120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smtClean="0"/>
              <a:t>Etkinlik 3:</a:t>
            </a:r>
            <a:r>
              <a:rPr lang="tr-TR" sz="2000" smtClean="0"/>
              <a:t> Çocuklar sahada yerde otururlar. Antrenörün komutu ile sırasıyla,</a:t>
            </a:r>
          </a:p>
          <a:p>
            <a:pPr algn="just">
              <a:buFont typeface="Wingdings 2" pitchFamily="18" charset="2"/>
              <a:buNone/>
            </a:pPr>
            <a:r>
              <a:rPr lang="tr-TR" sz="2000" smtClean="0"/>
              <a:t>*Bir destek noktası kullanarak denge hareketi gösterirler (planör, tek ayak üzerinde durma)</a:t>
            </a:r>
          </a:p>
          <a:p>
            <a:pPr algn="just">
              <a:buFont typeface="Wingdings 2" pitchFamily="18" charset="2"/>
              <a:buNone/>
            </a:pPr>
            <a:r>
              <a:rPr lang="tr-TR" sz="2000" smtClean="0"/>
              <a:t>*İki destek noktası kullanarak denge hareketi gösterir  (ayakta durma, tek ayak bir el yerde gibi)</a:t>
            </a:r>
          </a:p>
          <a:p>
            <a:pPr algn="just">
              <a:buFont typeface="Wingdings 2" pitchFamily="18" charset="2"/>
              <a:buNone/>
            </a:pPr>
            <a:r>
              <a:rPr lang="tr-TR" sz="2000" smtClean="0"/>
              <a:t>*Dört destek noktası kullanarak denge hareketi gösterir (iki ayak iki el yerde, iki diz ve iki ayak yerde gibi)</a:t>
            </a:r>
          </a:p>
          <a:p>
            <a:pPr algn="just">
              <a:buFont typeface="Wingdings 2" pitchFamily="18" charset="2"/>
              <a:buNone/>
            </a:pPr>
            <a:r>
              <a:rPr lang="tr-TR" sz="2000" smtClean="0"/>
              <a:t>*Beş destek noktası kullanarak eşle denge hareketi gösterirler</a:t>
            </a:r>
          </a:p>
          <a:p>
            <a:pPr algn="just">
              <a:buFont typeface="Wingdings 2" pitchFamily="18" charset="2"/>
              <a:buNone/>
            </a:pPr>
            <a:r>
              <a:rPr lang="tr-TR" sz="2000" b="1" i="1" smtClean="0"/>
              <a:t>	Beceri teması </a:t>
            </a:r>
            <a:r>
              <a:rPr lang="tr-TR" sz="2000" b="1" smtClean="0"/>
              <a:t>:	</a:t>
            </a:r>
            <a:r>
              <a:rPr lang="tr-TR" sz="2000" smtClean="0"/>
              <a:t>Dengeleme Hareketleri: Nesnesiz –Statik Denge</a:t>
            </a:r>
          </a:p>
          <a:p>
            <a:pPr algn="just">
              <a:buFont typeface="Wingdings 2" pitchFamily="18" charset="2"/>
              <a:buNone/>
            </a:pPr>
            <a:r>
              <a:rPr lang="tr-TR" sz="2000" b="1" i="1" smtClean="0"/>
              <a:t>	Hareket Kavramları</a:t>
            </a:r>
            <a:r>
              <a:rPr lang="tr-TR" sz="2000" b="1" smtClean="0"/>
              <a:t>:</a:t>
            </a:r>
            <a:r>
              <a:rPr lang="tr-TR" sz="2000" smtClean="0"/>
              <a:t>  Efor Farkındalığı: Zorunlu-serbest, yavaş-hızlı, uzun-orta-kısa,  </a:t>
            </a:r>
          </a:p>
          <a:p>
            <a:pPr algn="just">
              <a:buFont typeface="Wingdings 2" pitchFamily="18" charset="2"/>
              <a:buNone/>
            </a:pPr>
            <a:r>
              <a:rPr lang="tr-TR" sz="2000" smtClean="0"/>
              <a:t>			              Hareket İlişkileri: bireysel-eşli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smtClean="0">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smtClean="0">
                <a:solidFill>
                  <a:srgbClr val="FF0000"/>
                </a:solidFill>
                <a:latin typeface="Times New Roman" pitchFamily="18" charset="0"/>
                <a:cs typeface="Times New Roman" pitchFamily="18" charset="0"/>
              </a:rPr>
              <a:t>Sporda Özelleşme</a:t>
            </a:r>
          </a:p>
        </p:txBody>
      </p:sp>
      <p:sp>
        <p:nvSpPr>
          <p:cNvPr id="12291" name="2 İçerik Yer Tutucusu"/>
          <p:cNvSpPr>
            <a:spLocks noGrp="1"/>
          </p:cNvSpPr>
          <p:nvPr>
            <p:ph sz="quarter" idx="1"/>
          </p:nvPr>
        </p:nvSpPr>
        <p:spPr>
          <a:xfrm>
            <a:off x="500034" y="1447800"/>
            <a:ext cx="4163406" cy="4767282"/>
          </a:xfrm>
        </p:spPr>
        <p:txBody>
          <a:bodyPr/>
          <a:lstStyle/>
          <a:p>
            <a:pPr algn="just">
              <a:buFont typeface="Arial" pitchFamily="34" charset="0"/>
              <a:buChar char="•"/>
            </a:pPr>
            <a:r>
              <a:rPr lang="tr-TR" altLang="tr-TR" sz="2200" dirty="0" smtClean="0">
                <a:latin typeface="Times New Roman" pitchFamily="18" charset="0"/>
                <a:cs typeface="Times New Roman" pitchFamily="18" charset="0"/>
              </a:rPr>
              <a:t>Sporcunun, spora katılımı tek bir spor dalıyla sınırlandırması </a:t>
            </a:r>
            <a:r>
              <a:rPr lang="tr-TR" altLang="tr-TR" sz="1600" dirty="0" smtClean="0">
                <a:latin typeface="Times New Roman" pitchFamily="18" charset="0"/>
                <a:cs typeface="Times New Roman" pitchFamily="18" charset="0"/>
              </a:rPr>
              <a:t>(</a:t>
            </a:r>
            <a:r>
              <a:rPr lang="tr-TR" altLang="tr-TR" sz="1600" dirty="0" err="1" smtClean="0">
                <a:latin typeface="Times New Roman" pitchFamily="18" charset="0"/>
                <a:cs typeface="Times New Roman" pitchFamily="18" charset="0"/>
              </a:rPr>
              <a:t>Hill</a:t>
            </a:r>
            <a:r>
              <a:rPr lang="tr-TR" altLang="tr-TR" sz="1600" dirty="0" smtClean="0">
                <a:latin typeface="Times New Roman" pitchFamily="18" charset="0"/>
                <a:cs typeface="Times New Roman" pitchFamily="18" charset="0"/>
              </a:rPr>
              <a:t> ve </a:t>
            </a:r>
            <a:r>
              <a:rPr lang="tr-TR" altLang="tr-TR" sz="1600" dirty="0" err="1" smtClean="0">
                <a:latin typeface="Times New Roman" pitchFamily="18" charset="0"/>
                <a:cs typeface="Times New Roman" pitchFamily="18" charset="0"/>
              </a:rPr>
              <a:t>Simons</a:t>
            </a:r>
            <a:r>
              <a:rPr lang="tr-TR" altLang="tr-TR" sz="1600" dirty="0" smtClean="0">
                <a:latin typeface="Times New Roman" pitchFamily="18" charset="0"/>
                <a:cs typeface="Times New Roman" pitchFamily="18" charset="0"/>
              </a:rPr>
              <a:t>, 1989).</a:t>
            </a:r>
          </a:p>
          <a:p>
            <a:pPr algn="just"/>
            <a:r>
              <a:rPr lang="tr-TR" altLang="tr-TR" sz="2200" dirty="0" smtClean="0">
                <a:latin typeface="Times New Roman" pitchFamily="18" charset="0"/>
                <a:cs typeface="Times New Roman" pitchFamily="18" charset="0"/>
              </a:rPr>
              <a:t>Spora erken yaşta başlama</a:t>
            </a:r>
          </a:p>
          <a:p>
            <a:pPr algn="just"/>
            <a:r>
              <a:rPr lang="tr-TR" altLang="tr-TR" sz="2200" dirty="0" smtClean="0">
                <a:latin typeface="Times New Roman" pitchFamily="18" charset="0"/>
                <a:cs typeface="Times New Roman" pitchFamily="18" charset="0"/>
              </a:rPr>
              <a:t>Tek bir spor dalına erken katılım (çeşitli spor dallarına katılımın tersi)</a:t>
            </a:r>
          </a:p>
          <a:p>
            <a:pPr algn="just"/>
            <a:r>
              <a:rPr lang="tr-TR" altLang="tr-TR" sz="2200" dirty="0" smtClean="0">
                <a:latin typeface="Times New Roman" pitchFamily="18" charset="0"/>
                <a:cs typeface="Times New Roman" pitchFamily="18" charset="0"/>
              </a:rPr>
              <a:t>Yoğun ve yüksek şiddetli antrenmanlara erken katılım</a:t>
            </a:r>
          </a:p>
          <a:p>
            <a:pPr algn="just"/>
            <a:r>
              <a:rPr lang="tr-TR" altLang="tr-TR" sz="2200" dirty="0" smtClean="0">
                <a:latin typeface="Times New Roman" pitchFamily="18" charset="0"/>
                <a:cs typeface="Times New Roman" pitchFamily="18" charset="0"/>
              </a:rPr>
              <a:t>Yarışmaya yönelik spor dallarına erken katılım </a:t>
            </a:r>
            <a:r>
              <a:rPr lang="tr-TR" altLang="tr-TR" sz="1600" dirty="0" smtClean="0">
                <a:latin typeface="Times New Roman" pitchFamily="18" charset="0"/>
                <a:cs typeface="Times New Roman" pitchFamily="18" charset="0"/>
              </a:rPr>
              <a:t>(</a:t>
            </a:r>
            <a:r>
              <a:rPr lang="tr-TR" altLang="tr-TR" sz="1600" dirty="0" err="1" smtClean="0">
                <a:latin typeface="Times New Roman" pitchFamily="18" charset="0"/>
                <a:cs typeface="Times New Roman" pitchFamily="18" charset="0"/>
              </a:rPr>
              <a:t>Baker</a:t>
            </a:r>
            <a:r>
              <a:rPr lang="tr-TR" altLang="tr-TR" sz="1600" dirty="0" smtClean="0">
                <a:latin typeface="Times New Roman" pitchFamily="18" charset="0"/>
                <a:cs typeface="Times New Roman" pitchFamily="18" charset="0"/>
              </a:rPr>
              <a:t>, </a:t>
            </a:r>
            <a:r>
              <a:rPr lang="tr-TR" altLang="tr-TR" sz="1600" dirty="0" err="1" smtClean="0">
                <a:latin typeface="Times New Roman" pitchFamily="18" charset="0"/>
                <a:cs typeface="Times New Roman" pitchFamily="18" charset="0"/>
              </a:rPr>
              <a:t>Cobley</a:t>
            </a:r>
            <a:r>
              <a:rPr lang="tr-TR" altLang="tr-TR" sz="1600" dirty="0" smtClean="0">
                <a:latin typeface="Times New Roman" pitchFamily="18" charset="0"/>
                <a:cs typeface="Times New Roman" pitchFamily="18" charset="0"/>
              </a:rPr>
              <a:t> ve </a:t>
            </a:r>
            <a:r>
              <a:rPr lang="tr-TR" altLang="tr-TR" sz="1600" dirty="0" err="1" smtClean="0">
                <a:latin typeface="Times New Roman" pitchFamily="18" charset="0"/>
                <a:cs typeface="Times New Roman" pitchFamily="18" charset="0"/>
              </a:rPr>
              <a:t>Fraser</a:t>
            </a:r>
            <a:r>
              <a:rPr lang="tr-TR" altLang="tr-TR" sz="1600" dirty="0" smtClean="0">
                <a:latin typeface="Times New Roman" pitchFamily="18" charset="0"/>
                <a:cs typeface="Times New Roman" pitchFamily="18" charset="0"/>
              </a:rPr>
              <a:t>-Thomas, 2009).</a:t>
            </a:r>
          </a:p>
        </p:txBody>
      </p:sp>
      <p:sp>
        <p:nvSpPr>
          <p:cNvPr id="6" name="5 İçerik Yer Tutucusu"/>
          <p:cNvSpPr>
            <a:spLocks noGrp="1"/>
          </p:cNvSpPr>
          <p:nvPr>
            <p:ph sz="quarter" idx="2"/>
          </p:nvPr>
        </p:nvSpPr>
        <p:spPr/>
        <p:txBody>
          <a:bodyPr/>
          <a:lstStyle/>
          <a:p>
            <a:endParaRPr lang="tr-TR"/>
          </a:p>
        </p:txBody>
      </p:sp>
      <p:pic>
        <p:nvPicPr>
          <p:cNvPr id="12292" name="Resim 1"/>
          <p:cNvPicPr>
            <a:picLocks noChangeAspect="1"/>
          </p:cNvPicPr>
          <p:nvPr/>
        </p:nvPicPr>
        <p:blipFill>
          <a:blip r:embed="rId2"/>
          <a:srcRect/>
          <a:stretch>
            <a:fillRect/>
          </a:stretch>
        </p:blipFill>
        <p:spPr bwMode="auto">
          <a:xfrm>
            <a:off x="6372225" y="300038"/>
            <a:ext cx="2000250" cy="700087"/>
          </a:xfrm>
          <a:prstGeom prst="rect">
            <a:avLst/>
          </a:prstGeom>
          <a:noFill/>
          <a:ln w="9525">
            <a:noFill/>
            <a:miter lim="800000"/>
            <a:headEnd/>
            <a:tailEnd/>
          </a:ln>
        </p:spPr>
      </p:pic>
      <p:pic>
        <p:nvPicPr>
          <p:cNvPr id="12293" name="Picture 2" descr="C:\Users\user\Desktop\images (1).jpg"/>
          <p:cNvPicPr>
            <a:picLocks noChangeAspect="1" noChangeArrowheads="1"/>
          </p:cNvPicPr>
          <p:nvPr/>
        </p:nvPicPr>
        <p:blipFill>
          <a:blip r:embed="rId3"/>
          <a:srcRect/>
          <a:stretch>
            <a:fillRect/>
          </a:stretch>
        </p:blipFill>
        <p:spPr bwMode="auto">
          <a:xfrm>
            <a:off x="4929190" y="1428736"/>
            <a:ext cx="3714776"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05300"/>
          </a:xfrm>
        </p:spPr>
        <p:txBody>
          <a:bodyPr/>
          <a:lstStyle/>
          <a:p>
            <a:pPr algn="just"/>
            <a:r>
              <a:rPr lang="tr-TR" altLang="tr-TR" sz="2400" smtClean="0">
                <a:latin typeface="Times New Roman" pitchFamily="18" charset="0"/>
                <a:cs typeface="Times New Roman" pitchFamily="18" charset="0"/>
              </a:rPr>
              <a:t>Çocukların sağlıklarına ve gelişimlerine herhangi bir zararlı etkisi olup olmadığına bakmaksızın, olabilecek en kısa zamanda ülke ve dünya çapında sporcular yaratmak ve hazırlamaktır. </a:t>
            </a:r>
          </a:p>
          <a:p>
            <a:pPr algn="just"/>
            <a:r>
              <a:rPr lang="tr-TR" altLang="tr-TR" sz="2400" b="1" smtClean="0">
                <a:latin typeface="Times New Roman" pitchFamily="18" charset="0"/>
                <a:cs typeface="Times New Roman" pitchFamily="18" charset="0"/>
              </a:rPr>
              <a:t>İstek: </a:t>
            </a:r>
            <a:r>
              <a:rPr lang="tr-TR" altLang="tr-TR" sz="2400" smtClean="0">
                <a:latin typeface="Times New Roman" pitchFamily="18" charset="0"/>
                <a:cs typeface="Times New Roman" pitchFamily="18" charset="0"/>
              </a:rPr>
              <a:t>Sporcuların sağlığını ve refahını göz önünde bulundurmaksızın </a:t>
            </a:r>
            <a:r>
              <a:rPr lang="tr-TR" altLang="tr-TR" sz="2400" b="1" smtClean="0">
                <a:solidFill>
                  <a:srgbClr val="FF0000"/>
                </a:solidFill>
                <a:latin typeface="Times New Roman" pitchFamily="18" charset="0"/>
                <a:cs typeface="Times New Roman" pitchFamily="18" charset="0"/>
              </a:rPr>
              <a:t>“ne pahasına olursa olsun kazanmak</a:t>
            </a:r>
            <a:r>
              <a:rPr lang="tr-TR" altLang="tr-TR" sz="2400" smtClean="0">
                <a:latin typeface="Times New Roman" pitchFamily="18" charset="0"/>
                <a:cs typeface="Times New Roman" pitchFamily="18" charset="0"/>
              </a:rPr>
              <a:t>”</a:t>
            </a:r>
          </a:p>
        </p:txBody>
      </p:sp>
      <p:sp>
        <p:nvSpPr>
          <p:cNvPr id="13315" name="1 Başlık"/>
          <p:cNvSpPr>
            <a:spLocks noGrp="1"/>
          </p:cNvSpPr>
          <p:nvPr>
            <p:ph type="title"/>
          </p:nvPr>
        </p:nvSpPr>
        <p:spPr>
          <a:xfrm>
            <a:off x="500063" y="274638"/>
            <a:ext cx="8186737" cy="1143000"/>
          </a:xfrm>
        </p:spPr>
        <p:txBody>
          <a:bodyPr/>
          <a:lstStyle/>
          <a:p>
            <a:r>
              <a:rPr lang="tr-TR" altLang="tr-TR" sz="3600" b="1" smtClean="0">
                <a:solidFill>
                  <a:srgbClr val="FF0000"/>
                </a:solidFill>
                <a:latin typeface="Times New Roman" pitchFamily="18" charset="0"/>
                <a:cs typeface="Times New Roman" pitchFamily="18" charset="0"/>
              </a:rPr>
              <a:t>Erken Özelleşmenin Nedeni?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13317" name="Picture 2" descr="C:\Users\user\Desktop\images.jpg"/>
          <p:cNvPicPr>
            <a:picLocks noChangeAspect="1" noChangeArrowheads="1"/>
          </p:cNvPicPr>
          <p:nvPr/>
        </p:nvPicPr>
        <p:blipFill>
          <a:blip r:embed="rId3"/>
          <a:srcRect/>
          <a:stretch>
            <a:fillRect/>
          </a:stretch>
        </p:blipFill>
        <p:spPr bwMode="auto">
          <a:xfrm>
            <a:off x="5357813" y="4357688"/>
            <a:ext cx="30384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357158" y="274638"/>
            <a:ext cx="8329642" cy="1011222"/>
          </a:xfrm>
        </p:spPr>
        <p:txBody>
          <a:bodyPr/>
          <a:lstStyle/>
          <a:p>
            <a:r>
              <a:rPr lang="tr-TR" altLang="tr-TR" sz="3200" b="1" dirty="0" smtClean="0">
                <a:solidFill>
                  <a:srgbClr val="FF0000"/>
                </a:solidFill>
                <a:latin typeface="Times New Roman" pitchFamily="18" charset="0"/>
                <a:cs typeface="Times New Roman" pitchFamily="18" charset="0"/>
              </a:rPr>
              <a:t>Çok Erken Yaşta Özelleşmenin </a:t>
            </a:r>
            <a:br>
              <a:rPr lang="tr-TR" altLang="tr-TR" sz="3200" b="1" dirty="0" smtClean="0">
                <a:solidFill>
                  <a:srgbClr val="FF0000"/>
                </a:solidFill>
                <a:latin typeface="Times New Roman" pitchFamily="18" charset="0"/>
                <a:cs typeface="Times New Roman" pitchFamily="18" charset="0"/>
              </a:rPr>
            </a:br>
            <a:r>
              <a:rPr lang="tr-TR" altLang="tr-TR" sz="3200" b="1" dirty="0" smtClean="0">
                <a:solidFill>
                  <a:srgbClr val="FF0000"/>
                </a:solidFill>
                <a:latin typeface="Times New Roman" pitchFamily="18" charset="0"/>
                <a:cs typeface="Times New Roman" pitchFamily="18" charset="0"/>
              </a:rPr>
              <a:t>Olumsuz Yönleri-I</a:t>
            </a:r>
          </a:p>
        </p:txBody>
      </p:sp>
      <p:sp>
        <p:nvSpPr>
          <p:cNvPr id="14339" name="2 İçerik Yer Tutucusu"/>
          <p:cNvSpPr>
            <a:spLocks noGrp="1"/>
          </p:cNvSpPr>
          <p:nvPr>
            <p:ph sz="quarter" idx="1"/>
          </p:nvPr>
        </p:nvSpPr>
        <p:spPr>
          <a:xfrm>
            <a:off x="214282" y="1285860"/>
            <a:ext cx="4857784" cy="4733940"/>
          </a:xfrm>
        </p:spPr>
        <p:txBody>
          <a:bodyPr/>
          <a:lstStyle/>
          <a:p>
            <a:pPr algn="just"/>
            <a:r>
              <a:rPr lang="tr-TR" altLang="tr-TR" sz="2000" dirty="0" smtClean="0">
                <a:latin typeface="Times New Roman" pitchFamily="18" charset="0"/>
                <a:cs typeface="Times New Roman" pitchFamily="18" charset="0"/>
              </a:rPr>
              <a:t>Tek bir spor dalına yoğunlaşmak,o spor dalında kısa vadede başarılı olmak için gereken becerileri, koordinasyonu ve spor dalına özgü koordinasyonu geliştirse de </a:t>
            </a:r>
            <a:r>
              <a:rPr lang="tr-TR" altLang="tr-TR" sz="2000" b="1" dirty="0" smtClean="0">
                <a:solidFill>
                  <a:srgbClr val="FF0000"/>
                </a:solidFill>
                <a:latin typeface="Times New Roman" pitchFamily="18" charset="0"/>
                <a:cs typeface="Times New Roman" pitchFamily="18" charset="0"/>
              </a:rPr>
              <a:t>diğer spor dallarına aktarılabilen spor becerilerinin gelişimini sınırlar </a:t>
            </a:r>
            <a:r>
              <a:rPr lang="tr-TR" altLang="tr-TR" sz="2000" dirty="0" smtClean="0">
                <a:latin typeface="Times New Roman" pitchFamily="18" charset="0"/>
                <a:cs typeface="Times New Roman" pitchFamily="18" charset="0"/>
              </a:rPr>
              <a:t>veya </a:t>
            </a:r>
            <a:r>
              <a:rPr lang="tr-TR" altLang="tr-TR" sz="2000" b="1" dirty="0" smtClean="0">
                <a:solidFill>
                  <a:srgbClr val="FF0000"/>
                </a:solidFill>
                <a:latin typeface="Times New Roman" pitchFamily="18" charset="0"/>
                <a:cs typeface="Times New Roman" pitchFamily="18" charset="0"/>
              </a:rPr>
              <a:t>engeller</a:t>
            </a:r>
            <a:r>
              <a:rPr lang="tr-TR" altLang="tr-TR" sz="2000" dirty="0" smtClean="0">
                <a:latin typeface="Times New Roman" pitchFamily="18" charset="0"/>
                <a:cs typeface="Times New Roman" pitchFamily="18" charset="0"/>
              </a:rPr>
              <a:t>.</a:t>
            </a:r>
          </a:p>
          <a:p>
            <a:pPr algn="just"/>
            <a:r>
              <a:rPr lang="tr-TR" altLang="tr-TR" sz="2000" dirty="0" smtClean="0">
                <a:latin typeface="Times New Roman" pitchFamily="18" charset="0"/>
                <a:cs typeface="Times New Roman" pitchFamily="18" charset="0"/>
              </a:rPr>
              <a:t>Aşırı kullanıma bağlı </a:t>
            </a:r>
            <a:r>
              <a:rPr lang="tr-TR" altLang="tr-TR" sz="2000" b="1" dirty="0" smtClean="0">
                <a:solidFill>
                  <a:srgbClr val="FF0000"/>
                </a:solidFill>
                <a:latin typeface="Times New Roman" pitchFamily="18" charset="0"/>
                <a:cs typeface="Times New Roman" pitchFamily="18" charset="0"/>
              </a:rPr>
              <a:t>yaralanma</a:t>
            </a:r>
            <a:r>
              <a:rPr lang="tr-TR" altLang="tr-TR" sz="2000" dirty="0" smtClean="0">
                <a:latin typeface="Times New Roman" pitchFamily="18" charset="0"/>
                <a:cs typeface="Times New Roman" pitchFamily="18" charset="0"/>
              </a:rPr>
              <a:t> (tenisçi dirseği, </a:t>
            </a:r>
            <a:r>
              <a:rPr lang="tr-TR" altLang="tr-TR" sz="2000" dirty="0" err="1" smtClean="0">
                <a:latin typeface="Times New Roman" pitchFamily="18" charset="0"/>
                <a:cs typeface="Times New Roman" pitchFamily="18" charset="0"/>
              </a:rPr>
              <a:t>rotator</a:t>
            </a:r>
            <a:r>
              <a:rPr lang="tr-TR" altLang="tr-TR" sz="2000" dirty="0" smtClean="0">
                <a:latin typeface="Times New Roman" pitchFamily="18" charset="0"/>
                <a:cs typeface="Times New Roman" pitchFamily="18" charset="0"/>
              </a:rPr>
              <a:t> manşet yaralanmaları, ön çapraz yaralanmaları vb.) </a:t>
            </a:r>
            <a:r>
              <a:rPr lang="tr-TR" altLang="tr-TR" sz="2000" b="1" dirty="0" smtClean="0">
                <a:solidFill>
                  <a:srgbClr val="FF0000"/>
                </a:solidFill>
                <a:latin typeface="Times New Roman" pitchFamily="18" charset="0"/>
                <a:cs typeface="Times New Roman" pitchFamily="18" charset="0"/>
              </a:rPr>
              <a:t>riski artar</a:t>
            </a:r>
            <a:r>
              <a:rPr lang="tr-TR" altLang="tr-TR" sz="2000" dirty="0" smtClean="0">
                <a:latin typeface="Times New Roman" pitchFamily="18" charset="0"/>
                <a:cs typeface="Times New Roman" pitchFamily="18" charset="0"/>
              </a:rPr>
              <a:t>.</a:t>
            </a:r>
          </a:p>
          <a:p>
            <a:pPr algn="just"/>
            <a:r>
              <a:rPr lang="tr-TR" altLang="tr-TR" sz="2000" dirty="0" smtClean="0">
                <a:latin typeface="Times New Roman" pitchFamily="18" charset="0"/>
                <a:cs typeface="Times New Roman" pitchFamily="18" charset="0"/>
              </a:rPr>
              <a:t>“Bir dizi zoraki yaşam </a:t>
            </a:r>
            <a:r>
              <a:rPr lang="tr-TR" altLang="tr-TR" sz="2000" dirty="0" err="1" smtClean="0">
                <a:latin typeface="Times New Roman" pitchFamily="18" charset="0"/>
                <a:cs typeface="Times New Roman" pitchFamily="18" charset="0"/>
              </a:rPr>
              <a:t>deneyimi”nin</a:t>
            </a:r>
            <a:r>
              <a:rPr lang="tr-TR" altLang="tr-TR" sz="2000" dirty="0" smtClean="0">
                <a:latin typeface="Times New Roman" pitchFamily="18" charset="0"/>
                <a:cs typeface="Times New Roman" pitchFamily="18" charset="0"/>
              </a:rPr>
              <a:t> sonucu olarak </a:t>
            </a:r>
            <a:r>
              <a:rPr lang="tr-TR" altLang="tr-TR" sz="2000" b="1" dirty="0" smtClean="0">
                <a:solidFill>
                  <a:srgbClr val="FF0000"/>
                </a:solidFill>
                <a:latin typeface="Times New Roman" pitchFamily="18" charset="0"/>
                <a:cs typeface="Times New Roman" pitchFamily="18" charset="0"/>
              </a:rPr>
              <a:t>tek boyutlu benlik gelişimine</a:t>
            </a:r>
            <a:r>
              <a:rPr lang="tr-TR" altLang="tr-TR" sz="2000" dirty="0" smtClean="0">
                <a:latin typeface="Times New Roman" pitchFamily="18" charset="0"/>
                <a:cs typeface="Times New Roman" pitchFamily="18" charset="0"/>
              </a:rPr>
              <a:t> neden olur.  </a:t>
            </a:r>
          </a:p>
          <a:p>
            <a:pPr algn="just"/>
            <a:r>
              <a:rPr lang="tr-TR" altLang="tr-TR" sz="2000" dirty="0" smtClean="0">
                <a:latin typeface="Times New Roman" pitchFamily="18" charset="0"/>
                <a:cs typeface="Times New Roman" pitchFamily="18" charset="0"/>
              </a:rPr>
              <a:t>Kendini bir spor dalına çok fazla vermek ve eğer </a:t>
            </a:r>
            <a:r>
              <a:rPr lang="tr-TR" altLang="tr-TR" sz="2000" b="1" dirty="0" smtClean="0">
                <a:solidFill>
                  <a:srgbClr val="FF0000"/>
                </a:solidFill>
                <a:latin typeface="Times New Roman" pitchFamily="18" charset="0"/>
                <a:cs typeface="Times New Roman" pitchFamily="18" charset="0"/>
              </a:rPr>
              <a:t>o spor dalında başarısız olunursa, sporcu yıkılır</a:t>
            </a:r>
            <a:r>
              <a:rPr lang="tr-TR" altLang="tr-TR" sz="2000" dirty="0" smtClean="0">
                <a:latin typeface="Times New Roman" pitchFamily="18" charset="0"/>
                <a:cs typeface="Times New Roman" pitchFamily="18" charset="0"/>
              </a:rPr>
              <a:t>. </a:t>
            </a:r>
          </a:p>
        </p:txBody>
      </p:sp>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2"/>
          </p:nvPr>
        </p:nvGraphicFramePr>
        <p:xfrm>
          <a:off x="5214942" y="1447800"/>
          <a:ext cx="346868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28596" y="274638"/>
            <a:ext cx="8258204" cy="1143000"/>
          </a:xfrm>
        </p:spPr>
        <p:txBody>
          <a:bodyPr/>
          <a:lstStyle/>
          <a:p>
            <a:r>
              <a:rPr lang="tr-TR" altLang="tr-TR" sz="3200" b="1" dirty="0" smtClean="0">
                <a:solidFill>
                  <a:srgbClr val="FF0000"/>
                </a:solidFill>
                <a:latin typeface="Times New Roman" pitchFamily="18" charset="0"/>
                <a:cs typeface="Times New Roman" pitchFamily="18" charset="0"/>
              </a:rPr>
              <a:t>Çok Erken Yaşta Özelleşmenin </a:t>
            </a:r>
            <a:br>
              <a:rPr lang="tr-TR" altLang="tr-TR" sz="3200" b="1" dirty="0" smtClean="0">
                <a:solidFill>
                  <a:srgbClr val="FF0000"/>
                </a:solidFill>
                <a:latin typeface="Times New Roman" pitchFamily="18" charset="0"/>
                <a:cs typeface="Times New Roman" pitchFamily="18" charset="0"/>
              </a:rPr>
            </a:br>
            <a:r>
              <a:rPr lang="tr-TR" altLang="tr-TR" sz="3200" b="1" dirty="0" smtClean="0">
                <a:solidFill>
                  <a:srgbClr val="FF0000"/>
                </a:solidFill>
                <a:latin typeface="Times New Roman" pitchFamily="18" charset="0"/>
                <a:cs typeface="Times New Roman" pitchFamily="18" charset="0"/>
              </a:rPr>
              <a:t>Olumsuz Yönleri-II</a:t>
            </a:r>
            <a:endParaRPr lang="tr-TR" altLang="tr-TR" sz="3200" dirty="0" smtClean="0">
              <a:latin typeface="Times New Roman" pitchFamily="18" charset="0"/>
              <a:cs typeface="Times New Roman" pitchFamily="18" charset="0"/>
            </a:endParaRPr>
          </a:p>
        </p:txBody>
      </p:sp>
      <p:sp>
        <p:nvSpPr>
          <p:cNvPr id="15363" name="2 İçerik Yer Tutucusu"/>
          <p:cNvSpPr>
            <a:spLocks noGrp="1"/>
          </p:cNvSpPr>
          <p:nvPr>
            <p:ph sz="quarter" idx="1"/>
          </p:nvPr>
        </p:nvSpPr>
        <p:spPr>
          <a:xfrm>
            <a:off x="285720" y="1447800"/>
            <a:ext cx="4929222" cy="4572000"/>
          </a:xfrm>
        </p:spPr>
        <p:txBody>
          <a:bodyPr/>
          <a:lstStyle/>
          <a:p>
            <a:pPr algn="just"/>
            <a:r>
              <a:rPr lang="tr-TR" altLang="tr-TR" sz="2000" b="1" dirty="0" smtClean="0">
                <a:solidFill>
                  <a:srgbClr val="FF0000"/>
                </a:solidFill>
                <a:latin typeface="Times New Roman" pitchFamily="18" charset="0"/>
                <a:cs typeface="Times New Roman" pitchFamily="18" charset="0"/>
              </a:rPr>
              <a:t>Psikolojik yıkıma neden olur</a:t>
            </a:r>
            <a:r>
              <a:rPr lang="tr-TR" altLang="tr-TR" sz="2000" dirty="0" smtClean="0">
                <a:latin typeface="Times New Roman" pitchFamily="18" charset="0"/>
                <a:cs typeface="Times New Roman" pitchFamily="18" charset="0"/>
              </a:rPr>
              <a:t>. Çocuk farklı sosyal etkinliklerden uzaklaşır. Oyun sahasının dışında başarılı bir yaşam sürmek için gereken zihinsel ve sosyal becerilerini geliştirme fırsatını bulamazlar.</a:t>
            </a:r>
          </a:p>
          <a:p>
            <a:pPr algn="just"/>
            <a:r>
              <a:rPr lang="tr-TR" altLang="tr-TR" sz="2000" dirty="0" smtClean="0">
                <a:latin typeface="Times New Roman" pitchFamily="18" charset="0"/>
                <a:cs typeface="Times New Roman" pitchFamily="18" charset="0"/>
              </a:rPr>
              <a:t>Sporcular antrenörlerinin kazanma hırslarının dışında </a:t>
            </a:r>
            <a:r>
              <a:rPr lang="tr-TR" altLang="tr-TR" sz="2000" b="1" dirty="0" smtClean="0">
                <a:solidFill>
                  <a:srgbClr val="FF0000"/>
                </a:solidFill>
                <a:latin typeface="Times New Roman" pitchFamily="18" charset="0"/>
                <a:cs typeface="Times New Roman" pitchFamily="18" charset="0"/>
              </a:rPr>
              <a:t>ailelerinin de kazanamaya yönelik arzuları ile baş etmek </a:t>
            </a:r>
            <a:r>
              <a:rPr lang="tr-TR" altLang="tr-TR" sz="2000" dirty="0" smtClean="0">
                <a:latin typeface="Times New Roman" pitchFamily="18" charset="0"/>
                <a:cs typeface="Times New Roman" pitchFamily="18" charset="0"/>
              </a:rPr>
              <a:t>zorunda kalırlar.</a:t>
            </a:r>
          </a:p>
          <a:p>
            <a:pPr algn="just"/>
            <a:r>
              <a:rPr lang="tr-TR" altLang="tr-TR" sz="2000" b="1" dirty="0" smtClean="0">
                <a:solidFill>
                  <a:srgbClr val="FF0000"/>
                </a:solidFill>
                <a:latin typeface="Times New Roman" pitchFamily="18" charset="0"/>
                <a:cs typeface="Times New Roman" pitchFamily="18" charset="0"/>
              </a:rPr>
              <a:t>Depresyon, yeme bozuklukları ve kronik yorgunluk </a:t>
            </a:r>
            <a:r>
              <a:rPr lang="tr-TR" altLang="tr-TR" sz="2000" dirty="0" smtClean="0">
                <a:latin typeface="Times New Roman" pitchFamily="18" charset="0"/>
                <a:cs typeface="Times New Roman" pitchFamily="18" charset="0"/>
              </a:rPr>
              <a:t>belirtileri baş gösterebilir. </a:t>
            </a:r>
          </a:p>
          <a:p>
            <a:pPr algn="just"/>
            <a:r>
              <a:rPr lang="tr-TR" altLang="tr-TR" sz="2000" dirty="0" smtClean="0">
                <a:latin typeface="Times New Roman" pitchFamily="18" charset="0"/>
                <a:cs typeface="Times New Roman" pitchFamily="18" charset="0"/>
              </a:rPr>
              <a:t>Gelişimin engellenmesi ve kazanmak için aşırı baskı nedeniyle sporcuda kaygı düzeyi artmakta ve bunun bir sonucu olarak da </a:t>
            </a:r>
            <a:r>
              <a:rPr lang="tr-TR" altLang="tr-TR" sz="2000" b="1" dirty="0" smtClean="0">
                <a:solidFill>
                  <a:srgbClr val="FF0000"/>
                </a:solidFill>
                <a:latin typeface="Times New Roman" pitchFamily="18" charset="0"/>
                <a:cs typeface="Times New Roman" pitchFamily="18" charset="0"/>
              </a:rPr>
              <a:t>sporcunun sporu bırakma olasılığı artmaktadır</a:t>
            </a:r>
            <a:r>
              <a:rPr lang="tr-TR" altLang="tr-TR" sz="2000" dirty="0" smtClean="0">
                <a:latin typeface="Times New Roman" pitchFamily="18" charset="0"/>
                <a:cs typeface="Times New Roman" pitchFamily="18" charset="0"/>
              </a:rPr>
              <a:t>.  </a:t>
            </a:r>
          </a:p>
        </p:txBody>
      </p:sp>
      <p:pic>
        <p:nvPicPr>
          <p:cNvPr id="15364" name="Resim 1"/>
          <p:cNvPicPr>
            <a:picLocks noChangeAspect="1"/>
          </p:cNvPicPr>
          <p:nvPr/>
        </p:nvPicPr>
        <p:blipFill>
          <a:blip r:embed="rId2"/>
          <a:srcRect/>
          <a:stretch>
            <a:fillRect/>
          </a:stretch>
        </p:blipFill>
        <p:spPr bwMode="auto">
          <a:xfrm>
            <a:off x="6715125" y="642938"/>
            <a:ext cx="2000250" cy="571500"/>
          </a:xfrm>
          <a:prstGeom prst="rect">
            <a:avLst/>
          </a:prstGeom>
          <a:noFill/>
          <a:ln w="9525">
            <a:noFill/>
            <a:miter lim="800000"/>
            <a:headEnd/>
            <a:tailEnd/>
          </a:ln>
        </p:spPr>
      </p:pic>
      <p:pic>
        <p:nvPicPr>
          <p:cNvPr id="4098" name="Picture 2" descr="C:\Users\user\Desktop\indir (2).jpg"/>
          <p:cNvPicPr>
            <a:picLocks noGrp="1" noChangeAspect="1" noChangeArrowheads="1"/>
          </p:cNvPicPr>
          <p:nvPr>
            <p:ph sz="quarter" idx="2"/>
          </p:nvPr>
        </p:nvPicPr>
        <p:blipFill>
          <a:blip r:embed="rId3"/>
          <a:srcRect/>
          <a:stretch>
            <a:fillRect/>
          </a:stretch>
        </p:blipFill>
        <p:spPr bwMode="auto">
          <a:xfrm>
            <a:off x="5500694" y="1643050"/>
            <a:ext cx="3214709" cy="464347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1809</TotalTime>
  <Words>3343</Words>
  <Application>Microsoft Office PowerPoint</Application>
  <PresentationFormat>Ekran Gösterisi (4:3)</PresentationFormat>
  <Paragraphs>367</Paragraphs>
  <Slides>47</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47</vt:i4>
      </vt:variant>
    </vt:vector>
  </HeadingPairs>
  <TitlesOfParts>
    <vt:vector size="56"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Hareket Eğitimi</vt:lpstr>
      <vt:lpstr>Uzun Süreli Sporcu Gelişim Evreleri</vt:lpstr>
      <vt:lpstr>Sporda Özelleşme</vt:lpstr>
      <vt:lpstr>Erken Özelleşmenin Nedeni?</vt:lpstr>
      <vt:lpstr>Çok Erken Yaşta Özelleşmenin  Olumsuz Yönleri-I</vt:lpstr>
      <vt:lpstr>Çok Erken Yaşta Özelleşmenin  Olumsuz Yönleri-II</vt:lpstr>
      <vt:lpstr>Uygun Zamanda Özelleşmenin  Olumlu Etkileri</vt:lpstr>
      <vt:lpstr>Uygun Zamanda Özelleşmenin  Olumlu Etkileri</vt:lpstr>
      <vt:lpstr>Özelleşme Grupları</vt:lpstr>
      <vt:lpstr>Bu Spor Dallarının Özellikleri</vt:lpstr>
      <vt:lpstr>Neden Hareket Eğitimi???</vt:lpstr>
      <vt:lpstr>Neden Hareket Eğitimi???</vt:lpstr>
      <vt:lpstr>Hareket Eğitimi Yaklaşımının  Amaçları </vt:lpstr>
      <vt:lpstr>Hareket Eğitiminin Özellikleri</vt:lpstr>
      <vt:lpstr>Hareket Eğitimi Uygulama İlkeleri</vt:lpstr>
      <vt:lpstr>Hareket Eğitimi</vt:lpstr>
      <vt:lpstr>Temel Hareket Becerileri</vt:lpstr>
      <vt:lpstr>PowerPoint Sunusu</vt:lpstr>
      <vt:lpstr>PowerPoint Sunusu</vt:lpstr>
      <vt:lpstr>Beceri Temaları  </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Hareket Kavramları</vt:lpstr>
      <vt:lpstr>Hareket Eğitimi ile İlgili Sorular?</vt:lpstr>
      <vt:lpstr>Hareket İçin;</vt:lpstr>
      <vt:lpstr>PowerPoint Sunusu</vt:lpstr>
      <vt:lpstr>Hareket Kavramları-I</vt:lpstr>
      <vt:lpstr>1.Vücut Farkındalığı ile İlgili Örnek Etkinlikler</vt:lpstr>
      <vt:lpstr>Hareket Kavramları-II</vt:lpstr>
      <vt:lpstr>Hareket Kavramları-II</vt:lpstr>
      <vt:lpstr>2. Alan Farkındalığı ile İlgili Örnek Etkinlikler</vt:lpstr>
      <vt:lpstr>Hareket Kavramları-III</vt:lpstr>
      <vt:lpstr>Efor Farkındalığı ile İlgili Örnek Etkinlik</vt:lpstr>
      <vt:lpstr>Hareket Kavramları-IV</vt:lpstr>
      <vt:lpstr>İlişkiler Farkındalığı ile İlgili Örnek Etkinlik</vt:lpstr>
      <vt:lpstr> Temel Hareket Becerileri ve Hareket Kavramlarına Ait Örnek Etkinlikler </vt:lpstr>
      <vt:lpstr>Temel Hareket Becerileri ve Hareket Kavramlarına Ait Örnek Etkinlikler</vt:lpstr>
      <vt:lpstr>PowerPoint Sunusu</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user</cp:lastModifiedBy>
  <cp:revision>265</cp:revision>
  <cp:lastPrinted>1601-01-01T00:00:00Z</cp:lastPrinted>
  <dcterms:created xsi:type="dcterms:W3CDTF">2004-02-09T21:00:45Z</dcterms:created>
  <dcterms:modified xsi:type="dcterms:W3CDTF">2023-11-09T04:48:58Z</dcterms:modified>
</cp:coreProperties>
</file>