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9A0ED59-F7C3-4EEE-9061-2BFC91901976}" type="datetimeFigureOut">
              <a:rPr lang="tr-TR" smtClean="0"/>
              <a:t>15.02.2025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104365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9A0ED59-F7C3-4EEE-9061-2BFC91901976}" type="datetimeFigureOut">
              <a:rPr lang="tr-TR" smtClean="0"/>
              <a:t>15.02.2025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385076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9A0ED59-F7C3-4EEE-9061-2BFC91901976}" type="datetimeFigureOut">
              <a:rPr lang="tr-TR" smtClean="0"/>
              <a:t>15.02.2025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309220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tıklayın</a:t>
            </a:r>
          </a:p>
        </p:txBody>
      </p:sp>
      <p:sp>
        <p:nvSpPr>
          <p:cNvPr id="4" name="Date Placeholder 3"/>
          <p:cNvSpPr>
            <a:spLocks noGrp="1"/>
          </p:cNvSpPr>
          <p:nvPr>
            <p:ph type="dt" sz="half" idx="10"/>
          </p:nvPr>
        </p:nvSpPr>
        <p:spPr/>
        <p:txBody>
          <a:bodyPr/>
          <a:lstStyle/>
          <a:p>
            <a:fld id="{B9A0ED59-F7C3-4EEE-9061-2BFC91901976}" type="datetimeFigureOut">
              <a:rPr lang="tr-TR" smtClean="0"/>
              <a:t>15.02.2025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14532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tıklayın</a:t>
            </a:r>
          </a:p>
        </p:txBody>
      </p:sp>
      <p:sp>
        <p:nvSpPr>
          <p:cNvPr id="4" name="Date Placeholder 3"/>
          <p:cNvSpPr>
            <a:spLocks noGrp="1"/>
          </p:cNvSpPr>
          <p:nvPr>
            <p:ph type="dt" sz="half" idx="10"/>
          </p:nvPr>
        </p:nvSpPr>
        <p:spPr/>
        <p:txBody>
          <a:bodyPr/>
          <a:lstStyle/>
          <a:p>
            <a:fld id="{B9A0ED59-F7C3-4EEE-9061-2BFC91901976}" type="datetimeFigureOut">
              <a:rPr lang="tr-TR" smtClean="0"/>
              <a:t>15.02.2025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3407162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9A0ED59-F7C3-4EEE-9061-2BFC91901976}" type="datetimeFigureOut">
              <a:rPr lang="tr-TR" smtClean="0"/>
              <a:t>15.02.2025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196866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9A0ED59-F7C3-4EEE-9061-2BFC91901976}" type="datetimeFigureOut">
              <a:rPr lang="tr-TR" smtClean="0"/>
              <a:t>15.02.2025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367586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9A0ED59-F7C3-4EEE-9061-2BFC91901976}" type="datetimeFigureOut">
              <a:rPr lang="tr-TR" smtClean="0"/>
              <a:t>15.02.2025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2979766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9A0ED59-F7C3-4EEE-9061-2BFC91901976}" type="datetimeFigureOut">
              <a:rPr lang="tr-TR" smtClean="0"/>
              <a:t>15.02.2025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115448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9A0ED59-F7C3-4EEE-9061-2BFC91901976}" type="datetimeFigureOut">
              <a:rPr lang="tr-TR" smtClean="0"/>
              <a:t>15.02.2025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283403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9A0ED59-F7C3-4EEE-9061-2BFC91901976}" type="datetimeFigureOut">
              <a:rPr lang="tr-TR" smtClean="0"/>
              <a:t>15.02.2025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124981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9A0ED59-F7C3-4EEE-9061-2BFC91901976}" type="datetimeFigureOut">
              <a:rPr lang="tr-TR" smtClean="0"/>
              <a:t>15.02.2025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354384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9A0ED59-F7C3-4EEE-9061-2BFC91901976}" type="datetimeFigureOut">
              <a:rPr lang="tr-TR" smtClean="0"/>
              <a:t>15.02.2025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80415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9A0ED59-F7C3-4EEE-9061-2BFC91901976}" type="datetimeFigureOut">
              <a:rPr lang="tr-TR" smtClean="0"/>
              <a:t>15.02.2025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164143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0ED59-F7C3-4EEE-9061-2BFC91901976}" type="datetimeFigureOut">
              <a:rPr lang="tr-TR" smtClean="0"/>
              <a:t>15.02.2025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275325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9A0ED59-F7C3-4EEE-9061-2BFC91901976}" type="datetimeFigureOut">
              <a:rPr lang="tr-TR" smtClean="0"/>
              <a:t>15.02.2025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166464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6399212" y="5883275"/>
            <a:ext cx="914400" cy="365125"/>
          </a:xfrm>
        </p:spPr>
        <p:txBody>
          <a:bodyPr/>
          <a:lstStyle/>
          <a:p>
            <a:fld id="{B9A0ED59-F7C3-4EEE-9061-2BFC91901976}" type="datetimeFigureOut">
              <a:rPr lang="tr-TR" smtClean="0"/>
              <a:t>15.02.2025</a:t>
            </a:fld>
            <a:endParaRPr lang="tr-TR"/>
          </a:p>
        </p:txBody>
      </p:sp>
      <p:sp>
        <p:nvSpPr>
          <p:cNvPr id="6" name="Footer Placeholder 5"/>
          <p:cNvSpPr>
            <a:spLocks noGrp="1"/>
          </p:cNvSpPr>
          <p:nvPr>
            <p:ph type="ftr" sz="quarter" idx="11"/>
          </p:nvPr>
        </p:nvSpPr>
        <p:spPr>
          <a:xfrm>
            <a:off x="1141412" y="5883275"/>
            <a:ext cx="5105400" cy="365125"/>
          </a:xfrm>
        </p:spPr>
        <p:txBody>
          <a:bodyPr/>
          <a:lstStyle/>
          <a:p>
            <a:endParaRPr lang="tr-TR"/>
          </a:p>
        </p:txBody>
      </p:sp>
      <p:sp>
        <p:nvSpPr>
          <p:cNvPr id="7" name="Slide Number Placeholder 6"/>
          <p:cNvSpPr>
            <a:spLocks noGrp="1"/>
          </p:cNvSpPr>
          <p:nvPr>
            <p:ph type="sldNum" sz="quarter" idx="12"/>
          </p:nvPr>
        </p:nvSpPr>
        <p:spPr>
          <a:xfrm>
            <a:off x="10742612" y="5883275"/>
            <a:ext cx="322567" cy="365125"/>
          </a:xfrm>
        </p:spPr>
        <p:txBody>
          <a:bodyPr/>
          <a:lstStyle/>
          <a:p>
            <a:fld id="{4C015937-43D0-4A87-96D6-3B4A530A3421}" type="slidenum">
              <a:rPr lang="tr-TR" smtClean="0"/>
              <a:t>‹#›</a:t>
            </a:fld>
            <a:endParaRPr lang="tr-TR"/>
          </a:p>
        </p:txBody>
      </p:sp>
    </p:spTree>
    <p:extLst>
      <p:ext uri="{BB962C8B-B14F-4D97-AF65-F5344CB8AC3E}">
        <p14:creationId xmlns:p14="http://schemas.microsoft.com/office/powerpoint/2010/main" val="292928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9A0ED59-F7C3-4EEE-9061-2BFC91901976}" type="datetimeFigureOut">
              <a:rPr lang="tr-TR" smtClean="0"/>
              <a:t>15.02.2025</a:t>
            </a:fld>
            <a:endParaRPr lang="tr-T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tr-T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C015937-43D0-4A87-96D6-3B4A530A3421}" type="slidenum">
              <a:rPr lang="tr-TR" smtClean="0"/>
              <a:t>‹#›</a:t>
            </a:fld>
            <a:endParaRPr lang="tr-TR"/>
          </a:p>
        </p:txBody>
      </p:sp>
    </p:spTree>
    <p:extLst>
      <p:ext uri="{BB962C8B-B14F-4D97-AF65-F5344CB8AC3E}">
        <p14:creationId xmlns:p14="http://schemas.microsoft.com/office/powerpoint/2010/main" val="447341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E0CEC8-3C1A-D119-22F2-31D03D5DFAB5}"/>
              </a:ext>
            </a:extLst>
          </p:cNvPr>
          <p:cNvSpPr>
            <a:spLocks noGrp="1"/>
          </p:cNvSpPr>
          <p:nvPr>
            <p:ph type="ctrTitle"/>
          </p:nvPr>
        </p:nvSpPr>
        <p:spPr>
          <a:xfrm>
            <a:off x="1622996" y="1828800"/>
            <a:ext cx="8676222" cy="3200400"/>
          </a:xfrm>
        </p:spPr>
        <p:txBody>
          <a:bodyPr/>
          <a:lstStyle/>
          <a:p>
            <a:r>
              <a:rPr lang="tr-TR" sz="5000" b="1" dirty="0">
                <a:effectLst/>
                <a:latin typeface="Calibri" panose="020F0502020204030204" pitchFamily="34" charset="0"/>
                <a:ea typeface="Calibri" panose="020F0502020204030204" pitchFamily="34" charset="0"/>
                <a:cs typeface="Times New Roman" panose="02020603050405020304" pitchFamily="18" charset="0"/>
              </a:rPr>
              <a:t>Liderlik ve Üst Düzey Yönetim İlkeleri</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Tree>
    <p:extLst>
      <p:ext uri="{BB962C8B-B14F-4D97-AF65-F5344CB8AC3E}">
        <p14:creationId xmlns:p14="http://schemas.microsoft.com/office/powerpoint/2010/main" val="20246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4BB241-8C70-76EC-8FF9-00CE4D78E738}"/>
              </a:ext>
            </a:extLst>
          </p:cNvPr>
          <p:cNvSpPr>
            <a:spLocks noGrp="1"/>
          </p:cNvSpPr>
          <p:nvPr>
            <p:ph idx="1"/>
          </p:nvPr>
        </p:nvSpPr>
        <p:spPr>
          <a:xfrm>
            <a:off x="1141413" y="100584"/>
            <a:ext cx="9905998" cy="6757415"/>
          </a:xfrm>
        </p:spPr>
        <p:txBody>
          <a:bodyPr/>
          <a:lstStyle/>
          <a:p>
            <a:pPr>
              <a:lnSpc>
                <a:spcPct val="115000"/>
              </a:lnSpc>
              <a:spcAft>
                <a:spcPts val="1000"/>
              </a:spcAft>
            </a:pPr>
            <a:r>
              <a:rPr lang="tr-TR" sz="2500" u="sng" dirty="0">
                <a:effectLst/>
                <a:latin typeface="Calibri" panose="020F0502020204030204" pitchFamily="34" charset="0"/>
                <a:ea typeface="Calibri" panose="020F0502020204030204" pitchFamily="34" charset="0"/>
                <a:cs typeface="Times New Roman" panose="02020603050405020304" pitchFamily="18" charset="0"/>
              </a:rPr>
              <a:t>Çok basitçe antrenörlükte görülen</a:t>
            </a:r>
            <a:r>
              <a:rPr lang="tr-TR" sz="2500" b="1" u="sng" dirty="0">
                <a:effectLst/>
                <a:latin typeface="Calibri" panose="020F0502020204030204" pitchFamily="34" charset="0"/>
                <a:ea typeface="Calibri" panose="020F0502020204030204" pitchFamily="34" charset="0"/>
                <a:cs typeface="Times New Roman" panose="02020603050405020304" pitchFamily="18" charset="0"/>
              </a:rPr>
              <a:t> liderlik yöntemleri: </a:t>
            </a:r>
            <a:endParaRPr lang="tr-TR"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US" sz="25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US" sz="2500" b="1" dirty="0">
                <a:effectLst/>
                <a:latin typeface="Calibri" panose="020F0502020204030204" pitchFamily="34" charset="0"/>
                <a:ea typeface="Calibri" panose="020F0502020204030204" pitchFamily="34" charset="0"/>
                <a:cs typeface="Times New Roman" panose="02020603050405020304" pitchFamily="18" charset="0"/>
              </a:rPr>
              <a:t> </a:t>
            </a:r>
            <a:r>
              <a:rPr lang="tr-TR" sz="2500" b="1" dirty="0">
                <a:effectLst/>
                <a:latin typeface="Calibri" panose="020F0502020204030204" pitchFamily="34" charset="0"/>
                <a:ea typeface="Calibri" panose="020F0502020204030204" pitchFamily="34" charset="0"/>
                <a:cs typeface="Times New Roman" panose="02020603050405020304" pitchFamily="18" charset="0"/>
              </a:rPr>
              <a:t>* Otokratik</a:t>
            </a:r>
            <a:endParaRPr lang="tr-TR"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500" b="1" dirty="0">
                <a:effectLst/>
                <a:latin typeface="Calibri" panose="020F0502020204030204" pitchFamily="34" charset="0"/>
                <a:ea typeface="Calibri" panose="020F0502020204030204" pitchFamily="34" charset="0"/>
                <a:cs typeface="Times New Roman" panose="02020603050405020304" pitchFamily="18" charset="0"/>
              </a:rPr>
              <a:t>                                       </a:t>
            </a:r>
            <a:r>
              <a:rPr lang="tr-TR" sz="2500" b="1" dirty="0">
                <a:effectLst/>
                <a:latin typeface="Calibri" panose="020F0502020204030204" pitchFamily="34" charset="0"/>
                <a:ea typeface="Calibri" panose="020F0502020204030204" pitchFamily="34" charset="0"/>
                <a:cs typeface="Times New Roman" panose="02020603050405020304" pitchFamily="18" charset="0"/>
              </a:rPr>
              <a:t>* Demokratik</a:t>
            </a:r>
            <a:endParaRPr lang="tr-TR"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500" b="1" dirty="0">
                <a:effectLst/>
                <a:latin typeface="Calibri" panose="020F0502020204030204" pitchFamily="34" charset="0"/>
                <a:ea typeface="Calibri" panose="020F0502020204030204" pitchFamily="34" charset="0"/>
                <a:cs typeface="Times New Roman" panose="02020603050405020304" pitchFamily="18" charset="0"/>
              </a:rPr>
              <a:t>                                                                        </a:t>
            </a:r>
            <a:r>
              <a:rPr lang="tr-TR" sz="2500" b="1" dirty="0">
                <a:effectLst/>
                <a:latin typeface="Calibri" panose="020F0502020204030204" pitchFamily="34" charset="0"/>
                <a:ea typeface="Calibri" panose="020F0502020204030204" pitchFamily="34" charset="0"/>
                <a:cs typeface="Times New Roman" panose="02020603050405020304" pitchFamily="18" charset="0"/>
              </a:rPr>
              <a:t>* Liberal  </a:t>
            </a:r>
            <a:r>
              <a:rPr lang="tr-TR" sz="2500" dirty="0">
                <a:effectLst/>
                <a:latin typeface="Calibri" panose="020F0502020204030204" pitchFamily="34" charset="0"/>
                <a:ea typeface="Calibri" panose="020F0502020204030204" pitchFamily="34" charset="0"/>
                <a:cs typeface="Times New Roman" panose="02020603050405020304" pitchFamily="18" charset="0"/>
              </a:rPr>
              <a:t>olarak sıralanabilir.</a:t>
            </a:r>
          </a:p>
          <a:p>
            <a:endParaRPr lang="tr-TR" dirty="0"/>
          </a:p>
        </p:txBody>
      </p:sp>
    </p:spTree>
    <p:extLst>
      <p:ext uri="{BB962C8B-B14F-4D97-AF65-F5344CB8AC3E}">
        <p14:creationId xmlns:p14="http://schemas.microsoft.com/office/powerpoint/2010/main" val="242482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9877134-A0C3-7E5B-A4E6-A91DF16A0FD0}"/>
              </a:ext>
            </a:extLst>
          </p:cNvPr>
          <p:cNvSpPr txBox="1"/>
          <p:nvPr/>
        </p:nvSpPr>
        <p:spPr>
          <a:xfrm>
            <a:off x="669036" y="2010022"/>
            <a:ext cx="10853928" cy="3280385"/>
          </a:xfrm>
          <a:prstGeom prst="rect">
            <a:avLst/>
          </a:prstGeom>
          <a:noFill/>
        </p:spPr>
        <p:txBody>
          <a:bodyPr wrap="square" rtlCol="0">
            <a:spAutoFit/>
          </a:bodyPr>
          <a:lstStyle/>
          <a:p>
            <a:pPr>
              <a:lnSpc>
                <a:spcPct val="115000"/>
              </a:lnSpc>
              <a:spcAft>
                <a:spcPts val="1000"/>
              </a:spcAft>
            </a:pP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Antrenörlük ekseninde liderlik yüz yüze yapılır ve insanları önemseme, merak etme, onlara inanma ve onlara değer verme hali içerir. Antrenörlük bolca gelişmiş iletişim becerisi gerektirir.</a:t>
            </a:r>
          </a:p>
          <a:p>
            <a:pPr>
              <a:lnSpc>
                <a:spcPct val="115000"/>
              </a:lnSpc>
              <a:spcAft>
                <a:spcPts val="1000"/>
              </a:spcAft>
            </a:pP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Bu iletişim becerilerine geçmeden üzerine düşünmek gereken kavramlar olabilir. Örneğin GÜÇ, İMTİYAZ, EŞ DEĞERLİLİK, GERİBİLDİRİM, BİRBİRİNE BAĞLAR.</a:t>
            </a:r>
          </a:p>
          <a:p>
            <a:endParaRPr lang="tr-TR" dirty="0"/>
          </a:p>
        </p:txBody>
      </p:sp>
    </p:spTree>
    <p:extLst>
      <p:ext uri="{BB962C8B-B14F-4D97-AF65-F5344CB8AC3E}">
        <p14:creationId xmlns:p14="http://schemas.microsoft.com/office/powerpoint/2010/main" val="102389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E53EAF-89B0-346A-7DD7-457D9014552A}"/>
              </a:ext>
            </a:extLst>
          </p:cNvPr>
          <p:cNvSpPr>
            <a:spLocks noGrp="1"/>
          </p:cNvSpPr>
          <p:nvPr>
            <p:ph idx="1"/>
          </p:nvPr>
        </p:nvSpPr>
        <p:spPr>
          <a:xfrm>
            <a:off x="931101" y="1866899"/>
            <a:ext cx="9905998" cy="3124201"/>
          </a:xfrm>
        </p:spPr>
        <p:txBody>
          <a:bodyPr/>
          <a:lstStyle/>
          <a:p>
            <a:pPr>
              <a:lnSpc>
                <a:spcPct val="115000"/>
              </a:lnSpc>
              <a:spcAft>
                <a:spcPts val="1000"/>
              </a:spcAft>
            </a:pPr>
            <a:r>
              <a:rPr lang="tr-TR" sz="2500" b="1" u="sng" dirty="0">
                <a:effectLst/>
                <a:latin typeface="Times New Roman" panose="02020603050405020304" pitchFamily="18" charset="0"/>
                <a:ea typeface="Calibri" panose="020F0502020204030204" pitchFamily="34" charset="0"/>
                <a:cs typeface="Times New Roman" panose="02020603050405020304" pitchFamily="18" charset="0"/>
              </a:rPr>
              <a:t>GÜÇ:</a:t>
            </a:r>
            <a:endParaRPr lang="tr-TR"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“Güç, ihtiyaçlarımızı karşılamak için kaynaklarımızı harekete geçirme kapasitesidir.” (</a:t>
            </a:r>
            <a:r>
              <a:rPr lang="tr-TR" sz="2500" dirty="0" err="1">
                <a:effectLst/>
                <a:latin typeface="Times New Roman" panose="02020603050405020304" pitchFamily="18" charset="0"/>
                <a:ea typeface="Calibri" panose="020F0502020204030204" pitchFamily="34" charset="0"/>
                <a:cs typeface="Times New Roman" panose="02020603050405020304" pitchFamily="18" charset="0"/>
              </a:rPr>
              <a:t>Miki</a:t>
            </a: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500" dirty="0" err="1">
                <a:effectLst/>
                <a:latin typeface="Times New Roman" panose="02020603050405020304" pitchFamily="18" charset="0"/>
                <a:ea typeface="Calibri" panose="020F0502020204030204" pitchFamily="34" charset="0"/>
                <a:cs typeface="Times New Roman" panose="02020603050405020304" pitchFamily="18" charset="0"/>
              </a:rPr>
              <a:t>Kashtan</a:t>
            </a: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 Şiddetsiz İletişim Eğitmeni)</a:t>
            </a:r>
          </a:p>
          <a:p>
            <a:endParaRPr lang="tr-TR" dirty="0"/>
          </a:p>
        </p:txBody>
      </p:sp>
    </p:spTree>
    <p:extLst>
      <p:ext uri="{BB962C8B-B14F-4D97-AF65-F5344CB8AC3E}">
        <p14:creationId xmlns:p14="http://schemas.microsoft.com/office/powerpoint/2010/main" val="347639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74E725A-48BC-84B1-55C1-3BDA840520C8}"/>
              </a:ext>
            </a:extLst>
          </p:cNvPr>
          <p:cNvSpPr>
            <a:spLocks noGrp="1"/>
          </p:cNvSpPr>
          <p:nvPr>
            <p:ph idx="1"/>
          </p:nvPr>
        </p:nvSpPr>
        <p:spPr>
          <a:xfrm>
            <a:off x="1141413" y="0"/>
            <a:ext cx="9905998" cy="6857999"/>
          </a:xfrm>
        </p:spPr>
        <p:txBody>
          <a:bodyPr>
            <a:normAutofit/>
          </a:bodyPr>
          <a:lstStyle/>
          <a:p>
            <a:pPr>
              <a:lnSpc>
                <a:spcPct val="115000"/>
              </a:lnSpc>
              <a:spcAft>
                <a:spcPts val="1000"/>
              </a:spcAft>
            </a:pPr>
            <a:r>
              <a:rPr lang="tr-TR" sz="2200" b="1" u="sng" dirty="0">
                <a:effectLst/>
                <a:latin typeface="Times New Roman" panose="02020603050405020304" pitchFamily="18" charset="0"/>
                <a:ea typeface="Calibri" panose="020F0502020204030204" pitchFamily="34" charset="0"/>
                <a:cs typeface="Times New Roman" panose="02020603050405020304" pitchFamily="18" charset="0"/>
              </a:rPr>
              <a:t>GÜÇ KULLANMANIN ÇEŞİTLERİ:</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Üzerine güç kullanma: Kuralları biri koyar biri uygular, biri söyler biri dinler, kendi ile ilgili konularda karar verme hakkı yoktur. Rıza alınmaz, rica edilmez, talep edilir. “Hayır” deme seçeneği sunulmaz. Ast / üst ilişkisi vardır. Eş değerli hissetmek mümkün olmaz. Üzerine güç kullanılan kişi sorumluluklarını içselleştirmez, aidiyet hissetmez.</a:t>
            </a:r>
          </a:p>
          <a:p>
            <a:pPr>
              <a:lnSpc>
                <a:spcPct val="115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Gücü birlikte kullanmak: Gücü paylaşmak, ihtiyaçları beraber bulmak, kuralları beraber koymak, ortak anlaşmalar yapmak, haklı/haksızın, doğru/yanlışın olmadığı bir yerden hayata bakabilmek. Sorumlulukların paylaşımı yataydır, kurallar durumlara göre esneyebilir.</a:t>
            </a:r>
          </a:p>
          <a:p>
            <a:pPr>
              <a:lnSpc>
                <a:spcPct val="115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Koruyucu güç kullanmak: Hayati tehlike varsa, iletişim kanalı kapalıysa, minimumda güç kullanarak tehlikeyi savuşturmak ve ilk fırsatta yeniden bağlantı kuracağımız iletişim kanallarını açmak.</a:t>
            </a:r>
          </a:p>
          <a:p>
            <a:endParaRPr lang="tr-TR" dirty="0"/>
          </a:p>
        </p:txBody>
      </p:sp>
    </p:spTree>
    <p:extLst>
      <p:ext uri="{BB962C8B-B14F-4D97-AF65-F5344CB8AC3E}">
        <p14:creationId xmlns:p14="http://schemas.microsoft.com/office/powerpoint/2010/main" val="149938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2E7C2A8-F505-6151-8AE1-3216C6EE2ECE}"/>
              </a:ext>
            </a:extLst>
          </p:cNvPr>
          <p:cNvSpPr>
            <a:spLocks noGrp="1"/>
          </p:cNvSpPr>
          <p:nvPr>
            <p:ph idx="1"/>
          </p:nvPr>
        </p:nvSpPr>
        <p:spPr>
          <a:xfrm>
            <a:off x="1141413" y="466344"/>
            <a:ext cx="9905998" cy="6035039"/>
          </a:xfrm>
        </p:spPr>
        <p:txBody>
          <a:bodyPr>
            <a:normAutofit fontScale="70000" lnSpcReduction="20000"/>
          </a:bodyPr>
          <a:lstStyle/>
          <a:p>
            <a:pPr>
              <a:lnSpc>
                <a:spcPct val="115000"/>
              </a:lnSpc>
              <a:spcAft>
                <a:spcPts val="1000"/>
              </a:spcAft>
            </a:pPr>
            <a:r>
              <a:rPr lang="tr-TR"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TAHAKKÜM:</a:t>
            </a:r>
            <a:r>
              <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Baskı ve zorbalık içeren, mutlaka hiyerarşik, piramit şeklindeki yapılar. Karar alma yetkisi sadece en üsttekinde, emir-komuta zinciri var. Hep ikili sistemler üzerine kurulur; doğru/yanlış, haklı/haksız, ödül/ceza gibi. Esnek değildir. Şefkat yoktur.</a:t>
            </a:r>
          </a:p>
          <a:p>
            <a:pPr>
              <a:lnSpc>
                <a:spcPct val="115000"/>
              </a:lnSpc>
              <a:spcAft>
                <a:spcPts val="1000"/>
              </a:spcAft>
            </a:pPr>
            <a:r>
              <a:rPr lang="tr-TR"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İMTİYAZ:</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Ayrıcalık, </a:t>
            </a: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başkalarından ayrı ve üstün tutulma durumu, üstünlük demektir. Gücün kaynağına erişimimiz olmasına imtiyaz (ayrıcalık) denir. İmtiyazı elinde bulunduran eş değerli bir alan yaratmanın da sorumluluğunu taşır. İmtiyazlarımızın farkına varmak, onlara yabancılaşmadan, suçluluk duymadan herkesin hizmetine sunmak mümkündür.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800" b="1" u="sng" dirty="0">
                <a:solidFill>
                  <a:schemeClr val="tx1"/>
                </a:solidFill>
                <a:effectLst/>
                <a:latin typeface="Calibri" panose="020F0502020204030204" pitchFamily="34" charset="0"/>
                <a:ea typeface="Calibri" panose="020F0502020204030204" pitchFamily="34" charset="0"/>
                <a:cs typeface="Arial" panose="020B0604020202020204" pitchFamily="34" charset="0"/>
              </a:rPr>
              <a:t>EŞDEĞERLİLİK: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Hayattaki imkânlarımız, içine doğduğumuz evin ekonomik durumu, ebeveynlerimizin eğitim seviyesi, gittiğimiz okullar, sağlık durumumuz, cinsiyetimiz, boyumuz, genetik yatkınlıklarımız eşit değil. Biz birbirimizle eşit değiliz. Hepimiz varlık olarak değerliyiz. Eşdeğerliyiz.</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GERİ BİLDİRİM:</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Geri bildirim sunmanın ana niyeti paylaşılan bir amacı desteklemesi yolunda diğer kişinin gücüne katkıda bulunmaktır. Karşımızdaki kişinin gücüne katkı niyetimize bağlı kalarak, yargılama ve suçlama yapmadan sade bir gözlem sunabiliyorsak, karşımızdaki için bunu duymak kolay olacaktır. Utanca girmeden, suçlanmış hissetmeden duyulabilir bir geri bildirim sunmanın yolu somut, detaylı bir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gözleme sadık kalmaktır. Karşımızdaki kişi ve belki bizim için de bir öğrenme ve gelişme fırsatı doğması için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bağlantımız güçlü olmalıdır.</a:t>
            </a:r>
          </a:p>
          <a:p>
            <a:pPr>
              <a:lnSpc>
                <a:spcPct val="115000"/>
              </a:lnSpc>
              <a:spcAft>
                <a:spcPts val="10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Bağlantıda olmak, karşımızdaki kişi ile iletişim kanallarımız açık, birbirimizin halini merak ettiğimiz ve önemsediğimiz bir halde olmaktır.</a:t>
            </a:r>
          </a:p>
          <a:p>
            <a:pPr>
              <a:lnSpc>
                <a:spcPct val="115000"/>
              </a:lnSpc>
              <a:spcAft>
                <a:spcPts val="10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Alıştırma 1: </a:t>
            </a:r>
          </a:p>
          <a:p>
            <a:pPr>
              <a:lnSpc>
                <a:spcPct val="115000"/>
              </a:lnSpc>
              <a:spcAft>
                <a:spcPts val="10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Oyuncu halini düşün, almayı en çok isteyeceğin geri bildirim neydi? (geçmiş)</a:t>
            </a:r>
          </a:p>
          <a:p>
            <a:pPr>
              <a:lnSpc>
                <a:spcPct val="115000"/>
              </a:lnSpc>
              <a:spcAft>
                <a:spcPts val="10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Antrenör halinle almayı en çok isteyeceğin ger bildirim ne? (şu anda)</a:t>
            </a:r>
          </a:p>
          <a:p>
            <a:pPr>
              <a:lnSpc>
                <a:spcPct val="115000"/>
              </a:lnSpc>
              <a:spcAft>
                <a:spcPts val="10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Bir oyuncuya veya ekip arkadaşına geri bildirim verirken zorlandığın bir an hatırlıyor musun?  Ne olmuştu? Seni zorlayan neydi?</a:t>
            </a:r>
          </a:p>
          <a:p>
            <a:endParaRPr lang="tr-TR" dirty="0">
              <a:solidFill>
                <a:schemeClr val="tx1"/>
              </a:solidFill>
            </a:endParaRPr>
          </a:p>
        </p:txBody>
      </p:sp>
    </p:spTree>
    <p:extLst>
      <p:ext uri="{BB962C8B-B14F-4D97-AF65-F5344CB8AC3E}">
        <p14:creationId xmlns:p14="http://schemas.microsoft.com/office/powerpoint/2010/main" val="2433371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C1B7174-2E43-B96B-2FC4-A7F96C21F368}"/>
              </a:ext>
            </a:extLst>
          </p:cNvPr>
          <p:cNvSpPr>
            <a:spLocks noGrp="1"/>
          </p:cNvSpPr>
          <p:nvPr>
            <p:ph idx="1"/>
          </p:nvPr>
        </p:nvSpPr>
        <p:spPr>
          <a:xfrm>
            <a:off x="1141413" y="118872"/>
            <a:ext cx="9905998" cy="6556247"/>
          </a:xfrm>
        </p:spPr>
        <p:txBody>
          <a:bodyPr>
            <a:normAutofit fontScale="85000" lnSpcReduction="10000"/>
          </a:bodyPr>
          <a:lstStyle/>
          <a:p>
            <a:pPr>
              <a:lnSpc>
                <a:spcPct val="115000"/>
              </a:lnSpc>
              <a:spcAft>
                <a:spcPts val="1000"/>
              </a:spcAft>
            </a:pPr>
            <a:r>
              <a:rPr lang="tr-TR" sz="1800" b="1" u="sng" dirty="0">
                <a:effectLst/>
                <a:latin typeface="Calibri" panose="020F0502020204030204" pitchFamily="34" charset="0"/>
                <a:ea typeface="Calibri" panose="020F0502020204030204" pitchFamily="34" charset="0"/>
                <a:cs typeface="Times New Roman" panose="02020603050405020304" pitchFamily="18" charset="0"/>
              </a:rPr>
              <a:t>BİRBİRİNE BAĞLAR: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Alıştırma 2:</a:t>
            </a:r>
            <a:r>
              <a:rPr lang="tr-TR" sz="1800" dirty="0">
                <a:effectLst/>
                <a:latin typeface="Calibri" panose="020F0502020204030204" pitchFamily="34" charset="0"/>
                <a:ea typeface="Calibri" panose="020F0502020204030204" pitchFamily="34" charset="0"/>
                <a:cs typeface="Times New Roman" panose="02020603050405020304" pitchFamily="18" charset="0"/>
              </a:rPr>
              <a:t> Bu kavrama tanım olarak bakmadan önce bir “birbirine bağlar” deyince sizin aklınıza ilk ne geliyor. Çizer misiniz?(2 dk çizim, 2 şer dk birbirimize çizimimizi anlatma, 5 dk hasat,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toplam 15 dk</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Çizdiğimiz şekilde yatay bir bağlantı çizmiş olabiliriz, dikey bir bağlantı çizmiş olabiliriz, piramidal olabilir, yuvarlak olabilir, burada doğru/yanlış yok. Takımda ilişkilerimizi kurarken de doğru/yanlış yok. Seçtiğimiz bağlantı şeklinin avantajları ve dezavantajları var. Bunun farkında olarak seçim yapmak istiyoruz. Hangi tarzı benimsersek benimseyelim bunun bedelleri oluyor. </a:t>
            </a:r>
          </a:p>
          <a:p>
            <a:pPr>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Bağlantıyı sağlamak, iletişimi mümkün kılmak için hâkim anlayış şöyle olabilir; “Biz bir topluluğuz (takımız). Topluluğu birlikte oluşturuyoruz ve birimizin hareketi hepimizi etkiliyor. Hepimiz topluluğa kendimizden bir şey ekliyoruz. Farklıyız ve birbirimize görünmez bağlar ile bağlıyız. Benzeriz. Ortak ihtiyaçlarımız var. Eş değerliyiz, takımda herkesin bir rolü var ve bu bir ekosistem yaratıyor. (Örnek olarak takımı bir ormana benzetebiliriz. Dev çınar köklerindeki mantara muhtaç, çoğalmak için veya meyve vermek için böceklerin tozlaşmaya yardım etmesine veya kuşların sincapların gelip tohumlarını yemesine muhtaç, hepsi buluta, rüzgâra ve yağmura muhtaç gibi. Biri olmazsa sistem çöker, hepsi farklı ama hepsinin olmazsa olmaz bir rolü var.)</a:t>
            </a:r>
          </a:p>
          <a:p>
            <a:pPr>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Takımın içindeki bağlantıya yatırım yapmamız, takım üyelerine ifade alanı açmamız, takımdaki rollerin çerçevesini net çizmemiz ve olası sonuçları önceden haber vermemiz koruyucu güç kullanma durumlarımızda takım üyelerinin toleransını arttırır. Bağlantıya yatırım olarak, ortak hedef belirleme toplantıları, öz değerlendirme toplantıları, birbirimizi takdir toplantıları, liderin seçimlerinin nedenlerini anlattığı toplantılar, liderin geribildirim istediği toplantılar, oyuncuların farkında olarak/olmayarak yaptıkları seçimlerin olası sonuçları üzerine sohbetler düzenleyebiliriz.</a:t>
            </a:r>
          </a:p>
          <a:p>
            <a:pPr>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Eşdeğerli bir ortam yaratmak için liderin önceden emek veriyor ve böyle bir zemin hazırlıyor olması gerekiyor. Sürdürülebilir bir ekip çalışması için kriz ortamında kullanmak üzere alet çantamızı doğru aletlerle, önceden doldurmak elimizi güçlendirecektir. Birbirine bağların güçlü olması, üyelerin eşdeğerli hissediyor olması karşılaşılan problemler ve çatışma durumlarında bireysel ve takımca başa çıkma becerimizi, esnekliğimizi arttıracaktır.</a:t>
            </a:r>
          </a:p>
          <a:p>
            <a:endParaRPr lang="tr-TR" dirty="0"/>
          </a:p>
        </p:txBody>
      </p:sp>
    </p:spTree>
    <p:extLst>
      <p:ext uri="{BB962C8B-B14F-4D97-AF65-F5344CB8AC3E}">
        <p14:creationId xmlns:p14="http://schemas.microsoft.com/office/powerpoint/2010/main" val="69519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A02ECF-54B8-175E-D416-D80E51A012C3}"/>
              </a:ext>
            </a:extLst>
          </p:cNvPr>
          <p:cNvSpPr>
            <a:spLocks noGrp="1"/>
          </p:cNvSpPr>
          <p:nvPr>
            <p:ph type="title"/>
          </p:nvPr>
        </p:nvSpPr>
        <p:spPr/>
        <p:txBody>
          <a:bodyPr/>
          <a:lstStyle/>
          <a:p>
            <a:r>
              <a:rPr lang="tr-TR" sz="2500" dirty="0">
                <a:effectLst/>
                <a:latin typeface="Times New Roman" panose="02020603050405020304" pitchFamily="18" charset="0"/>
                <a:ea typeface="Calibri" panose="020F0502020204030204" pitchFamily="34" charset="0"/>
                <a:cs typeface="Times New Roman" panose="02020603050405020304" pitchFamily="18" charset="0"/>
              </a:rPr>
              <a:t>Evrensel olarak kabul edilen ortak bir liderlik tanımı olmamasına rağmen çeşitli tanımlardan faydalanabiliriz.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40A38C82-42B4-FA72-642E-322370F6DA63}"/>
              </a:ext>
            </a:extLst>
          </p:cNvPr>
          <p:cNvSpPr>
            <a:spLocks noGrp="1"/>
          </p:cNvSpPr>
          <p:nvPr>
            <p:ph idx="1"/>
          </p:nvPr>
        </p:nvSpPr>
        <p:spPr>
          <a:xfrm>
            <a:off x="1141413" y="1743455"/>
            <a:ext cx="9905998" cy="5013961"/>
          </a:xfrm>
        </p:spPr>
        <p:txBody>
          <a:bodyPr/>
          <a:lstStyle/>
          <a:p>
            <a:pPr>
              <a:lnSpc>
                <a:spcPct val="115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Liderlik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belirli amaçları şevk ve heyecanla gerçekleştirebilmek için başkalarını ikna edebilme yeteneğidir.(</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Tekarslan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1989)</a:t>
            </a:r>
          </a:p>
          <a:p>
            <a:pPr>
              <a:lnSpc>
                <a:spcPct val="115000"/>
              </a:lnSpc>
              <a:spcAft>
                <a:spcPts val="10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Liderlik,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astlarını görevlerini gayret ve güvenle yapmaya yöneltme sanatıdır.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Tekarslan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1989)</a:t>
            </a:r>
          </a:p>
          <a:p>
            <a:pPr>
              <a:lnSpc>
                <a:spcPct val="115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Liderlik,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toplu biçimde yapılan çalışmalarda, insanları aynı amaç doğrultusunda harekete geçiren niteliklerin tümüne denir. (Tortop 1991)</a:t>
            </a:r>
          </a:p>
          <a:p>
            <a:pPr>
              <a:lnSpc>
                <a:spcPct val="115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Liderlik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yöneticilik aynı şey değildir. Liderlik yöneticilik işlevlerinden biridir.</a:t>
            </a:r>
          </a:p>
          <a:p>
            <a:endParaRPr lang="tr-TR" dirty="0"/>
          </a:p>
        </p:txBody>
      </p:sp>
    </p:spTree>
    <p:extLst>
      <p:ext uri="{BB962C8B-B14F-4D97-AF65-F5344CB8AC3E}">
        <p14:creationId xmlns:p14="http://schemas.microsoft.com/office/powerpoint/2010/main" val="213129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EACEBF-DC58-42B9-95F2-90C179C56DBF}"/>
              </a:ext>
            </a:extLst>
          </p:cNvPr>
          <p:cNvSpPr>
            <a:spLocks noGrp="1"/>
          </p:cNvSpPr>
          <p:nvPr>
            <p:ph idx="1"/>
          </p:nvPr>
        </p:nvSpPr>
        <p:spPr>
          <a:xfrm>
            <a:off x="1143001" y="490727"/>
            <a:ext cx="9905998" cy="5772913"/>
          </a:xfrm>
        </p:spPr>
        <p:txBody>
          <a:bodyPr/>
          <a:lstStyle/>
          <a:p>
            <a:pPr>
              <a:lnSpc>
                <a:spcPct val="115000"/>
              </a:lnSpc>
              <a:spcAft>
                <a:spcPts val="1000"/>
              </a:spcAft>
            </a:pP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 Sosyal gruplarda sürekli kişiler arası etkileme ilişkileri söz konusu olduğuna göre, “etkilemesi” fazla olanlara </a:t>
            </a:r>
            <a:r>
              <a:rPr lang="tr-TR" sz="2500" b="1" dirty="0">
                <a:effectLst/>
                <a:latin typeface="Times New Roman" panose="02020603050405020304" pitchFamily="18" charset="0"/>
                <a:ea typeface="Calibri" panose="020F0502020204030204" pitchFamily="34" charset="0"/>
                <a:cs typeface="Times New Roman" panose="02020603050405020304" pitchFamily="18" charset="0"/>
              </a:rPr>
              <a:t>liderler</a:t>
            </a: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 “etkilenmesi” fazla olanlara izleyiciler denebilir. (</a:t>
            </a:r>
            <a:r>
              <a:rPr lang="tr-TR" sz="2500" dirty="0" err="1">
                <a:effectLst/>
                <a:latin typeface="Times New Roman" panose="02020603050405020304" pitchFamily="18" charset="0"/>
                <a:ea typeface="Calibri" panose="020F0502020204030204" pitchFamily="34" charset="0"/>
                <a:cs typeface="Times New Roman" panose="02020603050405020304" pitchFamily="18" charset="0"/>
              </a:rPr>
              <a:t>Tekarslan</a:t>
            </a: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pP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 Antrenörlük ekseninde baktığımızda </a:t>
            </a:r>
            <a:r>
              <a:rPr lang="tr-TR" sz="2500" b="1" dirty="0">
                <a:effectLst/>
                <a:latin typeface="Times New Roman" panose="02020603050405020304" pitchFamily="18" charset="0"/>
                <a:ea typeface="Calibri" panose="020F0502020204030204" pitchFamily="34" charset="0"/>
                <a:cs typeface="Times New Roman" panose="02020603050405020304" pitchFamily="18" charset="0"/>
              </a:rPr>
              <a:t>bir lider olarak antrenör</a:t>
            </a: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 her bir oyuncusunun becerilerinin nasıl üst düzeye çıkarılacağını ve sporcuların becerilerinin takımın başarısını yükseltmede nasıl birleştirileceğini planlama ve organize etme becerisi gösteren kişidir. </a:t>
            </a:r>
          </a:p>
          <a:p>
            <a:pPr>
              <a:lnSpc>
                <a:spcPct val="115000"/>
              </a:lnSpc>
              <a:spcAft>
                <a:spcPts val="1000"/>
              </a:spcAft>
            </a:pP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Sezon başında antrenörün yeni sezon ile ilgili bazı yetki ve sorumlulukları vardır. </a:t>
            </a:r>
          </a:p>
          <a:p>
            <a:endParaRPr lang="tr-TR" dirty="0"/>
          </a:p>
        </p:txBody>
      </p:sp>
    </p:spTree>
    <p:extLst>
      <p:ext uri="{BB962C8B-B14F-4D97-AF65-F5344CB8AC3E}">
        <p14:creationId xmlns:p14="http://schemas.microsoft.com/office/powerpoint/2010/main" val="341304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7FC42AA-12F8-D949-612A-55E0FC962633}"/>
              </a:ext>
            </a:extLst>
          </p:cNvPr>
          <p:cNvSpPr>
            <a:spLocks noGrp="1"/>
          </p:cNvSpPr>
          <p:nvPr>
            <p:ph idx="1"/>
          </p:nvPr>
        </p:nvSpPr>
        <p:spPr>
          <a:xfrm>
            <a:off x="1143001" y="0"/>
            <a:ext cx="9905998" cy="6857999"/>
          </a:xfrm>
        </p:spPr>
        <p:txBody>
          <a:bodyPr/>
          <a:lstStyle/>
          <a:p>
            <a:r>
              <a:rPr lang="tr-TR" sz="2500" b="1" dirty="0">
                <a:effectLst/>
                <a:latin typeface="Times New Roman" panose="02020603050405020304" pitchFamily="18" charset="0"/>
                <a:ea typeface="Calibri" panose="020F0502020204030204" pitchFamily="34" charset="0"/>
                <a:cs typeface="Times New Roman" panose="02020603050405020304" pitchFamily="18" charset="0"/>
              </a:rPr>
              <a:t>1. Hedef Belirleme:</a:t>
            </a: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 Kulübün, antrenörün kendisinin, hali hazırda takımda olan oyuncuların iç ve dış kaynakları göz önüne alınır ve duruma göre kısa (en az bir sezon) veya uzun vadeli (birden fazla sezonu içeren) hedefler belirlenir. Bu sürece yöneticiler ve antrenör dahildir. Antrenör teknik bilgisi ile danışman rolü üstlenir.  Maddi kaynaklar (bütçe), fiziksel kaynaklar (tesis/malzeme), içsel kaynaklar (motivasyon, özlemler) bir arada değerlendirilerek takımın hedefleri belirlenir.</a:t>
            </a:r>
          </a:p>
          <a:p>
            <a:endParaRPr lang="tr-TR" dirty="0"/>
          </a:p>
        </p:txBody>
      </p:sp>
    </p:spTree>
    <p:extLst>
      <p:ext uri="{BB962C8B-B14F-4D97-AF65-F5344CB8AC3E}">
        <p14:creationId xmlns:p14="http://schemas.microsoft.com/office/powerpoint/2010/main" val="415443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B4B3E7D-50A5-6E41-A29E-CDB0C2A75FCC}"/>
              </a:ext>
            </a:extLst>
          </p:cNvPr>
          <p:cNvSpPr>
            <a:spLocks noGrp="1"/>
          </p:cNvSpPr>
          <p:nvPr>
            <p:ph idx="1"/>
          </p:nvPr>
        </p:nvSpPr>
        <p:spPr>
          <a:xfrm>
            <a:off x="1141413" y="0"/>
            <a:ext cx="9905998" cy="6857999"/>
          </a:xfrm>
        </p:spPr>
        <p:txBody>
          <a:bodyPr>
            <a:normAutofit/>
          </a:bodyPr>
          <a:lstStyle/>
          <a:p>
            <a:pPr>
              <a:lnSpc>
                <a:spcPct val="115000"/>
              </a:lnSpc>
              <a:spcAft>
                <a:spcPts val="1000"/>
              </a:spcAft>
            </a:pPr>
            <a:r>
              <a:rPr lang="tr-TR" sz="2500" b="1" dirty="0">
                <a:effectLst/>
                <a:latin typeface="Times New Roman" panose="02020603050405020304" pitchFamily="18" charset="0"/>
                <a:ea typeface="Calibri" panose="020F0502020204030204" pitchFamily="34" charset="0"/>
                <a:cs typeface="Times New Roman" panose="02020603050405020304" pitchFamily="18" charset="0"/>
              </a:rPr>
              <a:t>2. Takımı Kurmak:</a:t>
            </a: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 Sporcular ve teknik ekip olarak verimli ve huzurlu çalışacak bir takımı bir araya getirmek bir lider olarak antrenörün gözetiminde olması gereken bir süreçtir. Bununla beraber bazen antrenör takım kurma sürecinden sonra ekibe katılır ve bu karar alma sürecine dahil olamayabilir. </a:t>
            </a:r>
          </a:p>
        </p:txBody>
      </p:sp>
    </p:spTree>
    <p:extLst>
      <p:ext uri="{BB962C8B-B14F-4D97-AF65-F5344CB8AC3E}">
        <p14:creationId xmlns:p14="http://schemas.microsoft.com/office/powerpoint/2010/main" val="297192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53B105-E48B-2400-79DB-30325C271EDD}"/>
              </a:ext>
            </a:extLst>
          </p:cNvPr>
          <p:cNvSpPr>
            <a:spLocks noGrp="1"/>
          </p:cNvSpPr>
          <p:nvPr>
            <p:ph idx="1"/>
          </p:nvPr>
        </p:nvSpPr>
        <p:spPr>
          <a:xfrm>
            <a:off x="1141413" y="0"/>
            <a:ext cx="9905998" cy="6857999"/>
          </a:xfrm>
        </p:spPr>
        <p:txBody>
          <a:bodyPr/>
          <a:lstStyle/>
          <a:p>
            <a:r>
              <a:rPr lang="tr-TR" sz="2500" b="1" dirty="0">
                <a:effectLst/>
                <a:latin typeface="Times New Roman" panose="02020603050405020304" pitchFamily="18" charset="0"/>
                <a:ea typeface="Calibri" panose="020F0502020204030204" pitchFamily="34" charset="0"/>
                <a:cs typeface="Times New Roman" panose="02020603050405020304" pitchFamily="18" charset="0"/>
              </a:rPr>
              <a:t>3. Çalışma kriterlerini netleştirmek:</a:t>
            </a: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 Ortak değerlere karar vermek, iş bölümü, görev tanımı, yetki çerçevelerini net bir şekilde çizecek anlaşmalar yapmak antrenörün sorumluluğundadır. Bu anlaşmaların karşılıklı rızaya dayanarak sezon başlangıcında yapılması uyumu, verimi ve aidiyeti olumlu etkileyecektir. (Gönül rızası almak ikna etmek demek değildir </a:t>
            </a:r>
            <a:r>
              <a:rPr lang="tr-TR" sz="25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tr-TR" dirty="0"/>
          </a:p>
        </p:txBody>
      </p:sp>
    </p:spTree>
    <p:extLst>
      <p:ext uri="{BB962C8B-B14F-4D97-AF65-F5344CB8AC3E}">
        <p14:creationId xmlns:p14="http://schemas.microsoft.com/office/powerpoint/2010/main" val="114679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089D3F-5529-D97B-B9B7-56F86B6127D1}"/>
              </a:ext>
            </a:extLst>
          </p:cNvPr>
          <p:cNvSpPr>
            <a:spLocks noGrp="1"/>
          </p:cNvSpPr>
          <p:nvPr>
            <p:ph idx="1"/>
          </p:nvPr>
        </p:nvSpPr>
        <p:spPr>
          <a:xfrm>
            <a:off x="1141413" y="0"/>
            <a:ext cx="9905998" cy="6857999"/>
          </a:xfrm>
        </p:spPr>
        <p:txBody>
          <a:bodyPr/>
          <a:lstStyle/>
          <a:p>
            <a:pPr>
              <a:lnSpc>
                <a:spcPct val="115000"/>
              </a:lnSpc>
              <a:spcAft>
                <a:spcPts val="1000"/>
              </a:spcAft>
            </a:pPr>
            <a:r>
              <a:rPr lang="tr-TR" sz="2500" b="1" dirty="0">
                <a:effectLst/>
                <a:latin typeface="Times New Roman" panose="02020603050405020304" pitchFamily="18" charset="0"/>
                <a:ea typeface="Calibri" panose="020F0502020204030204" pitchFamily="34" charset="0"/>
                <a:cs typeface="Times New Roman" panose="02020603050405020304" pitchFamily="18" charset="0"/>
              </a:rPr>
              <a:t>İş Bölümü / Görev Tanımı / Karar Alma Yetkisi:</a:t>
            </a:r>
            <a:endParaRPr lang="tr-TR"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tr-TR" sz="2500" dirty="0">
                <a:effectLst/>
                <a:latin typeface="Times New Roman" panose="02020603050405020304" pitchFamily="18" charset="0"/>
                <a:ea typeface="Calibri" panose="020F0502020204030204" pitchFamily="34" charset="0"/>
                <a:cs typeface="Times New Roman" panose="02020603050405020304" pitchFamily="18" charset="0"/>
              </a:rPr>
              <a:t>Otokratik olmayan, hiyerarşinin dikey değil yatay olduğu topluluklarda iş bölümünün önceden yapılmış olması ve yetki / görev tanımı çerçevelerinin net çizilmesi önemlidir. Takımdakilerin (sporcular ve teknik ekip) bu iş bölümünü beraber yapabiliyor olmaları, talep değil rica dilinin kullanılıyor olması, kararların piramidin tepesindeki tek bir kişi tarafından değil yetki ve sorumluluk paylaşılarak alınması kişilerin gayret, şevk ve aidiyet duygularını olumlu etkiler.</a:t>
            </a:r>
          </a:p>
          <a:p>
            <a:endParaRPr lang="tr-TR" dirty="0"/>
          </a:p>
        </p:txBody>
      </p:sp>
    </p:spTree>
    <p:extLst>
      <p:ext uri="{BB962C8B-B14F-4D97-AF65-F5344CB8AC3E}">
        <p14:creationId xmlns:p14="http://schemas.microsoft.com/office/powerpoint/2010/main" val="221931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4B9B50F-0CCD-3C2F-4DED-DFFA05F2F01B}"/>
              </a:ext>
            </a:extLst>
          </p:cNvPr>
          <p:cNvSpPr>
            <a:spLocks noGrp="1"/>
          </p:cNvSpPr>
          <p:nvPr>
            <p:ph idx="1"/>
          </p:nvPr>
        </p:nvSpPr>
        <p:spPr>
          <a:xfrm>
            <a:off x="1031685" y="146304"/>
            <a:ext cx="9905998" cy="6857999"/>
          </a:xfrm>
        </p:spPr>
        <p:txBody>
          <a:bodyPr>
            <a:normAutofit/>
          </a:bodyPr>
          <a:lstStyle/>
          <a:p>
            <a:pPr>
              <a:lnSpc>
                <a:spcPct val="115000"/>
              </a:lnSpc>
              <a:spcAft>
                <a:spcPts val="1000"/>
              </a:spcAft>
            </a:pPr>
            <a:r>
              <a:rPr lang="tr-TR" sz="1900" b="1" u="sng" dirty="0">
                <a:effectLst/>
                <a:latin typeface="Times New Roman" panose="02020603050405020304" pitchFamily="18" charset="0"/>
                <a:ea typeface="Calibri" panose="020F0502020204030204" pitchFamily="34" charset="0"/>
                <a:cs typeface="Times New Roman" panose="02020603050405020304" pitchFamily="18" charset="0"/>
              </a:rPr>
              <a:t>Liderlik Özellikleri:  (Google ne diyor?)</a:t>
            </a:r>
            <a:endParaRPr lang="tr-TR"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Vizyona sahip olması</a:t>
            </a: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Zaman yönetimi konusunda iyi olması</a:t>
            </a: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Mütevazı olması</a:t>
            </a: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Gelişim odaklı olması</a:t>
            </a: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İyi bir dinleyici olması</a:t>
            </a: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Adil olması</a:t>
            </a: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Etkili iletişim kurabilmesi</a:t>
            </a: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Yaratıcı olması</a:t>
            </a: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Güvenilir olması</a:t>
            </a: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Dürüst olması</a:t>
            </a:r>
          </a:p>
          <a:p>
            <a:pPr>
              <a:lnSpc>
                <a:spcPct val="115000"/>
              </a:lnSpc>
              <a:spcAft>
                <a:spcPts val="1000"/>
              </a:spcAft>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Duygusal okur-yazar olması (duyuları tanıma ve anlama becerisi) (Ek1:duygular/ihtiyaçlar tablosu)</a:t>
            </a:r>
          </a:p>
          <a:p>
            <a:endParaRPr lang="tr-TR" dirty="0"/>
          </a:p>
        </p:txBody>
      </p:sp>
    </p:spTree>
    <p:extLst>
      <p:ext uri="{BB962C8B-B14F-4D97-AF65-F5344CB8AC3E}">
        <p14:creationId xmlns:p14="http://schemas.microsoft.com/office/powerpoint/2010/main" val="262835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ECB54CE-3E9C-BBFF-EAC7-476A16820570}"/>
              </a:ext>
            </a:extLst>
          </p:cNvPr>
          <p:cNvSpPr>
            <a:spLocks noGrp="1"/>
          </p:cNvSpPr>
          <p:nvPr>
            <p:ph idx="1"/>
          </p:nvPr>
        </p:nvSpPr>
        <p:spPr>
          <a:xfrm>
            <a:off x="1141413" y="73152"/>
            <a:ext cx="9905998" cy="6784847"/>
          </a:xfrm>
        </p:spPr>
        <p:txBody>
          <a:bodyPr>
            <a:normAutofit/>
          </a:bodyPr>
          <a:lstStyle/>
          <a:p>
            <a:pPr>
              <a:lnSpc>
                <a:spcPct val="115000"/>
              </a:lnSpc>
              <a:spcAft>
                <a:spcPts val="1000"/>
              </a:spcAft>
            </a:pPr>
            <a:r>
              <a:rPr lang="tr-TR" b="1" u="sng" dirty="0">
                <a:effectLst/>
                <a:latin typeface="Times New Roman" panose="02020603050405020304" pitchFamily="18" charset="0"/>
                <a:ea typeface="Calibri" panose="020F0502020204030204" pitchFamily="34" charset="0"/>
                <a:cs typeface="Times New Roman" panose="02020603050405020304" pitchFamily="18" charset="0"/>
              </a:rPr>
              <a:t>Sportif Liderin Özellikleri: (</a:t>
            </a:r>
            <a:r>
              <a:rPr lang="tr-TR" b="1" u="sng" dirty="0" err="1">
                <a:effectLst/>
                <a:latin typeface="Times New Roman" panose="02020603050405020304" pitchFamily="18" charset="0"/>
                <a:ea typeface="Calibri" panose="020F0502020204030204" pitchFamily="34" charset="0"/>
                <a:cs typeface="Times New Roman" panose="02020603050405020304" pitchFamily="18" charset="0"/>
              </a:rPr>
              <a:t>Edge</a:t>
            </a:r>
            <a:r>
              <a:rPr lang="tr-TR" b="1" u="sng" dirty="0">
                <a:effectLst/>
                <a:latin typeface="Times New Roman" panose="02020603050405020304" pitchFamily="18" charset="0"/>
                <a:ea typeface="Calibri" panose="020F0502020204030204" pitchFamily="34" charset="0"/>
                <a:cs typeface="Times New Roman" panose="02020603050405020304" pitchFamily="18" charset="0"/>
              </a:rPr>
              <a:t> ne diyor?)</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tr-TR" b="1" dirty="0">
                <a:effectLst/>
                <a:latin typeface="Times New Roman" panose="02020603050405020304" pitchFamily="18" charset="0"/>
                <a:ea typeface="Calibri" panose="020F0502020204030204" pitchFamily="34" charset="0"/>
                <a:cs typeface="Times New Roman" panose="02020603050405020304" pitchFamily="18" charset="0"/>
              </a:rPr>
              <a:t>* Muhakeme yeteneği:</a:t>
            </a:r>
            <a:r>
              <a:rPr lang="tr-TR" dirty="0">
                <a:effectLst/>
                <a:latin typeface="Times New Roman" panose="02020603050405020304" pitchFamily="18" charset="0"/>
                <a:ea typeface="Calibri" panose="020F0502020204030204" pitchFamily="34" charset="0"/>
                <a:cs typeface="Times New Roman" panose="02020603050405020304" pitchFamily="18" charset="0"/>
              </a:rPr>
              <a:t> Sportif lider, karşılaştığı durumları tüm boyutlarıyla inceleyebilen, mantıklı tahminlerde bulunabilen, düşüncelerini gerekçelendirebilen ve sonuçlarını savunabilen bir kişi olmalıdır.</a:t>
            </a:r>
          </a:p>
          <a:p>
            <a:pPr>
              <a:lnSpc>
                <a:spcPct val="115000"/>
              </a:lnSpc>
              <a:spcAft>
                <a:spcPts val="1000"/>
              </a:spcAft>
            </a:pPr>
            <a:r>
              <a:rPr lang="tr-TR"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dirty="0">
                <a:effectLst/>
                <a:latin typeface="Times New Roman" panose="02020603050405020304" pitchFamily="18" charset="0"/>
                <a:ea typeface="Calibri" panose="020F0502020204030204" pitchFamily="34" charset="0"/>
                <a:cs typeface="Times New Roman" panose="02020603050405020304" pitchFamily="18" charset="0"/>
              </a:rPr>
              <a:t> </a:t>
            </a:r>
            <a:r>
              <a:rPr lang="tr-TR" b="1" dirty="0">
                <a:effectLst/>
                <a:latin typeface="Times New Roman" panose="02020603050405020304" pitchFamily="18" charset="0"/>
                <a:ea typeface="Calibri" panose="020F0502020204030204" pitchFamily="34" charset="0"/>
                <a:cs typeface="Times New Roman" panose="02020603050405020304" pitchFamily="18" charset="0"/>
              </a:rPr>
              <a:t>Eğitici rolü:</a:t>
            </a:r>
            <a:r>
              <a:rPr lang="tr-TR" dirty="0">
                <a:effectLst/>
                <a:latin typeface="Times New Roman" panose="02020603050405020304" pitchFamily="18" charset="0"/>
                <a:ea typeface="Calibri" panose="020F0502020204030204" pitchFamily="34" charset="0"/>
                <a:cs typeface="Times New Roman" panose="02020603050405020304" pitchFamily="18" charset="0"/>
              </a:rPr>
              <a:t> Sportif lider, kendi bilgi ve becerilerini grubuna aktarabilen, onlara yeni şeyler öğretebilen, örnek olan ve ilham veren bir kişi olmalıdır.</a:t>
            </a:r>
          </a:p>
          <a:p>
            <a:pPr>
              <a:lnSpc>
                <a:spcPct val="115000"/>
              </a:lnSpc>
              <a:spcAft>
                <a:spcPts val="1000"/>
              </a:spcAft>
            </a:pPr>
            <a:r>
              <a:rPr lang="tr-TR" b="1" dirty="0">
                <a:effectLst/>
                <a:latin typeface="Times New Roman" panose="02020603050405020304" pitchFamily="18" charset="0"/>
                <a:ea typeface="Calibri" panose="020F0502020204030204" pitchFamily="34" charset="0"/>
                <a:cs typeface="Times New Roman" panose="02020603050405020304" pitchFamily="18" charset="0"/>
              </a:rPr>
              <a:t>* Esneklik ve ataklık: </a:t>
            </a:r>
            <a:r>
              <a:rPr lang="tr-TR" dirty="0">
                <a:effectLst/>
                <a:latin typeface="Times New Roman" panose="02020603050405020304" pitchFamily="18" charset="0"/>
                <a:ea typeface="Calibri" panose="020F0502020204030204" pitchFamily="34" charset="0"/>
                <a:cs typeface="Times New Roman" panose="02020603050405020304" pitchFamily="18" charset="0"/>
              </a:rPr>
              <a:t>Sportif Lider, değişen şartlara hızla uyum sağlayabilen, belirsizliklere ve karmaşıklığa olumlu tepkiler verebilen, yeni bilgiler yaratabilen ve paylaşabilen bir kişi olmalıdır.</a:t>
            </a:r>
          </a:p>
          <a:p>
            <a:pPr>
              <a:lnSpc>
                <a:spcPct val="115000"/>
              </a:lnSpc>
              <a:spcAft>
                <a:spcPts val="1000"/>
              </a:spcAft>
            </a:pPr>
            <a:r>
              <a:rPr lang="tr-TR" b="1" dirty="0">
                <a:effectLst/>
                <a:latin typeface="Times New Roman" panose="02020603050405020304" pitchFamily="18" charset="0"/>
                <a:ea typeface="Calibri" panose="020F0502020204030204" pitchFamily="34" charset="0"/>
                <a:cs typeface="Times New Roman" panose="02020603050405020304" pitchFamily="18" charset="0"/>
              </a:rPr>
              <a:t>* Bireysel ilgi:</a:t>
            </a:r>
            <a:r>
              <a:rPr lang="tr-TR" dirty="0">
                <a:effectLst/>
                <a:latin typeface="Times New Roman" panose="02020603050405020304" pitchFamily="18" charset="0"/>
                <a:ea typeface="Calibri" panose="020F0502020204030204" pitchFamily="34" charset="0"/>
                <a:cs typeface="Times New Roman" panose="02020603050405020304" pitchFamily="18" charset="0"/>
              </a:rPr>
              <a:t> Sportif lider, grubun her üyesine tek tek değer veren, onların yeteneklerini ve güven duygularını geliştiren, destekleyen ve motive eden bir kişi olmalıdır.</a:t>
            </a:r>
          </a:p>
          <a:p>
            <a:pPr>
              <a:lnSpc>
                <a:spcPct val="115000"/>
              </a:lnSpc>
              <a:spcAft>
                <a:spcPts val="1000"/>
              </a:spcAft>
            </a:pPr>
            <a:r>
              <a:rPr lang="tr-TR" b="1" dirty="0">
                <a:effectLst/>
                <a:latin typeface="Times New Roman" panose="02020603050405020304" pitchFamily="18" charset="0"/>
                <a:ea typeface="Calibri" panose="020F0502020204030204" pitchFamily="34" charset="0"/>
                <a:cs typeface="Times New Roman" panose="02020603050405020304" pitchFamily="18" charset="0"/>
              </a:rPr>
              <a:t>* Grup bağlılığı:</a:t>
            </a:r>
            <a:r>
              <a:rPr lang="tr-TR" dirty="0">
                <a:effectLst/>
                <a:latin typeface="Times New Roman" panose="02020603050405020304" pitchFamily="18" charset="0"/>
                <a:ea typeface="Calibri" panose="020F0502020204030204" pitchFamily="34" charset="0"/>
                <a:cs typeface="Times New Roman" panose="02020603050405020304" pitchFamily="18" charset="0"/>
              </a:rPr>
              <a:t> Sportif lider, grubuna özgüven ve aidiyet duygusu aşılayan, ortak hedefler ve değerler belirleyen, işbirliği ve uyumu sağlayan bir kişi olmalıdır.</a:t>
            </a:r>
          </a:p>
          <a:p>
            <a:endParaRPr lang="tr-TR" dirty="0"/>
          </a:p>
        </p:txBody>
      </p:sp>
    </p:spTree>
    <p:extLst>
      <p:ext uri="{BB962C8B-B14F-4D97-AF65-F5344CB8AC3E}">
        <p14:creationId xmlns:p14="http://schemas.microsoft.com/office/powerpoint/2010/main" val="2844582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Gözü">
  <a:themeElements>
    <a:clrScheme name="Ağ Gözü">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ğ Gözü">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ğ Gözü">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Ağ Gözü</Template>
  <TotalTime>11</TotalTime>
  <Words>1530</Words>
  <Application>Microsoft Office PowerPoint</Application>
  <PresentationFormat>Geniş ekran</PresentationFormat>
  <Paragraphs>63</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Century Gothic</vt:lpstr>
      <vt:lpstr>Times New Roman</vt:lpstr>
      <vt:lpstr>Ağ Gözü</vt:lpstr>
      <vt:lpstr>Liderlik ve Üst Düzey Yönetim İlkeleri </vt:lpstr>
      <vt:lpstr>Evrensel olarak kabul edilen ortak bir liderlik tanımı olmamasına rağmen çeşitli tanımlardan faydalanabiliriz.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Liderlik ve Üst Düzey Yönetim İlkeleri</dc:title>
  <dc:creator>Keremtaha solmaz</dc:creator>
  <cp:lastModifiedBy>Şahsine ATEŞ</cp:lastModifiedBy>
  <cp:revision>3</cp:revision>
  <dcterms:created xsi:type="dcterms:W3CDTF">2024-03-20T11:32:03Z</dcterms:created>
  <dcterms:modified xsi:type="dcterms:W3CDTF">2025-02-15T06:41:32Z</dcterms:modified>
</cp:coreProperties>
</file>