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 id="2147483660" r:id="rId4"/>
  </p:sldMasterIdLst>
  <p:notesMasterIdLst>
    <p:notesMasterId r:id="rId45"/>
  </p:notesMasterIdLst>
  <p:sldIdLst>
    <p:sldId id="356" r:id="rId5"/>
    <p:sldId id="361" r:id="rId6"/>
    <p:sldId id="362" r:id="rId7"/>
    <p:sldId id="363" r:id="rId8"/>
    <p:sldId id="364" r:id="rId9"/>
    <p:sldId id="368" r:id="rId10"/>
    <p:sldId id="369" r:id="rId11"/>
    <p:sldId id="370" r:id="rId12"/>
    <p:sldId id="375" r:id="rId13"/>
    <p:sldId id="376"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73" r:id="rId29"/>
    <p:sldId id="366"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37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67" autoAdjust="0"/>
  </p:normalViewPr>
  <p:slideViewPr>
    <p:cSldViewPr>
      <p:cViewPr varScale="1">
        <p:scale>
          <a:sx n="103" d="100"/>
          <a:sy n="103"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87CA3B8-AF9E-4E3F-9F1C-FA968935E05E}" type="slidenum">
              <a:rPr lang="en-US"/>
              <a:pPr>
                <a:defRPr/>
              </a:pPr>
              <a:t>‹#›</a:t>
            </a:fld>
            <a:endParaRPr lang="en-US"/>
          </a:p>
        </p:txBody>
      </p:sp>
    </p:spTree>
    <p:extLst>
      <p:ext uri="{BB962C8B-B14F-4D97-AF65-F5344CB8AC3E}">
        <p14:creationId xmlns:p14="http://schemas.microsoft.com/office/powerpoint/2010/main" val="78494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76D4FD-4AC4-40FD-90B8-BBA2746FDB79}" type="slidenum">
              <a:rPr lang="en-US" smtClean="0"/>
              <a:pPr fontAlgn="base">
                <a:spcBef>
                  <a:spcPct val="0"/>
                </a:spcBef>
                <a:spcAft>
                  <a:spcPct val="0"/>
                </a:spcAft>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40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57FB03CB-A094-4F59-AE67-B7F3224CB741}" type="slidenum">
              <a:rPr lang="en-US" smtClean="0"/>
              <a:pPr>
                <a:defRPr/>
              </a:pPr>
              <a:t>6</a:t>
            </a:fld>
            <a:endParaRPr lang="en-US" dirty="0"/>
          </a:p>
        </p:txBody>
      </p:sp>
    </p:spTree>
    <p:extLst>
      <p:ext uri="{BB962C8B-B14F-4D97-AF65-F5344CB8AC3E}">
        <p14:creationId xmlns:p14="http://schemas.microsoft.com/office/powerpoint/2010/main" val="4252812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5D756-AF5C-4697-8697-A0702A92277A}" type="slidenum">
              <a:rPr lang="en-US" smtClean="0"/>
              <a:pPr fontAlgn="base">
                <a:spcBef>
                  <a:spcPct val="0"/>
                </a:spcBef>
                <a:spcAft>
                  <a:spcPct val="0"/>
                </a:spcAft>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7A003E-120E-41C0-9C91-07634BF7E206}" type="slidenum">
              <a:rPr lang="en-US" smtClean="0"/>
              <a:pPr fontAlgn="base">
                <a:spcBef>
                  <a:spcPct val="0"/>
                </a:spcBef>
                <a:spcAft>
                  <a:spcPct val="0"/>
                </a:spcAft>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D9064-969E-4151-B640-8C72AF0CA8EA}" type="slidenum">
              <a:rPr lang="en-US" smtClean="0"/>
              <a:pPr fontAlgn="base">
                <a:spcBef>
                  <a:spcPct val="0"/>
                </a:spcBef>
                <a:spcAft>
                  <a:spcPct val="0"/>
                </a:spcAft>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A2D799-28D3-423C-8FF5-59DDCAFA4519}" type="slidenum">
              <a:rPr lang="en-US" smtClean="0"/>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tr-TR"/>
              <a:t>İpucu: Konuşmacı notlarınızı buraya ekleyin.</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3F3B3-B060-4F8F-B3BA-484DAE913E03}" type="slidenum">
              <a:rPr lang="en-US" smtClean="0"/>
              <a:pPr fontAlgn="base">
                <a:spcBef>
                  <a:spcPct val="0"/>
                </a:spcBef>
                <a:spcAft>
                  <a:spcPct val="0"/>
                </a:spcAft>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9036ED6-DF63-406D-85F9-068A8FA53BC8}" type="slidenum">
              <a:rPr lang="en-US" smtClean="0"/>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86367693-1AB7-4004-BBE6-DC29DAA09156}"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9EDD0B09-E3D3-4EB3-8C55-F004B41BA6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7B113CE4-84B2-4B32-9D7A-09665C5CD3EE}"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1A8F017-7238-40D5-B607-85A96B568D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D0ABF1BF-D3AA-4CB5-AB8F-9D9CC99F6DFF}"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AE3F3882-6080-419E-AB5E-9050277F670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AC34F6D-CB69-445A-AC26-D711936E65FC}"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4C2AB9-E3FA-4656-8672-1DCB43DDE664}"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FE0520-79FF-4AD2-8F67-748F4E766AC5}"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6F80255-0C65-4CEA-A8ED-4925C5015396}"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E5AA0A88-D881-44F0-9711-AAAADB1B0352}"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E09B9D7-5D0B-4615-A155-92D9A28624A5}"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E784194-FBF6-41A8-B66B-A68D14013305}"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40C7E6-0A53-405A-A29A-8FED6E3E52A2}"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3919FA27-A48B-43A6-8F57-FA2C54FB79AA}"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7445818C-877C-4A25-B154-91B01E82E7E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0725C42-A30E-4790-A327-CD5C3A909D4D}"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049544B-C335-44D8-8D6E-0EAAC4D835C0}"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5269BC1-EBD7-43D8-8257-BCCA9D873621}"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E6FA959C-88A0-4C39-95D3-B725E46BD0BE}"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AC595DD-900B-4356-A363-7187D86A5BBD}" type="slidenum">
              <a:rPr lang="tr-TR"/>
              <a:pPr>
                <a:defRPr/>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1A5178D-BD2A-43ED-9193-F243EBFD8777}"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F87F3B3-3724-4CE3-80FB-EA6AB6FA69F0}" type="slidenum">
              <a:rPr lang="tr-TR"/>
              <a:pPr>
                <a:defRPr/>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D89572-7F81-460C-AE99-6036137B3DD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B461740-F5C6-44DC-AD20-4E344FFB22BF}"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D06C282-21FE-4440-B8B3-6B83E92DA572}"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4BF848CE-2D4F-4489-98C6-A6114029D3FF}"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FF120510-6D45-443B-95CE-96BF75890B96}" type="datetime1">
              <a:rPr lang="tr-TR"/>
              <a:pPr>
                <a:defRPr/>
              </a:pPr>
              <a:t>19.11.2022</a:t>
            </a:fld>
            <a:endParaRPr lang="tr-TR"/>
          </a:p>
        </p:txBody>
      </p:sp>
      <p:sp>
        <p:nvSpPr>
          <p:cNvPr id="5" name="Rectangle 6"/>
          <p:cNvSpPr>
            <a:spLocks noGrp="1" noChangeArrowheads="1"/>
          </p:cNvSpPr>
          <p:nvPr>
            <p:ph type="sldNum" sz="quarter" idx="11"/>
          </p:nvPr>
        </p:nvSpPr>
        <p:spPr>
          <a:ln/>
        </p:spPr>
        <p:txBody>
          <a:bodyPr/>
          <a:lstStyle>
            <a:lvl1pPr>
              <a:defRPr/>
            </a:lvl1pPr>
          </a:lstStyle>
          <a:p>
            <a:pPr>
              <a:defRPr/>
            </a:pPr>
            <a:fld id="{BCE93792-8263-4E1E-81EF-484E0E3A3D7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D6E967A-FF72-4399-BE3E-716D36DF6AA5}"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280127C7-CB3D-4FC2-9E6A-CBD301D28FEC}"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0F9829A-8961-4C66-8FE8-90DC24DEF121}"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67267CE-A31C-42F6-A57B-A229B96B9586}"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13C5370-6AFC-4A07-A7A5-E2C280362F8A}"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5EC8F6D-4E34-4D35-B633-AB6F05909E1E}"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C3AAA9D-7CBC-47A1-A15A-6EB6CACABE77}" type="slidenum">
              <a:rPr lang="tr-TR"/>
              <a:pPr>
                <a:defRPr/>
              </a:pPr>
              <a:t>‹#›</a:t>
            </a:fld>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7CEE0E-67E9-435F-ADEC-B3F0F42C7CE4}"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D37C73-631D-4DD8-BC6F-353B2ECAFBFD}"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493A0A6A-78D9-43ED-9A9B-067623431FD5}"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0E695E87-0F77-47DF-9430-B6848D15AC89}"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4C4B1C21-B213-447F-B7A3-78EB450F57C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22B3CD5-37BF-4148-AD3E-4E52FF5D05CC}"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12D9836A-F43C-49EE-8F4E-7E3B5D82709E}"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06D41AA-A26F-4A9A-B0DA-F3C8F5EF6CBC}"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0EA93AA9-D5B3-40CB-A5FD-33240F8A7204}"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9A0A121-364A-4917-B7EF-6EB44E23ACBD}"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90820BF-EE28-41B6-AA81-883E4876186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E51E93BF-2AFB-47B2-9DFB-DBDF7BC8826E}" type="datetime1">
              <a:rPr lang="tr-TR"/>
              <a:pPr>
                <a:defRPr/>
              </a:pPr>
              <a:t>19.11.2022</a:t>
            </a:fld>
            <a:endParaRPr lang="tr-TR"/>
          </a:p>
        </p:txBody>
      </p:sp>
      <p:sp>
        <p:nvSpPr>
          <p:cNvPr id="8" name="Rectangle 6"/>
          <p:cNvSpPr>
            <a:spLocks noGrp="1" noChangeArrowheads="1"/>
          </p:cNvSpPr>
          <p:nvPr>
            <p:ph type="sldNum" sz="quarter" idx="11"/>
          </p:nvPr>
        </p:nvSpPr>
        <p:spPr>
          <a:ln/>
        </p:spPr>
        <p:txBody>
          <a:bodyPr/>
          <a:lstStyle>
            <a:lvl1pPr>
              <a:defRPr/>
            </a:lvl1pPr>
          </a:lstStyle>
          <a:p>
            <a:pPr>
              <a:defRPr/>
            </a:pPr>
            <a:fld id="{350607E5-1EC3-4DDE-8220-5339A6CBA9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0B445D2-43B6-4752-8E84-1CB74A6E6990}" type="datetime1">
              <a:rPr lang="tr-TR"/>
              <a:pPr>
                <a:defRPr/>
              </a:pPr>
              <a:t>19.11.2022</a:t>
            </a:fld>
            <a:endParaRPr lang="tr-TR"/>
          </a:p>
        </p:txBody>
      </p:sp>
      <p:sp>
        <p:nvSpPr>
          <p:cNvPr id="4" name="Rectangle 6"/>
          <p:cNvSpPr>
            <a:spLocks noGrp="1" noChangeArrowheads="1"/>
          </p:cNvSpPr>
          <p:nvPr>
            <p:ph type="sldNum" sz="quarter" idx="11"/>
          </p:nvPr>
        </p:nvSpPr>
        <p:spPr>
          <a:ln/>
        </p:spPr>
        <p:txBody>
          <a:bodyPr/>
          <a:lstStyle>
            <a:lvl1pPr>
              <a:defRPr/>
            </a:lvl1pPr>
          </a:lstStyle>
          <a:p>
            <a:pPr>
              <a:defRPr/>
            </a:pPr>
            <a:fld id="{B683DC66-CC4A-4D45-B0BD-2EB7C8E6B32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CFDBDA-26F0-408F-8BD4-609D9C36E299}" type="datetime1">
              <a:rPr lang="tr-TR"/>
              <a:pPr>
                <a:defRPr/>
              </a:pPr>
              <a:t>19.11.2022</a:t>
            </a:fld>
            <a:endParaRPr lang="tr-TR"/>
          </a:p>
        </p:txBody>
      </p:sp>
      <p:sp>
        <p:nvSpPr>
          <p:cNvPr id="3" name="Rectangle 6"/>
          <p:cNvSpPr>
            <a:spLocks noGrp="1" noChangeArrowheads="1"/>
          </p:cNvSpPr>
          <p:nvPr>
            <p:ph type="sldNum" sz="quarter" idx="11"/>
          </p:nvPr>
        </p:nvSpPr>
        <p:spPr>
          <a:ln/>
        </p:spPr>
        <p:txBody>
          <a:bodyPr/>
          <a:lstStyle>
            <a:lvl1pPr>
              <a:defRPr/>
            </a:lvl1pPr>
          </a:lstStyle>
          <a:p>
            <a:pPr>
              <a:defRPr/>
            </a:pPr>
            <a:fld id="{61D69A86-5D4D-4BFF-A672-9C28984608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91C5E2F-39AA-4424-8C60-70981BD0D037}"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7F84B50A-3482-4223-8CE7-C39830DCDE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816E28F3-CFFE-45BE-81E0-BCAF6628AD7D}" type="datetime1">
              <a:rPr lang="tr-TR"/>
              <a:pPr>
                <a:defRPr/>
              </a:pPr>
              <a:t>19.11.2022</a:t>
            </a:fld>
            <a:endParaRPr lang="tr-TR"/>
          </a:p>
        </p:txBody>
      </p:sp>
      <p:sp>
        <p:nvSpPr>
          <p:cNvPr id="6" name="Rectangle 6"/>
          <p:cNvSpPr>
            <a:spLocks noGrp="1" noChangeArrowheads="1"/>
          </p:cNvSpPr>
          <p:nvPr>
            <p:ph type="sldNum" sz="quarter" idx="11"/>
          </p:nvPr>
        </p:nvSpPr>
        <p:spPr>
          <a:ln/>
        </p:spPr>
        <p:txBody>
          <a:bodyPr/>
          <a:lstStyle>
            <a:lvl1pPr>
              <a:defRPr/>
            </a:lvl1pPr>
          </a:lstStyle>
          <a:p>
            <a:pPr>
              <a:defRPr/>
            </a:pPr>
            <a:fld id="{01429B98-CB11-4618-801F-1F1C8FE8E8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3850" y="6308725"/>
            <a:ext cx="2016125"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solidFill>
                  <a:schemeClr val="bg1"/>
                </a:solidFill>
                <a:latin typeface="Arial" pitchFamily="34" charset="0"/>
              </a:defRPr>
            </a:lvl1pPr>
          </a:lstStyle>
          <a:p>
            <a:pPr>
              <a:defRPr/>
            </a:pPr>
            <a:fld id="{A602895C-7A37-44EB-947A-61FC47DAC243}" type="datetime1">
              <a:rPr lang="tr-TR"/>
              <a:pPr>
                <a:defRPr/>
              </a:pPr>
              <a:t>19.11.2022</a:t>
            </a:fld>
            <a:endParaRPr lang="tr-TR"/>
          </a:p>
        </p:txBody>
      </p:sp>
      <p:sp>
        <p:nvSpPr>
          <p:cNvPr id="1030" name="Rectangle 6"/>
          <p:cNvSpPr>
            <a:spLocks noGrp="1" noChangeArrowheads="1"/>
          </p:cNvSpPr>
          <p:nvPr>
            <p:ph type="sldNum" sz="quarter" idx="4"/>
          </p:nvPr>
        </p:nvSpPr>
        <p:spPr bwMode="auto">
          <a:xfrm>
            <a:off x="8342313" y="6308725"/>
            <a:ext cx="622300" cy="360363"/>
          </a:xfrm>
          <a:prstGeom prst="rect">
            <a:avLst/>
          </a:prstGeom>
          <a:solidFill>
            <a:srgbClr val="BE0C30"/>
          </a:solid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i="1">
                <a:solidFill>
                  <a:schemeClr val="bg1"/>
                </a:solidFill>
                <a:latin typeface="Arial" pitchFamily="34" charset="0"/>
              </a:defRPr>
            </a:lvl1pPr>
          </a:lstStyle>
          <a:p>
            <a:pPr>
              <a:defRPr/>
            </a:pPr>
            <a:fld id="{075AEAC7-91FB-4883-89CA-4A7210C27EA7}" type="slidenum">
              <a:rPr lang="en-US"/>
              <a:pPr>
                <a:defRPr/>
              </a:pPr>
              <a:t>‹#›</a:t>
            </a:fld>
            <a:endParaRPr lang="en-US"/>
          </a:p>
        </p:txBody>
      </p:sp>
      <p:pic>
        <p:nvPicPr>
          <p:cNvPr id="7173" name="Picture 13" descr="TVF_yeni_logo_600DPI_kirmizi"/>
          <p:cNvPicPr preferRelativeResize="0">
            <a:picLocks noChangeAspect="1" noChangeArrowheads="1"/>
          </p:cNvPicPr>
          <p:nvPr userDrawn="1"/>
        </p:nvPicPr>
        <p:blipFill>
          <a:blip r:embed="rId13"/>
          <a:srcRect/>
          <a:stretch>
            <a:fillRect/>
          </a:stretch>
        </p:blipFill>
        <p:spPr bwMode="auto">
          <a:xfrm>
            <a:off x="8497888" y="0"/>
            <a:ext cx="696912" cy="765175"/>
          </a:xfrm>
          <a:prstGeom prst="rect">
            <a:avLst/>
          </a:prstGeom>
          <a:noFill/>
          <a:ln w="9525">
            <a:noFill/>
            <a:miter lim="800000"/>
            <a:headEnd/>
            <a:tailEnd/>
          </a:ln>
        </p:spPr>
      </p:pic>
      <p:sp>
        <p:nvSpPr>
          <p:cNvPr id="1032" name="Line 3"/>
          <p:cNvSpPr>
            <a:spLocks noChangeShapeType="1"/>
          </p:cNvSpPr>
          <p:nvPr userDrawn="1"/>
        </p:nvSpPr>
        <p:spPr bwMode="auto">
          <a:xfrm>
            <a:off x="0" y="763588"/>
            <a:ext cx="8388350" cy="1587"/>
          </a:xfrm>
          <a:prstGeom prst="line">
            <a:avLst/>
          </a:prstGeom>
          <a:noFill/>
          <a:ln w="38100">
            <a:solidFill>
              <a:srgbClr val="BE0C30"/>
            </a:solidFill>
            <a:round/>
            <a:headEnd/>
            <a:tailEnd/>
          </a:ln>
        </p:spPr>
        <p:txBody>
          <a:bodyPr/>
          <a:lstStyle/>
          <a:p>
            <a:pPr>
              <a:defRPr/>
            </a:pPr>
            <a:endParaRPr lang="tr-TR">
              <a:latin typeface="Arial" pitchFamily="34" charset="0"/>
            </a:endParaRPr>
          </a:p>
        </p:txBody>
      </p:sp>
      <p:sp>
        <p:nvSpPr>
          <p:cNvPr id="1034" name="Rectangle 2"/>
          <p:cNvSpPr>
            <a:spLocks noChangeArrowheads="1"/>
          </p:cNvSpPr>
          <p:nvPr userDrawn="1"/>
        </p:nvSpPr>
        <p:spPr bwMode="auto">
          <a:xfrm>
            <a:off x="2124075" y="6308725"/>
            <a:ext cx="6300788" cy="360363"/>
          </a:xfrm>
          <a:prstGeom prst="rect">
            <a:avLst/>
          </a:prstGeom>
          <a:solidFill>
            <a:srgbClr val="BE0C30"/>
          </a:solidFill>
          <a:ln w="9525">
            <a:noFill/>
            <a:miter lim="800000"/>
            <a:headEnd/>
            <a:tailEnd/>
          </a:ln>
        </p:spPr>
        <p:txBody>
          <a:bodyPr wrap="none" anchor="ctr"/>
          <a:lstStyle/>
          <a:p>
            <a:pPr>
              <a:defRPr/>
            </a:pPr>
            <a:endParaRPr lang="tr-TR">
              <a:latin typeface="Arial" pitchFamily="34" charset="0"/>
            </a:endParaRPr>
          </a:p>
        </p:txBody>
      </p:sp>
      <p:sp>
        <p:nvSpPr>
          <p:cNvPr id="1035" name="Text Box 9"/>
          <p:cNvSpPr txBox="1">
            <a:spLocks noChangeArrowheads="1"/>
          </p:cNvSpPr>
          <p:nvPr userDrawn="1"/>
        </p:nvSpPr>
        <p:spPr bwMode="auto">
          <a:xfrm>
            <a:off x="2268538" y="6308725"/>
            <a:ext cx="4752975" cy="304800"/>
          </a:xfrm>
          <a:prstGeom prst="rect">
            <a:avLst/>
          </a:prstGeom>
          <a:noFill/>
          <a:ln w="9525">
            <a:noFill/>
            <a:miter lim="800000"/>
            <a:headEnd/>
            <a:tailEnd/>
          </a:ln>
        </p:spPr>
        <p:txBody>
          <a:bodyPr>
            <a:spAutoFit/>
          </a:bodyPr>
          <a:lstStyle/>
          <a:p>
            <a:pPr algn="ctr">
              <a:spcBef>
                <a:spcPct val="50000"/>
              </a:spcBef>
              <a:defRPr/>
            </a:pPr>
            <a:r>
              <a:rPr lang="tr-TR" sz="1400" b="1" i="1" dirty="0">
                <a:solidFill>
                  <a:schemeClr val="bg1"/>
                </a:solidFill>
                <a:latin typeface="Arial" pitchFamily="34" charset="0"/>
              </a:rPr>
              <a:t>2. Kademe Antrenör Eğitimi</a:t>
            </a:r>
            <a:endParaRPr lang="en-US" sz="1400" b="1" i="1" dirty="0">
              <a:solidFill>
                <a:schemeClr val="bg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819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6FA959C-88A0-4C39-95D3-B725E46BD0BE}"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138469-3DA4-4FAF-9DD4-E733CF3505E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921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697E1DC-7D00-470E-A210-9CFD3D647553}"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2380B1-6DCF-4FD0-9604-D130840B805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43"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1F93FBE-E46B-4A7B-8506-44E6FB3701E7}" type="datetimeFigureOut">
              <a:rPr lang="tr-TR"/>
              <a:pPr>
                <a:defRPr/>
              </a:pPr>
              <a:t>19.11.2022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CA8465-EB78-4288-B3C2-3B918517CC2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Slayt Numarası Yer Tutucusu"/>
          <p:cNvSpPr>
            <a:spLocks noGrp="1"/>
          </p:cNvSpPr>
          <p:nvPr>
            <p:ph type="sldNum" sz="quarter" idx="11"/>
          </p:nvPr>
        </p:nvSpPr>
        <p:spPr/>
        <p:txBody>
          <a:bodyPr/>
          <a:lstStyle/>
          <a:p>
            <a:fld id="{BBFB4B25-2539-421E-9A80-96A907EE5FEE}" type="slidenum">
              <a:rPr lang="en-US" smtClean="0">
                <a:latin typeface="Arial" charset="0"/>
              </a:rPr>
              <a:pPr/>
              <a:t>1</a:t>
            </a:fld>
            <a:endParaRPr lang="en-US">
              <a:latin typeface="Arial" charset="0"/>
            </a:endParaRPr>
          </a:p>
        </p:txBody>
      </p:sp>
      <p:sp>
        <p:nvSpPr>
          <p:cNvPr id="11268" name="Rectangle 5"/>
          <p:cNvSpPr>
            <a:spLocks noChangeArrowheads="1"/>
          </p:cNvSpPr>
          <p:nvPr/>
        </p:nvSpPr>
        <p:spPr bwMode="auto">
          <a:xfrm>
            <a:off x="571500" y="214313"/>
            <a:ext cx="8001000" cy="584200"/>
          </a:xfrm>
          <a:prstGeom prst="rect">
            <a:avLst/>
          </a:prstGeom>
          <a:noFill/>
          <a:ln w="9525">
            <a:noFill/>
            <a:miter lim="800000"/>
            <a:headEnd/>
            <a:tailEnd/>
          </a:ln>
        </p:spPr>
        <p:txBody>
          <a:bodyPr>
            <a:spAutoFit/>
          </a:bodyPr>
          <a:lstStyle/>
          <a:p>
            <a:pPr algn="ctr"/>
            <a:r>
              <a:rPr lang="tr-TR" sz="3200" b="1" dirty="0">
                <a:solidFill>
                  <a:srgbClr val="C00000"/>
                </a:solidFill>
                <a:latin typeface="Tahoma" pitchFamily="34" charset="0"/>
              </a:rPr>
              <a:t>TÜRKİYE VOLEYBOL FEDERASYONU</a:t>
            </a:r>
          </a:p>
        </p:txBody>
      </p:sp>
      <p:sp>
        <p:nvSpPr>
          <p:cNvPr id="5" name="Title 1"/>
          <p:cNvSpPr txBox="1">
            <a:spLocks/>
          </p:cNvSpPr>
          <p:nvPr/>
        </p:nvSpPr>
        <p:spPr>
          <a:xfrm>
            <a:off x="592060" y="1517328"/>
            <a:ext cx="8228412" cy="1471612"/>
          </a:xfr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fontAlgn="auto" hangingPunct="1">
              <a:spcAft>
                <a:spcPts val="0"/>
              </a:spcAft>
              <a:defRPr/>
            </a:pPr>
            <a:r>
              <a:rPr lang="tr-TR" dirty="0">
                <a:solidFill>
                  <a:schemeClr val="tx2">
                    <a:satMod val="130000"/>
                  </a:schemeClr>
                </a:solidFill>
              </a:rPr>
              <a:t>MÜSABAKA  VE ANTRENMAN ANALİZİ</a:t>
            </a:r>
          </a:p>
        </p:txBody>
      </p:sp>
      <p:sp>
        <p:nvSpPr>
          <p:cNvPr id="6" name="Subtitle 2"/>
          <p:cNvSpPr txBox="1">
            <a:spLocks/>
          </p:cNvSpPr>
          <p:nvPr/>
        </p:nvSpPr>
        <p:spPr>
          <a:xfrm>
            <a:off x="2267744" y="3645024"/>
            <a:ext cx="5132366" cy="1224136"/>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fontAlgn="auto" hangingPunct="1">
              <a:spcAft>
                <a:spcPts val="0"/>
              </a:spcAft>
              <a:buFont typeface="Wingdings 2"/>
              <a:buNone/>
              <a:defRPr/>
            </a:pPr>
            <a:r>
              <a:rPr lang="tr-TR" dirty="0"/>
              <a:t> Mehmet Görkem İşgüzar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A0610457-BA0B-4BDB-A489-A365E7198F5A}" type="slidenum">
              <a:rPr lang="en-US" smtClean="0"/>
              <a:pPr>
                <a:defRPr/>
              </a:pPr>
              <a:t>10</a:t>
            </a:fld>
            <a:endParaRPr lang="en-US"/>
          </a:p>
        </p:txBody>
      </p:sp>
      <p:sp>
        <p:nvSpPr>
          <p:cNvPr id="26627" name="4 Dikdörtgen"/>
          <p:cNvSpPr>
            <a:spLocks noChangeArrowheads="1"/>
          </p:cNvSpPr>
          <p:nvPr/>
        </p:nvSpPr>
        <p:spPr bwMode="auto">
          <a:xfrm>
            <a:off x="1331913" y="2205038"/>
            <a:ext cx="7488237" cy="1338828"/>
          </a:xfrm>
          <a:prstGeom prst="rect">
            <a:avLst/>
          </a:prstGeom>
          <a:noFill/>
          <a:ln w="9525">
            <a:noFill/>
            <a:miter lim="800000"/>
            <a:headEnd/>
            <a:tailEnd/>
          </a:ln>
        </p:spPr>
        <p:txBody>
          <a:bodyPr wrap="square">
            <a:spAutoFit/>
          </a:bodyPr>
          <a:lstStyle/>
          <a:p>
            <a:pPr algn="just">
              <a:lnSpc>
                <a:spcPct val="150000"/>
              </a:lnSpc>
            </a:pPr>
            <a:r>
              <a:rPr lang="tr-TR" dirty="0"/>
              <a:t>                   Bir veya birkaç gözlemci maçı seyreder ve takım(</a:t>
            </a:r>
            <a:r>
              <a:rPr lang="tr-TR" dirty="0" err="1"/>
              <a:t>lar</a:t>
            </a:r>
            <a:r>
              <a:rPr lang="tr-TR" dirty="0"/>
              <a:t>)</a:t>
            </a:r>
            <a:r>
              <a:rPr lang="tr-TR" dirty="0" err="1"/>
              <a:t>ın</a:t>
            </a:r>
            <a:r>
              <a:rPr lang="tr-TR" dirty="0"/>
              <a:t> ve oyuncuların performansını değerlendirir.Belirli konular hakkında notlar alırlar ve gözlemlerini hazır forma kaydederler.</a:t>
            </a:r>
          </a:p>
        </p:txBody>
      </p:sp>
      <p:sp>
        <p:nvSpPr>
          <p:cNvPr id="26628" name="5 Dikdörtgen"/>
          <p:cNvSpPr>
            <a:spLocks noChangeArrowheads="1"/>
          </p:cNvSpPr>
          <p:nvPr/>
        </p:nvSpPr>
        <p:spPr bwMode="auto">
          <a:xfrm>
            <a:off x="1354404" y="1100547"/>
            <a:ext cx="7632700" cy="584775"/>
          </a:xfrm>
          <a:prstGeom prst="rect">
            <a:avLst/>
          </a:prstGeom>
          <a:noFill/>
          <a:ln w="9525">
            <a:noFill/>
            <a:miter lim="800000"/>
            <a:headEnd/>
            <a:tailEnd/>
          </a:ln>
        </p:spPr>
        <p:txBody>
          <a:bodyPr>
            <a:spAutoFit/>
          </a:bodyPr>
          <a:lstStyle/>
          <a:p>
            <a:r>
              <a:rPr lang="tr-TR" sz="3200" b="1" dirty="0"/>
              <a:t>1-Serbest Gözlem ve Değerlendirme</a:t>
            </a:r>
            <a:endParaRPr lang="tr-TR" sz="3200" dirty="0"/>
          </a:p>
        </p:txBody>
      </p:sp>
    </p:spTree>
    <p:extLst>
      <p:ext uri="{BB962C8B-B14F-4D97-AF65-F5344CB8AC3E}">
        <p14:creationId xmlns:p14="http://schemas.microsoft.com/office/powerpoint/2010/main" val="362363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7ADC295-87C3-45FB-99AA-444C002635C5}" type="slidenum">
              <a:rPr lang="en-US" smtClean="0"/>
              <a:pPr>
                <a:defRPr/>
              </a:pPr>
              <a:t>11</a:t>
            </a:fld>
            <a:endParaRPr lang="en-US"/>
          </a:p>
        </p:txBody>
      </p:sp>
      <p:sp>
        <p:nvSpPr>
          <p:cNvPr id="1028" name="311 Metin kutusu"/>
          <p:cNvSpPr txBox="1">
            <a:spLocks noChangeArrowheads="1"/>
          </p:cNvSpPr>
          <p:nvPr/>
        </p:nvSpPr>
        <p:spPr bwMode="auto">
          <a:xfrm>
            <a:off x="1591319" y="116632"/>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1031"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49" t="22388" r="71889" b="9888"/>
          <a:stretch/>
        </p:blipFill>
        <p:spPr bwMode="auto">
          <a:xfrm>
            <a:off x="1835696" y="764704"/>
            <a:ext cx="590465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92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0BE5E2F-3001-42AC-9FB8-72833AF46723}" type="slidenum">
              <a:rPr lang="en-US" smtClean="0"/>
              <a:pPr>
                <a:defRPr/>
              </a:pPr>
              <a:t>12</a:t>
            </a:fld>
            <a:endParaRPr lang="en-US"/>
          </a:p>
        </p:txBody>
      </p:sp>
      <p:sp>
        <p:nvSpPr>
          <p:cNvPr id="3076" name="5 Metin kutusu"/>
          <p:cNvSpPr txBox="1">
            <a:spLocks noChangeArrowheads="1"/>
          </p:cNvSpPr>
          <p:nvPr/>
        </p:nvSpPr>
        <p:spPr bwMode="auto">
          <a:xfrm>
            <a:off x="1735335" y="230734"/>
            <a:ext cx="6869113" cy="461962"/>
          </a:xfrm>
          <a:prstGeom prst="rect">
            <a:avLst/>
          </a:prstGeom>
          <a:noFill/>
          <a:ln w="9525">
            <a:noFill/>
            <a:miter lim="800000"/>
            <a:headEnd/>
            <a:tailEnd/>
          </a:ln>
        </p:spPr>
        <p:txBody>
          <a:bodyPr wrap="none">
            <a:spAutoFit/>
          </a:bodyPr>
          <a:lstStyle/>
          <a:p>
            <a:r>
              <a:rPr lang="tr-TR" sz="2400" b="1" dirty="0"/>
              <a:t>Serbest Gözlem Değerlendirme Formu Örneği</a:t>
            </a:r>
          </a:p>
        </p:txBody>
      </p:sp>
      <p:pic>
        <p:nvPicPr>
          <p:cNvPr id="3083" name="Picture 11"/>
          <p:cNvPicPr>
            <a:picLocks noChangeAspect="1" noChangeArrowheads="1"/>
          </p:cNvPicPr>
          <p:nvPr/>
        </p:nvPicPr>
        <p:blipFill rotWithShape="1">
          <a:blip r:embed="rId2">
            <a:extLst>
              <a:ext uri="{28A0092B-C50C-407E-A947-70E740481C1C}">
                <a14:useLocalDpi xmlns:a14="http://schemas.microsoft.com/office/drawing/2010/main" val="0"/>
              </a:ext>
            </a:extLst>
          </a:blip>
          <a:srcRect l="2525" t="27938" r="60344" b="10635"/>
          <a:stretch/>
        </p:blipFill>
        <p:spPr bwMode="auto">
          <a:xfrm>
            <a:off x="456647" y="1146456"/>
            <a:ext cx="4046419"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098" t="30224" r="60266" b="16045"/>
          <a:stretch/>
        </p:blipFill>
        <p:spPr bwMode="auto">
          <a:xfrm>
            <a:off x="4655078" y="1124744"/>
            <a:ext cx="4165394" cy="48240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48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8AA43545-A222-4CF2-9C01-1474323D8B9D}" type="slidenum">
              <a:rPr lang="en-US" smtClean="0"/>
              <a:pPr>
                <a:defRPr/>
              </a:pPr>
              <a:t>13</a:t>
            </a:fld>
            <a:endParaRPr lang="en-US"/>
          </a:p>
        </p:txBody>
      </p:sp>
      <p:sp>
        <p:nvSpPr>
          <p:cNvPr id="27651" name="2 Dikdörtgen"/>
          <p:cNvSpPr>
            <a:spLocks noChangeArrowheads="1"/>
          </p:cNvSpPr>
          <p:nvPr/>
        </p:nvSpPr>
        <p:spPr bwMode="auto">
          <a:xfrm>
            <a:off x="1214414" y="2071678"/>
            <a:ext cx="7345363" cy="2585323"/>
          </a:xfrm>
          <a:prstGeom prst="rect">
            <a:avLst/>
          </a:prstGeom>
          <a:noFill/>
          <a:ln w="9525">
            <a:noFill/>
            <a:miter lim="800000"/>
            <a:headEnd/>
            <a:tailEnd/>
          </a:ln>
        </p:spPr>
        <p:txBody>
          <a:bodyPr>
            <a:spAutoFit/>
          </a:bodyPr>
          <a:lstStyle/>
          <a:p>
            <a:pPr algn="just">
              <a:lnSpc>
                <a:spcPct val="150000"/>
              </a:lnSpc>
            </a:pPr>
            <a:r>
              <a:rPr lang="tr-TR" dirty="0"/>
              <a:t>                         Grafiksel gözlem temel olarak taktik analiz ve istatistik için kullanılır : Oyuncuların pozisyonlarının ve  hareketlerinin, hücum ve savunma kalıplarının, oyun akışının, smaç ve servis doğrultularının gözlemlenmesi ve değerlendirilmesi ya da belirli bir müsabaka periyodunda oyuncuların ve  takımın performansının grafiğe  dökülüp gözlenmesi  gibi.</a:t>
            </a:r>
            <a:r>
              <a:rPr lang="tr-TR" b="1" dirty="0"/>
              <a:t> </a:t>
            </a:r>
            <a:endParaRPr lang="tr-TR" dirty="0"/>
          </a:p>
        </p:txBody>
      </p:sp>
      <p:sp>
        <p:nvSpPr>
          <p:cNvPr id="27652" name="3 Dikdörtgen"/>
          <p:cNvSpPr>
            <a:spLocks noChangeArrowheads="1"/>
          </p:cNvSpPr>
          <p:nvPr/>
        </p:nvSpPr>
        <p:spPr bwMode="auto">
          <a:xfrm>
            <a:off x="1331913" y="1099981"/>
            <a:ext cx="3570786" cy="584775"/>
          </a:xfrm>
          <a:prstGeom prst="rect">
            <a:avLst/>
          </a:prstGeom>
          <a:noFill/>
          <a:ln w="9525">
            <a:noFill/>
            <a:miter lim="800000"/>
            <a:headEnd/>
            <a:tailEnd/>
          </a:ln>
        </p:spPr>
        <p:txBody>
          <a:bodyPr wrap="none">
            <a:spAutoFit/>
          </a:bodyPr>
          <a:lstStyle/>
          <a:p>
            <a:r>
              <a:rPr lang="tr-TR" sz="3200" b="1" dirty="0"/>
              <a:t>2-Grafik Yöntemi </a:t>
            </a:r>
            <a:endParaRPr lang="tr-TR" sz="3200" dirty="0"/>
          </a:p>
        </p:txBody>
      </p:sp>
    </p:spTree>
    <p:extLst>
      <p:ext uri="{BB962C8B-B14F-4D97-AF65-F5344CB8AC3E}">
        <p14:creationId xmlns:p14="http://schemas.microsoft.com/office/powerpoint/2010/main" val="1505046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FEBDE86-DDA5-4DC4-897A-940438D6ABA2}" type="slidenum">
              <a:rPr lang="en-US" smtClean="0"/>
              <a:pPr>
                <a:defRPr/>
              </a:pPr>
              <a:t>14</a:t>
            </a:fld>
            <a:endParaRPr lang="en-US"/>
          </a:p>
        </p:txBody>
      </p:sp>
      <p:sp>
        <p:nvSpPr>
          <p:cNvPr id="4100"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235" y="836712"/>
            <a:ext cx="7062189" cy="5400600"/>
          </a:xfrm>
          <a:prstGeom prst="rect">
            <a:avLst/>
          </a:prstGeom>
        </p:spPr>
      </p:pic>
    </p:spTree>
    <p:extLst>
      <p:ext uri="{BB962C8B-B14F-4D97-AF65-F5344CB8AC3E}">
        <p14:creationId xmlns:p14="http://schemas.microsoft.com/office/powerpoint/2010/main" val="198206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3C75CE2-997C-44B9-9B1C-20499E0EC133}" type="slidenum">
              <a:rPr lang="en-US" smtClean="0"/>
              <a:pPr>
                <a:defRPr/>
              </a:pPr>
              <a:t>15</a:t>
            </a:fld>
            <a:endParaRPr lang="en-US"/>
          </a:p>
        </p:txBody>
      </p:sp>
      <p:graphicFrame>
        <p:nvGraphicFramePr>
          <p:cNvPr id="28675" name="5 Grafik"/>
          <p:cNvGraphicFramePr>
            <a:graphicFrameLocks/>
          </p:cNvGraphicFramePr>
          <p:nvPr>
            <p:extLst>
              <p:ext uri="{D42A27DB-BD31-4B8C-83A1-F6EECF244321}">
                <p14:modId xmlns:p14="http://schemas.microsoft.com/office/powerpoint/2010/main" val="3220109062"/>
              </p:ext>
            </p:extLst>
          </p:nvPr>
        </p:nvGraphicFramePr>
        <p:xfrm>
          <a:off x="1258888" y="1124396"/>
          <a:ext cx="6740525" cy="2160588"/>
        </p:xfrm>
        <a:graphic>
          <a:graphicData uri="http://schemas.openxmlformats.org/presentationml/2006/ole">
            <mc:AlternateContent xmlns:mc="http://schemas.openxmlformats.org/markup-compatibility/2006">
              <mc:Choice xmlns:v="urn:schemas-microsoft-com:vml" Requires="v">
                <p:oleObj r:id="rId2" imgW="6736664" imgH="2158171" progId="Excel.Sheet.8">
                  <p:embed/>
                </p:oleObj>
              </mc:Choice>
              <mc:Fallback>
                <p:oleObj r:id="rId2" imgW="6736664" imgH="2158171" progId="Excel.Sheet.8">
                  <p:embed/>
                  <p:pic>
                    <p:nvPicPr>
                      <p:cNvPr id="0" nam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4396"/>
                        <a:ext cx="6740525" cy="2160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6" name="6 Grafik"/>
          <p:cNvGraphicFramePr>
            <a:graphicFrameLocks/>
          </p:cNvGraphicFramePr>
          <p:nvPr/>
        </p:nvGraphicFramePr>
        <p:xfrm>
          <a:off x="1403350" y="3573463"/>
          <a:ext cx="6740525" cy="2159000"/>
        </p:xfrm>
        <a:graphic>
          <a:graphicData uri="http://schemas.openxmlformats.org/presentationml/2006/ole">
            <mc:AlternateContent xmlns:mc="http://schemas.openxmlformats.org/markup-compatibility/2006">
              <mc:Choice xmlns:v="urn:schemas-microsoft-com:vml" Requires="v">
                <p:oleObj r:id="rId4" imgW="6742760" imgH="2158171" progId="Excel.Sheet.8">
                  <p:embed/>
                </p:oleObj>
              </mc:Choice>
              <mc:Fallback>
                <p:oleObj r:id="rId4" imgW="6742760" imgH="2158171"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3573463"/>
                        <a:ext cx="6740525" cy="215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7" name="7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spTree>
    <p:extLst>
      <p:ext uri="{BB962C8B-B14F-4D97-AF65-F5344CB8AC3E}">
        <p14:creationId xmlns:p14="http://schemas.microsoft.com/office/powerpoint/2010/main" val="3654982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9C1FC49-7646-47A2-9303-6B9008FB0F91}" type="slidenum">
              <a:rPr lang="en-US" smtClean="0"/>
              <a:pPr>
                <a:defRPr/>
              </a:pPr>
              <a:t>16</a:t>
            </a:fld>
            <a:endParaRPr lang="en-US"/>
          </a:p>
        </p:txBody>
      </p:sp>
      <p:sp>
        <p:nvSpPr>
          <p:cNvPr id="5124" name="6 Metin kutusu"/>
          <p:cNvSpPr txBox="1">
            <a:spLocks noChangeArrowheads="1"/>
          </p:cNvSpPr>
          <p:nvPr/>
        </p:nvSpPr>
        <p:spPr bwMode="auto">
          <a:xfrm>
            <a:off x="3059113" y="260350"/>
            <a:ext cx="3443287" cy="461963"/>
          </a:xfrm>
          <a:prstGeom prst="rect">
            <a:avLst/>
          </a:prstGeom>
          <a:noFill/>
          <a:ln w="9525">
            <a:noFill/>
            <a:miter lim="800000"/>
            <a:headEnd/>
            <a:tailEnd/>
          </a:ln>
        </p:spPr>
        <p:txBody>
          <a:bodyPr wrap="none">
            <a:spAutoFit/>
          </a:bodyPr>
          <a:lstStyle/>
          <a:p>
            <a:r>
              <a:rPr lang="tr-TR" sz="2400" b="1"/>
              <a:t>Grafik Yöntemi Örneği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124744"/>
            <a:ext cx="7272808" cy="4176464"/>
          </a:xfrm>
          <a:prstGeom prst="rect">
            <a:avLst/>
          </a:prstGeom>
        </p:spPr>
      </p:pic>
    </p:spTree>
    <p:extLst>
      <p:ext uri="{BB962C8B-B14F-4D97-AF65-F5344CB8AC3E}">
        <p14:creationId xmlns:p14="http://schemas.microsoft.com/office/powerpoint/2010/main" val="417578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D04D033-5FD7-48CB-8362-26D20BB07061}" type="slidenum">
              <a:rPr lang="en-US" smtClean="0"/>
              <a:pPr>
                <a:defRPr/>
              </a:pPr>
              <a:t>17</a:t>
            </a:fld>
            <a:endParaRPr lang="en-US"/>
          </a:p>
        </p:txBody>
      </p:sp>
      <p:sp>
        <p:nvSpPr>
          <p:cNvPr id="29699" name="Rectangle 5"/>
          <p:cNvSpPr>
            <a:spLocks noChangeArrowheads="1"/>
          </p:cNvSpPr>
          <p:nvPr/>
        </p:nvSpPr>
        <p:spPr bwMode="auto">
          <a:xfrm>
            <a:off x="1428728" y="2617534"/>
            <a:ext cx="7272338" cy="2169825"/>
          </a:xfrm>
          <a:prstGeom prst="rect">
            <a:avLst/>
          </a:prstGeom>
          <a:noFill/>
          <a:ln w="9525">
            <a:noFill/>
            <a:miter lim="800000"/>
            <a:headEnd/>
            <a:tailEnd/>
          </a:ln>
        </p:spPr>
        <p:txBody>
          <a:bodyPr anchor="ctr">
            <a:spAutoFit/>
          </a:bodyPr>
          <a:lstStyle/>
          <a:p>
            <a:pPr algn="just" eaLnBrk="0" hangingPunct="0">
              <a:lnSpc>
                <a:spcPct val="150000"/>
              </a:lnSpc>
            </a:pPr>
            <a:r>
              <a:rPr lang="tr-TR" dirty="0">
                <a:cs typeface="Times New Roman" pitchFamily="18" charset="0"/>
              </a:rPr>
              <a:t>             Bu </a:t>
            </a:r>
            <a:r>
              <a:rPr lang="tr-TR" dirty="0" err="1">
                <a:cs typeface="Times New Roman" pitchFamily="18" charset="0"/>
              </a:rPr>
              <a:t>metodlar</a:t>
            </a:r>
            <a:r>
              <a:rPr lang="tr-TR" dirty="0">
                <a:cs typeface="Times New Roman" pitchFamily="18" charset="0"/>
              </a:rPr>
              <a:t>, pahalı cihazlar ve değerlendirme için çok zaman gerektirir. Bununla birlikte çok etkili ve bilgi vericidir.Özellikle teknik taktik  analiz ve gözlemde yaralıdır.</a:t>
            </a:r>
          </a:p>
          <a:p>
            <a:pPr algn="just" eaLnBrk="0" hangingPunct="0">
              <a:lnSpc>
                <a:spcPct val="150000"/>
              </a:lnSpc>
            </a:pPr>
            <a:r>
              <a:rPr lang="tr-TR" b="1" dirty="0">
                <a:cs typeface="Times New Roman" pitchFamily="18" charset="0"/>
              </a:rPr>
              <a:t>	Video analizi ancak kayıtlar iyi düzenlenmişse ve kısaysa değerlidir.</a:t>
            </a:r>
            <a:endParaRPr lang="tr-TR" b="1" dirty="0"/>
          </a:p>
        </p:txBody>
      </p:sp>
      <p:sp>
        <p:nvSpPr>
          <p:cNvPr id="29700" name="5 Dikdörtgen"/>
          <p:cNvSpPr>
            <a:spLocks noChangeArrowheads="1"/>
          </p:cNvSpPr>
          <p:nvPr/>
        </p:nvSpPr>
        <p:spPr bwMode="auto">
          <a:xfrm>
            <a:off x="1258888" y="981075"/>
            <a:ext cx="4752975" cy="1076325"/>
          </a:xfrm>
          <a:prstGeom prst="rect">
            <a:avLst/>
          </a:prstGeom>
          <a:noFill/>
          <a:ln w="9525">
            <a:noFill/>
            <a:miter lim="800000"/>
            <a:headEnd/>
            <a:tailEnd/>
          </a:ln>
        </p:spPr>
        <p:txBody>
          <a:bodyPr>
            <a:spAutoFit/>
          </a:bodyPr>
          <a:lstStyle/>
          <a:p>
            <a:r>
              <a:rPr lang="tr-TR" sz="3200" b="1" dirty="0"/>
              <a:t>3-Video Fotoğraf veya Film Kayıtları</a:t>
            </a:r>
            <a:endParaRPr lang="tr-TR" sz="3200" dirty="0"/>
          </a:p>
        </p:txBody>
      </p:sp>
    </p:spTree>
    <p:extLst>
      <p:ext uri="{BB962C8B-B14F-4D97-AF65-F5344CB8AC3E}">
        <p14:creationId xmlns:p14="http://schemas.microsoft.com/office/powerpoint/2010/main" val="284546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DDA20C4-6D11-4F78-8FB6-CE8EE065FF64}" type="slidenum">
              <a:rPr lang="en-US" smtClean="0"/>
              <a:pPr>
                <a:defRPr/>
              </a:pPr>
              <a:t>18</a:t>
            </a:fld>
            <a:endParaRPr lang="en-US"/>
          </a:p>
        </p:txBody>
      </p:sp>
      <p:sp>
        <p:nvSpPr>
          <p:cNvPr id="30723" name="4 Dikdörtgen"/>
          <p:cNvSpPr>
            <a:spLocks noChangeArrowheads="1"/>
          </p:cNvSpPr>
          <p:nvPr/>
        </p:nvSpPr>
        <p:spPr bwMode="auto">
          <a:xfrm>
            <a:off x="1476375" y="2828925"/>
            <a:ext cx="7127875" cy="1338828"/>
          </a:xfrm>
          <a:prstGeom prst="rect">
            <a:avLst/>
          </a:prstGeom>
          <a:noFill/>
          <a:ln w="9525">
            <a:noFill/>
            <a:miter lim="800000"/>
            <a:headEnd/>
            <a:tailEnd/>
          </a:ln>
        </p:spPr>
        <p:txBody>
          <a:bodyPr>
            <a:spAutoFit/>
          </a:bodyPr>
          <a:lstStyle/>
          <a:p>
            <a:pPr>
              <a:lnSpc>
                <a:spcPct val="150000"/>
              </a:lnSpc>
            </a:pPr>
            <a:r>
              <a:rPr lang="tr-TR" dirty="0"/>
              <a:t>                 En çok kullanılan yöntemler iki hatta daha fazla yöntemin birleştirilmesiyle oluşturulan yöntemlerdir. Yöntemlerin birleştirilmesi maç analizinde en iyi sonuçları verir. </a:t>
            </a:r>
          </a:p>
        </p:txBody>
      </p:sp>
      <p:sp>
        <p:nvSpPr>
          <p:cNvPr id="30724" name="Rectangle 5"/>
          <p:cNvSpPr>
            <a:spLocks noChangeArrowheads="1"/>
          </p:cNvSpPr>
          <p:nvPr/>
        </p:nvSpPr>
        <p:spPr bwMode="auto">
          <a:xfrm>
            <a:off x="1331913" y="754063"/>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4-Birleştirilmiş Yöntemler</a:t>
            </a:r>
            <a:endParaRPr lang="tr-TR" sz="3200" dirty="0"/>
          </a:p>
        </p:txBody>
      </p:sp>
    </p:spTree>
    <p:extLst>
      <p:ext uri="{BB962C8B-B14F-4D97-AF65-F5344CB8AC3E}">
        <p14:creationId xmlns:p14="http://schemas.microsoft.com/office/powerpoint/2010/main" val="42872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FE6D148-D0F4-4650-A1CD-375605548740}" type="slidenum">
              <a:rPr lang="en-US" smtClean="0"/>
              <a:pPr>
                <a:defRPr/>
              </a:pPr>
              <a:t>19</a:t>
            </a:fld>
            <a:endParaRPr lang="en-US"/>
          </a:p>
        </p:txBody>
      </p:sp>
      <p:sp>
        <p:nvSpPr>
          <p:cNvPr id="31747" name="4 Dikdörtgen"/>
          <p:cNvSpPr>
            <a:spLocks noChangeArrowheads="1"/>
          </p:cNvSpPr>
          <p:nvPr/>
        </p:nvSpPr>
        <p:spPr bwMode="auto">
          <a:xfrm>
            <a:off x="1357290" y="1428736"/>
            <a:ext cx="7200900" cy="4247317"/>
          </a:xfrm>
          <a:prstGeom prst="rect">
            <a:avLst/>
          </a:prstGeom>
          <a:noFill/>
          <a:ln w="9525">
            <a:noFill/>
            <a:miter lim="800000"/>
            <a:headEnd/>
            <a:tailEnd/>
          </a:ln>
        </p:spPr>
        <p:txBody>
          <a:bodyPr>
            <a:spAutoFit/>
          </a:bodyPr>
          <a:lstStyle/>
          <a:p>
            <a:pPr algn="just">
              <a:lnSpc>
                <a:spcPct val="150000"/>
              </a:lnSpc>
            </a:pPr>
            <a:r>
              <a:rPr lang="tr-TR" dirty="0"/>
              <a:t>        Antrenman ve müsabaka analizlerini destekleyen en ileri ve etkili yöntem , video ve bilgisayarın ‘’online’’ olarak birleştirilmesidir.Bu yöntem alıştırmanın ve müsabakanın hemen sonrasında istatistiksel sonuçların , ilgili video kayıtları ile beraber gösterilmesini sağlar</a:t>
            </a:r>
          </a:p>
          <a:p>
            <a:pPr algn="just">
              <a:lnSpc>
                <a:spcPct val="150000"/>
              </a:lnSpc>
            </a:pPr>
            <a:r>
              <a:rPr lang="tr-TR" dirty="0"/>
              <a:t>      </a:t>
            </a:r>
          </a:p>
          <a:p>
            <a:pPr algn="just">
              <a:lnSpc>
                <a:spcPct val="150000"/>
              </a:lnSpc>
            </a:pPr>
            <a:r>
              <a:rPr lang="tr-TR" dirty="0"/>
              <a:t>       Hareketlerin uygulama aşamasında doğru teknik ile yapılıp yapılmadığının sporcuya gösterilmesi ve sporcunun da doğrularını ve yanlışlarını görmesi ayrıca geri bildirimlerin verilmesi tekniğin hatadan arınmasını sağlayacaktır.</a:t>
            </a:r>
          </a:p>
        </p:txBody>
      </p:sp>
    </p:spTree>
    <p:extLst>
      <p:ext uri="{BB962C8B-B14F-4D97-AF65-F5344CB8AC3E}">
        <p14:creationId xmlns:p14="http://schemas.microsoft.com/office/powerpoint/2010/main" val="2443431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a:t>
            </a:fld>
            <a:endParaRPr lang="en-US"/>
          </a:p>
        </p:txBody>
      </p:sp>
      <p:sp>
        <p:nvSpPr>
          <p:cNvPr id="5" name="4 Dikdörtgen"/>
          <p:cNvSpPr/>
          <p:nvPr/>
        </p:nvSpPr>
        <p:spPr>
          <a:xfrm>
            <a:off x="786926" y="1524848"/>
            <a:ext cx="7529490" cy="3416320"/>
          </a:xfrm>
          <a:prstGeom prst="rect">
            <a:avLst/>
          </a:prstGeom>
        </p:spPr>
        <p:txBody>
          <a:bodyPr wrap="square">
            <a:spAutoFit/>
          </a:bodyPr>
          <a:lstStyle/>
          <a:p>
            <a:pPr algn="just">
              <a:lnSpc>
                <a:spcPct val="150000"/>
              </a:lnSpc>
            </a:pPr>
            <a:r>
              <a:rPr lang="tr-TR" dirty="0"/>
              <a:t>	</a:t>
            </a:r>
            <a:r>
              <a:rPr lang="tr-TR" b="1" dirty="0"/>
              <a:t>MÜSABAKA  ANALİZİ</a:t>
            </a:r>
          </a:p>
          <a:p>
            <a:pPr algn="just">
              <a:lnSpc>
                <a:spcPct val="150000"/>
              </a:lnSpc>
            </a:pPr>
            <a:r>
              <a:rPr lang="tr-TR" dirty="0"/>
              <a:t>                   Bir müsabakada kendi takımınızın ya da rakip takımın performansını etkileyen tüm faktörlerin , somut ölçüt başlıkları altında gelişmiş teknolojik araçlar yardımı ile ortaya konularak  verilerin toplanması ve elde edilen verilerin objektif değerlendirme teknikleri ile </a:t>
            </a:r>
            <a:r>
              <a:rPr lang="tr-TR" dirty="0">
                <a:solidFill>
                  <a:srgbClr val="FF0000"/>
                </a:solidFill>
              </a:rPr>
              <a:t> </a:t>
            </a:r>
            <a:r>
              <a:rPr lang="tr-TR" dirty="0"/>
              <a:t>işlenmesi , </a:t>
            </a:r>
            <a:r>
              <a:rPr lang="tr-TR" u="sng" dirty="0"/>
              <a:t>uzman görüşlerin </a:t>
            </a:r>
            <a:r>
              <a:rPr lang="tr-TR" dirty="0"/>
              <a:t>ortalamasından çıkan bilgilerle yorumlandıktan sonra her iki kaynaktan gelen bilgilerle verilerin birlikte işlenmesi ,değerlendirilmesi ve sonuçlandırılmasıdır.</a:t>
            </a:r>
          </a:p>
        </p:txBody>
      </p:sp>
    </p:spTree>
    <p:extLst>
      <p:ext uri="{BB962C8B-B14F-4D97-AF65-F5344CB8AC3E}">
        <p14:creationId xmlns:p14="http://schemas.microsoft.com/office/powerpoint/2010/main" val="3793808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309" r="25277" b="6250"/>
          <a:stretch/>
        </p:blipFill>
        <p:spPr bwMode="auto">
          <a:xfrm>
            <a:off x="251520" y="764704"/>
            <a:ext cx="860444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20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EB4DF5C-CA88-459F-B39C-C6DB48998D1D}" type="slidenum">
              <a:rPr lang="en-US" smtClean="0"/>
              <a:pPr>
                <a:defRPr/>
              </a:pPr>
              <a:t>21</a:t>
            </a:fld>
            <a:endParaRPr 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8" b="6249"/>
          <a:stretch/>
        </p:blipFill>
        <p:spPr bwMode="auto">
          <a:xfrm>
            <a:off x="971600" y="836713"/>
            <a:ext cx="8172400"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04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22</a:t>
            </a:fld>
            <a:endParaRPr lang="en-US"/>
          </a:p>
        </p:txBody>
      </p:sp>
      <p:sp>
        <p:nvSpPr>
          <p:cNvPr id="33795" name="4 Dikdörtgen"/>
          <p:cNvSpPr>
            <a:spLocks noChangeArrowheads="1"/>
          </p:cNvSpPr>
          <p:nvPr/>
        </p:nvSpPr>
        <p:spPr bwMode="auto">
          <a:xfrm>
            <a:off x="1476375" y="260648"/>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1638230"/>
            <a:ext cx="7632700" cy="4247317"/>
          </a:xfrm>
          <a:prstGeom prst="rect">
            <a:avLst/>
          </a:prstGeom>
          <a:noFill/>
          <a:ln w="9525">
            <a:noFill/>
            <a:miter lim="800000"/>
            <a:headEnd/>
            <a:tailEnd/>
          </a:ln>
        </p:spPr>
        <p:txBody>
          <a:bodyPr anchor="ctr">
            <a:spAutoFit/>
          </a:bodyPr>
          <a:lstStyle/>
          <a:p>
            <a:pPr algn="just" eaLnBrk="0" hangingPunct="0">
              <a:lnSpc>
                <a:spcPct val="150000"/>
              </a:lnSpc>
            </a:pPr>
            <a:r>
              <a:rPr lang="tr-TR" b="1" u="sng" dirty="0"/>
              <a:t>Sübjektif olasılık</a:t>
            </a:r>
            <a:r>
              <a:rPr lang="tr-TR" dirty="0"/>
              <a:t>, kişilerin deneyimlerine, inançlarına ve içinde bulundukları koşullara göre, tamamen bireysel kararlarıyla yarattıkları olasılıkları ifade eder. İnsanlar arasında farklılıklar gösterir yani değişkendir.</a:t>
            </a:r>
          </a:p>
          <a:p>
            <a:pPr algn="just" eaLnBrk="0" hangingPunct="0">
              <a:lnSpc>
                <a:spcPct val="150000"/>
              </a:lnSpc>
            </a:pPr>
            <a:endParaRPr lang="tr-TR" dirty="0"/>
          </a:p>
          <a:p>
            <a:pPr algn="just" eaLnBrk="0" hangingPunct="0">
              <a:lnSpc>
                <a:spcPct val="150000"/>
              </a:lnSpc>
            </a:pPr>
            <a:r>
              <a:rPr lang="tr-TR" b="1" u="sng" dirty="0"/>
              <a:t>Objektif olasılık</a:t>
            </a:r>
            <a:r>
              <a:rPr lang="tr-TR" dirty="0"/>
              <a:t>, sübjektif olasılık gibi kişiden kişiye değişmez. Olasılık kuramı gereği, belirli bir olay için, belirli koşullar altında tek bir olasılık değeri vardır ve bu değer herkes için aynıdır.</a:t>
            </a:r>
          </a:p>
          <a:p>
            <a:pPr algn="just" eaLnBrk="0" hangingPunct="0">
              <a:lnSpc>
                <a:spcPct val="150000"/>
              </a:lnSpc>
            </a:pPr>
            <a:endParaRPr lang="tr-TR" dirty="0"/>
          </a:p>
          <a:p>
            <a:pPr algn="just" eaLnBrk="0" hangingPunct="0">
              <a:lnSpc>
                <a:spcPct val="150000"/>
              </a:lnSpc>
            </a:pPr>
            <a:r>
              <a:rPr lang="tr-TR" dirty="0"/>
              <a:t>                                     İstatistik</a:t>
            </a:r>
            <a:r>
              <a:rPr lang="tr-TR" b="1" u="sng" dirty="0"/>
              <a:t>, objektif </a:t>
            </a:r>
            <a:r>
              <a:rPr lang="tr-TR" dirty="0"/>
              <a:t>yani nesnel olasılık ile ilgilenir.</a:t>
            </a:r>
          </a:p>
        </p:txBody>
      </p:sp>
    </p:spTree>
    <p:extLst>
      <p:ext uri="{BB962C8B-B14F-4D97-AF65-F5344CB8AC3E}">
        <p14:creationId xmlns:p14="http://schemas.microsoft.com/office/powerpoint/2010/main" val="253056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60A9EE9-29E1-4278-97DE-9A036381DCF3}" type="slidenum">
              <a:rPr lang="en-US" smtClean="0"/>
              <a:pPr>
                <a:defRPr/>
              </a:pPr>
              <a:t>23</a:t>
            </a:fld>
            <a:endParaRPr lang="en-US"/>
          </a:p>
        </p:txBody>
      </p:sp>
      <p:sp>
        <p:nvSpPr>
          <p:cNvPr id="33795" name="4 Dikdörtgen"/>
          <p:cNvSpPr>
            <a:spLocks noChangeArrowheads="1"/>
          </p:cNvSpPr>
          <p:nvPr/>
        </p:nvSpPr>
        <p:spPr bwMode="auto">
          <a:xfrm>
            <a:off x="1491247" y="1228793"/>
            <a:ext cx="6291274" cy="584775"/>
          </a:xfrm>
          <a:prstGeom prst="rect">
            <a:avLst/>
          </a:prstGeom>
          <a:noFill/>
          <a:ln w="9525">
            <a:noFill/>
            <a:miter lim="800000"/>
            <a:headEnd/>
            <a:tailEnd/>
          </a:ln>
        </p:spPr>
        <p:txBody>
          <a:bodyPr wrap="none">
            <a:spAutoFit/>
          </a:bodyPr>
          <a:lstStyle/>
          <a:p>
            <a:r>
              <a:rPr lang="tr-TR" sz="3200" b="1" dirty="0"/>
              <a:t>5-İstatistiksel Müsabaka Analizi</a:t>
            </a:r>
            <a:endParaRPr lang="tr-TR" sz="3200" dirty="0"/>
          </a:p>
        </p:txBody>
      </p:sp>
      <p:sp>
        <p:nvSpPr>
          <p:cNvPr id="33796" name="Rectangle 1"/>
          <p:cNvSpPr>
            <a:spLocks noChangeArrowheads="1"/>
          </p:cNvSpPr>
          <p:nvPr/>
        </p:nvSpPr>
        <p:spPr bwMode="auto">
          <a:xfrm flipH="1">
            <a:off x="1142976" y="2143116"/>
            <a:ext cx="7632700" cy="2534027"/>
          </a:xfrm>
          <a:prstGeom prst="rect">
            <a:avLst/>
          </a:prstGeom>
          <a:noFill/>
          <a:ln w="9525">
            <a:noFill/>
            <a:miter lim="800000"/>
            <a:headEnd/>
            <a:tailEnd/>
          </a:ln>
        </p:spPr>
        <p:txBody>
          <a:bodyPr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İstatistiksel maç analizi önemli bir yöntemdir ve maçlarda oyuncuların ve takımların performans faktörleri hakkında veri elde etmek amacıyla hemen hemen bütün üst düzey takımlar tarafından kullanılır. Verileri toplamak, kaydetmek, işlemek ve yorumlamak için istatistiksel maç analizinin birçok yöntemi vardır. Bu yöntemin çoğu aşağıdaki prosedürü temel almaktadır:</a:t>
            </a:r>
            <a:endParaRPr lang="tr-TR" dirty="0"/>
          </a:p>
        </p:txBody>
      </p:sp>
    </p:spTree>
    <p:extLst>
      <p:ext uri="{BB962C8B-B14F-4D97-AF65-F5344CB8AC3E}">
        <p14:creationId xmlns:p14="http://schemas.microsoft.com/office/powerpoint/2010/main" val="1465491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E1C17A-972C-4124-A8DC-83A8BDC134F4}" type="slidenum">
              <a:rPr lang="en-US" smtClean="0"/>
              <a:pPr>
                <a:defRPr/>
              </a:pPr>
              <a:t>24</a:t>
            </a:fld>
            <a:endParaRPr lang="en-US"/>
          </a:p>
        </p:txBody>
      </p:sp>
      <p:sp>
        <p:nvSpPr>
          <p:cNvPr id="5" name="4 Dikdörtgen"/>
          <p:cNvSpPr/>
          <p:nvPr/>
        </p:nvSpPr>
        <p:spPr>
          <a:xfrm>
            <a:off x="1214414" y="1052736"/>
            <a:ext cx="7643866" cy="646331"/>
          </a:xfrm>
          <a:prstGeom prst="rect">
            <a:avLst/>
          </a:prstGeom>
        </p:spPr>
        <p:txBody>
          <a:bodyPr wrap="square">
            <a:spAutoFit/>
          </a:bodyPr>
          <a:lstStyle/>
          <a:p>
            <a:pPr eaLnBrk="0" hangingPunct="0"/>
            <a:r>
              <a:rPr lang="tr-TR" dirty="0">
                <a:cs typeface="Times New Roman" pitchFamily="18" charset="0"/>
              </a:rPr>
              <a:t>1-Becerilerin sınıflandırılması.</a:t>
            </a:r>
          </a:p>
          <a:p>
            <a:pPr eaLnBrk="0" hangingPunct="0"/>
            <a:r>
              <a:rPr lang="tr-TR" dirty="0">
                <a:cs typeface="Times New Roman" pitchFamily="18" charset="0"/>
              </a:rPr>
              <a:t>      (Atak, Blok , Servis … ) </a:t>
            </a:r>
          </a:p>
        </p:txBody>
      </p:sp>
      <p:sp>
        <p:nvSpPr>
          <p:cNvPr id="6" name="5 Dikdörtgen"/>
          <p:cNvSpPr/>
          <p:nvPr/>
        </p:nvSpPr>
        <p:spPr>
          <a:xfrm>
            <a:off x="1285852" y="1695678"/>
            <a:ext cx="7500990" cy="646331"/>
          </a:xfrm>
          <a:prstGeom prst="rect">
            <a:avLst/>
          </a:prstGeom>
        </p:spPr>
        <p:txBody>
          <a:bodyPr wrap="square">
            <a:spAutoFit/>
          </a:bodyPr>
          <a:lstStyle/>
          <a:p>
            <a:pPr eaLnBrk="0" hangingPunct="0"/>
            <a:r>
              <a:rPr lang="tr-TR" dirty="0">
                <a:cs typeface="Times New Roman" pitchFamily="18" charset="0"/>
              </a:rPr>
              <a:t>2-Becerilerin  kalitesinin  değerlendirilmesi ve derecelendirilmesi. </a:t>
            </a:r>
          </a:p>
          <a:p>
            <a:pPr eaLnBrk="0" hangingPunct="0"/>
            <a:r>
              <a:rPr lang="tr-TR" dirty="0">
                <a:cs typeface="Times New Roman" pitchFamily="18" charset="0"/>
              </a:rPr>
              <a:t>     ( Mükemmel , İyi , Kötü ….)</a:t>
            </a:r>
          </a:p>
        </p:txBody>
      </p:sp>
      <p:sp>
        <p:nvSpPr>
          <p:cNvPr id="7" name="6 Dikdörtgen"/>
          <p:cNvSpPr/>
          <p:nvPr/>
        </p:nvSpPr>
        <p:spPr>
          <a:xfrm>
            <a:off x="1285852" y="2335231"/>
            <a:ext cx="6286544" cy="646331"/>
          </a:xfrm>
          <a:prstGeom prst="rect">
            <a:avLst/>
          </a:prstGeom>
        </p:spPr>
        <p:txBody>
          <a:bodyPr wrap="square">
            <a:spAutoFit/>
          </a:bodyPr>
          <a:lstStyle/>
          <a:p>
            <a:pPr eaLnBrk="0" hangingPunct="0"/>
            <a:r>
              <a:rPr lang="tr-TR" dirty="0">
                <a:cs typeface="Times New Roman" pitchFamily="18" charset="0"/>
              </a:rPr>
              <a:t>3-Sembollerin ve kısaltmaların kullanılması.</a:t>
            </a:r>
          </a:p>
          <a:p>
            <a:pPr eaLnBrk="0" hangingPunct="0"/>
            <a:r>
              <a:rPr lang="tr-TR" dirty="0">
                <a:cs typeface="Times New Roman" pitchFamily="18" charset="0"/>
              </a:rPr>
              <a:t>( # ,+ , - … )</a:t>
            </a:r>
            <a:endParaRPr lang="tr-TR" dirty="0"/>
          </a:p>
        </p:txBody>
      </p:sp>
      <p:sp>
        <p:nvSpPr>
          <p:cNvPr id="8" name="7 Dikdörtgen"/>
          <p:cNvSpPr/>
          <p:nvPr/>
        </p:nvSpPr>
        <p:spPr>
          <a:xfrm>
            <a:off x="1279998" y="2969420"/>
            <a:ext cx="2313518" cy="369332"/>
          </a:xfrm>
          <a:prstGeom prst="rect">
            <a:avLst/>
          </a:prstGeom>
        </p:spPr>
        <p:txBody>
          <a:bodyPr wrap="none">
            <a:spAutoFit/>
          </a:bodyPr>
          <a:lstStyle/>
          <a:p>
            <a:pPr eaLnBrk="0" hangingPunct="0"/>
            <a:r>
              <a:rPr lang="tr-TR" dirty="0">
                <a:cs typeface="Times New Roman" pitchFamily="18" charset="0"/>
              </a:rPr>
              <a:t>4-Verilerin işlenmesi.</a:t>
            </a:r>
          </a:p>
        </p:txBody>
      </p:sp>
      <p:sp>
        <p:nvSpPr>
          <p:cNvPr id="9" name="8 Dikdörtgen"/>
          <p:cNvSpPr/>
          <p:nvPr/>
        </p:nvSpPr>
        <p:spPr>
          <a:xfrm>
            <a:off x="1281009" y="3469486"/>
            <a:ext cx="2723823" cy="369332"/>
          </a:xfrm>
          <a:prstGeom prst="rect">
            <a:avLst/>
          </a:prstGeom>
        </p:spPr>
        <p:txBody>
          <a:bodyPr wrap="none">
            <a:spAutoFit/>
          </a:bodyPr>
          <a:lstStyle/>
          <a:p>
            <a:pPr eaLnBrk="0" hangingPunct="0"/>
            <a:r>
              <a:rPr lang="tr-TR" dirty="0">
                <a:cs typeface="Times New Roman" pitchFamily="18" charset="0"/>
              </a:rPr>
              <a:t>5-şlenen verilerin analizi.</a:t>
            </a:r>
          </a:p>
        </p:txBody>
      </p:sp>
      <p:sp>
        <p:nvSpPr>
          <p:cNvPr id="10" name="9 Dikdörtgen"/>
          <p:cNvSpPr/>
          <p:nvPr/>
        </p:nvSpPr>
        <p:spPr>
          <a:xfrm>
            <a:off x="1269748" y="5398312"/>
            <a:ext cx="3070071" cy="369332"/>
          </a:xfrm>
          <a:prstGeom prst="rect">
            <a:avLst/>
          </a:prstGeom>
        </p:spPr>
        <p:txBody>
          <a:bodyPr wrap="none">
            <a:spAutoFit/>
          </a:bodyPr>
          <a:lstStyle/>
          <a:p>
            <a:pPr eaLnBrk="0" hangingPunct="0"/>
            <a:r>
              <a:rPr lang="tr-TR" dirty="0">
                <a:cs typeface="Times New Roman" pitchFamily="18" charset="0"/>
              </a:rPr>
              <a:t>8-Sonuçların yorumlanması.</a:t>
            </a:r>
          </a:p>
        </p:txBody>
      </p:sp>
      <p:sp>
        <p:nvSpPr>
          <p:cNvPr id="11" name="10 Dikdörtgen"/>
          <p:cNvSpPr/>
          <p:nvPr/>
        </p:nvSpPr>
        <p:spPr>
          <a:xfrm>
            <a:off x="1285852" y="4040990"/>
            <a:ext cx="5211683" cy="369332"/>
          </a:xfrm>
          <a:prstGeom prst="rect">
            <a:avLst/>
          </a:prstGeom>
        </p:spPr>
        <p:txBody>
          <a:bodyPr wrap="none">
            <a:spAutoFit/>
          </a:bodyPr>
          <a:lstStyle/>
          <a:p>
            <a:r>
              <a:rPr lang="tr-TR" dirty="0">
                <a:cs typeface="Times New Roman" pitchFamily="18" charset="0"/>
              </a:rPr>
              <a:t>6-Grafik ve tablolarla sonuçların görselleştirilmesi</a:t>
            </a:r>
            <a:endParaRPr lang="tr-TR" dirty="0"/>
          </a:p>
        </p:txBody>
      </p:sp>
      <p:sp>
        <p:nvSpPr>
          <p:cNvPr id="12" name="11 Dikdörtgen"/>
          <p:cNvSpPr/>
          <p:nvPr/>
        </p:nvSpPr>
        <p:spPr>
          <a:xfrm>
            <a:off x="1250916" y="4683932"/>
            <a:ext cx="4557658" cy="369332"/>
          </a:xfrm>
          <a:prstGeom prst="rect">
            <a:avLst/>
          </a:prstGeom>
        </p:spPr>
        <p:txBody>
          <a:bodyPr wrap="none">
            <a:spAutoFit/>
          </a:bodyPr>
          <a:lstStyle/>
          <a:p>
            <a:pPr eaLnBrk="0" hangingPunct="0"/>
            <a:r>
              <a:rPr lang="tr-TR" dirty="0">
                <a:cs typeface="Times New Roman" pitchFamily="18" charset="0"/>
              </a:rPr>
              <a:t>7-Son raporun düzenlenmesi ve yazılması.</a:t>
            </a:r>
          </a:p>
        </p:txBody>
      </p:sp>
      <p:sp>
        <p:nvSpPr>
          <p:cNvPr id="13" name="12 Metin kutusu"/>
          <p:cNvSpPr txBox="1"/>
          <p:nvPr/>
        </p:nvSpPr>
        <p:spPr>
          <a:xfrm>
            <a:off x="1573549" y="188640"/>
            <a:ext cx="5532540" cy="477054"/>
          </a:xfrm>
          <a:prstGeom prst="rect">
            <a:avLst/>
          </a:prstGeom>
          <a:noFill/>
        </p:spPr>
        <p:txBody>
          <a:bodyPr wrap="none" rtlCol="0">
            <a:spAutoFit/>
          </a:bodyPr>
          <a:lstStyle/>
          <a:p>
            <a:r>
              <a:rPr lang="tr-TR" sz="2500" b="1" dirty="0"/>
              <a:t>İstatistiksel Müsabaka Analizi Prosedürü</a:t>
            </a:r>
          </a:p>
        </p:txBody>
      </p:sp>
    </p:spTree>
    <p:extLst>
      <p:ext uri="{BB962C8B-B14F-4D97-AF65-F5344CB8AC3E}">
        <p14:creationId xmlns:p14="http://schemas.microsoft.com/office/powerpoint/2010/main" val="82649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25</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07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03" t="1500" r="12573"/>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156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26</a:t>
            </a:fld>
            <a:endParaRPr lang="en-US">
              <a:latin typeface="Arial" charset="0"/>
            </a:endParaRPr>
          </a:p>
        </p:txBody>
      </p:sp>
      <p:sp>
        <p:nvSpPr>
          <p:cNvPr id="14339" name="Text Box 7"/>
          <p:cNvSpPr txBox="1">
            <a:spLocks noChangeArrowheads="1"/>
          </p:cNvSpPr>
          <p:nvPr/>
        </p:nvSpPr>
        <p:spPr bwMode="auto">
          <a:xfrm>
            <a:off x="5940425" y="4652963"/>
            <a:ext cx="2592388" cy="366712"/>
          </a:xfrm>
          <a:prstGeom prst="rect">
            <a:avLst/>
          </a:prstGeom>
          <a:noFill/>
          <a:ln w="9525">
            <a:noFill/>
            <a:miter lim="800000"/>
            <a:headEnd/>
            <a:tailEnd/>
          </a:ln>
        </p:spPr>
        <p:txBody>
          <a:bodyPr>
            <a:spAutoFit/>
          </a:bodyPr>
          <a:lstStyle/>
          <a:p>
            <a:pPr>
              <a:spcBef>
                <a:spcPct val="50000"/>
              </a:spcBef>
            </a:pPr>
            <a:endParaRPr lang="en-GB"/>
          </a:p>
        </p:txBody>
      </p:sp>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2" r="12668"/>
          <a:stretch/>
        </p:blipFill>
        <p:spPr bwMode="auto">
          <a:xfrm>
            <a:off x="0" y="-26696"/>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05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E0F3F22-0DEA-44DE-9A84-DF8E12387DF4}" type="slidenum">
              <a:rPr lang="en-US" smtClean="0"/>
              <a:pPr>
                <a:defRPr/>
              </a:pPr>
              <a:t>27</a:t>
            </a:fld>
            <a:endParaRPr lang="en-US"/>
          </a:p>
        </p:txBody>
      </p:sp>
      <p:sp>
        <p:nvSpPr>
          <p:cNvPr id="35843" name="4 Metin kutusu"/>
          <p:cNvSpPr txBox="1">
            <a:spLocks noChangeArrowheads="1"/>
          </p:cNvSpPr>
          <p:nvPr/>
        </p:nvSpPr>
        <p:spPr bwMode="auto">
          <a:xfrm>
            <a:off x="1476375" y="2276475"/>
            <a:ext cx="6983413" cy="1077913"/>
          </a:xfrm>
          <a:prstGeom prst="rect">
            <a:avLst/>
          </a:prstGeom>
          <a:noFill/>
          <a:ln w="9525">
            <a:noFill/>
            <a:miter lim="800000"/>
            <a:headEnd/>
            <a:tailEnd/>
          </a:ln>
        </p:spPr>
        <p:txBody>
          <a:bodyPr>
            <a:spAutoFit/>
          </a:bodyPr>
          <a:lstStyle/>
          <a:p>
            <a:r>
              <a:rPr lang="tr-TR" sz="3200" b="1"/>
              <a:t>Becerilerin Sınıflandırılması ve Değerlendirilmesi</a:t>
            </a:r>
          </a:p>
        </p:txBody>
      </p:sp>
    </p:spTree>
    <p:extLst>
      <p:ext uri="{BB962C8B-B14F-4D97-AF65-F5344CB8AC3E}">
        <p14:creationId xmlns:p14="http://schemas.microsoft.com/office/powerpoint/2010/main" val="2670492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28</a:t>
            </a:fld>
            <a:endParaRPr lang="en-US"/>
          </a:p>
        </p:txBody>
      </p:sp>
      <p:sp>
        <p:nvSpPr>
          <p:cNvPr id="5" name="4 Metin kutusu"/>
          <p:cNvSpPr txBox="1"/>
          <p:nvPr/>
        </p:nvSpPr>
        <p:spPr>
          <a:xfrm>
            <a:off x="2573826" y="2428868"/>
            <a:ext cx="3403496" cy="369332"/>
          </a:xfrm>
          <a:prstGeom prst="rect">
            <a:avLst/>
          </a:prstGeom>
          <a:noFill/>
        </p:spPr>
        <p:txBody>
          <a:bodyPr wrap="none" rtlCol="0">
            <a:spAutoFit/>
          </a:bodyPr>
          <a:lstStyle/>
          <a:p>
            <a:r>
              <a:rPr lang="tr-TR" dirty="0"/>
              <a:t>Atak                                     (A) </a:t>
            </a:r>
          </a:p>
        </p:txBody>
      </p:sp>
      <p:sp>
        <p:nvSpPr>
          <p:cNvPr id="6" name="5 Metin kutusu"/>
          <p:cNvSpPr txBox="1"/>
          <p:nvPr/>
        </p:nvSpPr>
        <p:spPr>
          <a:xfrm>
            <a:off x="2573826" y="3131106"/>
            <a:ext cx="3429024" cy="369332"/>
          </a:xfrm>
          <a:prstGeom prst="rect">
            <a:avLst/>
          </a:prstGeom>
          <a:noFill/>
        </p:spPr>
        <p:txBody>
          <a:bodyPr wrap="square" rtlCol="0">
            <a:spAutoFit/>
          </a:bodyPr>
          <a:lstStyle/>
          <a:p>
            <a:r>
              <a:rPr lang="tr-TR" dirty="0"/>
              <a:t>Blok                                     (B)</a:t>
            </a:r>
          </a:p>
        </p:txBody>
      </p:sp>
      <p:sp>
        <p:nvSpPr>
          <p:cNvPr id="7" name="6 Metin kutusu"/>
          <p:cNvSpPr txBox="1"/>
          <p:nvPr/>
        </p:nvSpPr>
        <p:spPr>
          <a:xfrm>
            <a:off x="2571736" y="1285860"/>
            <a:ext cx="3716866" cy="369332"/>
          </a:xfrm>
          <a:prstGeom prst="rect">
            <a:avLst/>
          </a:prstGeom>
          <a:noFill/>
        </p:spPr>
        <p:txBody>
          <a:bodyPr wrap="square" rtlCol="0">
            <a:spAutoFit/>
          </a:bodyPr>
          <a:lstStyle/>
          <a:p>
            <a:r>
              <a:rPr lang="tr-TR" dirty="0"/>
              <a:t>Servis                                  (S) </a:t>
            </a:r>
          </a:p>
        </p:txBody>
      </p:sp>
      <p:sp>
        <p:nvSpPr>
          <p:cNvPr id="8" name="7 Metin kutusu"/>
          <p:cNvSpPr txBox="1"/>
          <p:nvPr/>
        </p:nvSpPr>
        <p:spPr>
          <a:xfrm>
            <a:off x="2573826" y="1785926"/>
            <a:ext cx="3429024" cy="369332"/>
          </a:xfrm>
          <a:prstGeom prst="rect">
            <a:avLst/>
          </a:prstGeom>
          <a:noFill/>
        </p:spPr>
        <p:txBody>
          <a:bodyPr wrap="square" rtlCol="0">
            <a:spAutoFit/>
          </a:bodyPr>
          <a:lstStyle/>
          <a:p>
            <a:r>
              <a:rPr lang="tr-TR" dirty="0"/>
              <a:t>Manşet                                (R)  </a:t>
            </a:r>
          </a:p>
        </p:txBody>
      </p:sp>
      <p:sp>
        <p:nvSpPr>
          <p:cNvPr id="9" name="8 Metin kutusu"/>
          <p:cNvSpPr txBox="1"/>
          <p:nvPr/>
        </p:nvSpPr>
        <p:spPr>
          <a:xfrm>
            <a:off x="2555776" y="3717032"/>
            <a:ext cx="3357586" cy="369332"/>
          </a:xfrm>
          <a:prstGeom prst="rect">
            <a:avLst/>
          </a:prstGeom>
          <a:noFill/>
        </p:spPr>
        <p:txBody>
          <a:bodyPr wrap="square" rtlCol="0">
            <a:spAutoFit/>
          </a:bodyPr>
          <a:lstStyle/>
          <a:p>
            <a:r>
              <a:rPr lang="tr-TR" dirty="0"/>
              <a:t>Defans                                 (D) </a:t>
            </a:r>
          </a:p>
        </p:txBody>
      </p:sp>
      <p:sp>
        <p:nvSpPr>
          <p:cNvPr id="10" name="9 Metin kutusu"/>
          <p:cNvSpPr txBox="1"/>
          <p:nvPr/>
        </p:nvSpPr>
        <p:spPr>
          <a:xfrm>
            <a:off x="2571735" y="4270733"/>
            <a:ext cx="6320745" cy="923330"/>
          </a:xfrm>
          <a:prstGeom prst="rect">
            <a:avLst/>
          </a:prstGeom>
          <a:noFill/>
        </p:spPr>
        <p:txBody>
          <a:bodyPr wrap="square" rtlCol="0">
            <a:spAutoFit/>
          </a:bodyPr>
          <a:lstStyle/>
          <a:p>
            <a:r>
              <a:rPr lang="tr-TR" dirty="0"/>
              <a:t>Pas                                      (E)</a:t>
            </a:r>
          </a:p>
          <a:p>
            <a:r>
              <a:rPr lang="tr-TR" dirty="0">
                <a:solidFill>
                  <a:srgbClr val="FF0000"/>
                </a:solidFill>
              </a:rPr>
              <a:t>Pasın sayısal olarak analizi yapılır  fakat eğer </a:t>
            </a:r>
            <a:r>
              <a:rPr lang="tr-TR" dirty="0" err="1">
                <a:solidFill>
                  <a:srgbClr val="FF0000"/>
                </a:solidFill>
              </a:rPr>
              <a:t>fual</a:t>
            </a:r>
            <a:r>
              <a:rPr lang="tr-TR" dirty="0">
                <a:solidFill>
                  <a:srgbClr val="FF0000"/>
                </a:solidFill>
              </a:rPr>
              <a:t> değilse  değer  olarak (mükemmel, iyi, kötü vs.) derecelendirilmez ! </a:t>
            </a:r>
          </a:p>
        </p:txBody>
      </p:sp>
      <p:sp>
        <p:nvSpPr>
          <p:cNvPr id="11" name="10 Metin kutusu"/>
          <p:cNvSpPr txBox="1"/>
          <p:nvPr/>
        </p:nvSpPr>
        <p:spPr>
          <a:xfrm>
            <a:off x="2573826" y="5286388"/>
            <a:ext cx="3929090" cy="369332"/>
          </a:xfrm>
          <a:prstGeom prst="rect">
            <a:avLst/>
          </a:prstGeom>
          <a:noFill/>
        </p:spPr>
        <p:txBody>
          <a:bodyPr wrap="square" rtlCol="0">
            <a:spAutoFit/>
          </a:bodyPr>
          <a:lstStyle/>
          <a:p>
            <a:r>
              <a:rPr lang="tr-TR" dirty="0"/>
              <a:t>Avantaj top (</a:t>
            </a:r>
            <a:r>
              <a:rPr lang="tr-TR" dirty="0" err="1"/>
              <a:t>free</a:t>
            </a:r>
            <a:r>
              <a:rPr lang="tr-TR" dirty="0"/>
              <a:t> </a:t>
            </a:r>
            <a:r>
              <a:rPr lang="tr-TR" dirty="0" err="1"/>
              <a:t>ball</a:t>
            </a:r>
            <a:r>
              <a:rPr lang="tr-TR" dirty="0"/>
              <a:t>)          (F)</a:t>
            </a:r>
          </a:p>
        </p:txBody>
      </p:sp>
      <p:sp>
        <p:nvSpPr>
          <p:cNvPr id="12" name="12 Metin kutusu"/>
          <p:cNvSpPr txBox="1"/>
          <p:nvPr/>
        </p:nvSpPr>
        <p:spPr>
          <a:xfrm>
            <a:off x="1547664" y="151366"/>
            <a:ext cx="6359363" cy="477054"/>
          </a:xfrm>
          <a:prstGeom prst="rect">
            <a:avLst/>
          </a:prstGeom>
          <a:noFill/>
        </p:spPr>
        <p:txBody>
          <a:bodyPr wrap="square" rtlCol="0">
            <a:spAutoFit/>
          </a:bodyPr>
          <a:lstStyle/>
          <a:p>
            <a:r>
              <a:rPr lang="tr-TR" sz="2500" b="1" dirty="0"/>
              <a:t>Sayısal olarak analizi yapılan beceriler</a:t>
            </a:r>
          </a:p>
        </p:txBody>
      </p:sp>
    </p:spTree>
    <p:extLst>
      <p:ext uri="{BB962C8B-B14F-4D97-AF65-F5344CB8AC3E}">
        <p14:creationId xmlns:p14="http://schemas.microsoft.com/office/powerpoint/2010/main" val="2600209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98586D-3DCC-41D4-BC47-5433071E3842}" type="slidenum">
              <a:rPr lang="en-US" smtClean="0"/>
              <a:pPr>
                <a:defRPr/>
              </a:pPr>
              <a:t>29</a:t>
            </a:fld>
            <a:endParaRPr lang="en-US"/>
          </a:p>
        </p:txBody>
      </p:sp>
      <p:sp>
        <p:nvSpPr>
          <p:cNvPr id="36867" name="Rectangle 1"/>
          <p:cNvSpPr>
            <a:spLocks noChangeArrowheads="1"/>
          </p:cNvSpPr>
          <p:nvPr/>
        </p:nvSpPr>
        <p:spPr bwMode="auto">
          <a:xfrm>
            <a:off x="1547664" y="836712"/>
            <a:ext cx="67691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Atak ;</a:t>
            </a:r>
            <a:endParaRPr lang="tr-TR" dirty="0"/>
          </a:p>
          <a:p>
            <a:pPr algn="just" eaLnBrk="0" hangingPunct="0">
              <a:tabLst>
                <a:tab pos="900113" algn="l"/>
              </a:tabLst>
            </a:pPr>
            <a:r>
              <a:rPr lang="tr-TR" b="1" dirty="0"/>
              <a:t># : </a:t>
            </a:r>
            <a:r>
              <a:rPr lang="tr-TR" dirty="0"/>
              <a:t>Yapılan atağın karşı sahada  defanstan bloktan ya da yere değerek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tabLst>
                <a:tab pos="900113" algn="l"/>
              </a:tabLst>
            </a:pPr>
            <a:r>
              <a:rPr lang="tr-TR" b="1" dirty="0"/>
              <a:t>+ : </a:t>
            </a:r>
            <a:r>
              <a:rPr lang="tr-TR" dirty="0"/>
              <a:t>Rakip tarafından oyunda tutulabilen ancak h</a:t>
            </a:r>
            <a:r>
              <a:rPr lang="tr-TR" dirty="0">
                <a:latin typeface="Calibri" pitchFamily="34" charset="0"/>
              </a:rPr>
              <a:t>ü</a:t>
            </a:r>
            <a:r>
              <a:rPr lang="tr-TR" dirty="0"/>
              <a:t>cum organizasyonu yapılamayarak tekrar avantaja </a:t>
            </a:r>
            <a:r>
              <a:rPr lang="tr-TR" dirty="0">
                <a:latin typeface="Calibri" pitchFamily="34" charset="0"/>
              </a:rPr>
              <a:t>ç</a:t>
            </a:r>
            <a:r>
              <a:rPr lang="tr-TR" dirty="0"/>
              <a:t>evrilen etkili h</a:t>
            </a:r>
            <a:r>
              <a:rPr lang="tr-TR" dirty="0">
                <a:latin typeface="Calibri" pitchFamily="34" charset="0"/>
              </a:rPr>
              <a:t>ü</a:t>
            </a:r>
            <a:r>
              <a:rPr lang="tr-TR" dirty="0"/>
              <a:t>cum.  </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a:t>
            </a:r>
            <a:r>
              <a:rPr lang="tr-TR" dirty="0"/>
              <a:t>  Rakip tarafından defanstan </a:t>
            </a:r>
            <a:r>
              <a:rPr lang="tr-TR" dirty="0">
                <a:latin typeface="Calibri" pitchFamily="34" charset="0"/>
              </a:rPr>
              <a:t>ç</a:t>
            </a:r>
            <a:r>
              <a:rPr lang="tr-TR" dirty="0"/>
              <a:t>ıkartılarak ya da  bloktan sektirilerek  kendi tarafına avantaja </a:t>
            </a:r>
            <a:r>
              <a:rPr lang="tr-TR" dirty="0">
                <a:latin typeface="Calibri" pitchFamily="34" charset="0"/>
              </a:rPr>
              <a:t>ç</a:t>
            </a:r>
            <a:r>
              <a:rPr lang="tr-TR" dirty="0"/>
              <a:t>evrilen etkisiz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dirty="0"/>
              <a:t>!  : Rakip bloğa </a:t>
            </a:r>
            <a:r>
              <a:rPr lang="tr-TR" dirty="0">
                <a:latin typeface="Calibri" pitchFamily="34" charset="0"/>
              </a:rPr>
              <a:t>ç</a:t>
            </a:r>
            <a:r>
              <a:rPr lang="tr-TR" dirty="0"/>
              <a:t>arpıp dublajdan </a:t>
            </a:r>
            <a:r>
              <a:rPr lang="tr-TR" dirty="0">
                <a:latin typeface="Calibri" pitchFamily="34" charset="0"/>
              </a:rPr>
              <a:t>ç</a:t>
            </a:r>
            <a:r>
              <a:rPr lang="tr-TR" dirty="0"/>
              <a:t>ıkarılan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tabLst>
                <a:tab pos="900113" algn="l"/>
              </a:tabLst>
            </a:pPr>
            <a:r>
              <a:rPr lang="tr-TR" b="1" dirty="0"/>
              <a:t>/</a:t>
            </a:r>
            <a:r>
              <a:rPr lang="tr-TR" dirty="0"/>
              <a:t>  :  Rakip bloğuna </a:t>
            </a:r>
            <a:r>
              <a:rPr lang="tr-TR" dirty="0">
                <a:latin typeface="Calibri" pitchFamily="34" charset="0"/>
              </a:rPr>
              <a:t>ç</a:t>
            </a:r>
            <a:r>
              <a:rPr lang="tr-TR" dirty="0"/>
              <a:t>arparak rakibe sayı olan yani blok yenen h</a:t>
            </a:r>
            <a:r>
              <a:rPr lang="tr-TR" dirty="0">
                <a:latin typeface="Calibri" pitchFamily="34" charset="0"/>
              </a:rPr>
              <a:t>ü</a:t>
            </a:r>
            <a:r>
              <a:rPr lang="tr-TR" dirty="0"/>
              <a:t>cum.</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Direk auta, fileye  ya da antene vurulan hatalı top.</a:t>
            </a:r>
          </a:p>
        </p:txBody>
      </p:sp>
    </p:spTree>
    <p:extLst>
      <p:ext uri="{BB962C8B-B14F-4D97-AF65-F5344CB8AC3E}">
        <p14:creationId xmlns:p14="http://schemas.microsoft.com/office/powerpoint/2010/main" val="1739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538F559-7742-4CC9-9155-039194471BDC}" type="slidenum">
              <a:rPr lang="en-US" smtClean="0"/>
              <a:pPr>
                <a:defRPr/>
              </a:pPr>
              <a:t>3</a:t>
            </a:fld>
            <a:endParaRPr lang="en-US"/>
          </a:p>
        </p:txBody>
      </p:sp>
      <p:sp>
        <p:nvSpPr>
          <p:cNvPr id="20483" name="4 Dikdörtgen"/>
          <p:cNvSpPr>
            <a:spLocks noChangeArrowheads="1"/>
          </p:cNvSpPr>
          <p:nvPr/>
        </p:nvSpPr>
        <p:spPr bwMode="auto">
          <a:xfrm>
            <a:off x="1403350" y="1773238"/>
            <a:ext cx="7272338" cy="2534027"/>
          </a:xfrm>
          <a:prstGeom prst="rect">
            <a:avLst/>
          </a:prstGeom>
          <a:noFill/>
          <a:ln w="9525">
            <a:noFill/>
            <a:miter lim="800000"/>
            <a:headEnd/>
            <a:tailEnd/>
          </a:ln>
        </p:spPr>
        <p:txBody>
          <a:bodyPr>
            <a:spAutoFit/>
          </a:bodyPr>
          <a:lstStyle/>
          <a:p>
            <a:pPr algn="just">
              <a:lnSpc>
                <a:spcPct val="150000"/>
              </a:lnSpc>
            </a:pPr>
            <a:r>
              <a:rPr lang="tr-TR" dirty="0"/>
              <a:t>           Günümüz  modern voleybolunda  oyun analizi takımların taktiklerini belirlerken kullandıkları en önemli araçlardan biridir. Oyun analizi gerek antrenörlerin kendi oyuncularının performanslarını belirlemelerinde gerekse rakip takımın teknik ve taktik özelliklerini belirlemelerinde ve  bu yönde taktik anlayışları geliştirmelerinde en büyük yardımcı araçtır.</a:t>
            </a:r>
          </a:p>
        </p:txBody>
      </p:sp>
    </p:spTree>
    <p:extLst>
      <p:ext uri="{BB962C8B-B14F-4D97-AF65-F5344CB8AC3E}">
        <p14:creationId xmlns:p14="http://schemas.microsoft.com/office/powerpoint/2010/main" val="2116334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1F4E1C4C-2F33-4ABD-8990-D20DA8E6F36A}" type="slidenum">
              <a:rPr lang="en-US" smtClean="0"/>
              <a:pPr>
                <a:defRPr/>
              </a:pPr>
              <a:t>30</a:t>
            </a:fld>
            <a:endParaRPr lang="en-US"/>
          </a:p>
        </p:txBody>
      </p:sp>
      <p:sp>
        <p:nvSpPr>
          <p:cNvPr id="37891" name="Rectangle 1"/>
          <p:cNvSpPr>
            <a:spLocks noChangeArrowheads="1"/>
          </p:cNvSpPr>
          <p:nvPr/>
        </p:nvSpPr>
        <p:spPr bwMode="auto">
          <a:xfrm>
            <a:off x="827584" y="692696"/>
            <a:ext cx="7345363" cy="54938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Karşılama ;</a:t>
            </a:r>
            <a:endParaRPr lang="tr-TR" dirty="0"/>
          </a:p>
          <a:p>
            <a:pPr algn="just" eaLnBrk="0" hangingPunct="0">
              <a:tabLst>
                <a:tab pos="900113" algn="l"/>
              </a:tabLst>
            </a:pPr>
            <a:r>
              <a:rPr lang="tr-TR" b="1" dirty="0"/>
              <a:t># : </a:t>
            </a:r>
            <a:r>
              <a:rPr lang="tr-TR" dirty="0"/>
              <a:t>Pas</a:t>
            </a:r>
            <a:r>
              <a:rPr lang="tr-TR" dirty="0">
                <a:latin typeface="Calibri" pitchFamily="34" charset="0"/>
              </a:rPr>
              <a:t>ö</a:t>
            </a:r>
            <a:r>
              <a:rPr lang="tr-TR" dirty="0"/>
              <a:t>r b</a:t>
            </a:r>
            <a:r>
              <a:rPr lang="tr-TR" dirty="0">
                <a:latin typeface="Calibri" pitchFamily="34" charset="0"/>
              </a:rPr>
              <a:t>ö</a:t>
            </a:r>
            <a:r>
              <a:rPr lang="tr-TR" dirty="0"/>
              <a:t>lgesine yeterli y</a:t>
            </a:r>
            <a:r>
              <a:rPr lang="tr-TR" dirty="0">
                <a:latin typeface="Calibri" pitchFamily="34" charset="0"/>
              </a:rPr>
              <a:t>ü</a:t>
            </a:r>
            <a:r>
              <a:rPr lang="tr-TR" dirty="0"/>
              <a:t>kseklikte  ve hızda gelen pas</a:t>
            </a:r>
            <a:r>
              <a:rPr lang="tr-TR" dirty="0">
                <a:latin typeface="Calibri" pitchFamily="34" charset="0"/>
              </a:rPr>
              <a:t>ö</a:t>
            </a:r>
            <a:r>
              <a:rPr lang="tr-TR" dirty="0"/>
              <a:t>r</a:t>
            </a:r>
            <a:r>
              <a:rPr lang="tr-TR" dirty="0">
                <a:latin typeface="Calibri" pitchFamily="34" charset="0"/>
              </a:rPr>
              <a:t>ü</a:t>
            </a:r>
            <a:r>
              <a:rPr lang="tr-TR" dirty="0"/>
              <a:t>n istediği h</a:t>
            </a:r>
            <a:r>
              <a:rPr lang="tr-TR" dirty="0">
                <a:latin typeface="Calibri" pitchFamily="34" charset="0"/>
              </a:rPr>
              <a:t>ü</a:t>
            </a:r>
            <a:r>
              <a:rPr lang="tr-TR" dirty="0"/>
              <a:t>cum b</a:t>
            </a:r>
            <a:r>
              <a:rPr lang="tr-TR" dirty="0">
                <a:latin typeface="Calibri" pitchFamily="34" charset="0"/>
              </a:rPr>
              <a:t>ö</a:t>
            </a:r>
            <a:r>
              <a:rPr lang="tr-TR" dirty="0"/>
              <a:t>lgesine  rahatlıkla  pas atabileceği m</a:t>
            </a:r>
            <a:r>
              <a:rPr lang="tr-TR" dirty="0">
                <a:latin typeface="Calibri" pitchFamily="34" charset="0"/>
              </a:rPr>
              <a:t>ü</a:t>
            </a:r>
            <a:r>
              <a:rPr lang="tr-TR" dirty="0"/>
              <a:t>kemmel karşılama.</a:t>
            </a:r>
          </a:p>
          <a:p>
            <a:pPr algn="just" eaLnBrk="0" hangingPunct="0">
              <a:tabLst>
                <a:tab pos="900113" algn="l"/>
              </a:tabLst>
            </a:pPr>
            <a:endParaRPr lang="tr-TR" b="1" dirty="0"/>
          </a:p>
          <a:p>
            <a:pPr algn="just" eaLnBrk="0" hangingPunct="0">
              <a:tabLst>
                <a:tab pos="900113" algn="l"/>
              </a:tabLst>
            </a:pPr>
            <a:r>
              <a:rPr lang="tr-TR" b="1" dirty="0"/>
              <a:t>+ :</a:t>
            </a:r>
            <a:r>
              <a:rPr lang="tr-TR" dirty="0"/>
              <a:t> Pas</a:t>
            </a:r>
            <a:r>
              <a:rPr lang="tr-TR" dirty="0">
                <a:latin typeface="Calibri" pitchFamily="34" charset="0"/>
              </a:rPr>
              <a:t>ö</a:t>
            </a:r>
            <a:r>
              <a:rPr lang="tr-TR" dirty="0"/>
              <a:t>r</a:t>
            </a:r>
            <a:r>
              <a:rPr lang="tr-TR" dirty="0">
                <a:latin typeface="Calibri" pitchFamily="34" charset="0"/>
              </a:rPr>
              <a:t>ü</a:t>
            </a:r>
            <a:r>
              <a:rPr lang="tr-TR" dirty="0"/>
              <a:t>n tüm hücum  b</a:t>
            </a:r>
            <a:r>
              <a:rPr lang="tr-TR" dirty="0">
                <a:latin typeface="Calibri" pitchFamily="34" charset="0"/>
              </a:rPr>
              <a:t>ö</a:t>
            </a:r>
            <a:r>
              <a:rPr lang="tr-TR" dirty="0"/>
              <a:t>lgesini kullanılabildiği , yeterli yükseklikte ve fileden  1-2 m  a</a:t>
            </a:r>
            <a:r>
              <a:rPr lang="tr-TR" dirty="0">
                <a:latin typeface="Calibri" pitchFamily="34" charset="0"/>
              </a:rPr>
              <a:t>ç</a:t>
            </a:r>
            <a:r>
              <a:rPr lang="tr-TR" dirty="0"/>
              <a:t>ığa gelen karşılama.</a:t>
            </a:r>
          </a:p>
          <a:p>
            <a:pPr algn="just" eaLnBrk="0" hangingPunct="0">
              <a:tabLst>
                <a:tab pos="900113" algn="l"/>
              </a:tabLst>
            </a:pPr>
            <a:endParaRPr lang="tr-TR" dirty="0"/>
          </a:p>
          <a:p>
            <a:pPr algn="just" eaLnBrk="0" hangingPunct="0">
              <a:tabLst>
                <a:tab pos="900113" algn="l"/>
              </a:tabLst>
            </a:pPr>
            <a:r>
              <a:rPr lang="tr-TR" dirty="0"/>
              <a:t>!   :Fileden 3-4  m açığa yeterli yükseklikte gelen karşılama.</a:t>
            </a:r>
            <a:r>
              <a:rPr lang="tr-TR" b="1" dirty="0">
                <a:solidFill>
                  <a:srgbClr val="FF0000"/>
                </a:solidFill>
              </a:rPr>
              <a:t>(OPSİYONEL)</a:t>
            </a:r>
          </a:p>
          <a:p>
            <a:pPr algn="just" eaLnBrk="0" hangingPunct="0">
              <a:tabLst>
                <a:tab pos="900113" algn="l"/>
              </a:tabLst>
            </a:pPr>
            <a:endParaRPr lang="tr-TR" dirty="0"/>
          </a:p>
          <a:p>
            <a:pPr marL="285750" indent="-285750" algn="just" eaLnBrk="0" hangingPunct="0">
              <a:buFontTx/>
              <a:buChar char="-"/>
              <a:tabLst>
                <a:tab pos="900113" algn="l"/>
              </a:tabLst>
            </a:pPr>
            <a:r>
              <a:rPr lang="tr-TR" b="1" dirty="0"/>
              <a:t>: </a:t>
            </a:r>
            <a:r>
              <a:rPr lang="tr-TR" dirty="0"/>
              <a:t>Pas</a:t>
            </a:r>
            <a:r>
              <a:rPr lang="tr-TR" dirty="0">
                <a:latin typeface="Calibri" pitchFamily="34" charset="0"/>
              </a:rPr>
              <a:t>ö</a:t>
            </a:r>
            <a:r>
              <a:rPr lang="tr-TR" dirty="0"/>
              <a:t>r</a:t>
            </a:r>
            <a:r>
              <a:rPr lang="tr-TR" dirty="0">
                <a:latin typeface="Calibri" pitchFamily="34" charset="0"/>
              </a:rPr>
              <a:t>ü</a:t>
            </a:r>
            <a:r>
              <a:rPr lang="tr-TR" dirty="0"/>
              <a:t>n zorunlu olarak yalnızca  bir b</a:t>
            </a:r>
            <a:r>
              <a:rPr lang="tr-TR" dirty="0">
                <a:latin typeface="Calibri" pitchFamily="34" charset="0"/>
              </a:rPr>
              <a:t>ö</a:t>
            </a:r>
            <a:r>
              <a:rPr lang="tr-TR" dirty="0"/>
              <a:t>lgeye pas atabildiği ya da h</a:t>
            </a:r>
            <a:r>
              <a:rPr lang="tr-TR" dirty="0">
                <a:latin typeface="Calibri" pitchFamily="34" charset="0"/>
              </a:rPr>
              <a:t>ü</a:t>
            </a:r>
            <a:r>
              <a:rPr lang="tr-TR" dirty="0"/>
              <a:t>cuma </a:t>
            </a:r>
            <a:r>
              <a:rPr lang="tr-TR" dirty="0">
                <a:latin typeface="Calibri" pitchFamily="34" charset="0"/>
              </a:rPr>
              <a:t>ç</a:t>
            </a:r>
            <a:r>
              <a:rPr lang="tr-TR" dirty="0"/>
              <a:t>eviremediği fileden 4 m ve daha   a</a:t>
            </a:r>
            <a:r>
              <a:rPr lang="tr-TR" dirty="0">
                <a:latin typeface="Calibri" pitchFamily="34" charset="0"/>
              </a:rPr>
              <a:t>ç</a:t>
            </a:r>
            <a:r>
              <a:rPr lang="tr-TR" dirty="0"/>
              <a:t>ığa  gelen karşılama.</a:t>
            </a:r>
          </a:p>
          <a:p>
            <a:pPr algn="just" eaLnBrk="0" hangingPunct="0">
              <a:tabLst>
                <a:tab pos="900113" algn="l"/>
              </a:tabLst>
            </a:pPr>
            <a:endParaRPr lang="tr-TR" dirty="0"/>
          </a:p>
          <a:p>
            <a:pPr eaLnBrk="0" hangingPunct="0">
              <a:tabLst>
                <a:tab pos="900113" algn="l"/>
              </a:tabLst>
            </a:pPr>
            <a:r>
              <a:rPr lang="tr-TR" b="1" dirty="0"/>
              <a:t>/  : </a:t>
            </a:r>
            <a:r>
              <a:rPr lang="tr-TR" dirty="0"/>
              <a:t>Pas</a:t>
            </a:r>
            <a:r>
              <a:rPr lang="tr-TR" dirty="0">
                <a:latin typeface="Calibri" pitchFamily="34" charset="0"/>
              </a:rPr>
              <a:t>ö</a:t>
            </a:r>
            <a:r>
              <a:rPr lang="tr-TR" dirty="0"/>
              <a:t>r</a:t>
            </a:r>
            <a:r>
              <a:rPr lang="tr-TR" dirty="0">
                <a:latin typeface="Calibri" pitchFamily="34" charset="0"/>
              </a:rPr>
              <a:t>ü</a:t>
            </a:r>
            <a:r>
              <a:rPr lang="tr-TR" dirty="0"/>
              <a:t>n topu file </a:t>
            </a:r>
            <a:r>
              <a:rPr lang="tr-TR" dirty="0">
                <a:latin typeface="Calibri" pitchFamily="34" charset="0"/>
              </a:rPr>
              <a:t>ü</a:t>
            </a:r>
            <a:r>
              <a:rPr lang="tr-TR" dirty="0"/>
              <a:t>zerinde yakalayamayacağı şekilde  y</a:t>
            </a:r>
            <a:r>
              <a:rPr lang="tr-TR" dirty="0">
                <a:latin typeface="Calibri" pitchFamily="34" charset="0"/>
              </a:rPr>
              <a:t>ü</a:t>
            </a:r>
            <a:r>
              <a:rPr lang="tr-TR" dirty="0"/>
              <a:t>ksek ve  hızlı gelerek karşı sahaya ge</a:t>
            </a:r>
            <a:r>
              <a:rPr lang="tr-TR" dirty="0">
                <a:latin typeface="Calibri" pitchFamily="34" charset="0"/>
              </a:rPr>
              <a:t>ç</a:t>
            </a:r>
            <a:r>
              <a:rPr lang="tr-TR" dirty="0"/>
              <a:t>en ve  rakibe  avantaj olan karşılama.</a:t>
            </a:r>
          </a:p>
          <a:p>
            <a:pPr eaLnBrk="0" hangingPunct="0">
              <a:tabLst>
                <a:tab pos="900113" algn="l"/>
              </a:tabLst>
            </a:pPr>
            <a:endParaRPr lang="tr-TR" dirty="0"/>
          </a:p>
          <a:p>
            <a:pPr algn="just" eaLnBrk="0" hangingPunct="0">
              <a:tabLst>
                <a:tab pos="900113" algn="l"/>
              </a:tabLst>
            </a:pPr>
            <a:r>
              <a:rPr lang="tr-TR" b="1" dirty="0"/>
              <a:t>=</a:t>
            </a:r>
            <a:r>
              <a:rPr lang="tr-TR" dirty="0"/>
              <a:t> : Rakibin attığı servisi karşılayamayarak sahaya d</a:t>
            </a:r>
            <a:r>
              <a:rPr lang="tr-TR" dirty="0">
                <a:latin typeface="Calibri" pitchFamily="34" charset="0"/>
              </a:rPr>
              <a:t>ü</a:t>
            </a:r>
            <a:r>
              <a:rPr lang="tr-TR" dirty="0"/>
              <a:t>şmesi ya da  karşılama yapan  oyuncudan sekerek </a:t>
            </a:r>
            <a:r>
              <a:rPr lang="tr-TR" dirty="0">
                <a:latin typeface="Calibri" pitchFamily="34" charset="0"/>
              </a:rPr>
              <a:t>ç</a:t>
            </a:r>
            <a:r>
              <a:rPr lang="tr-TR" dirty="0"/>
              <a:t>ıkarılamaması ve sayı verilmesi.</a:t>
            </a:r>
          </a:p>
        </p:txBody>
      </p:sp>
    </p:spTree>
    <p:extLst>
      <p:ext uri="{BB962C8B-B14F-4D97-AF65-F5344CB8AC3E}">
        <p14:creationId xmlns:p14="http://schemas.microsoft.com/office/powerpoint/2010/main" val="380918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31</a:t>
            </a:fld>
            <a:endParaRPr lang="en-US"/>
          </a:p>
        </p:txBody>
      </p:sp>
      <p:pic>
        <p:nvPicPr>
          <p:cNvPr id="5" name="4 Resim"/>
          <p:cNvPicPr/>
          <p:nvPr/>
        </p:nvPicPr>
        <p:blipFill>
          <a:blip r:embed="rId2"/>
          <a:srcRect l="18524" t="20144" r="54435" b="22782"/>
          <a:stretch>
            <a:fillRect/>
          </a:stretch>
        </p:blipFill>
        <p:spPr bwMode="auto">
          <a:xfrm>
            <a:off x="1475656" y="1124744"/>
            <a:ext cx="6143668" cy="4500594"/>
          </a:xfrm>
          <a:prstGeom prst="rect">
            <a:avLst/>
          </a:prstGeom>
          <a:noFill/>
          <a:ln w="9525">
            <a:noFill/>
            <a:miter lim="800000"/>
            <a:headEnd/>
            <a:tailEnd/>
          </a:ln>
        </p:spPr>
      </p:pic>
      <p:sp>
        <p:nvSpPr>
          <p:cNvPr id="6" name="5 Metin kutusu"/>
          <p:cNvSpPr txBox="1"/>
          <p:nvPr/>
        </p:nvSpPr>
        <p:spPr>
          <a:xfrm>
            <a:off x="971600" y="188640"/>
            <a:ext cx="7423251" cy="523220"/>
          </a:xfrm>
          <a:prstGeom prst="rect">
            <a:avLst/>
          </a:prstGeom>
          <a:noFill/>
        </p:spPr>
        <p:txBody>
          <a:bodyPr wrap="none" rtlCol="0">
            <a:spAutoFit/>
          </a:bodyPr>
          <a:lstStyle/>
          <a:p>
            <a:r>
              <a:rPr lang="tr-TR" sz="2800" b="1" dirty="0"/>
              <a:t>SERVİS KARŞILAMA  DEĞERLENDİRMESİ</a:t>
            </a:r>
          </a:p>
        </p:txBody>
      </p:sp>
    </p:spTree>
    <p:extLst>
      <p:ext uri="{BB962C8B-B14F-4D97-AF65-F5344CB8AC3E}">
        <p14:creationId xmlns:p14="http://schemas.microsoft.com/office/powerpoint/2010/main" val="24336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FFDADC4-4F19-4FA9-82B9-C4EFCC351F97}" type="slidenum">
              <a:rPr lang="en-US" smtClean="0"/>
              <a:pPr>
                <a:defRPr/>
              </a:pPr>
              <a:t>32</a:t>
            </a:fld>
            <a:endParaRPr lang="en-US"/>
          </a:p>
        </p:txBody>
      </p:sp>
      <p:sp>
        <p:nvSpPr>
          <p:cNvPr id="40963" name="Rectangle 1"/>
          <p:cNvSpPr>
            <a:spLocks noChangeArrowheads="1"/>
          </p:cNvSpPr>
          <p:nvPr/>
        </p:nvSpPr>
        <p:spPr bwMode="auto">
          <a:xfrm>
            <a:off x="1258888" y="836712"/>
            <a:ext cx="6300787"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Servis ;</a:t>
            </a:r>
            <a:endParaRPr lang="tr-TR" dirty="0"/>
          </a:p>
          <a:p>
            <a:pPr algn="just" eaLnBrk="0" hangingPunct="0">
              <a:tabLst>
                <a:tab pos="900113" algn="l"/>
              </a:tabLst>
            </a:pPr>
            <a:r>
              <a:rPr lang="tr-TR" b="1" dirty="0"/>
              <a:t># : </a:t>
            </a:r>
            <a:r>
              <a:rPr lang="tr-TR" dirty="0"/>
              <a:t>Rakip oyuncusundan sekerek ya da  rakip sahada yere d</a:t>
            </a:r>
            <a:r>
              <a:rPr lang="tr-TR" dirty="0">
                <a:latin typeface="Calibri" pitchFamily="34" charset="0"/>
              </a:rPr>
              <a:t>ü</a:t>
            </a:r>
            <a:r>
              <a:rPr lang="tr-TR" dirty="0"/>
              <a:t>şerek sayı olan servis.</a:t>
            </a:r>
          </a:p>
          <a:p>
            <a:pPr algn="just" eaLnBrk="0" hangingPunct="0">
              <a:tabLst>
                <a:tab pos="900113" algn="l"/>
              </a:tabLst>
            </a:pPr>
            <a:endParaRPr lang="tr-TR" b="1" dirty="0"/>
          </a:p>
          <a:p>
            <a:pPr algn="just" eaLnBrk="0" hangingPunct="0">
              <a:lnSpc>
                <a:spcPct val="150000"/>
              </a:lnSpc>
              <a:tabLst>
                <a:tab pos="900113" algn="l"/>
              </a:tabLst>
            </a:pPr>
            <a:r>
              <a:rPr lang="tr-TR" b="1" dirty="0"/>
              <a:t>+ : </a:t>
            </a:r>
            <a:r>
              <a:rPr lang="tr-TR" dirty="0"/>
              <a:t>Rakibin karşılamayı fileden 3-4 m a</a:t>
            </a:r>
            <a:r>
              <a:rPr lang="tr-TR" dirty="0">
                <a:latin typeface="Calibri" pitchFamily="34" charset="0"/>
              </a:rPr>
              <a:t>ç</a:t>
            </a:r>
            <a:r>
              <a:rPr lang="tr-TR" dirty="0"/>
              <a:t>ığa aldığı  etkili servis.</a:t>
            </a:r>
          </a:p>
          <a:p>
            <a:pPr algn="just" eaLnBrk="0" hangingPunct="0">
              <a:lnSpc>
                <a:spcPct val="150000"/>
              </a:lnSpc>
              <a:tabLst>
                <a:tab pos="900113" algn="l"/>
              </a:tabLst>
            </a:pPr>
            <a:r>
              <a:rPr lang="tr-TR" dirty="0"/>
              <a:t>!  :  Rakibin karşılamayı 1-2 m açığa  aldığı etkisiz servis</a:t>
            </a:r>
          </a:p>
          <a:p>
            <a:pPr algn="just" eaLnBrk="0" hangingPunct="0">
              <a:tabLst>
                <a:tab pos="900113" algn="l"/>
              </a:tabLst>
            </a:pPr>
            <a:r>
              <a:rPr lang="tr-TR" dirty="0"/>
              <a:t>                                 </a:t>
            </a:r>
          </a:p>
          <a:p>
            <a:pPr marL="285750" indent="-285750" algn="just" eaLnBrk="0" hangingPunct="0">
              <a:buFontTx/>
              <a:buChar char="-"/>
              <a:tabLst>
                <a:tab pos="900113" algn="l"/>
              </a:tabLst>
            </a:pPr>
            <a:r>
              <a:rPr lang="tr-TR" b="1" dirty="0"/>
              <a:t>:</a:t>
            </a:r>
            <a:r>
              <a:rPr lang="tr-TR" dirty="0"/>
              <a:t>Rakibin topu pas</a:t>
            </a:r>
            <a:r>
              <a:rPr lang="tr-TR" dirty="0">
                <a:latin typeface="Calibri" pitchFamily="34" charset="0"/>
              </a:rPr>
              <a:t>ö</a:t>
            </a:r>
            <a:r>
              <a:rPr lang="tr-TR" dirty="0"/>
              <a:t>r bölgesine yeterli y</a:t>
            </a:r>
            <a:r>
              <a:rPr lang="tr-TR" dirty="0">
                <a:latin typeface="Calibri" pitchFamily="34" charset="0"/>
              </a:rPr>
              <a:t>ü</a:t>
            </a:r>
            <a:r>
              <a:rPr lang="tr-TR" dirty="0"/>
              <a:t>kseklikte ve hızda yaklaştırabildiği ve rakip pas</a:t>
            </a:r>
            <a:r>
              <a:rPr lang="tr-TR" dirty="0">
                <a:latin typeface="Calibri" pitchFamily="34" charset="0"/>
              </a:rPr>
              <a:t>ö</a:t>
            </a:r>
            <a:r>
              <a:rPr lang="tr-TR" dirty="0"/>
              <a:t>re  istediği b</a:t>
            </a:r>
            <a:r>
              <a:rPr lang="tr-TR" dirty="0">
                <a:latin typeface="Calibri" pitchFamily="34" charset="0"/>
              </a:rPr>
              <a:t>ö</a:t>
            </a:r>
            <a:r>
              <a:rPr lang="tr-TR" dirty="0"/>
              <a:t>lgeden h</a:t>
            </a:r>
            <a:r>
              <a:rPr lang="tr-TR" dirty="0">
                <a:latin typeface="Calibri" pitchFamily="34" charset="0"/>
              </a:rPr>
              <a:t>ü</a:t>
            </a:r>
            <a:r>
              <a:rPr lang="tr-TR" dirty="0"/>
              <a:t>cum yaptırabilme imkanı sağlayan etkisiz servis.</a:t>
            </a:r>
          </a:p>
          <a:p>
            <a:pPr algn="just" eaLnBrk="0" hangingPunct="0">
              <a:tabLst>
                <a:tab pos="900113" algn="l"/>
              </a:tabLst>
            </a:pPr>
            <a:endParaRPr lang="tr-TR" dirty="0"/>
          </a:p>
          <a:p>
            <a:pPr algn="just" eaLnBrk="0" hangingPunct="0">
              <a:tabLst>
                <a:tab pos="900113" algn="l"/>
              </a:tabLst>
            </a:pPr>
            <a:r>
              <a:rPr lang="tr-TR" b="1" dirty="0"/>
              <a:t>/  : </a:t>
            </a:r>
            <a:r>
              <a:rPr lang="tr-TR" dirty="0"/>
              <a:t>Rakibin topu h</a:t>
            </a:r>
            <a:r>
              <a:rPr lang="tr-TR" dirty="0">
                <a:latin typeface="Calibri" pitchFamily="34" charset="0"/>
              </a:rPr>
              <a:t>ü</a:t>
            </a:r>
            <a:r>
              <a:rPr lang="tr-TR" dirty="0"/>
              <a:t>cum yapamadan direkt avantaj </a:t>
            </a:r>
            <a:r>
              <a:rPr lang="tr-TR" dirty="0" err="1"/>
              <a:t>olatrak</a:t>
            </a:r>
            <a:r>
              <a:rPr lang="tr-TR" dirty="0"/>
              <a:t>  g</a:t>
            </a:r>
            <a:r>
              <a:rPr lang="tr-TR" dirty="0">
                <a:latin typeface="Calibri" pitchFamily="34" charset="0"/>
              </a:rPr>
              <a:t>ö</a:t>
            </a:r>
            <a:r>
              <a:rPr lang="tr-TR" dirty="0"/>
              <a:t>nderdiği etkili servis.</a:t>
            </a:r>
          </a:p>
          <a:p>
            <a:pPr algn="just" eaLnBrk="0" hangingPunct="0">
              <a:tabLst>
                <a:tab pos="900113" algn="l"/>
              </a:tabLst>
            </a:pPr>
            <a:endParaRPr lang="tr-TR" dirty="0"/>
          </a:p>
          <a:p>
            <a:pPr algn="just" eaLnBrk="0" hangingPunct="0">
              <a:tabLst>
                <a:tab pos="900113" algn="l"/>
              </a:tabLst>
            </a:pPr>
            <a:r>
              <a:rPr lang="tr-TR" b="1" dirty="0"/>
              <a:t>=</a:t>
            </a:r>
            <a:r>
              <a:rPr lang="tr-TR" dirty="0"/>
              <a:t>  </a:t>
            </a:r>
            <a:r>
              <a:rPr lang="tr-TR" b="1" dirty="0"/>
              <a:t>: </a:t>
            </a:r>
            <a:r>
              <a:rPr lang="tr-TR" dirty="0"/>
              <a:t>Atılan servisin filede  kalması yata  auta gitmesi .Hatalı servis.</a:t>
            </a:r>
          </a:p>
        </p:txBody>
      </p:sp>
    </p:spTree>
    <p:extLst>
      <p:ext uri="{BB962C8B-B14F-4D97-AF65-F5344CB8AC3E}">
        <p14:creationId xmlns:p14="http://schemas.microsoft.com/office/powerpoint/2010/main" val="849538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C144FEBB-FCAD-4F5C-8795-3D51BD3BC7C0}" type="slidenum">
              <a:rPr lang="en-US" smtClean="0"/>
              <a:pPr>
                <a:defRPr/>
              </a:pPr>
              <a:t>33</a:t>
            </a:fld>
            <a:endParaRPr lang="en-US"/>
          </a:p>
        </p:txBody>
      </p:sp>
      <p:sp>
        <p:nvSpPr>
          <p:cNvPr id="38915" name="Rectangle 1"/>
          <p:cNvSpPr>
            <a:spLocks noChangeArrowheads="1"/>
          </p:cNvSpPr>
          <p:nvPr/>
        </p:nvSpPr>
        <p:spPr bwMode="auto">
          <a:xfrm>
            <a:off x="1259632" y="836712"/>
            <a:ext cx="7561262" cy="4939814"/>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Defans ;</a:t>
            </a: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rahatlıkla  b</a:t>
            </a:r>
            <a:r>
              <a:rPr lang="tr-TR" dirty="0">
                <a:latin typeface="Calibri" pitchFamily="34" charset="0"/>
              </a:rPr>
              <a:t>ü</a:t>
            </a:r>
            <a:r>
              <a:rPr lang="tr-TR" dirty="0"/>
              <a:t>t</a:t>
            </a:r>
            <a:r>
              <a:rPr lang="tr-TR" dirty="0">
                <a:latin typeface="Calibri" pitchFamily="34" charset="0"/>
              </a:rPr>
              <a:t>ü</a:t>
            </a:r>
            <a:r>
              <a:rPr lang="tr-TR" dirty="0"/>
              <a:t>n b</a:t>
            </a:r>
            <a:r>
              <a:rPr lang="tr-TR" dirty="0">
                <a:latin typeface="Calibri" pitchFamily="34" charset="0"/>
              </a:rPr>
              <a:t>ö</a:t>
            </a:r>
            <a:r>
              <a:rPr lang="tr-TR" dirty="0"/>
              <a:t>lgelere  pas atabildiği defans.</a:t>
            </a:r>
          </a:p>
          <a:p>
            <a:pPr algn="just" eaLnBrk="0" hangingPunct="0">
              <a:tabLst>
                <a:tab pos="900113" algn="l"/>
              </a:tabLst>
            </a:pPr>
            <a:endParaRPr lang="tr-TR" dirty="0"/>
          </a:p>
          <a:p>
            <a:pPr algn="just" eaLnBrk="0" hangingPunct="0">
              <a:tabLst>
                <a:tab pos="900113" algn="l"/>
              </a:tabLst>
            </a:pPr>
            <a:r>
              <a:rPr lang="tr-TR" b="1" dirty="0"/>
              <a:t>+ : </a:t>
            </a:r>
            <a:r>
              <a:rPr lang="tr-TR" dirty="0"/>
              <a:t>Rakip h</a:t>
            </a:r>
            <a:r>
              <a:rPr lang="tr-TR" dirty="0">
                <a:latin typeface="Calibri" pitchFamily="34" charset="0"/>
              </a:rPr>
              <a:t>ü</a:t>
            </a:r>
            <a:r>
              <a:rPr lang="tr-TR" dirty="0"/>
              <a:t>cumunun etkisiz hale getirildiği ve pas</a:t>
            </a:r>
            <a:r>
              <a:rPr lang="tr-TR" dirty="0">
                <a:latin typeface="Calibri" pitchFamily="34" charset="0"/>
              </a:rPr>
              <a:t>ö</a:t>
            </a:r>
            <a:r>
              <a:rPr lang="tr-TR" dirty="0"/>
              <a:t>r</a:t>
            </a:r>
            <a:r>
              <a:rPr lang="tr-TR" dirty="0">
                <a:latin typeface="Calibri" pitchFamily="34" charset="0"/>
              </a:rPr>
              <a:t>ü</a:t>
            </a:r>
            <a:r>
              <a:rPr lang="tr-TR" dirty="0"/>
              <a:t>n en az 2 b</a:t>
            </a:r>
            <a:r>
              <a:rPr lang="tr-TR" dirty="0">
                <a:latin typeface="Calibri" pitchFamily="34" charset="0"/>
              </a:rPr>
              <a:t>ö</a:t>
            </a:r>
            <a:r>
              <a:rPr lang="tr-TR" dirty="0"/>
              <a:t>lgeye pas atabildiği defans.</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endParaRPr lang="tr-TR" b="1" dirty="0">
              <a:solidFill>
                <a:srgbClr val="FF0000"/>
              </a:solidFill>
            </a:endParaRPr>
          </a:p>
          <a:p>
            <a:pPr algn="just" eaLnBrk="0" hangingPunct="0">
              <a:tabLst>
                <a:tab pos="900113" algn="l"/>
              </a:tabLst>
            </a:pPr>
            <a:endParaRPr lang="tr-TR" b="1" dirty="0">
              <a:solidFill>
                <a:srgbClr val="FF0000"/>
              </a:solidFill>
            </a:endParaRPr>
          </a:p>
          <a:p>
            <a:pPr marL="285750" indent="-285750" algn="just" eaLnBrk="0" hangingPunct="0">
              <a:buFontTx/>
              <a:buChar char="-"/>
              <a:tabLst>
                <a:tab pos="900113" algn="l"/>
              </a:tabLst>
            </a:pPr>
            <a:r>
              <a:rPr lang="tr-TR" b="1" dirty="0"/>
              <a:t>: </a:t>
            </a:r>
            <a:r>
              <a:rPr lang="tr-TR" dirty="0"/>
              <a:t>Rakip h</a:t>
            </a:r>
            <a:r>
              <a:rPr lang="tr-TR" dirty="0">
                <a:latin typeface="Calibri" pitchFamily="34" charset="0"/>
              </a:rPr>
              <a:t>ü</a:t>
            </a:r>
            <a:r>
              <a:rPr lang="tr-TR" dirty="0"/>
              <a:t>cumunun </a:t>
            </a:r>
            <a:r>
              <a:rPr lang="tr-TR" dirty="0">
                <a:latin typeface="Calibri" pitchFamily="34" charset="0"/>
              </a:rPr>
              <a:t>ç</a:t>
            </a:r>
            <a:r>
              <a:rPr lang="tr-TR" dirty="0"/>
              <a:t>ıkartılıp zorunlu olarak 1 b</a:t>
            </a:r>
            <a:r>
              <a:rPr lang="tr-TR" dirty="0">
                <a:latin typeface="Calibri" pitchFamily="34" charset="0"/>
              </a:rPr>
              <a:t>ö</a:t>
            </a:r>
            <a:r>
              <a:rPr lang="tr-TR" dirty="0"/>
              <a:t>lgeye pas atılabilen ya da h</a:t>
            </a:r>
            <a:r>
              <a:rPr lang="tr-TR" dirty="0">
                <a:latin typeface="Calibri" pitchFamily="34" charset="0"/>
              </a:rPr>
              <a:t>ü</a:t>
            </a:r>
            <a:r>
              <a:rPr lang="tr-TR" dirty="0"/>
              <a:t>cum yapılamadan  tekrar rakip sahaya g</a:t>
            </a:r>
            <a:r>
              <a:rPr lang="tr-TR" dirty="0">
                <a:latin typeface="Calibri" pitchFamily="34" charset="0"/>
              </a:rPr>
              <a:t>ö</a:t>
            </a:r>
            <a:r>
              <a:rPr lang="tr-TR" dirty="0"/>
              <a:t>nderilen defans .</a:t>
            </a:r>
          </a:p>
          <a:p>
            <a:pPr algn="just" eaLnBrk="0" hangingPunct="0">
              <a:tabLst>
                <a:tab pos="900113" algn="l"/>
              </a:tabLst>
            </a:pPr>
            <a:endParaRPr lang="tr-TR" dirty="0"/>
          </a:p>
          <a:p>
            <a:pPr algn="just" eaLnBrk="0" hangingPunct="0">
              <a:lnSpc>
                <a:spcPct val="150000"/>
              </a:lnSpc>
              <a:tabLst>
                <a:tab pos="900113" algn="l"/>
              </a:tabLst>
            </a:pPr>
            <a:r>
              <a:rPr lang="tr-TR" b="1" dirty="0"/>
              <a:t>/</a:t>
            </a:r>
            <a:r>
              <a:rPr lang="tr-TR" dirty="0"/>
              <a:t>  </a:t>
            </a:r>
            <a:r>
              <a:rPr lang="tr-TR" b="1" dirty="0"/>
              <a:t>:</a:t>
            </a:r>
            <a:r>
              <a:rPr lang="tr-TR" dirty="0"/>
              <a:t> Rakip h</a:t>
            </a:r>
            <a:r>
              <a:rPr lang="tr-TR" dirty="0">
                <a:latin typeface="Calibri" pitchFamily="34" charset="0"/>
              </a:rPr>
              <a:t>ü</a:t>
            </a:r>
            <a:r>
              <a:rPr lang="tr-TR" dirty="0"/>
              <a:t>cumunun defanstan sekerek  tekrar rakip sahaya gitmesi.</a:t>
            </a:r>
          </a:p>
          <a:p>
            <a:pPr algn="just" eaLnBrk="0" hangingPunct="0">
              <a:lnSpc>
                <a:spcPct val="150000"/>
              </a:lnSpc>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 defanstan sekerek sayı olması.</a:t>
            </a:r>
          </a:p>
        </p:txBody>
      </p:sp>
    </p:spTree>
    <p:extLst>
      <p:ext uri="{BB962C8B-B14F-4D97-AF65-F5344CB8AC3E}">
        <p14:creationId xmlns:p14="http://schemas.microsoft.com/office/powerpoint/2010/main" val="3730324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6A71209B-D3EB-426E-8FA4-231B5B88D864}" type="slidenum">
              <a:rPr lang="en-US" smtClean="0"/>
              <a:pPr>
                <a:defRPr/>
              </a:pPr>
              <a:t>34</a:t>
            </a:fld>
            <a:endParaRPr lang="en-US"/>
          </a:p>
        </p:txBody>
      </p:sp>
      <p:sp>
        <p:nvSpPr>
          <p:cNvPr id="39939" name="Rectangle 1"/>
          <p:cNvSpPr>
            <a:spLocks noChangeArrowheads="1"/>
          </p:cNvSpPr>
          <p:nvPr/>
        </p:nvSpPr>
        <p:spPr bwMode="auto">
          <a:xfrm>
            <a:off x="1187624" y="908720"/>
            <a:ext cx="7632700" cy="5355312"/>
          </a:xfrm>
          <a:prstGeom prst="rect">
            <a:avLst/>
          </a:prstGeom>
          <a:noFill/>
          <a:ln w="9525">
            <a:noFill/>
            <a:miter lim="800000"/>
            <a:headEnd/>
            <a:tailEnd/>
          </a:ln>
        </p:spPr>
        <p:txBody>
          <a:bodyPr anchor="ctr">
            <a:spAutoFit/>
          </a:bodyPr>
          <a:lstStyle/>
          <a:p>
            <a:pPr algn="just" eaLnBrk="0" hangingPunct="0">
              <a:lnSpc>
                <a:spcPct val="150000"/>
              </a:lnSpc>
              <a:tabLst>
                <a:tab pos="900113" algn="l"/>
              </a:tabLst>
            </a:pPr>
            <a:r>
              <a:rPr lang="tr-TR" b="1" dirty="0"/>
              <a:t>Blok ;</a:t>
            </a: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 yapılarak karşı sahada  </a:t>
            </a:r>
            <a:r>
              <a:rPr lang="tr-TR" dirty="0">
                <a:latin typeface="Calibri" pitchFamily="34" charset="0"/>
              </a:rPr>
              <a:t>ö</a:t>
            </a:r>
            <a:r>
              <a:rPr lang="tr-TR" dirty="0"/>
              <a:t>l</a:t>
            </a:r>
            <a:r>
              <a:rPr lang="tr-TR" dirty="0">
                <a:latin typeface="Calibri" pitchFamily="34" charset="0"/>
              </a:rPr>
              <a:t>ü</a:t>
            </a:r>
            <a:r>
              <a:rPr lang="tr-TR" dirty="0"/>
              <a:t>p sayıya </a:t>
            </a:r>
            <a:r>
              <a:rPr lang="tr-TR" dirty="0">
                <a:latin typeface="Calibri" pitchFamily="34" charset="0"/>
              </a:rPr>
              <a:t>ç</a:t>
            </a:r>
            <a:r>
              <a:rPr lang="tr-TR" dirty="0"/>
              <a:t>evrilmesi.</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Rakip h</a:t>
            </a:r>
            <a:r>
              <a:rPr lang="tr-TR" dirty="0">
                <a:latin typeface="Calibri" pitchFamily="34" charset="0"/>
              </a:rPr>
              <a:t>ü</a:t>
            </a:r>
            <a:r>
              <a:rPr lang="tr-TR" dirty="0"/>
              <a:t>cumunun sektirilerek yumuşatılması ve h</a:t>
            </a:r>
            <a:r>
              <a:rPr lang="tr-TR" dirty="0">
                <a:latin typeface="Calibri" pitchFamily="34" charset="0"/>
              </a:rPr>
              <a:t>ü</a:t>
            </a:r>
            <a:r>
              <a:rPr lang="tr-TR" dirty="0"/>
              <a:t>cuma </a:t>
            </a:r>
            <a:r>
              <a:rPr lang="tr-TR" dirty="0">
                <a:latin typeface="Calibri" pitchFamily="34" charset="0"/>
              </a:rPr>
              <a:t>ç</a:t>
            </a:r>
            <a:r>
              <a:rPr lang="tr-TR" dirty="0"/>
              <a:t>evrilmesi.</a:t>
            </a:r>
          </a:p>
          <a:p>
            <a:pPr algn="just" eaLnBrk="0" hangingPunct="0">
              <a:tabLst>
                <a:tab pos="900113" algn="l"/>
              </a:tabLst>
            </a:pPr>
            <a:endParaRPr lang="tr-TR" dirty="0"/>
          </a:p>
          <a:p>
            <a:pPr marL="285750" indent="-285750" algn="just" eaLnBrk="0" hangingPunct="0">
              <a:lnSpc>
                <a:spcPct val="150000"/>
              </a:lnSpc>
              <a:buFontTx/>
              <a:buChar char="-"/>
              <a:tabLst>
                <a:tab pos="900113" algn="l"/>
              </a:tabLst>
            </a:pPr>
            <a:r>
              <a:rPr lang="tr-TR" b="1" dirty="0"/>
              <a:t>: </a:t>
            </a:r>
            <a:r>
              <a:rPr lang="tr-TR" dirty="0"/>
              <a:t>Rakip tarafından yapılan h</a:t>
            </a:r>
            <a:r>
              <a:rPr lang="tr-TR" dirty="0">
                <a:latin typeface="Calibri" pitchFamily="34" charset="0"/>
              </a:rPr>
              <a:t>ü</a:t>
            </a:r>
            <a:r>
              <a:rPr lang="tr-TR" dirty="0"/>
              <a:t>cumun blokta sektirilmesi ancak h</a:t>
            </a:r>
            <a:r>
              <a:rPr lang="tr-TR" dirty="0">
                <a:latin typeface="Calibri" pitchFamily="34" charset="0"/>
              </a:rPr>
              <a:t>ü</a:t>
            </a:r>
            <a:r>
              <a:rPr lang="tr-TR" dirty="0"/>
              <a:t>cuma </a:t>
            </a:r>
            <a:r>
              <a:rPr lang="tr-TR" dirty="0">
                <a:latin typeface="Calibri" pitchFamily="34" charset="0"/>
              </a:rPr>
              <a:t>ç</a:t>
            </a:r>
            <a:r>
              <a:rPr lang="tr-TR" dirty="0"/>
              <a:t>evrilememesi.</a:t>
            </a:r>
          </a:p>
          <a:p>
            <a:pPr algn="just" eaLnBrk="0" hangingPunct="0">
              <a:tabLst>
                <a:tab pos="900113" algn="l"/>
              </a:tabLst>
            </a:pPr>
            <a:endParaRPr lang="tr-TR" dirty="0"/>
          </a:p>
          <a:p>
            <a:pPr algn="just" eaLnBrk="0" hangingPunct="0">
              <a:lnSpc>
                <a:spcPct val="150000"/>
              </a:lnSpc>
              <a:tabLst>
                <a:tab pos="900113" algn="l"/>
              </a:tabLst>
            </a:pPr>
            <a:r>
              <a:rPr lang="tr-TR" dirty="0"/>
              <a:t>/ : </a:t>
            </a:r>
            <a:r>
              <a:rPr lang="tr-TR" b="1" dirty="0" err="1">
                <a:solidFill>
                  <a:srgbClr val="FF0000"/>
                </a:solidFill>
              </a:rPr>
              <a:t>Opsiyonel</a:t>
            </a:r>
            <a:r>
              <a:rPr lang="tr-TR" b="1" dirty="0">
                <a:solidFill>
                  <a:srgbClr val="FF0000"/>
                </a:solidFill>
              </a:rPr>
              <a:t> </a:t>
            </a:r>
            <a:r>
              <a:rPr lang="tr-TR" dirty="0"/>
              <a:t>(Fileye temas)</a:t>
            </a:r>
          </a:p>
          <a:p>
            <a:pPr algn="just" eaLnBrk="0" hangingPunct="0">
              <a:tabLst>
                <a:tab pos="900113" algn="l"/>
              </a:tabLst>
            </a:pPr>
            <a:endParaRPr lang="tr-TR" dirty="0"/>
          </a:p>
          <a:p>
            <a:pPr algn="just" eaLnBrk="0" hangingPunct="0">
              <a:lnSpc>
                <a:spcPct val="150000"/>
              </a:lnSpc>
              <a:tabLst>
                <a:tab pos="900113" algn="l"/>
              </a:tabLst>
            </a:pPr>
            <a:r>
              <a:rPr lang="tr-TR" dirty="0"/>
              <a:t>! </a:t>
            </a:r>
            <a:r>
              <a:rPr lang="tr-TR" b="1" dirty="0"/>
              <a:t>:</a:t>
            </a:r>
            <a:r>
              <a:rPr lang="tr-TR" dirty="0"/>
              <a:t> Rakibin h</a:t>
            </a:r>
            <a:r>
              <a:rPr lang="tr-TR" dirty="0">
                <a:latin typeface="Calibri" pitchFamily="34" charset="0"/>
              </a:rPr>
              <a:t>ü</a:t>
            </a:r>
            <a:r>
              <a:rPr lang="tr-TR" dirty="0"/>
              <a:t>cumuna blok yapılması ancak rakibin dublajından </a:t>
            </a:r>
            <a:r>
              <a:rPr lang="tr-TR" dirty="0">
                <a:latin typeface="Calibri" pitchFamily="34" charset="0"/>
              </a:rPr>
              <a:t>ç</a:t>
            </a:r>
            <a:r>
              <a:rPr lang="tr-TR" dirty="0"/>
              <a:t>ıkarak sayı olmaması.</a:t>
            </a:r>
          </a:p>
          <a:p>
            <a:pPr algn="just" eaLnBrk="0" hangingPunct="0">
              <a:tabLst>
                <a:tab pos="900113" algn="l"/>
              </a:tabLst>
            </a:pPr>
            <a:endParaRPr lang="tr-TR" dirty="0"/>
          </a:p>
          <a:p>
            <a:pPr algn="just" eaLnBrk="0" hangingPunct="0">
              <a:lnSpc>
                <a:spcPct val="150000"/>
              </a:lnSpc>
              <a:tabLst>
                <a:tab pos="900113" algn="l"/>
              </a:tabLst>
            </a:pPr>
            <a:r>
              <a:rPr lang="tr-TR" b="1" dirty="0"/>
              <a:t>= : </a:t>
            </a:r>
            <a:r>
              <a:rPr lang="tr-TR" dirty="0"/>
              <a:t>Rakibin h</a:t>
            </a:r>
            <a:r>
              <a:rPr lang="tr-TR" dirty="0">
                <a:latin typeface="Calibri" pitchFamily="34" charset="0"/>
              </a:rPr>
              <a:t>ü</a:t>
            </a:r>
            <a:r>
              <a:rPr lang="tr-TR" dirty="0"/>
              <a:t>cumun bloktan sekerek sayı olması ,hatalı blok .</a:t>
            </a:r>
          </a:p>
        </p:txBody>
      </p:sp>
    </p:spTree>
    <p:extLst>
      <p:ext uri="{BB962C8B-B14F-4D97-AF65-F5344CB8AC3E}">
        <p14:creationId xmlns:p14="http://schemas.microsoft.com/office/powerpoint/2010/main" val="1350180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35</a:t>
            </a:fld>
            <a:endParaRPr lang="en-US"/>
          </a:p>
        </p:txBody>
      </p:sp>
      <p:graphicFrame>
        <p:nvGraphicFramePr>
          <p:cNvPr id="8" name="7 Tablo"/>
          <p:cNvGraphicFramePr>
            <a:graphicFrameLocks noGrp="1"/>
          </p:cNvGraphicFramePr>
          <p:nvPr>
            <p:extLst>
              <p:ext uri="{D42A27DB-BD31-4B8C-83A1-F6EECF244321}">
                <p14:modId xmlns:p14="http://schemas.microsoft.com/office/powerpoint/2010/main" val="1204238492"/>
              </p:ext>
            </p:extLst>
          </p:nvPr>
        </p:nvGraphicFramePr>
        <p:xfrm>
          <a:off x="467546" y="908720"/>
          <a:ext cx="8247858" cy="5092049"/>
        </p:xfrm>
        <a:graphic>
          <a:graphicData uri="http://schemas.openxmlformats.org/drawingml/2006/table">
            <a:tbl>
              <a:tblPr/>
              <a:tblGrid>
                <a:gridCol w="1178181">
                  <a:extLst>
                    <a:ext uri="{9D8B030D-6E8A-4147-A177-3AD203B41FA5}">
                      <a16:colId xmlns:a16="http://schemas.microsoft.com/office/drawing/2014/main" val="20000"/>
                    </a:ext>
                  </a:extLst>
                </a:gridCol>
                <a:gridCol w="1178181">
                  <a:extLst>
                    <a:ext uri="{9D8B030D-6E8A-4147-A177-3AD203B41FA5}">
                      <a16:colId xmlns:a16="http://schemas.microsoft.com/office/drawing/2014/main" val="20001"/>
                    </a:ext>
                  </a:extLst>
                </a:gridCol>
                <a:gridCol w="1178181">
                  <a:extLst>
                    <a:ext uri="{9D8B030D-6E8A-4147-A177-3AD203B41FA5}">
                      <a16:colId xmlns:a16="http://schemas.microsoft.com/office/drawing/2014/main" val="20002"/>
                    </a:ext>
                  </a:extLst>
                </a:gridCol>
                <a:gridCol w="1200019">
                  <a:extLst>
                    <a:ext uri="{9D8B030D-6E8A-4147-A177-3AD203B41FA5}">
                      <a16:colId xmlns:a16="http://schemas.microsoft.com/office/drawing/2014/main" val="20003"/>
                    </a:ext>
                  </a:extLst>
                </a:gridCol>
                <a:gridCol w="1156344">
                  <a:extLst>
                    <a:ext uri="{9D8B030D-6E8A-4147-A177-3AD203B41FA5}">
                      <a16:colId xmlns:a16="http://schemas.microsoft.com/office/drawing/2014/main" val="20004"/>
                    </a:ext>
                  </a:extLst>
                </a:gridCol>
                <a:gridCol w="1178181">
                  <a:extLst>
                    <a:ext uri="{9D8B030D-6E8A-4147-A177-3AD203B41FA5}">
                      <a16:colId xmlns:a16="http://schemas.microsoft.com/office/drawing/2014/main" val="20005"/>
                    </a:ext>
                  </a:extLst>
                </a:gridCol>
                <a:gridCol w="1178771">
                  <a:extLst>
                    <a:ext uri="{9D8B030D-6E8A-4147-A177-3AD203B41FA5}">
                      <a16:colId xmlns:a16="http://schemas.microsoft.com/office/drawing/2014/main" val="20006"/>
                    </a:ext>
                  </a:extLst>
                </a:gridCol>
              </a:tblGrid>
              <a:tr h="332635">
                <a:tc>
                  <a:txBody>
                    <a:bodyPr/>
                    <a:lstStyle/>
                    <a:p>
                      <a:pPr algn="ctr">
                        <a:lnSpc>
                          <a:spcPct val="107000"/>
                        </a:lnSpc>
                        <a:spcAft>
                          <a:spcPts val="0"/>
                        </a:spcAft>
                      </a:pPr>
                      <a:endParaRPr lang="tr-TR" sz="1000" dirty="0">
                        <a:latin typeface="Calibri"/>
                        <a:ea typeface="Calibri"/>
                        <a:cs typeface="Times New Roman"/>
                      </a:endParaRPr>
                    </a:p>
                  </a:txBody>
                  <a:tcPr marL="47046" marR="4704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a:solidFill>
                            <a:srgbClr val="FF0000"/>
                          </a:solidFill>
                          <a:latin typeface="Calibri"/>
                          <a:ea typeface="Calibri"/>
                          <a:cs typeface="Times New Roman"/>
                        </a:rPr>
                        <a:t>+</a:t>
                      </a:r>
                      <a:endParaRPr lang="tr-TR" sz="800" b="1">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500" b="1" dirty="0">
                          <a:solidFill>
                            <a:srgbClr val="FF0000"/>
                          </a:solidFill>
                          <a:latin typeface="Calibri"/>
                          <a:ea typeface="Calibri"/>
                          <a:cs typeface="Times New Roman"/>
                        </a:rPr>
                        <a:t>#</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BİZE DİREK AVANTAJ OLARAK</a:t>
                      </a:r>
                      <a:r>
                        <a:rPr lang="tr-TR" sz="800" baseline="0" dirty="0">
                          <a:latin typeface="Calibri"/>
                          <a:ea typeface="Calibri"/>
                          <a:cs typeface="Times New Roman"/>
                        </a:rPr>
                        <a:t>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baseline="0" dirty="0">
                          <a:latin typeface="Calibri"/>
                          <a:ea typeface="Calibri"/>
                          <a:cs typeface="Times New Roman"/>
                        </a:rPr>
                        <a:t>RAKİP MANŞET  + </a:t>
                      </a:r>
                      <a:r>
                        <a:rPr lang="tr-TR" sz="800" dirty="0">
                          <a:latin typeface="Calibri"/>
                          <a:ea typeface="Calibri"/>
                          <a:cs typeface="Times New Roman"/>
                        </a:rPr>
                        <a:t> </a:t>
                      </a:r>
                    </a:p>
                    <a:p>
                      <a:pPr algn="ctr">
                        <a:lnSpc>
                          <a:spcPct val="107000"/>
                        </a:lnSpc>
                        <a:spcAft>
                          <a:spcPts val="0"/>
                        </a:spcAft>
                      </a:pPr>
                      <a:r>
                        <a:rPr lang="tr-TR" sz="800" b="1" dirty="0">
                          <a:solidFill>
                            <a:srgbClr val="FF0000"/>
                          </a:solidFill>
                          <a:latin typeface="Calibri"/>
                          <a:ea typeface="Calibri"/>
                          <a:cs typeface="Times New Roman"/>
                        </a:rPr>
                        <a:t>(OPSİYONEL)</a:t>
                      </a:r>
                      <a:r>
                        <a:rPr lang="tr-TR" sz="800" dirty="0">
                          <a:latin typeface="Calibri"/>
                          <a:ea typeface="Calibri"/>
                          <a:cs typeface="Times New Roman"/>
                        </a:rPr>
                        <a: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MANŞET ! </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 (ACE)</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SERVİS</a:t>
                      </a:r>
                      <a:r>
                        <a:rPr lang="tr-TR" sz="800" b="1" baseline="0" dirty="0">
                          <a:solidFill>
                            <a:srgbClr val="FF0000"/>
                          </a:solidFill>
                          <a:latin typeface="Calibri"/>
                          <a:ea typeface="Calibri"/>
                          <a:cs typeface="Times New Roman"/>
                        </a:rPr>
                        <a:t> KARŞILAMA</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 DİREKT HATA</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KARŞI SAHAYA AVANTAJ GİDEN MANŞET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4</a:t>
                      </a:r>
                      <a:r>
                        <a:rPr lang="tr-TR" sz="800" baseline="0" dirty="0">
                          <a:latin typeface="Calibri"/>
                          <a:ea typeface="Calibri"/>
                          <a:cs typeface="Times New Roman"/>
                        </a:rPr>
                        <a:t> M VE DAHA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3-4</a:t>
                      </a:r>
                      <a:r>
                        <a:rPr lang="tr-TR" sz="800" baseline="0" dirty="0">
                          <a:latin typeface="Calibri"/>
                          <a:ea typeface="Calibri"/>
                          <a:cs typeface="Times New Roman"/>
                        </a:rPr>
                        <a:t> M ARASI AÇIK MANŞET</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PASÖR TÜM KOMBİNASYONLARI KULLANABİLİR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 MANŞET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098">
                <a:tc>
                  <a:txBody>
                    <a:bodyPr/>
                    <a:lstStyle/>
                    <a:p>
                      <a:pPr algn="ctr">
                        <a:lnSpc>
                          <a:spcPct val="107000"/>
                        </a:lnSpc>
                        <a:spcAft>
                          <a:spcPts val="0"/>
                        </a:spcAft>
                      </a:pPr>
                      <a:r>
                        <a:rPr lang="tr-TR" sz="800" b="1" dirty="0">
                          <a:solidFill>
                            <a:srgbClr val="FF0000"/>
                          </a:solidFill>
                          <a:latin typeface="Calibri"/>
                          <a:ea typeface="Calibri"/>
                          <a:cs typeface="Times New Roman"/>
                        </a:rPr>
                        <a:t>BLOK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 OUT</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FİLEYE TEMAS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BLOKTAN SONRA </a:t>
                      </a:r>
                    </a:p>
                    <a:p>
                      <a:pPr algn="ctr">
                        <a:lnSpc>
                          <a:spcPct val="107000"/>
                        </a:lnSpc>
                        <a:spcAft>
                          <a:spcPts val="0"/>
                        </a:spcAft>
                      </a:pPr>
                      <a:r>
                        <a:rPr lang="tr-TR" sz="800" dirty="0">
                          <a:latin typeface="Calibri"/>
                          <a:ea typeface="Calibri"/>
                          <a:cs typeface="Times New Roman"/>
                        </a:rPr>
                        <a:t> RAKİP TEKRAR ATAK YAPAR</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solidFill>
                            <a:srgbClr val="000000"/>
                          </a:solidFill>
                          <a:latin typeface="Calibri"/>
                          <a:ea typeface="Calibri"/>
                          <a:cs typeface="Times New Roman"/>
                        </a:rPr>
                        <a:t>BLOĞUMUZDAN SAHAMIZA GELEN TOPA DUBLAJ</a:t>
                      </a:r>
                      <a:r>
                        <a:rPr lang="tr-TR" sz="800" baseline="0" dirty="0">
                          <a:solidFill>
                            <a:srgbClr val="000000"/>
                          </a:solidFill>
                          <a:latin typeface="Calibri"/>
                          <a:ea typeface="Calibri"/>
                          <a:cs typeface="Times New Roman"/>
                        </a:rPr>
                        <a:t> </a:t>
                      </a:r>
                      <a:r>
                        <a:rPr lang="tr-TR" sz="800" dirty="0">
                          <a:solidFill>
                            <a:srgbClr val="000000"/>
                          </a:solidFill>
                          <a:latin typeface="Calibri"/>
                          <a:ea typeface="Calibri"/>
                          <a:cs typeface="Times New Roman"/>
                        </a:rPr>
                        <a:t> YAPIYORUZ</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BLOĞUN ARDINDAN TOPU YUMUŞATIYOR VE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DEFANS</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DEFANSTAN SEKEREK KAYBEDİLEN 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RAKİBİN PLASESİNE DEFANS YAPAMIYORUZ  </a:t>
                      </a:r>
                      <a:r>
                        <a:rPr lang="tr-TR" sz="800" b="1"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OLUMSUZ DEFANS VE RAKİBE AVANTAJ TOP ATIYORUZ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ORTA  OYUNCUNUN</a:t>
                      </a:r>
                      <a:r>
                        <a:rPr lang="tr-TR" sz="800" baseline="0" dirty="0">
                          <a:latin typeface="Calibri"/>
                          <a:ea typeface="Calibri"/>
                          <a:cs typeface="Times New Roman"/>
                        </a:rPr>
                        <a:t>  HÜCUMUNA  DEFANS </a:t>
                      </a:r>
                      <a:r>
                        <a:rPr lang="tr-TR" sz="800" b="1" baseline="0" dirty="0">
                          <a:solidFill>
                            <a:srgbClr val="FF0000"/>
                          </a:solidFill>
                          <a:latin typeface="Calibri"/>
                          <a:ea typeface="Calibri"/>
                          <a:cs typeface="Times New Roman"/>
                        </a:rPr>
                        <a:t>(OPSİYONEL)</a:t>
                      </a:r>
                      <a:endParaRPr lang="tr-TR" sz="800" b="1" dirty="0">
                        <a:solidFill>
                          <a:srgbClr val="FF0000"/>
                        </a:solidFill>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  ATAK YAPIYOR </a:t>
                      </a:r>
                      <a:r>
                        <a:rPr lang="tr-TR" sz="800" dirty="0">
                          <a:solidFill>
                            <a:srgbClr val="FF0000"/>
                          </a:solidFill>
                          <a:latin typeface="Calibri"/>
                          <a:ea typeface="Calibri"/>
                          <a:cs typeface="Times New Roman"/>
                        </a:rPr>
                        <a:t>(</a:t>
                      </a:r>
                      <a:r>
                        <a:rPr lang="tr-TR" sz="800" b="1" dirty="0">
                          <a:solidFill>
                            <a:srgbClr val="FF0000"/>
                          </a:solidFill>
                          <a:latin typeface="Calibri"/>
                          <a:ea typeface="Calibri"/>
                          <a:cs typeface="Times New Roman"/>
                        </a:rPr>
                        <a:t>ORTA OYUNCU HARİÇ) </a:t>
                      </a:r>
                      <a:r>
                        <a:rPr lang="tr-TR" sz="800" dirty="0">
                          <a:latin typeface="Calibri"/>
                          <a:ea typeface="Calibri"/>
                          <a:cs typeface="Times New Roman"/>
                        </a:rPr>
                        <a:t>VE DEFANS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DEFANS</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81373">
                <a:tc>
                  <a:txBody>
                    <a:bodyPr/>
                    <a:lstStyle/>
                    <a:p>
                      <a:pPr algn="ctr">
                        <a:lnSpc>
                          <a:spcPct val="107000"/>
                        </a:lnSpc>
                        <a:spcAft>
                          <a:spcPts val="0"/>
                        </a:spcAft>
                      </a:pPr>
                      <a:r>
                        <a:rPr lang="tr-TR" sz="800" b="1" dirty="0">
                          <a:solidFill>
                            <a:srgbClr val="FF0000"/>
                          </a:solidFill>
                          <a:latin typeface="Calibri"/>
                          <a:ea typeface="Calibri"/>
                          <a:cs typeface="Times New Roman"/>
                        </a:rPr>
                        <a:t>ATAK</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DİREKT HATA </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a:latin typeface="Calibri"/>
                          <a:ea typeface="Calibri"/>
                          <a:cs typeface="Times New Roman"/>
                        </a:rPr>
                        <a:t>RAKİP BLOK SAYISI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RAKİP</a:t>
                      </a:r>
                      <a:r>
                        <a:rPr lang="tr-TR" sz="800" baseline="0" dirty="0">
                          <a:latin typeface="Calibri"/>
                          <a:ea typeface="Calibri"/>
                          <a:cs typeface="Times New Roman"/>
                        </a:rPr>
                        <a:t> ATAĞIMIZI </a:t>
                      </a:r>
                      <a:r>
                        <a:rPr lang="tr-TR" sz="800" dirty="0">
                          <a:latin typeface="Calibri"/>
                          <a:ea typeface="Calibri"/>
                          <a:cs typeface="Times New Roman"/>
                        </a:rPr>
                        <a:t>BLOKTA  YUMUŞATIP  VEYA DEFANS YAPARAK ATAK</a:t>
                      </a:r>
                      <a:r>
                        <a:rPr lang="tr-TR" sz="800" baseline="0" dirty="0">
                          <a:latin typeface="Calibri"/>
                          <a:ea typeface="Calibri"/>
                          <a:cs typeface="Times New Roman"/>
                        </a:rPr>
                        <a:t> OLARAK KULLANIYOR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BLOK VAR ANCAK DUBLAJ YAPIP ATAK YAPIYORUZ</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ETKİLİ</a:t>
                      </a:r>
                      <a:r>
                        <a:rPr lang="tr-TR" sz="800" baseline="0" dirty="0">
                          <a:latin typeface="Calibri"/>
                          <a:ea typeface="Calibri"/>
                          <a:cs typeface="Times New Roman"/>
                        </a:rPr>
                        <a:t> ATAK                         ( ATAĞIMIZDAN SONRA  TOP AVANTAJ OLARAK BZE GELİYOR)</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0"/>
                        </a:spcAft>
                      </a:pPr>
                      <a:r>
                        <a:rPr lang="tr-TR" sz="800" dirty="0">
                          <a:latin typeface="Calibri"/>
                          <a:ea typeface="Calibri"/>
                          <a:cs typeface="Times New Roman"/>
                        </a:rPr>
                        <a:t>SAYI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8824">
                <a:tc>
                  <a:txBody>
                    <a:bodyPr/>
                    <a:lstStyle/>
                    <a:p>
                      <a:pPr algn="ctr">
                        <a:lnSpc>
                          <a:spcPct val="107000"/>
                        </a:lnSpc>
                        <a:spcAft>
                          <a:spcPts val="0"/>
                        </a:spcAft>
                      </a:pPr>
                      <a:r>
                        <a:rPr lang="tr-TR" sz="800" b="1" dirty="0">
                          <a:solidFill>
                            <a:srgbClr val="FF0000"/>
                          </a:solidFill>
                          <a:latin typeface="Calibri"/>
                          <a:ea typeface="Calibri"/>
                          <a:cs typeface="Times New Roman"/>
                        </a:rPr>
                        <a:t>AVANTAJ</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a:t>
                      </a:r>
                      <a:r>
                        <a:rPr lang="tr-TR" sz="800" baseline="0" dirty="0">
                          <a:latin typeface="Calibri"/>
                          <a:ea typeface="Calibri"/>
                          <a:cs typeface="Times New Roman"/>
                        </a:rPr>
                        <a:t> HATASI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RAKİP SAHAYA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  3 M DIŞINA ALINMASI</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solidFill>
                            <a:srgbClr val="FF0000"/>
                          </a:solidFill>
                          <a:latin typeface="Calibri"/>
                          <a:ea typeface="Calibri"/>
                          <a:cs typeface="Times New Roman"/>
                        </a:rPr>
                        <a:t>OPSİYONEL</a:t>
                      </a: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AVANTAJIN</a:t>
                      </a:r>
                      <a:r>
                        <a:rPr lang="tr-TR" sz="800" baseline="0" dirty="0">
                          <a:latin typeface="Calibri"/>
                          <a:ea typeface="Calibri"/>
                          <a:cs typeface="Times New Roman"/>
                        </a:rPr>
                        <a:t> 1-2 M AÇIK ALINMASI</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800" dirty="0">
                          <a:latin typeface="Calibri"/>
                          <a:ea typeface="Calibri"/>
                          <a:cs typeface="Times New Roman"/>
                        </a:rPr>
                        <a:t>MÜKEMMEL</a:t>
                      </a:r>
                      <a:r>
                        <a:rPr lang="tr-TR" sz="800" baseline="0" dirty="0">
                          <a:latin typeface="Calibri"/>
                          <a:ea typeface="Calibri"/>
                          <a:cs typeface="Times New Roman"/>
                        </a:rPr>
                        <a:t> AVANTAJ</a:t>
                      </a:r>
                      <a:endParaRPr lang="tr-TR" sz="800" dirty="0">
                        <a:latin typeface="Calibri"/>
                        <a:ea typeface="Calibri"/>
                        <a:cs typeface="Times New Roman"/>
                      </a:endParaRPr>
                    </a:p>
                  </a:txBody>
                  <a:tcPr marL="47046" marR="470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812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88157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36</a:t>
            </a:fld>
            <a:endParaRPr lang="en-US"/>
          </a:p>
        </p:txBody>
      </p:sp>
      <p:sp>
        <p:nvSpPr>
          <p:cNvPr id="5" name="Rectangle 5"/>
          <p:cNvSpPr>
            <a:spLocks noChangeArrowheads="1"/>
          </p:cNvSpPr>
          <p:nvPr/>
        </p:nvSpPr>
        <p:spPr bwMode="auto">
          <a:xfrm>
            <a:off x="2485727" y="2627189"/>
            <a:ext cx="5254625" cy="585787"/>
          </a:xfrm>
          <a:prstGeom prst="rect">
            <a:avLst/>
          </a:prstGeom>
          <a:noFill/>
          <a:ln w="9525">
            <a:noFill/>
            <a:miter lim="800000"/>
            <a:headEnd/>
            <a:tailEnd/>
          </a:ln>
        </p:spPr>
        <p:txBody>
          <a:bodyPr anchor="ctr">
            <a:spAutoFit/>
          </a:bodyPr>
          <a:lstStyle/>
          <a:p>
            <a:pPr algn="just" eaLnBrk="0" hangingPunct="0"/>
            <a:r>
              <a:rPr lang="tr-TR" sz="3200" b="1" dirty="0">
                <a:cs typeface="Times New Roman" pitchFamily="18" charset="0"/>
              </a:rPr>
              <a:t>ANALİZ UYGULAMALARI</a:t>
            </a:r>
            <a:endParaRPr lang="tr-TR" sz="3200" dirty="0"/>
          </a:p>
        </p:txBody>
      </p:sp>
    </p:spTree>
    <p:extLst>
      <p:ext uri="{BB962C8B-B14F-4D97-AF65-F5344CB8AC3E}">
        <p14:creationId xmlns:p14="http://schemas.microsoft.com/office/powerpoint/2010/main" val="1372274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37</a:t>
            </a:fld>
            <a:endParaRPr lang="en-US"/>
          </a:p>
        </p:txBody>
      </p:sp>
      <p:sp>
        <p:nvSpPr>
          <p:cNvPr id="5" name="12 Metin kutusu"/>
          <p:cNvSpPr txBox="1"/>
          <p:nvPr/>
        </p:nvSpPr>
        <p:spPr>
          <a:xfrm>
            <a:off x="2627784" y="1511786"/>
            <a:ext cx="4756687" cy="477054"/>
          </a:xfrm>
          <a:prstGeom prst="rect">
            <a:avLst/>
          </a:prstGeom>
          <a:noFill/>
        </p:spPr>
        <p:txBody>
          <a:bodyPr wrap="none" rtlCol="0">
            <a:spAutoFit/>
          </a:bodyPr>
          <a:lstStyle/>
          <a:p>
            <a:r>
              <a:rPr lang="tr-TR" sz="2500" b="1" dirty="0"/>
              <a:t>Voleybol Oyununun Bölümleri</a:t>
            </a:r>
          </a:p>
        </p:txBody>
      </p:sp>
      <p:sp>
        <p:nvSpPr>
          <p:cNvPr id="6" name="12 Metin kutusu"/>
          <p:cNvSpPr txBox="1"/>
          <p:nvPr/>
        </p:nvSpPr>
        <p:spPr>
          <a:xfrm>
            <a:off x="1043608" y="2636912"/>
            <a:ext cx="8100392" cy="646331"/>
          </a:xfrm>
          <a:prstGeom prst="rect">
            <a:avLst/>
          </a:prstGeom>
          <a:noFill/>
        </p:spPr>
        <p:txBody>
          <a:bodyPr wrap="square" rtlCol="0">
            <a:spAutoFit/>
          </a:bodyPr>
          <a:lstStyle/>
          <a:p>
            <a:r>
              <a:rPr lang="tr-TR" b="1" dirty="0"/>
              <a:t>Side </a:t>
            </a:r>
            <a:r>
              <a:rPr lang="tr-TR" b="1" dirty="0" err="1"/>
              <a:t>Out</a:t>
            </a:r>
            <a:r>
              <a:rPr lang="tr-TR" b="1" dirty="0"/>
              <a:t>: </a:t>
            </a:r>
            <a:r>
              <a:rPr lang="tr-TR" dirty="0"/>
              <a:t>Rakip tarafından kullanılan servisin karşılanıp , sayıya </a:t>
            </a:r>
            <a:r>
              <a:rPr lang="tr-TR" dirty="0" err="1"/>
              <a:t>çevirilip</a:t>
            </a:r>
            <a:r>
              <a:rPr lang="tr-TR" dirty="0"/>
              <a:t> ,   servis atma  hakkının kazanılması</a:t>
            </a:r>
          </a:p>
        </p:txBody>
      </p:sp>
      <p:sp>
        <p:nvSpPr>
          <p:cNvPr id="7" name="12 Metin kutusu"/>
          <p:cNvSpPr txBox="1"/>
          <p:nvPr/>
        </p:nvSpPr>
        <p:spPr>
          <a:xfrm>
            <a:off x="1043609" y="3622015"/>
            <a:ext cx="7920880" cy="923330"/>
          </a:xfrm>
          <a:prstGeom prst="rect">
            <a:avLst/>
          </a:prstGeom>
          <a:noFill/>
        </p:spPr>
        <p:txBody>
          <a:bodyPr wrap="square" rtlCol="0">
            <a:spAutoFit/>
          </a:bodyPr>
          <a:lstStyle/>
          <a:p>
            <a:r>
              <a:rPr lang="tr-TR" b="1" dirty="0"/>
              <a:t>Break Point: </a:t>
            </a:r>
            <a:r>
              <a:rPr lang="tr-TR" dirty="0"/>
              <a:t>Oyunun  servis attığımız bölümünde  kazanılan sayılar. (Direkt servis sayısı , Rakip hücum hatası, rakibin hücumuna  blok yapmak ya da  rakibin atağına defans  yapıp sayıya çevirmek şeklinde  olabilir) </a:t>
            </a:r>
          </a:p>
        </p:txBody>
      </p:sp>
    </p:spTree>
    <p:extLst>
      <p:ext uri="{BB962C8B-B14F-4D97-AF65-F5344CB8AC3E}">
        <p14:creationId xmlns:p14="http://schemas.microsoft.com/office/powerpoint/2010/main" val="668768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38</a:t>
            </a:fld>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4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0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294967295"/>
          </p:nvPr>
        </p:nvSpPr>
        <p:spPr>
          <a:xfrm>
            <a:off x="8613775" y="6305550"/>
            <a:ext cx="457200" cy="476250"/>
          </a:xfrm>
          <a:prstGeom prst="rect">
            <a:avLst/>
          </a:prstGeom>
        </p:spPr>
        <p:txBody>
          <a:bodyPr/>
          <a:lstStyle/>
          <a:p>
            <a:pPr>
              <a:defRPr/>
            </a:pPr>
            <a:fld id="{D9C50206-CE60-4AFD-A121-864288C482FF}" type="slidenum">
              <a:rPr lang="en-US" smtClean="0"/>
              <a:pPr>
                <a:defRPr/>
              </a:pPr>
              <a:t>39</a:t>
            </a:fld>
            <a:endParaRPr lang="en-US"/>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75" t="15668" r="34889" b="9375"/>
          <a:stretch/>
        </p:blipFill>
        <p:spPr bwMode="auto">
          <a:xfrm>
            <a:off x="989038" y="0"/>
            <a:ext cx="819801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29 Oval"/>
          <p:cNvSpPr/>
          <p:nvPr/>
        </p:nvSpPr>
        <p:spPr>
          <a:xfrm>
            <a:off x="3689831" y="116632"/>
            <a:ext cx="522129" cy="65253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16 Satır Belirtme Çizgisi 1 (Kenarlık Yok)"/>
          <p:cNvSpPr/>
          <p:nvPr/>
        </p:nvSpPr>
        <p:spPr>
          <a:xfrm rot="16200000">
            <a:off x="5539506" y="2690626"/>
            <a:ext cx="449112" cy="928244"/>
          </a:xfrm>
          <a:prstGeom prst="callout1">
            <a:avLst>
              <a:gd name="adj1" fmla="val -6338"/>
              <a:gd name="adj2" fmla="val 39025"/>
              <a:gd name="adj3" fmla="val -127830"/>
              <a:gd name="adj4" fmla="val 4677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Verimlilik oranları</a:t>
            </a:r>
          </a:p>
        </p:txBody>
      </p:sp>
      <p:sp>
        <p:nvSpPr>
          <p:cNvPr id="7" name="29 Oval"/>
          <p:cNvSpPr/>
          <p:nvPr/>
        </p:nvSpPr>
        <p:spPr>
          <a:xfrm>
            <a:off x="1547664" y="548680"/>
            <a:ext cx="1152128" cy="15901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29 Oval"/>
          <p:cNvSpPr/>
          <p:nvPr/>
        </p:nvSpPr>
        <p:spPr>
          <a:xfrm>
            <a:off x="1475656" y="2138844"/>
            <a:ext cx="1152128" cy="1290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6 Satır Belirtme Çizgisi 1 (Kenarlık Yok)"/>
          <p:cNvSpPr/>
          <p:nvPr/>
        </p:nvSpPr>
        <p:spPr>
          <a:xfrm rot="16200000">
            <a:off x="3114688" y="2433050"/>
            <a:ext cx="285752" cy="756664"/>
          </a:xfrm>
          <a:prstGeom prst="callout1">
            <a:avLst>
              <a:gd name="adj1" fmla="val -6338"/>
              <a:gd name="adj2" fmla="val 58129"/>
              <a:gd name="adj3" fmla="val -79875"/>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Oyuncu Detayı</a:t>
            </a:r>
          </a:p>
        </p:txBody>
      </p:sp>
      <p:sp>
        <p:nvSpPr>
          <p:cNvPr id="10" name="16 Satır Belirtme Çizgisi 1 (Kenarlık Yok)"/>
          <p:cNvSpPr/>
          <p:nvPr/>
        </p:nvSpPr>
        <p:spPr>
          <a:xfrm rot="16200000">
            <a:off x="3114688" y="965430"/>
            <a:ext cx="285752" cy="756664"/>
          </a:xfrm>
          <a:prstGeom prst="callout1">
            <a:avLst>
              <a:gd name="adj1" fmla="val -6338"/>
              <a:gd name="adj2" fmla="val 58129"/>
              <a:gd name="adj3" fmla="val -60034"/>
              <a:gd name="adj4" fmla="val 70658"/>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000" b="1" dirty="0">
                <a:solidFill>
                  <a:srgbClr val="FF0000"/>
                </a:solidFill>
              </a:rPr>
              <a:t>Takım toplamı</a:t>
            </a:r>
          </a:p>
        </p:txBody>
      </p:sp>
      <p:sp>
        <p:nvSpPr>
          <p:cNvPr id="11" name="29 Oval"/>
          <p:cNvSpPr/>
          <p:nvPr/>
        </p:nvSpPr>
        <p:spPr>
          <a:xfrm>
            <a:off x="4355976"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29 Oval"/>
          <p:cNvSpPr/>
          <p:nvPr/>
        </p:nvSpPr>
        <p:spPr>
          <a:xfrm>
            <a:off x="5375717" y="33631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9 Oval"/>
          <p:cNvSpPr/>
          <p:nvPr/>
        </p:nvSpPr>
        <p:spPr>
          <a:xfrm>
            <a:off x="6444208" y="332656"/>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9 Oval"/>
          <p:cNvSpPr/>
          <p:nvPr/>
        </p:nvSpPr>
        <p:spPr>
          <a:xfrm>
            <a:off x="7020272" y="318284"/>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9 Oval"/>
          <p:cNvSpPr/>
          <p:nvPr/>
        </p:nvSpPr>
        <p:spPr>
          <a:xfrm>
            <a:off x="7524328"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29 Oval"/>
          <p:cNvSpPr/>
          <p:nvPr/>
        </p:nvSpPr>
        <p:spPr>
          <a:xfrm>
            <a:off x="8100392" y="341427"/>
            <a:ext cx="360040" cy="302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16 Satır Belirtme Çizgisi 1 (Kenarlık Yok)"/>
          <p:cNvSpPr/>
          <p:nvPr/>
        </p:nvSpPr>
        <p:spPr>
          <a:xfrm rot="16200000">
            <a:off x="5772554" y="1459736"/>
            <a:ext cx="449112" cy="928244"/>
          </a:xfrm>
          <a:prstGeom prst="callout1">
            <a:avLst>
              <a:gd name="adj1" fmla="val 2484"/>
              <a:gd name="adj2" fmla="val 81569"/>
              <a:gd name="adj3" fmla="val -99895"/>
              <a:gd name="adj4" fmla="val 347622"/>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tr-TR" sz="1200" b="1" dirty="0">
                <a:solidFill>
                  <a:srgbClr val="FF0000"/>
                </a:solidFill>
              </a:rPr>
              <a:t>Semboller </a:t>
            </a:r>
          </a:p>
        </p:txBody>
      </p:sp>
      <p:cxnSp>
        <p:nvCxnSpPr>
          <p:cNvPr id="3" name="Düz Ok Bağlayıcısı 2"/>
          <p:cNvCxnSpPr/>
          <p:nvPr/>
        </p:nvCxnSpPr>
        <p:spPr>
          <a:xfrm flipH="1" flipV="1">
            <a:off x="5555737" y="643831"/>
            <a:ext cx="208325" cy="10554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Düz Ok Bağlayıcısı 23"/>
          <p:cNvCxnSpPr/>
          <p:nvPr/>
        </p:nvCxnSpPr>
        <p:spPr>
          <a:xfrm flipV="1">
            <a:off x="5997110" y="599675"/>
            <a:ext cx="581244" cy="10996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Düz Ok Bağlayıcısı 25"/>
          <p:cNvCxnSpPr/>
          <p:nvPr/>
        </p:nvCxnSpPr>
        <p:spPr>
          <a:xfrm flipV="1">
            <a:off x="6228184" y="651072"/>
            <a:ext cx="942079"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Düz Ok Bağlayıcısı 27"/>
          <p:cNvCxnSpPr/>
          <p:nvPr/>
        </p:nvCxnSpPr>
        <p:spPr>
          <a:xfrm flipV="1">
            <a:off x="6444208" y="651072"/>
            <a:ext cx="1260140" cy="109962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6461232" y="662809"/>
            <a:ext cx="1819180" cy="12610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795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29A9275-47CA-4CA7-B216-B68AB93A4079}" type="slidenum">
              <a:rPr lang="en-US" smtClean="0"/>
              <a:pPr>
                <a:defRPr/>
              </a:pPr>
              <a:t>4</a:t>
            </a:fld>
            <a:endParaRPr lang="en-US"/>
          </a:p>
        </p:txBody>
      </p:sp>
      <p:sp>
        <p:nvSpPr>
          <p:cNvPr id="21507" name="Rectangle 1"/>
          <p:cNvSpPr>
            <a:spLocks noChangeArrowheads="1"/>
          </p:cNvSpPr>
          <p:nvPr/>
        </p:nvSpPr>
        <p:spPr bwMode="auto">
          <a:xfrm>
            <a:off x="971600" y="2536364"/>
            <a:ext cx="7129413" cy="1338828"/>
          </a:xfrm>
          <a:prstGeom prst="rect">
            <a:avLst/>
          </a:prstGeom>
          <a:noFill/>
          <a:ln w="9525">
            <a:noFill/>
            <a:miter lim="800000"/>
            <a:headEnd/>
            <a:tailEnd/>
          </a:ln>
        </p:spPr>
        <p:txBody>
          <a:bodyPr wrap="square" anchor="ctr">
            <a:spAutoFit/>
          </a:bodyPr>
          <a:lstStyle/>
          <a:p>
            <a:pPr algn="just" eaLnBrk="0" hangingPunct="0">
              <a:lnSpc>
                <a:spcPct val="150000"/>
              </a:lnSpc>
            </a:pPr>
            <a:r>
              <a:rPr lang="tr-TR" b="1" dirty="0">
                <a:cs typeface="Times New Roman" pitchFamily="18" charset="0"/>
              </a:rPr>
              <a:t>	</a:t>
            </a:r>
            <a:r>
              <a:rPr lang="tr-TR" dirty="0">
                <a:cs typeface="Times New Roman" pitchFamily="18" charset="0"/>
              </a:rPr>
              <a:t>Oyun analiziyle; oyuncuların ve takımın, maç sırasındaki performansı üzerinde objektif veri ve özel bilgiler sağlayabilirsiniz.Bu veriler yarışmanın incelenmesi için gereken ön bilgilerdir</a:t>
            </a:r>
            <a:r>
              <a:rPr lang="tr-TR" b="1" dirty="0">
                <a:cs typeface="Times New Roman" pitchFamily="18" charset="0"/>
              </a:rPr>
              <a:t>.</a:t>
            </a:r>
            <a:endParaRPr lang="tr-TR" dirty="0">
              <a:cs typeface="Times New Roman" pitchFamily="18" charset="0"/>
            </a:endParaRPr>
          </a:p>
        </p:txBody>
      </p:sp>
    </p:spTree>
    <p:extLst>
      <p:ext uri="{BB962C8B-B14F-4D97-AF65-F5344CB8AC3E}">
        <p14:creationId xmlns:p14="http://schemas.microsoft.com/office/powerpoint/2010/main" val="2704653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1"/>
          </p:nvPr>
        </p:nvSpPr>
        <p:spPr/>
        <p:txBody>
          <a:bodyPr/>
          <a:lstStyle/>
          <a:p>
            <a:fld id="{8FFEF8E0-EB76-4D87-A7C0-BB8B5A9CB1F3}" type="slidenum">
              <a:rPr lang="en-US" smtClean="0">
                <a:latin typeface="Arial" charset="0"/>
              </a:rPr>
              <a:pPr/>
              <a:t>40</a:t>
            </a:fld>
            <a:endParaRPr lang="en-US">
              <a:latin typeface="Arial" charset="0"/>
            </a:endParaRPr>
          </a:p>
        </p:txBody>
      </p:sp>
      <p:sp>
        <p:nvSpPr>
          <p:cNvPr id="14339" name="Text Box 7"/>
          <p:cNvSpPr txBox="1">
            <a:spLocks noChangeArrowheads="1"/>
          </p:cNvSpPr>
          <p:nvPr/>
        </p:nvSpPr>
        <p:spPr bwMode="auto">
          <a:xfrm>
            <a:off x="5940425" y="4526662"/>
            <a:ext cx="2592388" cy="366712"/>
          </a:xfrm>
          <a:prstGeom prst="rect">
            <a:avLst/>
          </a:prstGeom>
          <a:noFill/>
          <a:ln w="9525">
            <a:noFill/>
            <a:miter lim="800000"/>
            <a:headEnd/>
            <a:tailEnd/>
          </a:ln>
        </p:spPr>
        <p:txBody>
          <a:bodyPr>
            <a:spAutoFit/>
          </a:bodyPr>
          <a:lstStyle/>
          <a:p>
            <a:pPr>
              <a:spcBef>
                <a:spcPct val="50000"/>
              </a:spcBef>
            </a:pPr>
            <a:endParaRPr lang="en-GB"/>
          </a:p>
        </p:txBody>
      </p:sp>
      <p:sp>
        <p:nvSpPr>
          <p:cNvPr id="2" name="Dikdörtgen 1"/>
          <p:cNvSpPr/>
          <p:nvPr/>
        </p:nvSpPr>
        <p:spPr>
          <a:xfrm>
            <a:off x="2440648" y="2967334"/>
            <a:ext cx="492332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rgbClr val="FF0000"/>
                </a:solidFill>
                <a:effectLst>
                  <a:outerShdw blurRad="50800" dist="39000" dir="5460000" algn="tl">
                    <a:srgbClr val="000000">
                      <a:alpha val="38000"/>
                    </a:srgbClr>
                  </a:outerShdw>
                </a:effectLst>
              </a:rPr>
              <a:t>BAŞARILAR</a:t>
            </a:r>
            <a:endParaRPr lang="tr-TR" sz="54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8402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F8C19634-141A-4B5E-933F-749D3A3A020D}" type="slidenum">
              <a:rPr lang="en-US" smtClean="0"/>
              <a:pPr>
                <a:defRPr/>
              </a:pPr>
              <a:t>5</a:t>
            </a:fld>
            <a:endParaRPr lang="en-US"/>
          </a:p>
        </p:txBody>
      </p:sp>
      <p:sp>
        <p:nvSpPr>
          <p:cNvPr id="22531" name="4 Dikdörtgen"/>
          <p:cNvSpPr>
            <a:spLocks noChangeArrowheads="1"/>
          </p:cNvSpPr>
          <p:nvPr/>
        </p:nvSpPr>
        <p:spPr bwMode="auto">
          <a:xfrm>
            <a:off x="1717411" y="1268760"/>
            <a:ext cx="4572000" cy="4196020"/>
          </a:xfrm>
          <a:prstGeom prst="rect">
            <a:avLst/>
          </a:prstGeom>
          <a:noFill/>
          <a:ln w="9525">
            <a:noFill/>
            <a:miter lim="800000"/>
            <a:headEnd/>
            <a:tailEnd/>
          </a:ln>
        </p:spPr>
        <p:txBody>
          <a:bodyPr>
            <a:spAutoFit/>
          </a:bodyPr>
          <a:lstStyle/>
          <a:p>
            <a:pPr eaLnBrk="0" hangingPunct="0">
              <a:lnSpc>
                <a:spcPct val="150000"/>
              </a:lnSpc>
              <a:buFontTx/>
              <a:buChar char="•"/>
            </a:pPr>
            <a:r>
              <a:rPr lang="tr-TR" dirty="0">
                <a:cs typeface="Times New Roman" pitchFamily="18" charset="0"/>
              </a:rPr>
              <a:t>Oyunun strateji ve sistemlerinin değerlendirilmesi.</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Maç sırasında takımın koçluğu.</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Çalışmaların planlanması ve ayarlanması.</a:t>
            </a:r>
          </a:p>
          <a:p>
            <a:pPr eaLnBrk="0" hangingPunct="0">
              <a:lnSpc>
                <a:spcPct val="150000"/>
              </a:lnSpc>
              <a:buFontTx/>
              <a:buChar char="•"/>
            </a:pPr>
            <a:endParaRPr lang="tr-TR" dirty="0">
              <a:cs typeface="Times New Roman" pitchFamily="18" charset="0"/>
            </a:endParaRPr>
          </a:p>
          <a:p>
            <a:pPr eaLnBrk="0" hangingPunct="0">
              <a:lnSpc>
                <a:spcPct val="150000"/>
              </a:lnSpc>
              <a:buFontTx/>
              <a:buChar char="•"/>
            </a:pPr>
            <a:r>
              <a:rPr lang="tr-TR" dirty="0">
                <a:cs typeface="Times New Roman" pitchFamily="18" charset="0"/>
              </a:rPr>
              <a:t>Rakip takımın gözlenmesi.</a:t>
            </a:r>
          </a:p>
          <a:p>
            <a:pPr eaLnBrk="0" hangingPunct="0">
              <a:lnSpc>
                <a:spcPct val="150000"/>
              </a:lnSpc>
              <a:buFontTx/>
              <a:buChar char="•"/>
            </a:pPr>
            <a:endParaRPr lang="tr-TR" dirty="0"/>
          </a:p>
          <a:p>
            <a:pPr eaLnBrk="0" hangingPunct="0">
              <a:lnSpc>
                <a:spcPct val="150000"/>
              </a:lnSpc>
              <a:buFontTx/>
              <a:buChar char="•"/>
            </a:pPr>
            <a:r>
              <a:rPr lang="tr-TR" dirty="0"/>
              <a:t>Medya için bilgi.  </a:t>
            </a:r>
          </a:p>
        </p:txBody>
      </p:sp>
      <p:sp>
        <p:nvSpPr>
          <p:cNvPr id="22532" name="4 Metin kutusu"/>
          <p:cNvSpPr txBox="1">
            <a:spLocks noChangeArrowheads="1"/>
          </p:cNvSpPr>
          <p:nvPr/>
        </p:nvSpPr>
        <p:spPr bwMode="auto">
          <a:xfrm>
            <a:off x="683568" y="116632"/>
            <a:ext cx="7632575" cy="584775"/>
          </a:xfrm>
          <a:prstGeom prst="rect">
            <a:avLst/>
          </a:prstGeom>
          <a:noFill/>
          <a:ln w="9525">
            <a:noFill/>
            <a:miter lim="800000"/>
            <a:headEnd/>
            <a:tailEnd/>
          </a:ln>
        </p:spPr>
        <p:txBody>
          <a:bodyPr wrap="square">
            <a:spAutoFit/>
          </a:bodyPr>
          <a:lstStyle/>
          <a:p>
            <a:r>
              <a:rPr lang="tr-TR" sz="3200" b="1" dirty="0"/>
              <a:t>MÜSABAKA ANALİZİNİN HEDEFLERİ </a:t>
            </a:r>
          </a:p>
        </p:txBody>
      </p:sp>
    </p:spTree>
    <p:extLst>
      <p:ext uri="{BB962C8B-B14F-4D97-AF65-F5344CB8AC3E}">
        <p14:creationId xmlns:p14="http://schemas.microsoft.com/office/powerpoint/2010/main" val="326936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6</a:t>
            </a:fld>
            <a:endParaRPr lang="en-US"/>
          </a:p>
        </p:txBody>
      </p:sp>
      <p:sp>
        <p:nvSpPr>
          <p:cNvPr id="23556" name="5 Dikdörtgen"/>
          <p:cNvSpPr>
            <a:spLocks noChangeArrowheads="1"/>
          </p:cNvSpPr>
          <p:nvPr/>
        </p:nvSpPr>
        <p:spPr bwMode="auto">
          <a:xfrm>
            <a:off x="2555776" y="116632"/>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
        <p:nvSpPr>
          <p:cNvPr id="2" name="Metin kutusu 1"/>
          <p:cNvSpPr txBox="1"/>
          <p:nvPr/>
        </p:nvSpPr>
        <p:spPr>
          <a:xfrm>
            <a:off x="2123728" y="1975192"/>
            <a:ext cx="4896544" cy="1323439"/>
          </a:xfrm>
          <a:prstGeom prst="rect">
            <a:avLst/>
          </a:prstGeom>
          <a:noFill/>
        </p:spPr>
        <p:txBody>
          <a:bodyPr wrap="square" rtlCol="0">
            <a:spAutoFit/>
          </a:bodyPr>
          <a:lstStyle/>
          <a:p>
            <a:r>
              <a:rPr lang="tr-TR" sz="2000" dirty="0"/>
              <a:t>Ölçemediğiniz bir şeyi yönetemezsiniz !</a:t>
            </a:r>
          </a:p>
          <a:p>
            <a:pPr algn="r"/>
            <a:endParaRPr lang="tr-TR" sz="2000" dirty="0"/>
          </a:p>
          <a:p>
            <a:pPr algn="r"/>
            <a:r>
              <a:rPr lang="tr-TR" sz="2000" dirty="0"/>
              <a:t>Peter Ferdinand  </a:t>
            </a:r>
            <a:r>
              <a:rPr lang="tr-TR" sz="2000" dirty="0" err="1"/>
              <a:t>Drucker</a:t>
            </a:r>
            <a:endParaRPr lang="tr-TR" sz="2000" dirty="0"/>
          </a:p>
          <a:p>
            <a:endParaRPr lang="tr-TR" sz="2000" dirty="0"/>
          </a:p>
        </p:txBody>
      </p:sp>
    </p:spTree>
    <p:extLst>
      <p:ext uri="{BB962C8B-B14F-4D97-AF65-F5344CB8AC3E}">
        <p14:creationId xmlns:p14="http://schemas.microsoft.com/office/powerpoint/2010/main" val="182961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BC12EE98-5E98-4603-A184-05A0F6E763C4}" type="slidenum">
              <a:rPr lang="en-US" smtClean="0"/>
              <a:pPr>
                <a:defRPr/>
              </a:pPr>
              <a:t>7</a:t>
            </a:fld>
            <a:endParaRPr lang="en-US"/>
          </a:p>
        </p:txBody>
      </p:sp>
      <p:sp>
        <p:nvSpPr>
          <p:cNvPr id="23555" name="4 Dikdörtgen"/>
          <p:cNvSpPr>
            <a:spLocks noChangeArrowheads="1"/>
          </p:cNvSpPr>
          <p:nvPr/>
        </p:nvSpPr>
        <p:spPr bwMode="auto">
          <a:xfrm>
            <a:off x="755576" y="1412776"/>
            <a:ext cx="7633022" cy="3831818"/>
          </a:xfrm>
          <a:prstGeom prst="rect">
            <a:avLst/>
          </a:prstGeom>
          <a:noFill/>
          <a:ln w="9525">
            <a:noFill/>
            <a:miter lim="800000"/>
            <a:headEnd/>
            <a:tailEnd/>
          </a:ln>
        </p:spPr>
        <p:txBody>
          <a:bodyPr wrap="square">
            <a:spAutoFit/>
          </a:bodyPr>
          <a:lstStyle/>
          <a:p>
            <a:pPr algn="just">
              <a:lnSpc>
                <a:spcPct val="150000"/>
              </a:lnSpc>
            </a:pPr>
            <a:r>
              <a:rPr lang="tr-TR" dirty="0"/>
              <a:t>               Objektif  ölçümler, değerlendirmeler ve yorumlarla yapılan performans analizi üst düzey takımların  bilimsel antrenmanı için vazgeçilmezdir.’’Performans tanısının görevi uygun performans faktörlerini  ve de maçta belirleyici olan performans faktörlerini bulmak  ve bu faktörlerin kontrol edilmesi için uygun yöntemleri ayrıntılı olarak hazırlamaktır.Oyuncunun ve takımın mevcut performansı hakkında  doğruluğu kanıtlanmış ve mümkün  olduğunca objektif bilgi ve veriler ‘’yetenek’’ keşfi için olduğu kadar sistematik antrenman ve müsabaka hazırlığı için de  ön koşuldur.</a:t>
            </a:r>
          </a:p>
        </p:txBody>
      </p:sp>
      <p:sp>
        <p:nvSpPr>
          <p:cNvPr id="23556" name="5 Dikdörtgen"/>
          <p:cNvSpPr>
            <a:spLocks noChangeArrowheads="1"/>
          </p:cNvSpPr>
          <p:nvPr/>
        </p:nvSpPr>
        <p:spPr bwMode="auto">
          <a:xfrm>
            <a:off x="1547813" y="188640"/>
            <a:ext cx="3730625" cy="584200"/>
          </a:xfrm>
          <a:prstGeom prst="rect">
            <a:avLst/>
          </a:prstGeom>
          <a:noFill/>
          <a:ln w="9525">
            <a:noFill/>
            <a:miter lim="800000"/>
            <a:headEnd/>
            <a:tailEnd/>
          </a:ln>
        </p:spPr>
        <p:txBody>
          <a:bodyPr wrap="none">
            <a:spAutoFit/>
          </a:bodyPr>
          <a:lstStyle/>
          <a:p>
            <a:r>
              <a:rPr lang="tr-TR" sz="3200" b="1" dirty="0"/>
              <a:t>Performans Tanısı</a:t>
            </a:r>
            <a:endParaRPr lang="tr-TR" sz="3200" dirty="0"/>
          </a:p>
        </p:txBody>
      </p:sp>
    </p:spTree>
    <p:extLst>
      <p:ext uri="{BB962C8B-B14F-4D97-AF65-F5344CB8AC3E}">
        <p14:creationId xmlns:p14="http://schemas.microsoft.com/office/powerpoint/2010/main" val="324803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9F69E410-0773-4075-B5C8-744D014FF6ED}" type="slidenum">
              <a:rPr lang="en-US" smtClean="0"/>
              <a:pPr>
                <a:defRPr/>
              </a:pPr>
              <a:t>8</a:t>
            </a:fld>
            <a:endParaRPr lang="en-US"/>
          </a:p>
        </p:txBody>
      </p:sp>
      <p:sp>
        <p:nvSpPr>
          <p:cNvPr id="24579" name="4 Dikdörtgen"/>
          <p:cNvSpPr>
            <a:spLocks noChangeArrowheads="1"/>
          </p:cNvSpPr>
          <p:nvPr/>
        </p:nvSpPr>
        <p:spPr bwMode="auto">
          <a:xfrm>
            <a:off x="899592" y="2378204"/>
            <a:ext cx="6769100" cy="1338828"/>
          </a:xfrm>
          <a:prstGeom prst="rect">
            <a:avLst/>
          </a:prstGeom>
          <a:noFill/>
          <a:ln w="9525">
            <a:noFill/>
            <a:miter lim="800000"/>
            <a:headEnd/>
            <a:tailEnd/>
          </a:ln>
        </p:spPr>
        <p:txBody>
          <a:bodyPr>
            <a:spAutoFit/>
          </a:bodyPr>
          <a:lstStyle/>
          <a:p>
            <a:pPr algn="just">
              <a:lnSpc>
                <a:spcPct val="150000"/>
              </a:lnSpc>
            </a:pPr>
            <a:r>
              <a:rPr lang="tr-TR" dirty="0"/>
              <a:t>                                 Performans tanısına şu şekilde ulaşılabilir: Antrenmanda performans testleriyle, özel </a:t>
            </a:r>
            <a:r>
              <a:rPr lang="tr-TR" dirty="0" err="1"/>
              <a:t>labaratuvar</a:t>
            </a:r>
            <a:r>
              <a:rPr lang="tr-TR" dirty="0"/>
              <a:t> testleriyle, Müsabakada, müsabaka analizleriyle </a:t>
            </a:r>
            <a:r>
              <a:rPr lang="tr-TR" dirty="0">
                <a:solidFill>
                  <a:srgbClr val="FF0000"/>
                </a:solidFill>
              </a:rPr>
              <a:t>.</a:t>
            </a:r>
          </a:p>
        </p:txBody>
      </p:sp>
    </p:spTree>
    <p:extLst>
      <p:ext uri="{BB962C8B-B14F-4D97-AF65-F5344CB8AC3E}">
        <p14:creationId xmlns:p14="http://schemas.microsoft.com/office/powerpoint/2010/main" val="420836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4294967295"/>
          </p:nvPr>
        </p:nvSpPr>
        <p:spPr>
          <a:xfrm>
            <a:off x="8613775" y="6305550"/>
            <a:ext cx="457200" cy="476250"/>
          </a:xfrm>
          <a:prstGeom prst="rect">
            <a:avLst/>
          </a:prstGeom>
        </p:spPr>
        <p:txBody>
          <a:bodyPr/>
          <a:lstStyle/>
          <a:p>
            <a:pPr>
              <a:defRPr/>
            </a:pPr>
            <a:fld id="{47E8B5F7-0120-409A-82BF-5AAF149C38DD}" type="slidenum">
              <a:rPr lang="en-US" smtClean="0"/>
              <a:pPr>
                <a:defRPr/>
              </a:pPr>
              <a:t>9</a:t>
            </a:fld>
            <a:endParaRPr lang="en-US"/>
          </a:p>
        </p:txBody>
      </p:sp>
      <p:sp>
        <p:nvSpPr>
          <p:cNvPr id="25603" name="4 Dikdörtgen"/>
          <p:cNvSpPr>
            <a:spLocks noChangeArrowheads="1"/>
          </p:cNvSpPr>
          <p:nvPr/>
        </p:nvSpPr>
        <p:spPr bwMode="auto">
          <a:xfrm>
            <a:off x="2843213" y="2133600"/>
            <a:ext cx="5257800" cy="584775"/>
          </a:xfrm>
          <a:prstGeom prst="rect">
            <a:avLst/>
          </a:prstGeom>
          <a:noFill/>
          <a:ln w="9525">
            <a:noFill/>
            <a:miter lim="800000"/>
            <a:headEnd/>
            <a:tailEnd/>
          </a:ln>
        </p:spPr>
        <p:txBody>
          <a:bodyPr>
            <a:spAutoFit/>
          </a:bodyPr>
          <a:lstStyle/>
          <a:p>
            <a:r>
              <a:rPr lang="tr-TR" sz="3200" b="1" dirty="0"/>
              <a:t>  Analiz Yöntemleri</a:t>
            </a:r>
            <a:endParaRPr lang="tr-TR" sz="3200" dirty="0"/>
          </a:p>
        </p:txBody>
      </p:sp>
    </p:spTree>
    <p:extLst>
      <p:ext uri="{BB962C8B-B14F-4D97-AF65-F5344CB8AC3E}">
        <p14:creationId xmlns:p14="http://schemas.microsoft.com/office/powerpoint/2010/main" val="15158324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KADEME">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1526</Words>
  <Application>Microsoft Office PowerPoint</Application>
  <PresentationFormat>Ekran Gösterisi (4:3)</PresentationFormat>
  <Paragraphs>244</Paragraphs>
  <Slides>40</Slides>
  <Notes>10</Notes>
  <HiddenSlides>0</HiddenSlides>
  <MMClips>0</MMClips>
  <ScaleCrop>false</ScaleCrop>
  <HeadingPairs>
    <vt:vector size="8" baseType="variant">
      <vt:variant>
        <vt:lpstr>Kullanılan Yazı Tipleri</vt:lpstr>
      </vt:variant>
      <vt:variant>
        <vt:i4>4</vt:i4>
      </vt:variant>
      <vt:variant>
        <vt:lpstr>Tema</vt:lpstr>
      </vt:variant>
      <vt:variant>
        <vt:i4>4</vt:i4>
      </vt:variant>
      <vt:variant>
        <vt:lpstr>Eklenmiş OLE Hizmet Programları</vt:lpstr>
      </vt:variant>
      <vt:variant>
        <vt:i4>1</vt:i4>
      </vt:variant>
      <vt:variant>
        <vt:lpstr>Slayt Başlıkları</vt:lpstr>
      </vt:variant>
      <vt:variant>
        <vt:i4>40</vt:i4>
      </vt:variant>
    </vt:vector>
  </HeadingPairs>
  <TitlesOfParts>
    <vt:vector size="49" baseType="lpstr">
      <vt:lpstr>Arial</vt:lpstr>
      <vt:lpstr>Calibri</vt:lpstr>
      <vt:lpstr>Tahoma</vt:lpstr>
      <vt:lpstr>Wingdings 2</vt:lpstr>
      <vt:lpstr>Default Design</vt:lpstr>
      <vt:lpstr>1_Özel Tasarım</vt:lpstr>
      <vt:lpstr>2.KADEME</vt:lpstr>
      <vt:lpstr>Özel Tasarım</vt:lpstr>
      <vt:lpstr>Microsoft Excel 97-2003 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Sinem Hazır</dc:creator>
  <cp:lastModifiedBy>Şahsine ATEŞ</cp:lastModifiedBy>
  <cp:revision>70</cp:revision>
  <dcterms:created xsi:type="dcterms:W3CDTF">2005-08-30T08:28:03Z</dcterms:created>
  <dcterms:modified xsi:type="dcterms:W3CDTF">2022-11-19T13:42:51Z</dcterms:modified>
</cp:coreProperties>
</file>